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86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8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8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6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0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9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3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F678-92F8-43CD-8F25-006776799F87}" type="datetimeFigureOut">
              <a:rPr lang="zh-CN" altLang="en-US" smtClean="0"/>
              <a:t>2016/3/8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3E01-7BE3-4CA7-B615-1E39CE86B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529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2-17</a:t>
            </a:r>
          </a:p>
        </p:txBody>
      </p:sp>
      <p:sp>
        <p:nvSpPr>
          <p:cNvPr id="18435" name="Rectangle 38"/>
          <p:cNvSpPr>
            <a:spLocks noChangeArrowheads="1"/>
          </p:cNvSpPr>
          <p:nvPr/>
        </p:nvSpPr>
        <p:spPr bwMode="auto">
          <a:xfrm>
            <a:off x="2855913" y="238125"/>
            <a:ext cx="5878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求平面的侧面投影并判断平面的空间位置。</a:t>
            </a:r>
          </a:p>
        </p:txBody>
      </p:sp>
      <p:pic>
        <p:nvPicPr>
          <p:cNvPr id="18436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90600"/>
            <a:ext cx="49530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437" name="Group 45"/>
          <p:cNvGrpSpPr>
            <a:grpSpLocks/>
          </p:cNvGrpSpPr>
          <p:nvPr/>
        </p:nvGrpSpPr>
        <p:grpSpPr bwMode="auto">
          <a:xfrm>
            <a:off x="3719514" y="5803900"/>
            <a:ext cx="4738687" cy="369888"/>
            <a:chOff x="1383" y="3704"/>
            <a:chExt cx="2985" cy="233"/>
          </a:xfrm>
        </p:grpSpPr>
        <p:sp>
          <p:nvSpPr>
            <p:cNvPr id="18439" name="Rectangle 43"/>
            <p:cNvSpPr>
              <a:spLocks noChangeArrowheads="1"/>
            </p:cNvSpPr>
            <p:nvPr/>
          </p:nvSpPr>
          <p:spPr bwMode="auto">
            <a:xfrm>
              <a:off x="2280" y="3704"/>
              <a:ext cx="6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铅垂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40" name="Rectangle 44"/>
            <p:cNvSpPr>
              <a:spLocks noChangeArrowheads="1"/>
            </p:cNvSpPr>
            <p:nvPr/>
          </p:nvSpPr>
          <p:spPr bwMode="auto">
            <a:xfrm>
              <a:off x="1383" y="3704"/>
              <a:ext cx="29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该平面是       面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438" name="Line 46"/>
          <p:cNvSpPr>
            <a:spLocks noChangeShapeType="1"/>
          </p:cNvSpPr>
          <p:nvPr/>
        </p:nvSpPr>
        <p:spPr bwMode="auto">
          <a:xfrm>
            <a:off x="4973639" y="6173788"/>
            <a:ext cx="898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3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386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2-26</a:t>
            </a:r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2711450" y="120650"/>
            <a:ext cx="6815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△ABC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平行于直线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FG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，补全△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的水平投影。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3552825" y="1544639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lang="en-US" altLang="zh-CN"/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19139"/>
            <a:ext cx="609600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75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1" y="94945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2-27</a:t>
            </a:r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2667000" y="76200"/>
            <a:ext cx="510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判断下列各图中的两平面是否平行。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7339013" y="6248400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否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3921125" y="6248400"/>
            <a:ext cx="1303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否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2819401" y="3611563"/>
            <a:ext cx="728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⑶</a:t>
            </a:r>
            <a:endParaRPr lang="en-US" altLang="zh-CN" sz="2400"/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6200775" y="3611563"/>
            <a:ext cx="852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⑷</a:t>
            </a:r>
            <a:endParaRPr lang="en-US" altLang="zh-CN" sz="2400"/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7339013" y="3319463"/>
            <a:ext cx="2197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否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81" name="Rectangle 12"/>
          <p:cNvSpPr>
            <a:spLocks noChangeArrowheads="1"/>
          </p:cNvSpPr>
          <p:nvPr/>
        </p:nvSpPr>
        <p:spPr bwMode="auto">
          <a:xfrm>
            <a:off x="3921125" y="3319463"/>
            <a:ext cx="1074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是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2819401" y="609600"/>
            <a:ext cx="728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⑴</a:t>
            </a:r>
            <a:endParaRPr lang="en-US" altLang="zh-CN" sz="2400"/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6200775" y="609600"/>
            <a:ext cx="928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⑵</a:t>
            </a:r>
            <a:endParaRPr lang="en-US" altLang="zh-CN" sz="2400"/>
          </a:p>
        </p:txBody>
      </p:sp>
      <p:pic>
        <p:nvPicPr>
          <p:cNvPr id="2868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9" y="762000"/>
            <a:ext cx="20415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685800"/>
            <a:ext cx="2006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6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4" y="3733800"/>
            <a:ext cx="216058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7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3810000"/>
            <a:ext cx="196056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35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6" y="131458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2-28</a:t>
            </a: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2819400" y="106364"/>
            <a:ext cx="6654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已知两平面相互平行，完成平面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的水平投影。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08013"/>
            <a:ext cx="6248400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58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051" y="1767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2-29</a:t>
            </a:r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3071814" y="144464"/>
            <a:ext cx="54181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CD(AB∥CD)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所确定的平面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平行于△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EFG,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完成该平面的水平投影。 </a:t>
            </a:r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47776"/>
            <a:ext cx="6705600" cy="479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49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8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2-30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895601" y="196850"/>
            <a:ext cx="557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的交点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并判别可见性。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15975"/>
            <a:ext cx="6705600" cy="547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749" name="直接连接符 2"/>
          <p:cNvCxnSpPr>
            <a:cxnSpLocks noChangeShapeType="1"/>
          </p:cNvCxnSpPr>
          <p:nvPr/>
        </p:nvCxnSpPr>
        <p:spPr bwMode="auto">
          <a:xfrm>
            <a:off x="4897438" y="4941889"/>
            <a:ext cx="0" cy="287337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0" name="直接连接符 9"/>
          <p:cNvCxnSpPr>
            <a:cxnSpLocks noChangeShapeType="1"/>
          </p:cNvCxnSpPr>
          <p:nvPr/>
        </p:nvCxnSpPr>
        <p:spPr bwMode="auto">
          <a:xfrm>
            <a:off x="4897438" y="1916114"/>
            <a:ext cx="0" cy="28892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1054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1" y="1767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2-31</a:t>
            </a:r>
          </a:p>
        </p:txBody>
      </p:sp>
      <p:sp>
        <p:nvSpPr>
          <p:cNvPr id="32771" name="Rectangle 1028"/>
          <p:cNvSpPr>
            <a:spLocks noChangeArrowheads="1"/>
          </p:cNvSpPr>
          <p:nvPr/>
        </p:nvSpPr>
        <p:spPr bwMode="auto">
          <a:xfrm>
            <a:off x="2855913" y="158750"/>
            <a:ext cx="557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的交点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并判别可见性。</a:t>
            </a:r>
          </a:p>
        </p:txBody>
      </p:sp>
      <p:pic>
        <p:nvPicPr>
          <p:cNvPr id="32772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71538"/>
            <a:ext cx="7467600" cy="533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773" name="直接连接符 6"/>
          <p:cNvCxnSpPr>
            <a:cxnSpLocks noChangeShapeType="1"/>
          </p:cNvCxnSpPr>
          <p:nvPr/>
        </p:nvCxnSpPr>
        <p:spPr bwMode="auto">
          <a:xfrm>
            <a:off x="4762501" y="4622800"/>
            <a:ext cx="574675" cy="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4" name="直接连接符 9"/>
          <p:cNvCxnSpPr>
            <a:cxnSpLocks noChangeShapeType="1"/>
          </p:cNvCxnSpPr>
          <p:nvPr/>
        </p:nvCxnSpPr>
        <p:spPr bwMode="auto">
          <a:xfrm>
            <a:off x="4762500" y="1916113"/>
            <a:ext cx="973138" cy="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42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2148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2-32</a:t>
            </a:r>
          </a:p>
        </p:txBody>
      </p:sp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2711450" y="196850"/>
            <a:ext cx="7658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平行并与△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EFG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求出交点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，并判别可见性。</a:t>
            </a:r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25550"/>
            <a:ext cx="7696200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797" name="直接连接符 6"/>
          <p:cNvCxnSpPr>
            <a:cxnSpLocks noChangeShapeType="1"/>
          </p:cNvCxnSpPr>
          <p:nvPr/>
        </p:nvCxnSpPr>
        <p:spPr bwMode="auto">
          <a:xfrm>
            <a:off x="7391401" y="2682876"/>
            <a:ext cx="288925" cy="7302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016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1386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2-33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2855913" y="120650"/>
            <a:ext cx="77009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作正平线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AM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平行并与△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EFG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求出交点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，并判别可见性。</a:t>
            </a:r>
          </a:p>
        </p:txBody>
      </p:sp>
      <p:pic>
        <p:nvPicPr>
          <p:cNvPr id="348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73163"/>
            <a:ext cx="77724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821" name="直接连接符 6"/>
          <p:cNvCxnSpPr>
            <a:cxnSpLocks noChangeShapeType="1"/>
          </p:cNvCxnSpPr>
          <p:nvPr/>
        </p:nvCxnSpPr>
        <p:spPr bwMode="auto">
          <a:xfrm>
            <a:off x="7469189" y="2501900"/>
            <a:ext cx="257175" cy="134938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723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8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2-34</a:t>
            </a:r>
          </a:p>
        </p:txBody>
      </p: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3000375" y="196850"/>
            <a:ext cx="464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求两平面的交线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并判别可见性。</a:t>
            </a:r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76289"/>
            <a:ext cx="6096000" cy="573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845" name="直接连接符 6"/>
          <p:cNvCxnSpPr>
            <a:cxnSpLocks noChangeShapeType="1"/>
          </p:cNvCxnSpPr>
          <p:nvPr/>
        </p:nvCxnSpPr>
        <p:spPr bwMode="auto">
          <a:xfrm>
            <a:off x="6959601" y="1789114"/>
            <a:ext cx="792163" cy="72072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6" name="直接连接符 10"/>
          <p:cNvCxnSpPr>
            <a:cxnSpLocks noChangeShapeType="1"/>
          </p:cNvCxnSpPr>
          <p:nvPr/>
        </p:nvCxnSpPr>
        <p:spPr bwMode="auto">
          <a:xfrm>
            <a:off x="5519738" y="2565400"/>
            <a:ext cx="360362" cy="43180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7" name="直接连接符 11"/>
          <p:cNvCxnSpPr>
            <a:cxnSpLocks noChangeShapeType="1"/>
          </p:cNvCxnSpPr>
          <p:nvPr/>
        </p:nvCxnSpPr>
        <p:spPr bwMode="auto">
          <a:xfrm flipV="1">
            <a:off x="5087938" y="1573214"/>
            <a:ext cx="576262" cy="504825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8" name="直接连接符 15"/>
          <p:cNvCxnSpPr>
            <a:cxnSpLocks noChangeShapeType="1"/>
          </p:cNvCxnSpPr>
          <p:nvPr/>
        </p:nvCxnSpPr>
        <p:spPr bwMode="auto">
          <a:xfrm flipV="1">
            <a:off x="7104063" y="2789238"/>
            <a:ext cx="342900" cy="21590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978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529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2-35</a:t>
            </a: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3000375" y="234950"/>
            <a:ext cx="464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求两平面的交线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并判别可见性。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811213"/>
            <a:ext cx="5943600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10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9" y="293383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2-18</a:t>
            </a:r>
          </a:p>
        </p:txBody>
      </p:sp>
      <p:grpSp>
        <p:nvGrpSpPr>
          <p:cNvPr id="19459" name="Group 9"/>
          <p:cNvGrpSpPr>
            <a:grpSpLocks/>
          </p:cNvGrpSpPr>
          <p:nvPr/>
        </p:nvGrpSpPr>
        <p:grpSpPr bwMode="auto">
          <a:xfrm>
            <a:off x="3589339" y="5732464"/>
            <a:ext cx="2327275" cy="371475"/>
            <a:chOff x="1179" y="3648"/>
            <a:chExt cx="1466" cy="234"/>
          </a:xfrm>
        </p:grpSpPr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179" y="3648"/>
              <a:ext cx="14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△ABC</a:t>
              </a: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      面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982" y="3648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侧平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V="1">
              <a:off x="1901" y="3881"/>
              <a:ext cx="49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2895601" y="274639"/>
            <a:ext cx="5878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求平面的侧面投影并判断平面的空间位置。</a:t>
            </a:r>
          </a:p>
        </p:txBody>
      </p:sp>
      <p:pic>
        <p:nvPicPr>
          <p:cNvPr id="1946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6" y="914400"/>
            <a:ext cx="4549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87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8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2-36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000375" y="196850"/>
            <a:ext cx="464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求两平面的交线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并判别可见性。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87414"/>
            <a:ext cx="6477000" cy="553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893" name="直接连接符 6"/>
          <p:cNvCxnSpPr>
            <a:cxnSpLocks noChangeShapeType="1"/>
          </p:cNvCxnSpPr>
          <p:nvPr/>
        </p:nvCxnSpPr>
        <p:spPr bwMode="auto">
          <a:xfrm flipV="1">
            <a:off x="5591175" y="4581525"/>
            <a:ext cx="1009650" cy="43180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4" name="直接连接符 9"/>
          <p:cNvCxnSpPr>
            <a:cxnSpLocks noChangeShapeType="1"/>
          </p:cNvCxnSpPr>
          <p:nvPr/>
        </p:nvCxnSpPr>
        <p:spPr bwMode="auto">
          <a:xfrm>
            <a:off x="7773988" y="4581525"/>
            <a:ext cx="0" cy="215900"/>
          </a:xfrm>
          <a:prstGeom prst="line">
            <a:avLst/>
          </a:prstGeom>
          <a:noFill/>
          <a:ln w="12700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98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2148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2-19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2927351" y="196850"/>
            <a:ext cx="4333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求平面上点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的另一投影。</a:t>
            </a:r>
          </a:p>
        </p:txBody>
      </p:sp>
      <p:pic>
        <p:nvPicPr>
          <p:cNvPr id="2048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6" y="885826"/>
            <a:ext cx="4208463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0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2148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2-20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2855913" y="196850"/>
            <a:ext cx="55737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在两平行直线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所确定的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平面上，求作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的水平投影。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19213"/>
            <a:ext cx="5581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5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2529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2-21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927350" y="234950"/>
            <a:ext cx="4491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完成平面图形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ABCDE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的水平投影。</a:t>
            </a: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6" y="914400"/>
            <a:ext cx="50768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978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1" y="2529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2-22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2640013" y="234950"/>
            <a:ext cx="6038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为水平线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完成平面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的正面投影。</a:t>
            </a:r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9164"/>
            <a:ext cx="6019800" cy="550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15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386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2-23</a:t>
            </a:r>
          </a:p>
        </p:txBody>
      </p:sp>
      <p:grpSp>
        <p:nvGrpSpPr>
          <p:cNvPr id="24579" name="Group 17"/>
          <p:cNvGrpSpPr>
            <a:grpSpLocks/>
          </p:cNvGrpSpPr>
          <p:nvPr/>
        </p:nvGrpSpPr>
        <p:grpSpPr bwMode="auto">
          <a:xfrm>
            <a:off x="4495800" y="5791200"/>
            <a:ext cx="3098800" cy="381000"/>
            <a:chOff x="3312" y="3120"/>
            <a:chExt cx="1952" cy="240"/>
          </a:xfrm>
        </p:grpSpPr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>
              <a:off x="4176" y="3360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3312" y="3120"/>
              <a:ext cx="19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直线</a:t>
              </a:r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EF</a:t>
              </a: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  </a:t>
              </a:r>
              <a:r>
                <a:rPr lang="zh-CN" altLang="en-US" sz="24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水平  </a:t>
              </a: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线。</a:t>
              </a:r>
            </a:p>
          </p:txBody>
        </p:sp>
      </p:grp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4495800" y="5408614"/>
            <a:ext cx="4338638" cy="382587"/>
            <a:chOff x="3216" y="2784"/>
            <a:chExt cx="2733" cy="241"/>
          </a:xfrm>
        </p:grpSpPr>
        <p:sp>
          <p:nvSpPr>
            <p:cNvPr id="24586" name="Line 6"/>
            <p:cNvSpPr>
              <a:spLocks noChangeShapeType="1"/>
            </p:cNvSpPr>
            <p:nvPr/>
          </p:nvSpPr>
          <p:spPr bwMode="auto">
            <a:xfrm>
              <a:off x="4656" y="3024"/>
              <a:ext cx="86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273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平面</a:t>
              </a:r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ABCDEFGH</a:t>
              </a: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 </a:t>
              </a:r>
              <a:r>
                <a:rPr lang="zh-CN" altLang="en-US" sz="24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一般位置 </a:t>
              </a: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面。</a:t>
              </a:r>
            </a:p>
          </p:txBody>
        </p:sp>
      </p:grpSp>
      <p:sp>
        <p:nvSpPr>
          <p:cNvPr id="24581" name="Rectangle 14"/>
          <p:cNvSpPr>
            <a:spLocks noChangeArrowheads="1"/>
          </p:cNvSpPr>
          <p:nvPr/>
        </p:nvSpPr>
        <p:spPr bwMode="auto">
          <a:xfrm>
            <a:off x="2749550" y="114300"/>
            <a:ext cx="806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完成平面图形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ABCDEFGH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的三投影并回答下面的问题。</a:t>
            </a:r>
          </a:p>
        </p:txBody>
      </p:sp>
      <p:grpSp>
        <p:nvGrpSpPr>
          <p:cNvPr id="24582" name="Group 18"/>
          <p:cNvGrpSpPr>
            <a:grpSpLocks/>
          </p:cNvGrpSpPr>
          <p:nvPr/>
        </p:nvGrpSpPr>
        <p:grpSpPr bwMode="auto">
          <a:xfrm>
            <a:off x="4495800" y="6170614"/>
            <a:ext cx="3098800" cy="382587"/>
            <a:chOff x="3360" y="3456"/>
            <a:chExt cx="1952" cy="241"/>
          </a:xfrm>
        </p:grpSpPr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360" y="3456"/>
              <a:ext cx="19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直线</a:t>
              </a:r>
              <a:r>
                <a:rPr lang="en-US" altLang="zh-CN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FG</a:t>
              </a: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  </a:t>
              </a:r>
              <a:r>
                <a:rPr lang="zh-CN" altLang="en-US" sz="24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侧平  </a:t>
              </a:r>
              <a:r>
                <a:rPr lang="zh-CN" altLang="en-US" sz="24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线。</a:t>
              </a:r>
            </a:p>
          </p:txBody>
        </p:sp>
        <p:sp>
          <p:nvSpPr>
            <p:cNvPr id="24585" name="Line 15"/>
            <p:cNvSpPr>
              <a:spLocks noChangeShapeType="1"/>
            </p:cNvSpPr>
            <p:nvPr/>
          </p:nvSpPr>
          <p:spPr bwMode="auto">
            <a:xfrm>
              <a:off x="4176" y="3696"/>
              <a:ext cx="70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58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90600"/>
            <a:ext cx="4495800" cy="429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31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6" y="94945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2-24</a:t>
            </a: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3349626" y="3673475"/>
            <a:ext cx="76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⑶</a:t>
            </a:r>
            <a:endParaRPr lang="en-US" altLang="zh-CN" sz="2400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6689726" y="3673475"/>
            <a:ext cx="771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⑷</a:t>
            </a:r>
            <a:endParaRPr lang="en-US" altLang="zh-CN" sz="2400"/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3349625" y="1066800"/>
            <a:ext cx="908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⑴</a:t>
            </a:r>
            <a:endParaRPr lang="en-US" altLang="zh-CN" sz="2400"/>
          </a:p>
        </p:txBody>
      </p:sp>
      <p:sp>
        <p:nvSpPr>
          <p:cNvPr id="25606" name="Rectangle 10"/>
          <p:cNvSpPr>
            <a:spLocks noChangeArrowheads="1"/>
          </p:cNvSpPr>
          <p:nvPr/>
        </p:nvSpPr>
        <p:spPr bwMode="auto">
          <a:xfrm>
            <a:off x="7612064" y="3365501"/>
            <a:ext cx="777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是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5607" name="Rectangle 11"/>
          <p:cNvSpPr>
            <a:spLocks noChangeArrowheads="1"/>
          </p:cNvSpPr>
          <p:nvPr/>
        </p:nvSpPr>
        <p:spPr bwMode="auto">
          <a:xfrm>
            <a:off x="6689726" y="1066800"/>
            <a:ext cx="754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⑵</a:t>
            </a:r>
            <a:endParaRPr lang="en-US" altLang="zh-CN" sz="2400"/>
          </a:p>
        </p:txBody>
      </p:sp>
      <p:sp>
        <p:nvSpPr>
          <p:cNvPr id="25608" name="Rectangle 12"/>
          <p:cNvSpPr>
            <a:spLocks noChangeArrowheads="1"/>
          </p:cNvSpPr>
          <p:nvPr/>
        </p:nvSpPr>
        <p:spPr bwMode="auto">
          <a:xfrm>
            <a:off x="7688264" y="6248401"/>
            <a:ext cx="777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否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5609" name="Rectangle 13"/>
          <p:cNvSpPr>
            <a:spLocks noChangeArrowheads="1"/>
          </p:cNvSpPr>
          <p:nvPr/>
        </p:nvSpPr>
        <p:spPr bwMode="auto">
          <a:xfrm>
            <a:off x="4267200" y="6248400"/>
            <a:ext cx="769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是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5610" name="Rectangle 18"/>
          <p:cNvSpPr>
            <a:spLocks noChangeArrowheads="1"/>
          </p:cNvSpPr>
          <p:nvPr/>
        </p:nvSpPr>
        <p:spPr bwMode="auto">
          <a:xfrm>
            <a:off x="2895601" y="76200"/>
            <a:ext cx="68056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判断下列各图中的直线与平面是否平行（将“是”</a:t>
            </a:r>
          </a:p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填于括弧中）。</a:t>
            </a:r>
          </a:p>
        </p:txBody>
      </p:sp>
      <p:pic>
        <p:nvPicPr>
          <p:cNvPr id="2561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43001"/>
            <a:ext cx="17145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171576"/>
            <a:ext cx="17907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6" y="4038601"/>
            <a:ext cx="20669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3962401"/>
            <a:ext cx="18097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5" name="Rectangle 25"/>
          <p:cNvSpPr>
            <a:spLocks noChangeArrowheads="1"/>
          </p:cNvSpPr>
          <p:nvPr/>
        </p:nvSpPr>
        <p:spPr bwMode="auto">
          <a:xfrm>
            <a:off x="4343401" y="3352801"/>
            <a:ext cx="777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( </a:t>
            </a:r>
            <a:r>
              <a:rPr lang="zh-CN" altLang="en-US" sz="2000">
                <a:solidFill>
                  <a:srgbClr val="0000FF"/>
                </a:solidFill>
                <a:latin typeface="宋体" panose="02010600030101010101" pitchFamily="2" charset="-122"/>
              </a:rPr>
              <a:t>是 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68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252901"/>
            <a:ext cx="621965" cy="33239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rtlCol="0" anchor="ctr">
            <a:spAutoFit/>
          </a:bodyPr>
          <a:lstStyle/>
          <a:p>
            <a:pPr algn="l" eaLnBrk="1" hangingPunct="1">
              <a:defRPr/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2-25</a:t>
            </a: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2855913" y="234950"/>
            <a:ext cx="4335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过点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作正平线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平行于△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33464"/>
            <a:ext cx="6477000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62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宽屏</PresentationFormat>
  <Paragraphs>67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2-17</vt:lpstr>
      <vt:lpstr>2-18</vt:lpstr>
      <vt:lpstr>2-19</vt:lpstr>
      <vt:lpstr>2-20</vt:lpstr>
      <vt:lpstr>2-21</vt:lpstr>
      <vt:lpstr>2-22</vt:lpstr>
      <vt:lpstr>2-23</vt:lpstr>
      <vt:lpstr>2-24</vt:lpstr>
      <vt:lpstr>2-25</vt:lpstr>
      <vt:lpstr>2-26</vt:lpstr>
      <vt:lpstr>2-27</vt:lpstr>
      <vt:lpstr>2-28</vt:lpstr>
      <vt:lpstr>2-29</vt:lpstr>
      <vt:lpstr>2-30</vt:lpstr>
      <vt:lpstr>2-31</vt:lpstr>
      <vt:lpstr>2-32</vt:lpstr>
      <vt:lpstr>2-33</vt:lpstr>
      <vt:lpstr>2-34</vt:lpstr>
      <vt:lpstr>2-35</vt:lpstr>
      <vt:lpstr>2-36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2-17</dc:title>
  <dc:creator>fengj</dc:creator>
  <cp:lastModifiedBy>fengj</cp:lastModifiedBy>
  <cp:revision>1</cp:revision>
  <dcterms:created xsi:type="dcterms:W3CDTF">2016-03-08T01:47:54Z</dcterms:created>
  <dcterms:modified xsi:type="dcterms:W3CDTF">2016-03-08T01:48:18Z</dcterms:modified>
</cp:coreProperties>
</file>