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76" r:id="rId13"/>
    <p:sldId id="267" r:id="rId14"/>
    <p:sldId id="268" r:id="rId15"/>
    <p:sldId id="269" r:id="rId16"/>
    <p:sldId id="270" r:id="rId17"/>
    <p:sldId id="271" r:id="rId18"/>
    <p:sldId id="273" r:id="rId19"/>
    <p:sldId id="272" r:id="rId20"/>
    <p:sldId id="274"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74"/>
  </p:normalViewPr>
  <p:slideViewPr>
    <p:cSldViewPr snapToGrid="0" snapToObjects="1">
      <p:cViewPr varScale="1">
        <p:scale>
          <a:sx n="114" d="100"/>
          <a:sy n="114" d="100"/>
        </p:scale>
        <p:origin x="200"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EA080-65F7-EB40-92A5-C7CC5160066D}"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AADF9-51BC-AA4A-85EF-09704BDA7E2B}"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239DF504-A307-3A47-9988-E7EB58EB7EC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CCB5A08-8BDC-654F-9F76-9411727362E1}"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239DF504-A307-3A47-9988-E7EB58EB7EC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CCB5A08-8BDC-654F-9F76-9411727362E1}"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239DF504-A307-3A47-9988-E7EB58EB7EC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CCB5A08-8BDC-654F-9F76-9411727362E1}"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239DF504-A307-3A47-9988-E7EB58EB7EC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CCB5A08-8BDC-654F-9F76-9411727362E1}"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
        <p:nvSpPr>
          <p:cNvPr id="4" name="日期占位符 3"/>
          <p:cNvSpPr>
            <a:spLocks noGrp="1"/>
          </p:cNvSpPr>
          <p:nvPr>
            <p:ph type="dt" sz="half" idx="10"/>
          </p:nvPr>
        </p:nvSpPr>
        <p:spPr/>
        <p:txBody>
          <a:bodyPr/>
          <a:lstStyle/>
          <a:p>
            <a:fld id="{239DF504-A307-3A47-9988-E7EB58EB7EC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CCB5A08-8BDC-654F-9F76-9411727362E1}"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239DF504-A307-3A47-9988-E7EB58EB7EC2}"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CCB5A08-8BDC-654F-9F76-9411727362E1}"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239DF504-A307-3A47-9988-E7EB58EB7EC2}"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2CCB5A08-8BDC-654F-9F76-9411727362E1}"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239DF504-A307-3A47-9988-E7EB58EB7EC2}"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2CCB5A08-8BDC-654F-9F76-9411727362E1}"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9DF504-A307-3A47-9988-E7EB58EB7EC2}"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2CCB5A08-8BDC-654F-9F76-9411727362E1}"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239DF504-A307-3A47-9988-E7EB58EB7EC2}"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CCB5A08-8BDC-654F-9F76-9411727362E1}"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239DF504-A307-3A47-9988-E7EB58EB7EC2}"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CCB5A08-8BDC-654F-9F76-9411727362E1}"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9DF504-A307-3A47-9988-E7EB58EB7EC2}"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B5A08-8BDC-654F-9F76-9411727362E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err="1" smtClean="0"/>
              <a:t>Tkinter</a:t>
            </a:r>
            <a:endParaRPr kumimoji="1" lang="zh-CN" altLang="en-US" dirty="0"/>
          </a:p>
        </p:txBody>
      </p:sp>
      <p:sp>
        <p:nvSpPr>
          <p:cNvPr id="3" name="副标题 2"/>
          <p:cNvSpPr>
            <a:spLocks noGrp="1"/>
          </p:cNvSpPr>
          <p:nvPr>
            <p:ph type="subTitle" idx="1"/>
          </p:nvPr>
        </p:nvSpPr>
        <p:spPr/>
        <p:txBody>
          <a:bodyPr/>
          <a:lstStyle/>
          <a:p>
            <a:endParaRPr kumimoji="1"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219" y="-203587"/>
            <a:ext cx="10515600" cy="1325563"/>
          </a:xfrm>
        </p:spPr>
        <p:txBody>
          <a:bodyPr/>
          <a:lstStyle/>
          <a:p>
            <a:r>
              <a:rPr kumimoji="1" lang="zh-CN" altLang="en-US" dirty="0" smtClean="0"/>
              <a:t>按钮</a:t>
            </a:r>
            <a:endParaRPr kumimoji="1" lang="zh-CN" altLang="en-US" dirty="0"/>
          </a:p>
        </p:txBody>
      </p:sp>
      <p:sp>
        <p:nvSpPr>
          <p:cNvPr id="3" name="内容占位符 2"/>
          <p:cNvSpPr>
            <a:spLocks noGrp="1"/>
          </p:cNvSpPr>
          <p:nvPr>
            <p:ph idx="1"/>
          </p:nvPr>
        </p:nvSpPr>
        <p:spPr>
          <a:xfrm>
            <a:off x="459105" y="793115"/>
            <a:ext cx="10515600" cy="1625600"/>
          </a:xfrm>
        </p:spPr>
        <p:txBody>
          <a:bodyPr>
            <a:normAutofit lnSpcReduction="10000"/>
          </a:bodyPr>
          <a:lstStyle/>
          <a:p>
            <a:r>
              <a:rPr kumimoji="1" lang="zh-CN" altLang="en-US" dirty="0" smtClean="0"/>
              <a:t>按钮（</a:t>
            </a:r>
            <a:r>
              <a:rPr kumimoji="1" lang="en-US" altLang="zh-CN" dirty="0" smtClean="0"/>
              <a:t>Button</a:t>
            </a:r>
            <a:r>
              <a:rPr kumimoji="1" lang="zh-CN" altLang="en-US" dirty="0" smtClean="0"/>
              <a:t>）是接收用户鼠标点击事件的组件。用户可以使用按钮的</a:t>
            </a:r>
            <a:r>
              <a:rPr kumimoji="1" lang="en-US" altLang="zh-CN" dirty="0" smtClean="0"/>
              <a:t>command</a:t>
            </a:r>
            <a:r>
              <a:rPr kumimoji="1" lang="zh-CN" altLang="en-US" dirty="0" smtClean="0"/>
              <a:t>属性为每个按钮绑定一个回调程序，用于处理按钮点击时的时间响应。用时，用户也可以通过其</a:t>
            </a:r>
            <a:r>
              <a:rPr kumimoji="1" lang="en-US" altLang="zh-CN" dirty="0" smtClean="0"/>
              <a:t>state</a:t>
            </a:r>
            <a:r>
              <a:rPr kumimoji="1" lang="zh-CN" altLang="en-US" dirty="0" smtClean="0"/>
              <a:t>属性禁用一个按钮的点击行为。</a:t>
            </a:r>
            <a:endParaRPr kumimoji="1" lang="zh-CN" altLang="en-US" dirty="0"/>
          </a:p>
        </p:txBody>
      </p:sp>
      <p:pic>
        <p:nvPicPr>
          <p:cNvPr id="8" name="内容占位符 7"/>
          <p:cNvPicPr>
            <a:picLocks noGrp="1"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402080" y="2268220"/>
            <a:ext cx="8991600" cy="457581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0950" y="852137"/>
            <a:ext cx="9949951" cy="4068206"/>
          </a:xfrm>
          <a:prstGeom prst="rect">
            <a:avLst/>
          </a:prstGeom>
        </p:spPr>
      </p:pic>
      <p:sp>
        <p:nvSpPr>
          <p:cNvPr id="9" name="文本框 8"/>
          <p:cNvSpPr txBox="1"/>
          <p:nvPr/>
        </p:nvSpPr>
        <p:spPr>
          <a:xfrm>
            <a:off x="838200" y="4920343"/>
            <a:ext cx="1861457" cy="369332"/>
          </a:xfrm>
          <a:prstGeom prst="rect">
            <a:avLst/>
          </a:prstGeom>
          <a:noFill/>
        </p:spPr>
        <p:txBody>
          <a:bodyPr wrap="square" rtlCol="0">
            <a:spAutoFit/>
          </a:bodyPr>
          <a:lstStyle/>
          <a:p>
            <a:r>
              <a:rPr kumimoji="1" lang="en-US" altLang="zh-CN" dirty="0" smtClean="0"/>
              <a:t>4.button.py</a:t>
            </a:r>
            <a:endParaRPr kumimoji="1" lang="zh-CN" altLang="en-US" dirty="0"/>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829" y="5777081"/>
            <a:ext cx="4241800" cy="10033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65907"/>
            <a:ext cx="10515600" cy="1325563"/>
          </a:xfrm>
        </p:spPr>
        <p:txBody>
          <a:bodyPr/>
          <a:lstStyle/>
          <a:p>
            <a:r>
              <a:rPr kumimoji="1" lang="zh-CN" altLang="en-US" dirty="0" smtClean="0"/>
              <a:t>输入框</a:t>
            </a:r>
            <a:endParaRPr kumimoji="1" lang="zh-CN" altLang="en-US" dirty="0"/>
          </a:p>
        </p:txBody>
      </p:sp>
      <p:sp>
        <p:nvSpPr>
          <p:cNvPr id="3" name="内容占位符 2"/>
          <p:cNvSpPr>
            <a:spLocks noGrp="1"/>
          </p:cNvSpPr>
          <p:nvPr>
            <p:ph idx="1"/>
          </p:nvPr>
        </p:nvSpPr>
        <p:spPr>
          <a:xfrm>
            <a:off x="347546" y="799420"/>
            <a:ext cx="10515600" cy="4351338"/>
          </a:xfrm>
        </p:spPr>
        <p:txBody>
          <a:bodyPr/>
          <a:lstStyle/>
          <a:p>
            <a:r>
              <a:rPr kumimoji="1" lang="zh-CN" altLang="en-US" dirty="0" smtClean="0"/>
              <a:t>输入框（</a:t>
            </a:r>
            <a:r>
              <a:rPr kumimoji="1" lang="en-US" altLang="zh-CN" dirty="0" smtClean="0"/>
              <a:t>Entry</a:t>
            </a:r>
            <a:r>
              <a:rPr kumimoji="1" lang="zh-CN" altLang="en-US" dirty="0" smtClean="0"/>
              <a:t>）是用来接收用户文本输入的组件。</a:t>
            </a:r>
            <a:endParaRPr kumimoji="1"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1930" y="1427049"/>
            <a:ext cx="7466061" cy="1524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29" y="2975089"/>
            <a:ext cx="7701622" cy="1821546"/>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29" y="4841097"/>
            <a:ext cx="7701622" cy="915357"/>
          </a:xfrm>
          <a:prstGeom prst="rect">
            <a:avLst/>
          </a:prstGeom>
        </p:spPr>
      </p:pic>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r="7645"/>
          <a:stretch>
            <a:fillRect/>
          </a:stretch>
        </p:blipFill>
        <p:spPr>
          <a:xfrm>
            <a:off x="5832087" y="5569291"/>
            <a:ext cx="6359913" cy="749297"/>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7991" y="3318442"/>
            <a:ext cx="4241800" cy="1346200"/>
          </a:xfrm>
          <a:prstGeom prst="rect">
            <a:avLst/>
          </a:prstGeom>
        </p:spPr>
      </p:pic>
      <p:sp>
        <p:nvSpPr>
          <p:cNvPr id="9" name="文本框 8"/>
          <p:cNvSpPr txBox="1"/>
          <p:nvPr/>
        </p:nvSpPr>
        <p:spPr>
          <a:xfrm>
            <a:off x="2884231" y="5759273"/>
            <a:ext cx="1861457" cy="369332"/>
          </a:xfrm>
          <a:prstGeom prst="rect">
            <a:avLst/>
          </a:prstGeom>
          <a:noFill/>
        </p:spPr>
        <p:txBody>
          <a:bodyPr wrap="square" rtlCol="0">
            <a:spAutoFit/>
          </a:bodyPr>
          <a:lstStyle/>
          <a:p>
            <a:r>
              <a:rPr kumimoji="1" lang="en-US" altLang="zh-CN" dirty="0" smtClean="0"/>
              <a:t>5.entry.py</a:t>
            </a:r>
            <a:endParaRPr kumimoji="1"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49238"/>
            <a:ext cx="10515600" cy="1325563"/>
          </a:xfrm>
        </p:spPr>
        <p:txBody>
          <a:bodyPr/>
          <a:lstStyle/>
          <a:p>
            <a:r>
              <a:rPr kumimoji="1" lang="zh-CN" altLang="en-US" dirty="0" smtClean="0"/>
              <a:t>单选按钮</a:t>
            </a:r>
            <a:endParaRPr kumimoji="1" lang="zh-CN" altLang="en-US" dirty="0"/>
          </a:p>
        </p:txBody>
      </p:sp>
      <p:sp>
        <p:nvSpPr>
          <p:cNvPr id="3" name="内容占位符 2"/>
          <p:cNvSpPr>
            <a:spLocks noGrp="1"/>
          </p:cNvSpPr>
          <p:nvPr>
            <p:ph idx="1"/>
          </p:nvPr>
        </p:nvSpPr>
        <p:spPr>
          <a:xfrm>
            <a:off x="473075" y="721655"/>
            <a:ext cx="10515600" cy="4351338"/>
          </a:xfrm>
        </p:spPr>
        <p:txBody>
          <a:bodyPr/>
          <a:lstStyle/>
          <a:p>
            <a:r>
              <a:rPr kumimoji="1" lang="zh-CN" altLang="en-US" dirty="0" smtClean="0"/>
              <a:t>单选按钮（</a:t>
            </a:r>
            <a:r>
              <a:rPr kumimoji="1" lang="en-US" altLang="zh-CN" dirty="0" err="1" smtClean="0"/>
              <a:t>Radiobutton</a:t>
            </a:r>
            <a:r>
              <a:rPr kumimoji="1" lang="zh-CN" altLang="en-US" dirty="0" smtClean="0"/>
              <a:t>）供用户进行选择输入。用户只能选取一组选项中的一个选项。创建一组单选按钮时，需将这组按钮与一个相同的变量关联起来，来设定或获得单选按钮当前的选中状态。</a:t>
            </a:r>
            <a:endParaRPr kumimoji="1"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2047218"/>
            <a:ext cx="9933855" cy="290747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66198"/>
            <a:ext cx="10930852" cy="811893"/>
          </a:xfrm>
          <a:prstGeom prst="rect">
            <a:avLst/>
          </a:prstGeom>
        </p:spPr>
      </p:pic>
      <p:sp>
        <p:nvSpPr>
          <p:cNvPr id="8" name="文本框 7"/>
          <p:cNvSpPr txBox="1"/>
          <p:nvPr/>
        </p:nvSpPr>
        <p:spPr>
          <a:xfrm>
            <a:off x="3105469" y="5813636"/>
            <a:ext cx="1861457" cy="369332"/>
          </a:xfrm>
          <a:prstGeom prst="rect">
            <a:avLst/>
          </a:prstGeom>
          <a:noFill/>
        </p:spPr>
        <p:txBody>
          <a:bodyPr wrap="square" rtlCol="0">
            <a:spAutoFit/>
          </a:bodyPr>
          <a:lstStyle/>
          <a:p>
            <a:r>
              <a:rPr kumimoji="1" lang="en-US" altLang="zh-CN" dirty="0" smtClean="0"/>
              <a:t>6.radioButton.py</a:t>
            </a: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5144" y="2047218"/>
            <a:ext cx="2451100" cy="17907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13177"/>
            <a:ext cx="10515600" cy="1325563"/>
          </a:xfrm>
        </p:spPr>
        <p:txBody>
          <a:bodyPr/>
          <a:lstStyle/>
          <a:p>
            <a:r>
              <a:rPr kumimoji="1" lang="zh-CN" altLang="en-US" dirty="0" smtClean="0"/>
              <a:t>复选按钮</a:t>
            </a:r>
            <a:endParaRPr kumimoji="1" lang="zh-CN" altLang="en-US" dirty="0"/>
          </a:p>
        </p:txBody>
      </p:sp>
      <p:sp>
        <p:nvSpPr>
          <p:cNvPr id="3" name="内容占位符 2"/>
          <p:cNvSpPr>
            <a:spLocks noGrp="1"/>
          </p:cNvSpPr>
          <p:nvPr>
            <p:ph idx="1"/>
          </p:nvPr>
        </p:nvSpPr>
        <p:spPr>
          <a:xfrm>
            <a:off x="435429" y="755767"/>
            <a:ext cx="10515600" cy="4351338"/>
          </a:xfrm>
        </p:spPr>
        <p:txBody>
          <a:bodyPr/>
          <a:lstStyle/>
          <a:p>
            <a:r>
              <a:rPr kumimoji="1" lang="zh-CN" altLang="en-US" dirty="0" smtClean="0"/>
              <a:t>复选按钮（</a:t>
            </a:r>
            <a:r>
              <a:rPr kumimoji="1" lang="en-US" altLang="zh-CN" dirty="0" err="1" smtClean="0"/>
              <a:t>Checkbutton</a:t>
            </a:r>
            <a:r>
              <a:rPr kumimoji="1" lang="zh-CN" altLang="en-US" dirty="0" smtClean="0"/>
              <a:t>）可以支持用户选择的多个选项。创建复选按钮时，需将每一个选项与一个不同的变量关联起来。</a:t>
            </a:r>
            <a:endParaRPr kumimoji="1"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356" y="2706988"/>
            <a:ext cx="10537655" cy="1312944"/>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6" y="4086695"/>
            <a:ext cx="10537655" cy="1867227"/>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1" y="1648734"/>
            <a:ext cx="7816252" cy="991491"/>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20685"/>
            <a:ext cx="10300458" cy="681022"/>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9245" y="1648734"/>
            <a:ext cx="2298700" cy="1803400"/>
          </a:xfrm>
          <a:prstGeom prst="rect">
            <a:avLst/>
          </a:prstGeom>
        </p:spPr>
      </p:pic>
      <p:sp>
        <p:nvSpPr>
          <p:cNvPr id="9" name="文本框 8"/>
          <p:cNvSpPr txBox="1"/>
          <p:nvPr/>
        </p:nvSpPr>
        <p:spPr>
          <a:xfrm>
            <a:off x="10300458" y="4893520"/>
            <a:ext cx="1861457" cy="369332"/>
          </a:xfrm>
          <a:prstGeom prst="rect">
            <a:avLst/>
          </a:prstGeom>
          <a:noFill/>
        </p:spPr>
        <p:txBody>
          <a:bodyPr wrap="square" rtlCol="0">
            <a:spAutoFit/>
          </a:bodyPr>
          <a:lstStyle/>
          <a:p>
            <a:r>
              <a:rPr kumimoji="1" lang="en-US" altLang="zh-CN" dirty="0" smtClean="0"/>
              <a:t>7.checkButton.py</a:t>
            </a:r>
            <a:endParaRPr kumimoji="1"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655" y="-201356"/>
            <a:ext cx="10515600" cy="1325563"/>
          </a:xfrm>
        </p:spPr>
        <p:txBody>
          <a:bodyPr/>
          <a:lstStyle/>
          <a:p>
            <a:r>
              <a:rPr kumimoji="1" lang="zh-CN" altLang="en-US" dirty="0" smtClean="0"/>
              <a:t>列表框与滚动条</a:t>
            </a:r>
            <a:endParaRPr kumimoji="1" lang="zh-CN" altLang="en-US" dirty="0"/>
          </a:p>
        </p:txBody>
      </p:sp>
      <p:sp>
        <p:nvSpPr>
          <p:cNvPr id="3" name="内容占位符 2"/>
          <p:cNvSpPr>
            <a:spLocks noGrp="1"/>
          </p:cNvSpPr>
          <p:nvPr>
            <p:ph idx="1"/>
          </p:nvPr>
        </p:nvSpPr>
        <p:spPr>
          <a:xfrm>
            <a:off x="346528" y="785821"/>
            <a:ext cx="10515600" cy="4351338"/>
          </a:xfrm>
        </p:spPr>
        <p:txBody>
          <a:bodyPr/>
          <a:lstStyle/>
          <a:p>
            <a:r>
              <a:rPr kumimoji="1" lang="zh-CN" altLang="en-US" dirty="0" smtClean="0"/>
              <a:t>列表框（</a:t>
            </a:r>
            <a:r>
              <a:rPr kumimoji="1" lang="en-US" altLang="zh-CN" dirty="0" err="1" smtClean="0"/>
              <a:t>Listbox</a:t>
            </a:r>
            <a:r>
              <a:rPr kumimoji="1" lang="zh-CN" altLang="en-US" dirty="0" smtClean="0"/>
              <a:t>）会用列表的形式展示多个选项以供用户选择。在列表较长的时候，需要为列表添加一个滚动条（</a:t>
            </a:r>
            <a:r>
              <a:rPr kumimoji="1" lang="en-US" altLang="zh-CN" dirty="0" smtClean="0"/>
              <a:t>Scrollbar</a:t>
            </a:r>
            <a:r>
              <a:rPr kumimoji="1" lang="zh-CN" altLang="en-US" dirty="0" smtClean="0"/>
              <a:t>）。</a:t>
            </a:r>
            <a:endParaRPr kumimoji="1"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84183" y="2192055"/>
            <a:ext cx="3136110" cy="3074009"/>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55" y="1619845"/>
            <a:ext cx="8337655" cy="523815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3242" y="2115547"/>
            <a:ext cx="6202555" cy="4296404"/>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699" y="2115547"/>
            <a:ext cx="5469993" cy="116291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699" y="3542414"/>
            <a:ext cx="5639450" cy="1687508"/>
          </a:xfrm>
          <a:prstGeom prst="rect">
            <a:avLst/>
          </a:prstGeom>
        </p:spPr>
      </p:pic>
      <p:sp>
        <p:nvSpPr>
          <p:cNvPr id="8" name="文本框 7"/>
          <p:cNvSpPr txBox="1"/>
          <p:nvPr/>
        </p:nvSpPr>
        <p:spPr>
          <a:xfrm>
            <a:off x="8534201" y="5361848"/>
            <a:ext cx="1861457" cy="369332"/>
          </a:xfrm>
          <a:prstGeom prst="rect">
            <a:avLst/>
          </a:prstGeom>
          <a:noFill/>
        </p:spPr>
        <p:txBody>
          <a:bodyPr wrap="square" rtlCol="0">
            <a:spAutoFit/>
          </a:bodyPr>
          <a:lstStyle/>
          <a:p>
            <a:r>
              <a:rPr kumimoji="1" lang="en-US" altLang="zh-CN" dirty="0" smtClean="0"/>
              <a:t>9.treeView.py</a:t>
            </a:r>
            <a:endParaRPr kumimoji="1"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277"/>
            <a:ext cx="10515600" cy="1325563"/>
          </a:xfrm>
        </p:spPr>
        <p:txBody>
          <a:bodyPr/>
          <a:lstStyle/>
          <a:p>
            <a:r>
              <a:rPr kumimoji="1" lang="en-US" altLang="zh-CN" dirty="0" err="1"/>
              <a:t>t</a:t>
            </a:r>
            <a:r>
              <a:rPr kumimoji="1" lang="en-US" altLang="zh-CN" dirty="0" err="1" smtClean="0"/>
              <a:t>tk.Treeview</a:t>
            </a:r>
            <a:endParaRPr kumimoji="1"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58486" y="0"/>
            <a:ext cx="4433514" cy="3071019"/>
          </a:xfrm>
          <a:prstGeom prst="rect">
            <a:avLst/>
          </a:prstGeom>
        </p:spPr>
      </p:pic>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r="7419"/>
          <a:stretch>
            <a:fillRect/>
          </a:stretch>
        </p:blipFill>
        <p:spPr>
          <a:xfrm>
            <a:off x="0" y="1131876"/>
            <a:ext cx="7758486" cy="2930354"/>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28" y="4208458"/>
            <a:ext cx="8068656" cy="2137849"/>
          </a:xfrm>
          <a:prstGeom prst="rect">
            <a:avLst/>
          </a:prstGeom>
        </p:spPr>
      </p:pic>
      <p:sp>
        <p:nvSpPr>
          <p:cNvPr id="10" name="文本框 9"/>
          <p:cNvSpPr txBox="1"/>
          <p:nvPr/>
        </p:nvSpPr>
        <p:spPr>
          <a:xfrm>
            <a:off x="9302748" y="3105311"/>
            <a:ext cx="1861457" cy="369332"/>
          </a:xfrm>
          <a:prstGeom prst="rect">
            <a:avLst/>
          </a:prstGeom>
          <a:noFill/>
        </p:spPr>
        <p:txBody>
          <a:bodyPr wrap="square" rtlCol="0">
            <a:spAutoFit/>
          </a:bodyPr>
          <a:lstStyle/>
          <a:p>
            <a:r>
              <a:rPr kumimoji="1" lang="en-US" altLang="zh-CN" dirty="0" smtClean="0"/>
              <a:t>9.treeView.py</a:t>
            </a:r>
            <a:endParaRPr kumimoji="1"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325563"/>
          </a:xfrm>
        </p:spPr>
        <p:txBody>
          <a:bodyPr/>
          <a:lstStyle/>
          <a:p>
            <a:r>
              <a:rPr kumimoji="1" lang="en-US" altLang="zh-CN" dirty="0" err="1" smtClean="0"/>
              <a:t>ttk.Treeview</a:t>
            </a:r>
            <a:endParaRPr kumimoji="1" lang="zh-CN" altLang="en-US" dirty="0"/>
          </a:p>
        </p:txBody>
      </p:sp>
      <p:sp>
        <p:nvSpPr>
          <p:cNvPr id="3" name="内容占位符 2"/>
          <p:cNvSpPr>
            <a:spLocks noGrp="1"/>
          </p:cNvSpPr>
          <p:nvPr>
            <p:ph idx="1"/>
          </p:nvPr>
        </p:nvSpPr>
        <p:spPr>
          <a:xfrm>
            <a:off x="369849" y="1111373"/>
            <a:ext cx="10515600" cy="4351338"/>
          </a:xfrm>
        </p:spPr>
        <p:txBody>
          <a:bodyPr/>
          <a:lstStyle/>
          <a:p>
            <a:r>
              <a:rPr kumimoji="1" lang="zh-CN" altLang="en-US" dirty="0" smtClean="0"/>
              <a:t>可以用</a:t>
            </a:r>
            <a:r>
              <a:rPr kumimoji="1" lang="en-US" altLang="zh-CN" dirty="0" err="1" smtClean="0"/>
              <a:t>Treeview</a:t>
            </a:r>
            <a:r>
              <a:rPr kumimoji="1" lang="zh-CN" altLang="en-US" dirty="0" smtClean="0"/>
              <a:t>来显示表格数据，只需将父节点均设为空即可。</a:t>
            </a:r>
            <a:endParaRPr kumimoji="1"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5570" y="1676682"/>
            <a:ext cx="4241800" cy="29845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83873"/>
            <a:ext cx="13074685" cy="2074127"/>
          </a:xfrm>
          <a:prstGeom prst="rect">
            <a:avLst/>
          </a:prstGeom>
        </p:spPr>
      </p:pic>
      <p:sp>
        <p:nvSpPr>
          <p:cNvPr id="7" name="文本框 6"/>
          <p:cNvSpPr txBox="1"/>
          <p:nvPr/>
        </p:nvSpPr>
        <p:spPr>
          <a:xfrm>
            <a:off x="8098062" y="6532877"/>
            <a:ext cx="1861457" cy="369332"/>
          </a:xfrm>
          <a:prstGeom prst="rect">
            <a:avLst/>
          </a:prstGeom>
          <a:noFill/>
        </p:spPr>
        <p:txBody>
          <a:bodyPr wrap="square" rtlCol="0">
            <a:spAutoFit/>
          </a:bodyPr>
          <a:lstStyle/>
          <a:p>
            <a:r>
              <a:rPr kumimoji="1" lang="en-US" altLang="zh-CN" smtClean="0"/>
              <a:t>10.table.py</a:t>
            </a:r>
            <a:endParaRPr kumimoji="1"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325563"/>
          </a:xfrm>
        </p:spPr>
        <p:txBody>
          <a:bodyPr/>
          <a:lstStyle/>
          <a:p>
            <a:r>
              <a:rPr kumimoji="1" lang="en-US" altLang="zh-CN" dirty="0" err="1" smtClean="0"/>
              <a:t>ttk.Treeview</a:t>
            </a:r>
            <a:endParaRPr kumimoji="1" lang="zh-CN" altLang="en-US" dirty="0"/>
          </a:p>
        </p:txBody>
      </p:sp>
      <p:sp>
        <p:nvSpPr>
          <p:cNvPr id="3" name="内容占位符 2"/>
          <p:cNvSpPr>
            <a:spLocks noGrp="1"/>
          </p:cNvSpPr>
          <p:nvPr>
            <p:ph idx="1"/>
          </p:nvPr>
        </p:nvSpPr>
        <p:spPr>
          <a:xfrm>
            <a:off x="459059" y="940934"/>
            <a:ext cx="10515600" cy="4351338"/>
          </a:xfrm>
        </p:spPr>
        <p:txBody>
          <a:bodyPr/>
          <a:lstStyle/>
          <a:p>
            <a:r>
              <a:rPr kumimoji="1" lang="zh-CN" altLang="en-US" dirty="0" smtClean="0"/>
              <a:t>可以用</a:t>
            </a:r>
            <a:r>
              <a:rPr kumimoji="1" lang="en-US" altLang="zh-CN" dirty="0" err="1" smtClean="0"/>
              <a:t>Treeview</a:t>
            </a:r>
            <a:r>
              <a:rPr kumimoji="1" lang="zh-CN" altLang="en-US" dirty="0" smtClean="0"/>
              <a:t>来显示表格数据，只需将父节点均设为空即可。</a:t>
            </a:r>
            <a:endParaRPr kumimoji="1"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8731" y="1624353"/>
            <a:ext cx="4241800" cy="2984500"/>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7686" y="1624352"/>
            <a:ext cx="6786489" cy="4175255"/>
          </a:xfrm>
          <a:prstGeom prst="rect">
            <a:avLst/>
          </a:prstGeom>
        </p:spPr>
      </p:pic>
      <p:sp>
        <p:nvSpPr>
          <p:cNvPr id="7" name="文本框 6"/>
          <p:cNvSpPr txBox="1"/>
          <p:nvPr/>
        </p:nvSpPr>
        <p:spPr>
          <a:xfrm>
            <a:off x="7841584" y="5863874"/>
            <a:ext cx="1861457" cy="369332"/>
          </a:xfrm>
          <a:prstGeom prst="rect">
            <a:avLst/>
          </a:prstGeom>
          <a:noFill/>
        </p:spPr>
        <p:txBody>
          <a:bodyPr wrap="square" rtlCol="0">
            <a:spAutoFit/>
          </a:bodyPr>
          <a:lstStyle/>
          <a:p>
            <a:r>
              <a:rPr kumimoji="1" lang="en-US" altLang="zh-CN" smtClean="0"/>
              <a:t>10.table.py</a:t>
            </a:r>
            <a:endParaRPr kumimoji="1"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GUI</a:t>
            </a:r>
            <a:r>
              <a:rPr kumimoji="1" lang="zh-CN" altLang="en-US" dirty="0" smtClean="0"/>
              <a:t>编程</a:t>
            </a:r>
            <a:endParaRPr kumimoji="1" lang="zh-CN" altLang="en-US" dirty="0"/>
          </a:p>
        </p:txBody>
      </p:sp>
      <p:sp>
        <p:nvSpPr>
          <p:cNvPr id="3" name="内容占位符 2"/>
          <p:cNvSpPr>
            <a:spLocks noGrp="1"/>
          </p:cNvSpPr>
          <p:nvPr>
            <p:ph idx="1"/>
          </p:nvPr>
        </p:nvSpPr>
        <p:spPr>
          <a:xfrm>
            <a:off x="838200" y="1825625"/>
            <a:ext cx="10515600" cy="3297555"/>
          </a:xfrm>
        </p:spPr>
        <p:txBody>
          <a:bodyPr/>
          <a:lstStyle/>
          <a:p>
            <a:r>
              <a:rPr kumimoji="1" lang="zh-CN" altLang="en-US" dirty="0" smtClean="0"/>
              <a:t>在之前学习的内容中，我们的程序都是在控制台运行且完成用户交互（如输入、输出数据）的。然而，单调的命令行界面不仅让没有太多计算机专业背景的用户难以接受，还极大限制了程序使用率。</a:t>
            </a:r>
            <a:endParaRPr kumimoji="1" lang="zh-CN" altLang="en-US" dirty="0" smtClean="0"/>
          </a:p>
          <a:p>
            <a:r>
              <a:rPr kumimoji="1" lang="zh-CN" altLang="en-US" dirty="0" smtClean="0"/>
              <a:t>使用</a:t>
            </a:r>
            <a:r>
              <a:rPr kumimoji="1" lang="en-US" altLang="zh-CN" dirty="0" smtClean="0"/>
              <a:t>Python</a:t>
            </a:r>
            <a:r>
              <a:rPr kumimoji="1" lang="zh-CN" altLang="en-US" dirty="0" smtClean="0"/>
              <a:t>语言，可以通过多种</a:t>
            </a:r>
            <a:r>
              <a:rPr kumimoji="1" lang="en-US" altLang="zh-CN" dirty="0" smtClean="0"/>
              <a:t>GUI</a:t>
            </a:r>
            <a:r>
              <a:rPr kumimoji="1" lang="zh-CN" altLang="en-US" dirty="0" smtClean="0"/>
              <a:t>（</a:t>
            </a:r>
            <a:r>
              <a:rPr kumimoji="1" lang="en-US" altLang="zh-CN" dirty="0" smtClean="0"/>
              <a:t>Graphical</a:t>
            </a:r>
            <a:r>
              <a:rPr kumimoji="1" lang="zh-CN" altLang="en-US" dirty="0" smtClean="0"/>
              <a:t> </a:t>
            </a:r>
            <a:r>
              <a:rPr kumimoji="1" lang="en-US" altLang="zh-CN" dirty="0" smtClean="0"/>
              <a:t>User</a:t>
            </a:r>
            <a:r>
              <a:rPr kumimoji="1" lang="zh-CN" altLang="en-US" dirty="0" smtClean="0"/>
              <a:t> </a:t>
            </a:r>
            <a:r>
              <a:rPr kumimoji="1" lang="en-US" altLang="zh-CN" dirty="0" smtClean="0"/>
              <a:t>Interface</a:t>
            </a:r>
            <a:r>
              <a:rPr kumimoji="1" lang="zh-CN" altLang="en-US" dirty="0" smtClean="0"/>
              <a:t>）开发库进行</a:t>
            </a:r>
            <a:r>
              <a:rPr kumimoji="1" lang="en-US" altLang="zh-CN" dirty="0" smtClean="0"/>
              <a:t>GUI</a:t>
            </a:r>
            <a:r>
              <a:rPr kumimoji="1" lang="zh-CN" altLang="en-US" dirty="0" smtClean="0"/>
              <a:t>开发，包括内置在</a:t>
            </a:r>
            <a:r>
              <a:rPr kumimoji="1" lang="en-US" altLang="zh-CN" dirty="0" smtClean="0"/>
              <a:t>Python</a:t>
            </a:r>
            <a:r>
              <a:rPr kumimoji="1" lang="zh-CN" altLang="en-US" dirty="0" smtClean="0"/>
              <a:t>中的</a:t>
            </a:r>
            <a:r>
              <a:rPr kumimoji="1" lang="en-US" altLang="zh-CN" dirty="0" err="1" smtClean="0"/>
              <a:t>Tkinter</a:t>
            </a:r>
            <a:r>
              <a:rPr kumimoji="1" lang="zh-CN" altLang="en-US" dirty="0" smtClean="0"/>
              <a:t>，以及优秀的跨平台</a:t>
            </a:r>
            <a:r>
              <a:rPr kumimoji="1" lang="en-US" altLang="zh-CN" dirty="0" smtClean="0"/>
              <a:t>GUI</a:t>
            </a:r>
            <a:r>
              <a:rPr kumimoji="1" lang="zh-CN" altLang="en-US" dirty="0" smtClean="0"/>
              <a:t>开发库</a:t>
            </a:r>
            <a:r>
              <a:rPr kumimoji="1" lang="en-US" altLang="zh-CN" dirty="0" err="1" smtClean="0"/>
              <a:t>PyQt</a:t>
            </a:r>
            <a:r>
              <a:rPr kumimoji="1" lang="zh-CN" altLang="en-US" dirty="0" smtClean="0"/>
              <a:t>和</a:t>
            </a:r>
            <a:r>
              <a:rPr kumimoji="1" lang="en-US" altLang="zh-CN" dirty="0" err="1" smtClean="0"/>
              <a:t>wxPython</a:t>
            </a:r>
            <a:r>
              <a:rPr kumimoji="1" lang="zh-CN" altLang="en-US" dirty="0" smtClean="0"/>
              <a:t>等。在这里，我们将以</a:t>
            </a:r>
            <a:r>
              <a:rPr kumimoji="1" lang="en-US" altLang="zh-CN" dirty="0" err="1" smtClean="0"/>
              <a:t>Tkinter</a:t>
            </a:r>
            <a:r>
              <a:rPr kumimoji="1" lang="zh-CN" altLang="en-US" dirty="0" smtClean="0"/>
              <a:t>为例介绍</a:t>
            </a:r>
            <a:r>
              <a:rPr kumimoji="1" lang="en-US" altLang="zh-CN" dirty="0" smtClean="0"/>
              <a:t>Python</a:t>
            </a:r>
            <a:r>
              <a:rPr kumimoji="1" lang="zh-CN" altLang="en-US" dirty="0" smtClean="0"/>
              <a:t>中的</a:t>
            </a:r>
            <a:r>
              <a:rPr kumimoji="1" lang="en-US" altLang="zh-CN" dirty="0" smtClean="0"/>
              <a:t>GUI</a:t>
            </a:r>
            <a:r>
              <a:rPr kumimoji="1" lang="zh-CN" altLang="en-US" dirty="0" smtClean="0"/>
              <a:t>开发。</a:t>
            </a:r>
            <a:endParaRPr kumimoji="1"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5745"/>
            <a:ext cx="10515600" cy="1325563"/>
          </a:xfrm>
        </p:spPr>
        <p:txBody>
          <a:bodyPr/>
          <a:lstStyle/>
          <a:p>
            <a:r>
              <a:rPr kumimoji="1" lang="en-US" altLang="zh-CN" dirty="0" err="1" smtClean="0"/>
              <a:t>ttk.Treeview</a:t>
            </a:r>
            <a:endParaRPr kumimoji="1"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46175" y="0"/>
            <a:ext cx="4845825" cy="3409488"/>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14" y="1405014"/>
            <a:ext cx="6396419" cy="1986103"/>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615" y="3601509"/>
            <a:ext cx="8730565" cy="1500097"/>
          </a:xfrm>
          <a:prstGeom prst="rect">
            <a:avLst/>
          </a:prstGeom>
        </p:spPr>
      </p:pic>
      <p:sp>
        <p:nvSpPr>
          <p:cNvPr id="9" name="文本框 8"/>
          <p:cNvSpPr txBox="1"/>
          <p:nvPr/>
        </p:nvSpPr>
        <p:spPr>
          <a:xfrm>
            <a:off x="2928320" y="5101606"/>
            <a:ext cx="1861457" cy="369332"/>
          </a:xfrm>
          <a:prstGeom prst="rect">
            <a:avLst/>
          </a:prstGeom>
          <a:noFill/>
        </p:spPr>
        <p:txBody>
          <a:bodyPr wrap="square" rtlCol="0">
            <a:spAutoFit/>
          </a:bodyPr>
          <a:lstStyle/>
          <a:p>
            <a:r>
              <a:rPr kumimoji="1" lang="en-US" altLang="zh-CN" smtClean="0"/>
              <a:t>10.table.py</a:t>
            </a:r>
            <a:endParaRPr kumimoji="1"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窗口与组件</a:t>
            </a:r>
            <a:endParaRPr kumimoji="1" lang="zh-CN" altLang="en-US" dirty="0"/>
          </a:p>
        </p:txBody>
      </p:sp>
      <p:sp>
        <p:nvSpPr>
          <p:cNvPr id="3" name="内容占位符 2"/>
          <p:cNvSpPr>
            <a:spLocks noGrp="1"/>
          </p:cNvSpPr>
          <p:nvPr>
            <p:ph idx="1"/>
          </p:nvPr>
        </p:nvSpPr>
        <p:spPr>
          <a:xfrm>
            <a:off x="838200" y="1825625"/>
            <a:ext cx="10515600" cy="3061970"/>
          </a:xfrm>
        </p:spPr>
        <p:txBody>
          <a:bodyPr>
            <a:normAutofit lnSpcReduction="10000"/>
          </a:bodyPr>
          <a:lstStyle/>
          <a:p>
            <a:r>
              <a:rPr kumimoji="1" lang="zh-CN" altLang="en-US" dirty="0" smtClean="0"/>
              <a:t>在</a:t>
            </a:r>
            <a:r>
              <a:rPr kumimoji="1" lang="en-US" altLang="zh-CN" dirty="0" smtClean="0"/>
              <a:t>GUI</a:t>
            </a:r>
            <a:r>
              <a:rPr kumimoji="1" lang="zh-CN" altLang="en-US" dirty="0" smtClean="0"/>
              <a:t>开发过程中，首先要创建一个顶层窗口，该窗口是一个容器，可以存放程序所需的各种按钮、下拉框、单选框等组件。</a:t>
            </a:r>
            <a:endParaRPr kumimoji="1" lang="zh-CN" altLang="en-US" dirty="0" smtClean="0"/>
          </a:p>
          <a:p>
            <a:r>
              <a:rPr kumimoji="1" lang="zh-CN" altLang="en-US" dirty="0" smtClean="0"/>
              <a:t>每种</a:t>
            </a:r>
            <a:r>
              <a:rPr kumimoji="1" lang="en-US" altLang="zh-CN" dirty="0" smtClean="0"/>
              <a:t>GUI</a:t>
            </a:r>
            <a:r>
              <a:rPr kumimoji="1" lang="zh-CN" altLang="en-US" dirty="0" smtClean="0"/>
              <a:t>开发库都拥有大量的组件，可以说一个</a:t>
            </a:r>
            <a:r>
              <a:rPr kumimoji="1" lang="en-US" altLang="zh-CN" dirty="0" smtClean="0"/>
              <a:t>GUI</a:t>
            </a:r>
            <a:r>
              <a:rPr kumimoji="1" lang="zh-CN" altLang="en-US" dirty="0" smtClean="0"/>
              <a:t>程序就是由各种不同功能的组件组成的。</a:t>
            </a:r>
            <a:endParaRPr kumimoji="1" lang="zh-CN" altLang="en-US" dirty="0" smtClean="0"/>
          </a:p>
          <a:p>
            <a:r>
              <a:rPr kumimoji="1" lang="zh-CN" altLang="en-US" dirty="0" smtClean="0"/>
              <a:t>顶层窗口作为一个容器，包含了所有的组件</a:t>
            </a:r>
            <a:endParaRPr kumimoji="1" lang="zh-CN" altLang="en-US" dirty="0" smtClean="0"/>
          </a:p>
          <a:p>
            <a:r>
              <a:rPr kumimoji="1" lang="zh-CN" altLang="en-US" dirty="0" smtClean="0"/>
              <a:t>组件本身亦可充当一个容器，包含其他组件。包含其他组件的组件称为父组件，被包含的组件称为子组件。</a:t>
            </a:r>
            <a:endParaRPr kumimoji="1" lang="zh-CN"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事件驱动与回调机制</a:t>
            </a:r>
            <a:endParaRPr kumimoji="1" lang="zh-CN" altLang="en-US" dirty="0"/>
          </a:p>
        </p:txBody>
      </p:sp>
      <p:sp>
        <p:nvSpPr>
          <p:cNvPr id="3" name="内容占位符 2"/>
          <p:cNvSpPr>
            <a:spLocks noGrp="1"/>
          </p:cNvSpPr>
          <p:nvPr>
            <p:ph idx="1"/>
          </p:nvPr>
        </p:nvSpPr>
        <p:spPr/>
        <p:txBody>
          <a:bodyPr/>
          <a:lstStyle/>
          <a:p>
            <a:r>
              <a:rPr kumimoji="1" lang="zh-CN" altLang="en-US" dirty="0" smtClean="0"/>
              <a:t>当每个</a:t>
            </a:r>
            <a:r>
              <a:rPr kumimoji="1" lang="en-US" altLang="zh-CN" dirty="0" smtClean="0"/>
              <a:t>GUI</a:t>
            </a:r>
            <a:r>
              <a:rPr kumimoji="1" lang="zh-CN" altLang="en-US" dirty="0" smtClean="0"/>
              <a:t>组件都构建并布局完毕之后，程序的界面设计阶段就算完成了。但此时的用户界面只能看不能用，还需要为每个组件添加相应的功能。</a:t>
            </a:r>
            <a:endParaRPr kumimoji="1" lang="zh-CN" altLang="en-US" dirty="0" smtClean="0"/>
          </a:p>
          <a:p>
            <a:r>
              <a:rPr kumimoji="1" lang="zh-CN" altLang="en-US" dirty="0" smtClean="0"/>
              <a:t>用户在使用</a:t>
            </a:r>
            <a:r>
              <a:rPr kumimoji="1" lang="en-US" altLang="zh-CN" dirty="0" smtClean="0"/>
              <a:t>GUI</a:t>
            </a:r>
            <a:r>
              <a:rPr kumimoji="1" lang="zh-CN" altLang="en-US" dirty="0" smtClean="0"/>
              <a:t>程序时，会进行各种操作，比如鼠标点击、鼠标移动等。这些操作称为事件。每个组件对应着一系列事件。</a:t>
            </a:r>
            <a:endParaRPr kumimoji="1" lang="zh-CN" altLang="en-US" dirty="0" smtClean="0"/>
          </a:p>
          <a:p>
            <a:r>
              <a:rPr kumimoji="1" lang="en-US" altLang="zh-CN" dirty="0" smtClean="0"/>
              <a:t>GUI</a:t>
            </a:r>
            <a:r>
              <a:rPr kumimoji="1" lang="zh-CN" altLang="en-US" dirty="0" smtClean="0"/>
              <a:t>程序从启动时就会一直监听这些事件，当某个事件发生时程序会调用对应的事件处理函数并作出相应的响应，这种机制称为回调，事件对应的处理函数被称为回调函数。</a:t>
            </a:r>
            <a:endParaRPr kumimoji="1" lang="zh-CN" altLang="en-US" dirty="0" smtClean="0"/>
          </a:p>
          <a:p>
            <a:r>
              <a:rPr kumimoji="1" lang="zh-CN" altLang="en-US" dirty="0" smtClean="0"/>
              <a:t>为了使一个</a:t>
            </a:r>
            <a:r>
              <a:rPr kumimoji="1" lang="en-US" altLang="zh-CN" dirty="0" smtClean="0"/>
              <a:t>GUI</a:t>
            </a:r>
            <a:r>
              <a:rPr kumimoji="1" lang="zh-CN" altLang="en-US" dirty="0" smtClean="0"/>
              <a:t>程序具有预期的功能，程序员需要为每个事件编写合理的回调函数。</a:t>
            </a:r>
            <a:endParaRPr kumimoji="1"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6035" y="-125401"/>
            <a:ext cx="10515600" cy="1325563"/>
          </a:xfrm>
        </p:spPr>
        <p:txBody>
          <a:bodyPr/>
          <a:lstStyle/>
          <a:p>
            <a:r>
              <a:rPr kumimoji="1" lang="zh-CN" altLang="en-US" dirty="0" smtClean="0"/>
              <a:t>主窗口</a:t>
            </a:r>
            <a:endParaRPr kumimoji="1" lang="zh-CN" altLang="en-US" dirty="0"/>
          </a:p>
        </p:txBody>
      </p:sp>
      <p:sp>
        <p:nvSpPr>
          <p:cNvPr id="3" name="内容占位符 2"/>
          <p:cNvSpPr>
            <a:spLocks noGrp="1"/>
          </p:cNvSpPr>
          <p:nvPr>
            <p:ph idx="1"/>
          </p:nvPr>
        </p:nvSpPr>
        <p:spPr>
          <a:xfrm>
            <a:off x="425605" y="1045039"/>
            <a:ext cx="10515600" cy="4351338"/>
          </a:xfrm>
        </p:spPr>
        <p:txBody>
          <a:bodyPr/>
          <a:lstStyle/>
          <a:p>
            <a:r>
              <a:rPr kumimoji="1" lang="zh-CN" altLang="en-US" dirty="0" smtClean="0"/>
              <a:t>使用</a:t>
            </a:r>
            <a:r>
              <a:rPr kumimoji="1" lang="en-US" altLang="zh-CN" dirty="0" err="1" smtClean="0"/>
              <a:t>Tkinter</a:t>
            </a:r>
            <a:r>
              <a:rPr kumimoji="1" lang="zh-CN" altLang="en-US" dirty="0" smtClean="0"/>
              <a:t>库创建一个</a:t>
            </a:r>
            <a:r>
              <a:rPr kumimoji="1" lang="en-US" altLang="zh-CN" dirty="0" smtClean="0"/>
              <a:t>GUI</a:t>
            </a:r>
            <a:r>
              <a:rPr kumimoji="1" lang="zh-CN" altLang="en-US" dirty="0" smtClean="0"/>
              <a:t>程序需要以下步骤：</a:t>
            </a:r>
            <a:endParaRPr kumimoji="1" lang="zh-CN" altLang="en-US" dirty="0" smtClean="0"/>
          </a:p>
          <a:p>
            <a:pPr marL="457200" lvl="1" indent="0">
              <a:buNone/>
            </a:pPr>
            <a:r>
              <a:rPr kumimoji="1" lang="zh-CN" altLang="en-US" dirty="0" smtClean="0"/>
              <a:t>（</a:t>
            </a:r>
            <a:r>
              <a:rPr kumimoji="1" lang="en-US" altLang="zh-CN" dirty="0" smtClean="0"/>
              <a:t>1</a:t>
            </a:r>
            <a:r>
              <a:rPr kumimoji="1" lang="zh-CN" altLang="en-US" dirty="0" smtClean="0"/>
              <a:t>）导入</a:t>
            </a:r>
            <a:r>
              <a:rPr kumimoji="1" lang="en-US" altLang="zh-CN" dirty="0" err="1" smtClean="0"/>
              <a:t>Tkinter</a:t>
            </a:r>
            <a:r>
              <a:rPr kumimoji="1" lang="zh-CN" altLang="en-US" dirty="0" smtClean="0"/>
              <a:t>模块</a:t>
            </a:r>
            <a:endParaRPr kumimoji="1" lang="zh-CN" altLang="en-US" dirty="0" smtClean="0"/>
          </a:p>
          <a:p>
            <a:pPr marL="457200" lvl="1" indent="0">
              <a:buNone/>
            </a:pPr>
            <a:r>
              <a:rPr kumimoji="1" lang="zh-CN" altLang="en-US" dirty="0" smtClean="0"/>
              <a:t>（</a:t>
            </a:r>
            <a:r>
              <a:rPr kumimoji="1" lang="en-US" altLang="zh-CN" dirty="0" smtClean="0"/>
              <a:t>2</a:t>
            </a:r>
            <a:r>
              <a:rPr kumimoji="1" lang="zh-CN" altLang="en-US" dirty="0" smtClean="0"/>
              <a:t>）创建</a:t>
            </a:r>
            <a:r>
              <a:rPr kumimoji="1" lang="en-US" altLang="zh-CN" dirty="0" smtClean="0"/>
              <a:t>GUI</a:t>
            </a:r>
            <a:r>
              <a:rPr kumimoji="1" lang="zh-CN" altLang="en-US" dirty="0" smtClean="0"/>
              <a:t>应用程序的主窗口</a:t>
            </a:r>
            <a:endParaRPr kumimoji="1" lang="zh-CN" altLang="en-US" dirty="0" smtClean="0"/>
          </a:p>
          <a:p>
            <a:pPr marL="457200" lvl="1" indent="0">
              <a:buNone/>
            </a:pPr>
            <a:r>
              <a:rPr kumimoji="1" lang="zh-CN" altLang="en-US" dirty="0" smtClean="0"/>
              <a:t>（</a:t>
            </a:r>
            <a:r>
              <a:rPr kumimoji="1" lang="en-US" altLang="zh-CN" dirty="0" smtClean="0"/>
              <a:t>3</a:t>
            </a:r>
            <a:r>
              <a:rPr kumimoji="1" lang="zh-CN" altLang="en-US" dirty="0" smtClean="0"/>
              <a:t>）添加完成程序功能所需要的组件</a:t>
            </a:r>
            <a:endParaRPr kumimoji="1" lang="zh-CN" altLang="en-US" dirty="0" smtClean="0"/>
          </a:p>
          <a:p>
            <a:pPr marL="457200" lvl="1" indent="0">
              <a:buNone/>
            </a:pPr>
            <a:r>
              <a:rPr kumimoji="1" lang="zh-CN" altLang="en-US" dirty="0" smtClean="0"/>
              <a:t>（</a:t>
            </a:r>
            <a:r>
              <a:rPr kumimoji="1" lang="en-US" altLang="zh-CN" dirty="0" smtClean="0"/>
              <a:t>4</a:t>
            </a:r>
            <a:r>
              <a:rPr kumimoji="1" lang="zh-CN" altLang="en-US" dirty="0" smtClean="0"/>
              <a:t>）编写回调函数</a:t>
            </a:r>
            <a:endParaRPr kumimoji="1" lang="zh-CN" altLang="en-US" dirty="0" smtClean="0"/>
          </a:p>
          <a:p>
            <a:pPr marL="457200" lvl="1" indent="0">
              <a:buNone/>
            </a:pPr>
            <a:r>
              <a:rPr kumimoji="1" lang="zh-CN" altLang="en-US" dirty="0" smtClean="0"/>
              <a:t>（</a:t>
            </a:r>
            <a:r>
              <a:rPr kumimoji="1" lang="en-US" altLang="zh-CN" dirty="0" smtClean="0"/>
              <a:t>5</a:t>
            </a:r>
            <a:r>
              <a:rPr kumimoji="1" lang="zh-CN" altLang="en-US" dirty="0" smtClean="0"/>
              <a:t>）进入主事件循环，对用户触发</a:t>
            </a:r>
            <a:r>
              <a:rPr kumimoji="1" lang="zh-CN" altLang="en-US" dirty="0" smtClean="0"/>
              <a:t>的</a:t>
            </a:r>
            <a:r>
              <a:rPr kumimoji="1" lang="zh-CN" altLang="en-US" smtClean="0"/>
              <a:t>时间</a:t>
            </a:r>
            <a:r>
              <a:rPr kumimoji="1" lang="zh-CN" altLang="en-US" smtClean="0"/>
              <a:t>作出响应</a:t>
            </a:r>
            <a:endParaRPr kumimoji="1" lang="zh-CN" altLang="en-US" dirty="0" smtClean="0"/>
          </a:p>
          <a:p>
            <a:pPr marL="0" indent="0">
              <a:buNone/>
            </a:pPr>
            <a:r>
              <a:rPr kumimoji="1" lang="zh-CN" altLang="en-US" dirty="0" smtClean="0"/>
              <a:t>创建一个空白主窗口：</a:t>
            </a:r>
            <a:endParaRPr kumimoji="1" lang="zh-CN" altLang="en-US" dirty="0" smtClean="0"/>
          </a:p>
          <a:p>
            <a:pPr marL="0" indent="0">
              <a:buNone/>
            </a:pPr>
            <a:endParaRPr kumimoji="1" lang="zh-CN" altLang="en-US" dirty="0" smtClean="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8268" y="4081922"/>
            <a:ext cx="7547517" cy="262891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8033" y="3546199"/>
            <a:ext cx="2856571" cy="316463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975" y="-16840"/>
            <a:ext cx="10515600" cy="1325563"/>
          </a:xfrm>
        </p:spPr>
        <p:txBody>
          <a:bodyPr/>
          <a:lstStyle/>
          <a:p>
            <a:r>
              <a:rPr kumimoji="1" lang="zh-CN" altLang="en-US" dirty="0" smtClean="0"/>
              <a:t>标签</a:t>
            </a:r>
            <a:endParaRPr kumimoji="1" lang="zh-CN" altLang="en-US" dirty="0"/>
          </a:p>
        </p:txBody>
      </p:sp>
      <p:sp>
        <p:nvSpPr>
          <p:cNvPr id="3" name="内容占位符 2"/>
          <p:cNvSpPr>
            <a:spLocks noGrp="1"/>
          </p:cNvSpPr>
          <p:nvPr>
            <p:ph idx="1"/>
          </p:nvPr>
        </p:nvSpPr>
        <p:spPr>
          <a:xfrm>
            <a:off x="503664" y="1145401"/>
            <a:ext cx="10515600" cy="4351338"/>
          </a:xfrm>
        </p:spPr>
        <p:txBody>
          <a:bodyPr/>
          <a:lstStyle/>
          <a:p>
            <a:r>
              <a:rPr kumimoji="1" lang="zh-CN" altLang="en-US" dirty="0" smtClean="0"/>
              <a:t>标签（</a:t>
            </a:r>
            <a:r>
              <a:rPr kumimoji="1" lang="en-US" altLang="zh-CN" dirty="0" smtClean="0"/>
              <a:t>Label</a:t>
            </a:r>
            <a:r>
              <a:rPr kumimoji="1" lang="zh-CN" altLang="en-US" dirty="0" smtClean="0"/>
              <a:t>）是用来显示图片和文本的组件，它可以用来给一些组件添加所要显示的文本。</a:t>
            </a:r>
            <a:endParaRPr kumimoji="1"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51124" y="3321069"/>
            <a:ext cx="2467074" cy="1384745"/>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664" y="2180439"/>
            <a:ext cx="8134730" cy="364171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033"/>
            <a:ext cx="10515600" cy="1325563"/>
          </a:xfrm>
        </p:spPr>
        <p:txBody>
          <a:bodyPr/>
          <a:lstStyle/>
          <a:p>
            <a:r>
              <a:rPr kumimoji="1" lang="zh-CN" altLang="en-US" dirty="0" smtClean="0"/>
              <a:t>标签</a:t>
            </a:r>
            <a:endParaRPr kumimoji="1" lang="zh-CN" altLang="en-US" dirty="0"/>
          </a:p>
        </p:txBody>
      </p:sp>
      <p:sp>
        <p:nvSpPr>
          <p:cNvPr id="3" name="内容占位符 2"/>
          <p:cNvSpPr>
            <a:spLocks noGrp="1"/>
          </p:cNvSpPr>
          <p:nvPr>
            <p:ph idx="1"/>
          </p:nvPr>
        </p:nvSpPr>
        <p:spPr>
          <a:xfrm>
            <a:off x="369849" y="912146"/>
            <a:ext cx="10515600" cy="4351338"/>
          </a:xfrm>
        </p:spPr>
        <p:txBody>
          <a:bodyPr/>
          <a:lstStyle/>
          <a:p>
            <a:r>
              <a:rPr kumimoji="1" lang="zh-CN" altLang="en-US" dirty="0" smtClean="0"/>
              <a:t>标签（</a:t>
            </a:r>
            <a:r>
              <a:rPr kumimoji="1" lang="en-US" altLang="zh-CN" dirty="0" smtClean="0"/>
              <a:t>Label</a:t>
            </a:r>
            <a:r>
              <a:rPr kumimoji="1" lang="zh-CN" altLang="en-US" dirty="0" smtClean="0"/>
              <a:t>）是用来显示图片和文本的组件，它可以用来给一些组件添加所要显示的文本。</a:t>
            </a:r>
            <a:endParaRPr kumimoji="1" lang="zh-CN" altLang="en-US"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759" y="1870839"/>
            <a:ext cx="9464685" cy="4604441"/>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028" y="1483221"/>
            <a:ext cx="4628137" cy="306318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01160"/>
            <a:ext cx="10515600" cy="1325563"/>
          </a:xfrm>
        </p:spPr>
        <p:txBody>
          <a:bodyPr/>
          <a:lstStyle/>
          <a:p>
            <a:r>
              <a:rPr kumimoji="1" lang="zh-CN" altLang="en-US" dirty="0" smtClean="0"/>
              <a:t>标签</a:t>
            </a:r>
            <a:endParaRPr kumimoji="1" lang="zh-CN" altLang="en-US" dirty="0"/>
          </a:p>
        </p:txBody>
      </p:sp>
      <p:sp>
        <p:nvSpPr>
          <p:cNvPr id="3" name="内容占位符 2"/>
          <p:cNvSpPr>
            <a:spLocks noGrp="1"/>
          </p:cNvSpPr>
          <p:nvPr>
            <p:ph idx="1"/>
          </p:nvPr>
        </p:nvSpPr>
        <p:spPr>
          <a:xfrm>
            <a:off x="302941" y="737415"/>
            <a:ext cx="10515600" cy="4351338"/>
          </a:xfrm>
        </p:spPr>
        <p:txBody>
          <a:bodyPr/>
          <a:lstStyle/>
          <a:p>
            <a:r>
              <a:rPr kumimoji="1" lang="zh-CN" altLang="en-US" dirty="0" smtClean="0"/>
              <a:t>标签（</a:t>
            </a:r>
            <a:r>
              <a:rPr kumimoji="1" lang="en-US" altLang="zh-CN" dirty="0" smtClean="0"/>
              <a:t>Label</a:t>
            </a:r>
            <a:r>
              <a:rPr kumimoji="1" lang="zh-CN" altLang="en-US" dirty="0" smtClean="0"/>
              <a:t>）是用来显示图片和文本的组件，它可以用来给一些组件添加所要显示的文本。</a:t>
            </a:r>
            <a:endParaRPr kumimoji="1"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57836" y="4529540"/>
            <a:ext cx="3753554" cy="1603631"/>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0753"/>
            <a:ext cx="12229788" cy="281858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0188"/>
            <a:ext cx="10515600" cy="1325563"/>
          </a:xfrm>
        </p:spPr>
        <p:txBody>
          <a:bodyPr/>
          <a:lstStyle/>
          <a:p>
            <a:r>
              <a:rPr kumimoji="1" lang="zh-CN" altLang="en-US" dirty="0" smtClean="0"/>
              <a:t>框架</a:t>
            </a:r>
            <a:endParaRPr kumimoji="1" lang="zh-CN" altLang="en-US" dirty="0"/>
          </a:p>
        </p:txBody>
      </p:sp>
      <p:sp>
        <p:nvSpPr>
          <p:cNvPr id="3" name="内容占位符 2"/>
          <p:cNvSpPr>
            <a:spLocks noGrp="1"/>
          </p:cNvSpPr>
          <p:nvPr>
            <p:ph idx="1"/>
          </p:nvPr>
        </p:nvSpPr>
        <p:spPr>
          <a:xfrm>
            <a:off x="488950" y="732805"/>
            <a:ext cx="10515600" cy="4351338"/>
          </a:xfrm>
        </p:spPr>
        <p:txBody>
          <a:bodyPr/>
          <a:lstStyle/>
          <a:p>
            <a:r>
              <a:rPr kumimoji="1" lang="zh-CN" altLang="en-US" dirty="0" smtClean="0"/>
              <a:t>框架（</a:t>
            </a:r>
            <a:r>
              <a:rPr kumimoji="1" lang="en-US" altLang="zh-CN" dirty="0" smtClean="0"/>
              <a:t>Frame</a:t>
            </a:r>
            <a:r>
              <a:rPr kumimoji="1" lang="zh-CN" altLang="en-US" dirty="0" smtClean="0"/>
              <a:t>）是其他组件的一个容器，通常是用来包含一组控件的主体。用户可以定制框架的外观。</a:t>
            </a:r>
            <a:endParaRPr kumimoji="1"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0684" y="1546708"/>
            <a:ext cx="10918593" cy="3839679"/>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684" y="5535476"/>
            <a:ext cx="11449362" cy="1120796"/>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REFSHAPE" val="120739220"/>
  <p:tag name="KSO_WM_UNIT_PLACING_PICTURE_USER_VIEWPORT" val="{&quot;height&quot;:9097.7653543307079,&quot;width&quot;:1788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1541</Words>
  <Application>WPS 演示</Application>
  <PresentationFormat>宽屏</PresentationFormat>
  <Paragraphs>98</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Arial</vt:lpstr>
      <vt:lpstr>Calibri Light</vt:lpstr>
      <vt:lpstr>Calibri</vt:lpstr>
      <vt:lpstr>微软雅黑</vt:lpstr>
      <vt:lpstr>Arial Unicode MS</vt:lpstr>
      <vt:lpstr>等线</vt:lpstr>
      <vt:lpstr>Office 主题</vt:lpstr>
      <vt:lpstr>Tkinter</vt:lpstr>
      <vt:lpstr>GUI编程</vt:lpstr>
      <vt:lpstr>窗口与组件</vt:lpstr>
      <vt:lpstr>事件驱动与回调机制</vt:lpstr>
      <vt:lpstr>主窗口</vt:lpstr>
      <vt:lpstr>标签</vt:lpstr>
      <vt:lpstr>标签</vt:lpstr>
      <vt:lpstr>标签</vt:lpstr>
      <vt:lpstr>框架</vt:lpstr>
      <vt:lpstr>按钮</vt:lpstr>
      <vt:lpstr>PowerPoint 演示文稿</vt:lpstr>
      <vt:lpstr>输入框</vt:lpstr>
      <vt:lpstr>单选按钮</vt:lpstr>
      <vt:lpstr>复选按钮</vt:lpstr>
      <vt:lpstr>列表框与滚动条</vt:lpstr>
      <vt:lpstr>ttk.Treeview</vt:lpstr>
      <vt:lpstr>ttk.Treeview</vt:lpstr>
      <vt:lpstr>ttk.Treeview</vt:lpstr>
      <vt:lpstr>ttk.Treeview</vt:lpstr>
      <vt:lpstr>ttk.Treeview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Tkinter</dc:title>
  <dc:creator>秦雪迪</dc:creator>
  <cp:lastModifiedBy>邵东一中_张锦程</cp:lastModifiedBy>
  <cp:revision>48</cp:revision>
  <dcterms:created xsi:type="dcterms:W3CDTF">2018-04-07T03:22:00Z</dcterms:created>
  <dcterms:modified xsi:type="dcterms:W3CDTF">2020-04-28T11:24:02Z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