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6" r:id="rId3"/>
    <p:sldId id="344" r:id="rId4"/>
    <p:sldId id="345" r:id="rId5"/>
    <p:sldId id="340" r:id="rId6"/>
    <p:sldId id="341" r:id="rId7"/>
    <p:sldId id="342" r:id="rId8"/>
    <p:sldId id="343" r:id="rId9"/>
    <p:sldId id="332" r:id="rId10"/>
    <p:sldId id="346" r:id="rId11"/>
    <p:sldId id="334" r:id="rId12"/>
    <p:sldId id="348" r:id="rId13"/>
    <p:sldId id="33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ic" initials="S" lastIdx="1" clrIdx="0">
    <p:extLst>
      <p:ext uri="{19B8F6BF-5375-455C-9EA6-DF929625EA0E}">
        <p15:presenceInfo xmlns:p15="http://schemas.microsoft.com/office/powerpoint/2012/main" userId="Son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9CCA"/>
    <a:srgbClr val="FFC000"/>
    <a:srgbClr val="FF0000"/>
    <a:srgbClr val="404B50"/>
    <a:srgbClr val="3B4148"/>
    <a:srgbClr val="0066FF"/>
    <a:srgbClr val="29648A"/>
    <a:srgbClr val="FFF4D4"/>
    <a:srgbClr val="D4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89120" autoAdjust="0"/>
  </p:normalViewPr>
  <p:slideViewPr>
    <p:cSldViewPr snapToGrid="0">
      <p:cViewPr varScale="1">
        <p:scale>
          <a:sx n="86" d="100"/>
          <a:sy n="86" d="100"/>
        </p:scale>
        <p:origin x="2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B55E6-A957-4DFE-8E91-2C41979215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8C9B4-8607-498F-97A8-91EE129B2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7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5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0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4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tx1">
                <a:lumMod val="50000"/>
              </a:schemeClr>
            </a:gs>
            <a:gs pos="80000">
              <a:schemeClr val="tx1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2" y="1516482"/>
            <a:ext cx="8792416" cy="176759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29426"/>
            <a:ext cx="8229600" cy="18118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" y="6260491"/>
            <a:ext cx="491438" cy="510635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58F2AF3C-2292-FB42-9F76-441A8AEF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3415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0C63EA-4709-AF46-959D-75212B72C875}" type="datetime4">
              <a:rPr lang="en-US" altLang="ko-KR" smtClean="0"/>
              <a:pPr/>
              <a:t>June 8, 2021</a:t>
            </a:fld>
            <a:endParaRPr lang="ko-KR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F733163B-D192-5F40-8F90-FE556ECA9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34155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3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bg>
      <p:bgPr>
        <a:gradFill>
          <a:gsLst>
            <a:gs pos="0">
              <a:schemeClr val="tx1">
                <a:lumMod val="50000"/>
              </a:schemeClr>
            </a:gs>
            <a:gs pos="80000">
              <a:schemeClr val="tx1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246633"/>
            <a:ext cx="7917942" cy="600976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xmlns="" id="{1FD1E5B6-3249-574A-9904-8C5245AF2D05}"/>
              </a:ext>
            </a:extLst>
          </p:cNvPr>
          <p:cNvCxnSpPr/>
          <p:nvPr/>
        </p:nvCxnSpPr>
        <p:spPr>
          <a:xfrm flipH="1">
            <a:off x="628650" y="4871135"/>
            <a:ext cx="322086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B60E6F07-DA48-C541-9EC0-FA0E645C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3415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0C63EA-4709-AF46-959D-75212B72C875}" type="datetime4">
              <a:rPr lang="en-US" altLang="ko-KR" smtClean="0"/>
              <a:pPr/>
              <a:t>June 8, 2021</a:t>
            </a:fld>
            <a:endParaRPr lang="ko-KR" alt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7BB76B99-20BA-DF40-AC39-01457F19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411616" y="6334156"/>
            <a:ext cx="5565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8CA9F0-9D9D-49FB-A19A-911E9128BC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E926DC14-5828-3044-8564-3E0037AF6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34155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pic>
        <p:nvPicPr>
          <p:cNvPr id="17" name="그림 4">
            <a:extLst>
              <a:ext uri="{FF2B5EF4-FFF2-40B4-BE49-F238E27FC236}">
                <a16:creationId xmlns:a16="http://schemas.microsoft.com/office/drawing/2014/main" xmlns="" id="{A741B3EA-F047-A049-AA54-A54950312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" y="6260491"/>
            <a:ext cx="491438" cy="5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12" name="그룹 11"/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17" name="사다리꼴 6"/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다리꼴 6"/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6"/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1" name="직선 연결선 12">
            <a:extLst>
              <a:ext uri="{FF2B5EF4-FFF2-40B4-BE49-F238E27FC236}">
                <a16:creationId xmlns:a16="http://schemas.microsoft.com/office/drawing/2014/main" xmlns="" id="{1FD1E5B6-3249-574A-9904-8C5245AF2D05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10"/>
            <a:ext cx="7886700" cy="49439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20" name="그룹 10">
            <a:extLst>
              <a:ext uri="{FF2B5EF4-FFF2-40B4-BE49-F238E27FC236}">
                <a16:creationId xmlns:a16="http://schemas.microsoft.com/office/drawing/2014/main" xmlns="" id="{D70B39AB-0AD0-3548-A96C-1D0CF38D6E58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23" name="그룹 11">
              <a:extLst>
                <a:ext uri="{FF2B5EF4-FFF2-40B4-BE49-F238E27FC236}">
                  <a16:creationId xmlns:a16="http://schemas.microsoft.com/office/drawing/2014/main" xmlns="" id="{5C0BFF24-08D7-8048-9E76-07EB2A82F1CB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27" name="사다리꼴 6">
                <a:extLst>
                  <a:ext uri="{FF2B5EF4-FFF2-40B4-BE49-F238E27FC236}">
                    <a16:creationId xmlns:a16="http://schemas.microsoft.com/office/drawing/2014/main" xmlns="" id="{E5E13C09-CEE7-DD4D-8C05-569BEE999298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6">
                <a:extLst>
                  <a:ext uri="{FF2B5EF4-FFF2-40B4-BE49-F238E27FC236}">
                    <a16:creationId xmlns:a16="http://schemas.microsoft.com/office/drawing/2014/main" xmlns="" id="{00CBC598-233F-394F-879B-D2697986355E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다리꼴 6">
                <a:extLst>
                  <a:ext uri="{FF2B5EF4-FFF2-40B4-BE49-F238E27FC236}">
                    <a16:creationId xmlns:a16="http://schemas.microsoft.com/office/drawing/2014/main" xmlns="" id="{8A9EFF59-C369-B841-BA1D-69992915260F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3">
              <a:extLst>
                <a:ext uri="{FF2B5EF4-FFF2-40B4-BE49-F238E27FC236}">
                  <a16:creationId xmlns:a16="http://schemas.microsoft.com/office/drawing/2014/main" xmlns="" id="{524856AA-B10A-CB4D-A581-7E882BB9AB94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25" name="직사각형 14">
                <a:extLst>
                  <a:ext uri="{FF2B5EF4-FFF2-40B4-BE49-F238E27FC236}">
                    <a16:creationId xmlns:a16="http://schemas.microsoft.com/office/drawing/2014/main" xmlns="" id="{8976F93C-1B68-F247-8DC1-8C139B42F71E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15">
                <a:extLst>
                  <a:ext uri="{FF2B5EF4-FFF2-40B4-BE49-F238E27FC236}">
                    <a16:creationId xmlns:a16="http://schemas.microsoft.com/office/drawing/2014/main" xmlns="" id="{45AE109F-435D-8547-8715-5B78A0D10D6B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0" name="직선 연결선 12">
            <a:extLst>
              <a:ext uri="{FF2B5EF4-FFF2-40B4-BE49-F238E27FC236}">
                <a16:creationId xmlns:a16="http://schemas.microsoft.com/office/drawing/2014/main" xmlns="" id="{503C22BA-D4E7-B54C-8486-D0C4503ADEAD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5567"/>
            <a:ext cx="3886200" cy="49913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5567"/>
            <a:ext cx="3886200" cy="49913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43F6087-59DA-744B-ADD0-5F258C12F9C5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xmlns="" id="{1FD1E5B6-3249-574A-9904-8C5245AF2D05}"/>
              </a:ext>
            </a:extLst>
          </p:cNvPr>
          <p:cNvCxnSpPr/>
          <p:nvPr/>
        </p:nvCxnSpPr>
        <p:spPr>
          <a:xfrm flipV="1">
            <a:off x="4572000" y="2442037"/>
            <a:ext cx="0" cy="2626669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24" name="그룹 10">
            <a:extLst>
              <a:ext uri="{FF2B5EF4-FFF2-40B4-BE49-F238E27FC236}">
                <a16:creationId xmlns:a16="http://schemas.microsoft.com/office/drawing/2014/main" xmlns="" id="{EF01A688-67DA-694A-8072-C6BBA47A14FA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25" name="그룹 11">
              <a:extLst>
                <a:ext uri="{FF2B5EF4-FFF2-40B4-BE49-F238E27FC236}">
                  <a16:creationId xmlns:a16="http://schemas.microsoft.com/office/drawing/2014/main" xmlns="" id="{C2CF5C3B-0CFE-C249-AFEC-1F66A972FAC8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29" name="사다리꼴 6">
                <a:extLst>
                  <a:ext uri="{FF2B5EF4-FFF2-40B4-BE49-F238E27FC236}">
                    <a16:creationId xmlns:a16="http://schemas.microsoft.com/office/drawing/2014/main" xmlns="" id="{924034EB-D5FB-4B49-A363-3BC8A674F83B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6">
                <a:extLst>
                  <a:ext uri="{FF2B5EF4-FFF2-40B4-BE49-F238E27FC236}">
                    <a16:creationId xmlns:a16="http://schemas.microsoft.com/office/drawing/2014/main" xmlns="" id="{D3503809-15A4-304D-A95F-336D440262AA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6">
                <a:extLst>
                  <a:ext uri="{FF2B5EF4-FFF2-40B4-BE49-F238E27FC236}">
                    <a16:creationId xmlns:a16="http://schemas.microsoft.com/office/drawing/2014/main" xmlns="" id="{6CC21435-F125-BD4E-9544-993CF8637DF0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xmlns="" id="{6BF6C55D-1490-8548-8817-33A15550F5DA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27" name="직사각형 14">
                <a:extLst>
                  <a:ext uri="{FF2B5EF4-FFF2-40B4-BE49-F238E27FC236}">
                    <a16:creationId xmlns:a16="http://schemas.microsoft.com/office/drawing/2014/main" xmlns="" id="{D5BEF594-9FF5-2441-A9F4-CBF0E336A3A3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15">
                <a:extLst>
                  <a:ext uri="{FF2B5EF4-FFF2-40B4-BE49-F238E27FC236}">
                    <a16:creationId xmlns:a16="http://schemas.microsoft.com/office/drawing/2014/main" xmlns="" id="{9004A61F-C10B-7540-B01B-CBEE43D07328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xmlns="" id="{86AE215D-D41F-FF49-A2DC-385E2AE2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cxnSp>
        <p:nvCxnSpPr>
          <p:cNvPr id="33" name="직선 연결선 12">
            <a:extLst>
              <a:ext uri="{FF2B5EF4-FFF2-40B4-BE49-F238E27FC236}">
                <a16:creationId xmlns:a16="http://schemas.microsoft.com/office/drawing/2014/main" xmlns="" id="{676D7B5C-58B0-AC49-A184-7E01ED263E61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C2CA9-8308-4943-AED3-BD5D03157AD4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0">
            <a:extLst>
              <a:ext uri="{FF2B5EF4-FFF2-40B4-BE49-F238E27FC236}">
                <a16:creationId xmlns:a16="http://schemas.microsoft.com/office/drawing/2014/main" xmlns="" id="{65BC47A2-1724-0A4B-9CBF-38AE99185429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14" name="그룹 11">
              <a:extLst>
                <a:ext uri="{FF2B5EF4-FFF2-40B4-BE49-F238E27FC236}">
                  <a16:creationId xmlns:a16="http://schemas.microsoft.com/office/drawing/2014/main" xmlns="" id="{4235C3FF-71B1-3F40-809A-02DD10F6E302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18" name="사다리꼴 6">
                <a:extLst>
                  <a:ext uri="{FF2B5EF4-FFF2-40B4-BE49-F238E27FC236}">
                    <a16:creationId xmlns:a16="http://schemas.microsoft.com/office/drawing/2014/main" xmlns="" id="{AF715149-14DF-EB4A-9260-7C10564F0F86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6">
                <a:extLst>
                  <a:ext uri="{FF2B5EF4-FFF2-40B4-BE49-F238E27FC236}">
                    <a16:creationId xmlns:a16="http://schemas.microsoft.com/office/drawing/2014/main" xmlns="" id="{C162006F-E4F7-2F4A-941B-747E1F045A33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다리꼴 6">
                <a:extLst>
                  <a:ext uri="{FF2B5EF4-FFF2-40B4-BE49-F238E27FC236}">
                    <a16:creationId xmlns:a16="http://schemas.microsoft.com/office/drawing/2014/main" xmlns="" id="{CA490895-10F4-6945-8185-421833778F9A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3">
              <a:extLst>
                <a:ext uri="{FF2B5EF4-FFF2-40B4-BE49-F238E27FC236}">
                  <a16:creationId xmlns:a16="http://schemas.microsoft.com/office/drawing/2014/main" xmlns="" id="{CD63FE8C-45CD-0E4E-98AA-F42203A7B053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16" name="직사각형 14">
                <a:extLst>
                  <a:ext uri="{FF2B5EF4-FFF2-40B4-BE49-F238E27FC236}">
                    <a16:creationId xmlns:a16="http://schemas.microsoft.com/office/drawing/2014/main" xmlns="" id="{C63FD581-362F-2042-A186-6D1B55BAAED2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5">
                <a:extLst>
                  <a:ext uri="{FF2B5EF4-FFF2-40B4-BE49-F238E27FC236}">
                    <a16:creationId xmlns:a16="http://schemas.microsoft.com/office/drawing/2014/main" xmlns="" id="{89D2FF06-B66B-2946-9653-9452EC321719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70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4303"/>
            <a:ext cx="7886700" cy="485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38330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8411616" y="6338331"/>
            <a:ext cx="556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98CA9F0-9D9D-49FB-A19A-911E9128BC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2"/>
          </p:nvPr>
        </p:nvSpPr>
        <p:spPr>
          <a:xfrm>
            <a:off x="628650" y="63383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670761-0D1B-5A40-A83D-43F13B736604}" type="datetime4">
              <a:rPr lang="en-US" altLang="ko-KR" smtClean="0"/>
              <a:pPr/>
              <a:t>June 8, 2021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2" y="6260491"/>
            <a:ext cx="494847" cy="5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9" r:id="rId4"/>
    <p:sldLayoutId id="2147483664" r:id="rId5"/>
    <p:sldLayoutId id="2147483667" r:id="rId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Wingdings" pitchFamily="2" charset="2"/>
        <a:buChar char="§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f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3.wdp"/><Relationship Id="rId5" Type="http://schemas.openxmlformats.org/officeDocument/2006/relationships/image" Target="../media/image15.png"/><Relationship Id="rId15" Type="http://schemas.openxmlformats.org/officeDocument/2006/relationships/image" Target="../media/image22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82CE1A-B4F1-44FC-B7DE-1EE5EFFD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72" y="2200393"/>
            <a:ext cx="8792416" cy="1767593"/>
          </a:xfrm>
        </p:spPr>
        <p:txBody>
          <a:bodyPr>
            <a:normAutofit/>
          </a:bodyPr>
          <a:lstStyle/>
          <a:p>
            <a:r>
              <a:rPr lang="en-US" altLang="ko-KR" dirty="0"/>
              <a:t>Midterm Presentation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8685F3-5D56-4214-9AD3-FEC13B3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3EA-4709-AF46-959D-75212B72C875}" type="datetime4">
              <a:rPr lang="en-US" altLang="ko-KR" smtClean="0"/>
              <a:pPr/>
              <a:t>June 8, 2021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415A3A-1184-488A-8448-3E5CBA6A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6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Real Time Ubiquitous Systems Lab.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GPS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5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deliverable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28650" y="1233010"/>
            <a:ext cx="7886700" cy="494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Android based mobile application that recognizes nearby moving vehicles and alerts the user when they are close enough.</a:t>
            </a:r>
          </a:p>
          <a:p>
            <a:r>
              <a:rPr lang="en-US" altLang="ko-KR" sz="1800" dirty="0"/>
              <a:t>Success Criteria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The effective of the application will be shown based on the experiment.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3744872"/>
            <a:ext cx="2570575" cy="238873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449219" y="4553924"/>
            <a:ext cx="337962" cy="321971"/>
            <a:chOff x="5914496" y="3946071"/>
            <a:chExt cx="600932" cy="5606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4496" y="3946071"/>
              <a:ext cx="600932" cy="56061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914496" y="3948793"/>
              <a:ext cx="87002" cy="8980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56012"/>
          <a:stretch/>
        </p:blipFill>
        <p:spPr>
          <a:xfrm rot="19649393">
            <a:off x="6968083" y="3158677"/>
            <a:ext cx="618053" cy="1260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2965" y="4943588"/>
            <a:ext cx="67047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알림</a:t>
            </a:r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움직이는 차가 </a:t>
            </a:r>
            <a:endParaRPr lang="en-US" altLang="ko-KR" sz="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10m </a:t>
            </a:r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거리에 있습니다</a:t>
            </a:r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3" y="3279709"/>
            <a:ext cx="4490695" cy="25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Real Time Ubiquitous Systems Lab.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Management - </a:t>
            </a:r>
            <a:r>
              <a:rPr lang="ko-KR" altLang="en-US" dirty="0" smtClean="0"/>
              <a:t>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39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914741"/>
              </p:ext>
            </p:extLst>
          </p:nvPr>
        </p:nvGraphicFramePr>
        <p:xfrm>
          <a:off x="628650" y="1874141"/>
          <a:ext cx="7782970" cy="3672036"/>
        </p:xfrm>
        <a:graphic>
          <a:graphicData uri="http://schemas.openxmlformats.org/drawingml/2006/table">
            <a:tbl>
              <a:tblPr/>
              <a:tblGrid>
                <a:gridCol w="953120">
                  <a:extLst>
                    <a:ext uri="{9D8B030D-6E8A-4147-A177-3AD203B41FA5}">
                      <a16:colId xmlns:a16="http://schemas.microsoft.com/office/drawing/2014/main" xmlns="" val="2918937985"/>
                    </a:ext>
                  </a:extLst>
                </a:gridCol>
                <a:gridCol w="2351258">
                  <a:extLst>
                    <a:ext uri="{9D8B030D-6E8A-4147-A177-3AD203B41FA5}">
                      <a16:colId xmlns:a16="http://schemas.microsoft.com/office/drawing/2014/main" xmlns="" val="81871003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1258477433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4146203741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428462691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3765425274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3974413967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3975083148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2587278338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191418441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15387683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806023016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4166986384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xmlns="" val="3739783392"/>
                    </a:ext>
                  </a:extLst>
                </a:gridCol>
              </a:tblGrid>
              <a:tr h="1850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effectLst/>
                          <a:latin typeface="+mn-lt"/>
                        </a:rPr>
                        <a:t>Milestone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effectLst/>
                          <a:latin typeface="+mn-lt"/>
                        </a:rPr>
                        <a:t>Item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376713"/>
                  </a:ext>
                </a:extLst>
              </a:tr>
              <a:tr h="185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3022043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Proposal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altLang="ko-KR" sz="1050" dirty="0">
                          <a:effectLst/>
                          <a:latin typeface="+mn-lt"/>
                        </a:rPr>
                        <a:t>Prepare presentation</a:t>
                      </a:r>
                      <a:endParaRPr lang="ko-KR" altLang="en-US" sz="105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4356684"/>
                  </a:ext>
                </a:extLst>
              </a:tr>
              <a:tr h="37311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Review/Demo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(May</a:t>
                      </a:r>
                      <a:r>
                        <a:rPr lang="en-US" sz="1050" baseline="0" dirty="0">
                          <a:effectLst/>
                          <a:latin typeface="+mn-lt"/>
                        </a:rPr>
                        <a:t> 3)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Design the overall architecture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7256818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Build application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9364405"/>
                  </a:ext>
                </a:extLst>
              </a:tr>
              <a:tr h="185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Build server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9734384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demonstration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0496884"/>
                  </a:ext>
                </a:extLst>
              </a:tr>
              <a:tr h="61441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Final 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presentation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(June 7)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Test and improve the functionalities</a:t>
                      </a:r>
                      <a:br>
                        <a:rPr lang="en-US" sz="1050" dirty="0">
                          <a:effectLst/>
                          <a:latin typeface="+mn-lt"/>
                        </a:rPr>
                      </a:br>
                      <a:r>
                        <a:rPr lang="en-US" sz="1050" dirty="0">
                          <a:effectLst/>
                          <a:latin typeface="+mn-lt"/>
                        </a:rPr>
                        <a:t>of the application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9563969"/>
                  </a:ext>
                </a:extLst>
              </a:tr>
              <a:tr h="493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Test and improve the functionalities</a:t>
                      </a:r>
                      <a:br>
                        <a:rPr lang="en-US" sz="1050" dirty="0">
                          <a:effectLst/>
                          <a:latin typeface="+mn-lt"/>
                        </a:rPr>
                      </a:br>
                      <a:r>
                        <a:rPr lang="en-US" sz="1050" dirty="0">
                          <a:effectLst/>
                          <a:latin typeface="+mn-lt"/>
                        </a:rPr>
                        <a:t>of the server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7911729"/>
                  </a:ext>
                </a:extLst>
              </a:tr>
              <a:tr h="37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Experiment and analyze the result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2214686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demonstration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109750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final presentation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4551549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project plan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99130" y="1092693"/>
            <a:ext cx="1673446" cy="5851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K : Kim, Do </a:t>
            </a:r>
            <a:r>
              <a:rPr lang="en-US" altLang="ko-KR" sz="1050" dirty="0" err="1"/>
              <a:t>Hyung</a:t>
            </a:r>
            <a:endParaRPr lang="en-US" altLang="ko-KR" sz="1050" dirty="0"/>
          </a:p>
          <a:p>
            <a:r>
              <a:rPr lang="en-US" altLang="ko-KR" sz="1050" dirty="0"/>
              <a:t>P : Park, </a:t>
            </a:r>
            <a:r>
              <a:rPr lang="en-US" altLang="ko-KR" sz="1050" dirty="0" err="1"/>
              <a:t>Seonghyeon</a:t>
            </a:r>
            <a:endParaRPr lang="en-US" altLang="ko-KR" sz="1050" dirty="0"/>
          </a:p>
          <a:p>
            <a:r>
              <a:rPr lang="en-US" altLang="ko-KR" sz="1050" dirty="0"/>
              <a:t>C : Choi, </a:t>
            </a:r>
            <a:r>
              <a:rPr lang="en-US" altLang="ko-KR" sz="1050" dirty="0" err="1"/>
              <a:t>Jin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1737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시사일보] 강화군, '수협사거리 ~ 알미골 사거리' 하늘 뻥 뚫린다">
            <a:extLst>
              <a:ext uri="{FF2B5EF4-FFF2-40B4-BE49-F238E27FC236}">
                <a16:creationId xmlns:a16="http://schemas.microsoft.com/office/drawing/2014/main" xmlns="" id="{23F725BB-6275-4D4C-A455-135B5ECB2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2"/>
          <a:stretch/>
        </p:blipFill>
        <p:spPr bwMode="auto">
          <a:xfrm>
            <a:off x="4907678" y="2974512"/>
            <a:ext cx="3715459" cy="25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s Web (Nov 2017 New UI) Marker Icons - Stack Overflow">
            <a:extLst>
              <a:ext uri="{FF2B5EF4-FFF2-40B4-BE49-F238E27FC236}">
                <a16:creationId xmlns:a16="http://schemas.microsoft.com/office/drawing/2014/main" xmlns="" id="{77AB0B83-549A-40C2-8642-DBAE12932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52" b="11153"/>
          <a:stretch/>
        </p:blipFill>
        <p:spPr bwMode="auto">
          <a:xfrm>
            <a:off x="5839852" y="3288633"/>
            <a:ext cx="885039" cy="17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Key Idea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5661A0-E034-4E80-8012-7A903A869DA4}"/>
              </a:ext>
            </a:extLst>
          </p:cNvPr>
          <p:cNvSpPr txBox="1"/>
          <p:nvPr/>
        </p:nvSpPr>
        <p:spPr>
          <a:xfrm>
            <a:off x="671961" y="1149653"/>
            <a:ext cx="7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Enhancing Traffic Situation Awareness by Sensors(Bluetooth, GPS, etc.,)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CDF0904-795B-44F7-9DE0-24F1B1297D69}"/>
              </a:ext>
            </a:extLst>
          </p:cNvPr>
          <p:cNvGrpSpPr/>
          <p:nvPr/>
        </p:nvGrpSpPr>
        <p:grpSpPr>
          <a:xfrm>
            <a:off x="821186" y="2979192"/>
            <a:ext cx="3794125" cy="2566886"/>
            <a:chOff x="1003300" y="2393349"/>
            <a:chExt cx="3794125" cy="2566886"/>
          </a:xfrm>
        </p:grpSpPr>
        <p:pic>
          <p:nvPicPr>
            <p:cNvPr id="1032" name="Picture 8" descr="학생기자 마당] 사각지대 골목길, 죽음의 교차로 | 양산시민신문">
              <a:extLst>
                <a:ext uri="{FF2B5EF4-FFF2-40B4-BE49-F238E27FC236}">
                  <a16:creationId xmlns:a16="http://schemas.microsoft.com/office/drawing/2014/main" xmlns="" id="{9D8D4056-9C7D-44DF-B853-4CEC882AC8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0" r="21219" b="31927"/>
            <a:stretch/>
          </p:blipFill>
          <p:spPr bwMode="auto">
            <a:xfrm>
              <a:off x="1003300" y="2393349"/>
              <a:ext cx="3794125" cy="2566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12A0272-BD46-42AA-9448-4E8D66D5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832" y="3271704"/>
              <a:ext cx="412119" cy="1074397"/>
            </a:xfrm>
            <a:prstGeom prst="rect">
              <a:avLst/>
            </a:prstGeom>
          </p:spPr>
        </p:pic>
        <p:pic>
          <p:nvPicPr>
            <p:cNvPr id="1034" name="Picture 10" descr="승용차 | 현대자동차의 역사 | 키즈현대이야기 | 키즈스토리 | 키즈현대">
              <a:extLst>
                <a:ext uri="{FF2B5EF4-FFF2-40B4-BE49-F238E27FC236}">
                  <a16:creationId xmlns:a16="http://schemas.microsoft.com/office/drawing/2014/main" xmlns="" id="{140C6E12-A3E0-4F61-9995-AC4907217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2"/>
            <a:stretch/>
          </p:blipFill>
          <p:spPr bwMode="auto">
            <a:xfrm>
              <a:off x="1003300" y="3198874"/>
              <a:ext cx="2350558" cy="147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xmlns="" id="{B2AD7C6A-9070-4A24-8C08-F26F71725293}"/>
                </a:ext>
              </a:extLst>
            </p:cNvPr>
            <p:cNvSpPr/>
            <p:nvPr/>
          </p:nvSpPr>
          <p:spPr>
            <a:xfrm>
              <a:off x="2328911" y="3777181"/>
              <a:ext cx="540969" cy="319364"/>
            </a:xfrm>
            <a:prstGeom prst="cube">
              <a:avLst>
                <a:gd name="adj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Beacon</a:t>
              </a:r>
              <a:endParaRPr lang="ko-KR" altLang="en-US" sz="700" dirty="0"/>
            </a:p>
          </p:txBody>
        </p:sp>
        <p:pic>
          <p:nvPicPr>
            <p:cNvPr id="1040" name="Picture 16" descr="Sound Waves PNG Transparent Images | PNG All">
              <a:extLst>
                <a:ext uri="{FF2B5EF4-FFF2-40B4-BE49-F238E27FC236}">
                  <a16:creationId xmlns:a16="http://schemas.microsoft.com/office/drawing/2014/main" xmlns="" id="{8DEAEAD6-9126-4A66-9949-4738C2175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92567">
              <a:off x="2778893" y="3593367"/>
              <a:ext cx="1410279" cy="28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67F842-026B-45C8-ADD8-CDA464B3BEDD}"/>
              </a:ext>
            </a:extLst>
          </p:cNvPr>
          <p:cNvSpPr txBox="1"/>
          <p:nvPr/>
        </p:nvSpPr>
        <p:spPr>
          <a:xfrm>
            <a:off x="671961" y="1918135"/>
            <a:ext cx="7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alert pedestrians of dangerous situation by using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232B0EF-91A5-4977-BFEE-32E327C486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91" y="2071532"/>
            <a:ext cx="1187450" cy="514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6F72D79-7888-4976-BD8C-116D5887D1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15" y="1420459"/>
            <a:ext cx="651073" cy="651073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B64F3A7-5A07-4E92-A167-E4EF164E65EE}"/>
              </a:ext>
            </a:extLst>
          </p:cNvPr>
          <p:cNvCxnSpPr/>
          <p:nvPr/>
        </p:nvCxnSpPr>
        <p:spPr>
          <a:xfrm flipV="1">
            <a:off x="6406391" y="1862514"/>
            <a:ext cx="669925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71C21310-9754-4DBC-B20D-9B170AE76C8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06391" y="2151439"/>
            <a:ext cx="508000" cy="17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496A6FA-2B61-468E-9493-057E1A7343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4" y="3245469"/>
            <a:ext cx="1542018" cy="230529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8ACBF2D-E11E-40EA-B32C-A65B0F040E0E}"/>
              </a:ext>
            </a:extLst>
          </p:cNvPr>
          <p:cNvSpPr/>
          <p:nvPr/>
        </p:nvSpPr>
        <p:spPr>
          <a:xfrm>
            <a:off x="821186" y="2974512"/>
            <a:ext cx="3794125" cy="25715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D38E987-400E-44F6-B1ED-069644E42D85}"/>
              </a:ext>
            </a:extLst>
          </p:cNvPr>
          <p:cNvSpPr/>
          <p:nvPr/>
        </p:nvSpPr>
        <p:spPr>
          <a:xfrm>
            <a:off x="4907679" y="2974512"/>
            <a:ext cx="3715459" cy="2576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FA806C0-C93D-4550-AA22-B1F70DFC020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07" y="2682958"/>
            <a:ext cx="2757795" cy="202074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E74F5C-0CE2-4443-BDFF-8339D24F2EAF}"/>
              </a:ext>
            </a:extLst>
          </p:cNvPr>
          <p:cNvSpPr/>
          <p:nvPr/>
        </p:nvSpPr>
        <p:spPr>
          <a:xfrm>
            <a:off x="6450186" y="3341763"/>
            <a:ext cx="1872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 </a:t>
            </a:r>
          </a:p>
          <a:p>
            <a:pPr algn="ctr"/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Intersection ahead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4F07272-45D2-42A9-8863-E4CF211D774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63" y="2367922"/>
            <a:ext cx="3008078" cy="220413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C7E2E70-35EE-40E2-B1EB-8632FAB77403}"/>
              </a:ext>
            </a:extLst>
          </p:cNvPr>
          <p:cNvSpPr/>
          <p:nvPr/>
        </p:nvSpPr>
        <p:spPr>
          <a:xfrm>
            <a:off x="2187285" y="3128727"/>
            <a:ext cx="1965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 </a:t>
            </a:r>
          </a:p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 is approaching</a:t>
            </a:r>
          </a:p>
        </p:txBody>
      </p:sp>
    </p:spTree>
    <p:extLst>
      <p:ext uri="{BB962C8B-B14F-4D97-AF65-F5344CB8AC3E}">
        <p14:creationId xmlns:p14="http://schemas.microsoft.com/office/powerpoint/2010/main" val="4218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Real Time Ubiquitous Systems Lab.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Idea - </a:t>
            </a:r>
            <a:r>
              <a:rPr lang="ko-KR" altLang="en-US" dirty="0" smtClean="0"/>
              <a:t>성현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Real Time Ubiquitous Systems Lab.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Demonstration – </a:t>
            </a:r>
            <a:r>
              <a:rPr lang="ko-KR" altLang="en-US" dirty="0" smtClean="0"/>
              <a:t>도형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9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4EBF04-ACC1-487C-BAEA-70B6C7E70154}"/>
              </a:ext>
            </a:extLst>
          </p:cNvPr>
          <p:cNvSpPr/>
          <p:nvPr/>
        </p:nvSpPr>
        <p:spPr>
          <a:xfrm>
            <a:off x="281390" y="1840218"/>
            <a:ext cx="2979970" cy="3905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xmlns="" id="{154DCC2A-54AF-4F1C-AB5E-8203EB225E75}"/>
              </a:ext>
            </a:extLst>
          </p:cNvPr>
          <p:cNvSpPr/>
          <p:nvPr/>
        </p:nvSpPr>
        <p:spPr>
          <a:xfrm>
            <a:off x="3445588" y="3756065"/>
            <a:ext cx="779351" cy="246926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DFE6363-9508-40E9-AF00-F9D5A254243A}"/>
              </a:ext>
            </a:extLst>
          </p:cNvPr>
          <p:cNvSpPr/>
          <p:nvPr/>
        </p:nvSpPr>
        <p:spPr>
          <a:xfrm>
            <a:off x="1773157" y="1184556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Server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5437701" y="1184556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Mobile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AD6DB9B-13EB-4650-B3A8-8CAA1262C974}"/>
              </a:ext>
            </a:extLst>
          </p:cNvPr>
          <p:cNvSpPr/>
          <p:nvPr/>
        </p:nvSpPr>
        <p:spPr>
          <a:xfrm>
            <a:off x="330582" y="1905212"/>
            <a:ext cx="2885057" cy="4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F086A11-55F7-4FD2-9BEB-281DF2BE2A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97" y="4801193"/>
            <a:ext cx="322893" cy="3228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F232B0EF-91A5-4977-BFEE-32E327C4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84" y="3096541"/>
            <a:ext cx="1187450" cy="51439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AD6DB9B-13EB-4650-B3A8-8CAA1262C974}"/>
              </a:ext>
            </a:extLst>
          </p:cNvPr>
          <p:cNvSpPr/>
          <p:nvPr/>
        </p:nvSpPr>
        <p:spPr>
          <a:xfrm>
            <a:off x="328845" y="2929452"/>
            <a:ext cx="2885057" cy="3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AD6DB9B-13EB-4650-B3A8-8CAA1262C974}"/>
              </a:ext>
            </a:extLst>
          </p:cNvPr>
          <p:cNvSpPr/>
          <p:nvPr/>
        </p:nvSpPr>
        <p:spPr>
          <a:xfrm>
            <a:off x="328846" y="2435495"/>
            <a:ext cx="2885057" cy="4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PHP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AD6DB9B-13EB-4650-B3A8-8CAA1262C974}"/>
              </a:ext>
            </a:extLst>
          </p:cNvPr>
          <p:cNvSpPr/>
          <p:nvPr/>
        </p:nvSpPr>
        <p:spPr>
          <a:xfrm>
            <a:off x="328844" y="3294072"/>
            <a:ext cx="2885057" cy="23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1136199" y="3296740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Beacon Table &gt;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1245882" y="4481676"/>
            <a:ext cx="1058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User Table &gt;</a:t>
            </a:r>
            <a:endParaRPr lang="ko-KR" altLang="en-US" sz="10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90912" y="4766282"/>
          <a:ext cx="25609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Mike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Activated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799191" y="5242455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1676074" y="5242455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2552957" y="5243440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90911" y="3526818"/>
          <a:ext cx="25609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Beacon</a:t>
                      </a:r>
                      <a:r>
                        <a:rPr lang="en-US" altLang="ko-KR" sz="1000" baseline="0" dirty="0"/>
                        <a:t> 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Deactivated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799190" y="4002991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1676073" y="4002991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2552956" y="4003976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14EBF04-ACC1-487C-BAEA-70B6C7E70154}"/>
              </a:ext>
            </a:extLst>
          </p:cNvPr>
          <p:cNvSpPr/>
          <p:nvPr/>
        </p:nvSpPr>
        <p:spPr>
          <a:xfrm>
            <a:off x="4409168" y="1840218"/>
            <a:ext cx="2693697" cy="3945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182" t="531" r="782"/>
          <a:stretch/>
        </p:blipFill>
        <p:spPr>
          <a:xfrm>
            <a:off x="4409168" y="1840218"/>
            <a:ext cx="2693697" cy="393456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800600" y="3248067"/>
            <a:ext cx="1844040" cy="368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5938868" y="2520947"/>
            <a:ext cx="1633246" cy="836989"/>
          </a:xfrm>
          <a:prstGeom prst="triangle">
            <a:avLst>
              <a:gd name="adj" fmla="val 16006"/>
            </a:avLst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50000">
                <a:srgbClr val="FF0000">
                  <a:alpha val="10000"/>
                </a:srgbClr>
              </a:gs>
              <a:gs pos="100000">
                <a:srgbClr val="FF0000">
                  <a:alpha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73983" y="2140703"/>
            <a:ext cx="1876818" cy="161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76" b="95624" l="9428" r="89899">
                        <a14:foregroundMark x1="42088" y1="10284" x2="42088" y2="10284"/>
                        <a14:foregroundMark x1="70034" y1="79212" x2="70034" y2="79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781" y="2651825"/>
            <a:ext cx="295856" cy="455239"/>
          </a:xfrm>
          <a:prstGeom prst="rect">
            <a:avLst/>
          </a:prstGeom>
        </p:spPr>
      </p:pic>
      <p:pic>
        <p:nvPicPr>
          <p:cNvPr id="47" name="그래픽 7" descr="스마트폰">
            <a:extLst>
              <a:ext uri="{FF2B5EF4-FFF2-40B4-BE49-F238E27FC236}">
                <a16:creationId xmlns:a16="http://schemas.microsoft.com/office/drawing/2014/main" xmlns="" id="{D7D14AD3-538E-47B9-9EE3-9C6F1D916458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65533" y="2723695"/>
            <a:ext cx="300210" cy="30021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7516053" y="2154145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GPS Service&gt;</a:t>
            </a:r>
            <a:endParaRPr lang="ko-KR" altLang="en-US" sz="1000" b="1" dirty="0"/>
          </a:p>
        </p:txBody>
      </p:sp>
      <p:sp>
        <p:nvSpPr>
          <p:cNvPr id="49" name="타원형 설명선 48"/>
          <p:cNvSpPr/>
          <p:nvPr/>
        </p:nvSpPr>
        <p:spPr>
          <a:xfrm>
            <a:off x="8082456" y="2670086"/>
            <a:ext cx="873961" cy="635025"/>
          </a:xfrm>
          <a:prstGeom prst="wedgeEllipseCallout">
            <a:avLst>
              <a:gd name="adj1" fmla="val -70969"/>
              <a:gd name="adj2" fmla="val -2807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8150865" y="2831375"/>
            <a:ext cx="7906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“Caution”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0600" y="3700154"/>
            <a:ext cx="1844040" cy="3028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V="1">
            <a:off x="5938868" y="4237766"/>
            <a:ext cx="1633246" cy="836989"/>
          </a:xfrm>
          <a:prstGeom prst="triangle">
            <a:avLst>
              <a:gd name="adj" fmla="val 2320"/>
            </a:avLst>
          </a:prstGeom>
          <a:gradFill flip="none" rotWithShape="1">
            <a:gsLst>
              <a:gs pos="0">
                <a:schemeClr val="accent2">
                  <a:alpha val="20000"/>
                </a:schemeClr>
              </a:gs>
              <a:gs pos="50000">
                <a:schemeClr val="accent1">
                  <a:alpha val="10000"/>
                </a:schemeClr>
              </a:gs>
              <a:gs pos="100000">
                <a:schemeClr val="accent1">
                  <a:alpha val="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180272" y="3845608"/>
            <a:ext cx="1876818" cy="16153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76" b="95624" l="9428" r="89899">
                        <a14:foregroundMark x1="42088" y1="10284" x2="42088" y2="10284"/>
                        <a14:foregroundMark x1="70034" y1="79212" x2="70034" y2="79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3097" y="4741266"/>
            <a:ext cx="295856" cy="455239"/>
          </a:xfrm>
          <a:prstGeom prst="rect">
            <a:avLst/>
          </a:prstGeom>
        </p:spPr>
      </p:pic>
      <p:pic>
        <p:nvPicPr>
          <p:cNvPr id="58" name="그래픽 7" descr="스마트폰">
            <a:extLst>
              <a:ext uri="{FF2B5EF4-FFF2-40B4-BE49-F238E27FC236}">
                <a16:creationId xmlns:a16="http://schemas.microsoft.com/office/drawing/2014/main" xmlns="" id="{D7D14AD3-538E-47B9-9EE3-9C6F1D916458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88849" y="4813136"/>
            <a:ext cx="300210" cy="30021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7440573" y="3871271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</a:rPr>
              <a:t>&lt; Beacon Service&gt;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24" b="95970" l="9959" r="932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6104" y="4562687"/>
            <a:ext cx="785487" cy="633818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>
            <a:off x="7736883" y="5011810"/>
            <a:ext cx="451408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2949" l="9833" r="933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3558" y="4306581"/>
            <a:ext cx="408898" cy="400344"/>
          </a:xfrm>
          <a:prstGeom prst="rect">
            <a:avLst/>
          </a:prstGeom>
        </p:spPr>
      </p:pic>
      <p:sp>
        <p:nvSpPr>
          <p:cNvPr id="67" name="타원형 설명선 66"/>
          <p:cNvSpPr/>
          <p:nvPr/>
        </p:nvSpPr>
        <p:spPr>
          <a:xfrm>
            <a:off x="7675411" y="4204471"/>
            <a:ext cx="873961" cy="635025"/>
          </a:xfrm>
          <a:prstGeom prst="wedgeEllipseCallout">
            <a:avLst>
              <a:gd name="adj1" fmla="val -55856"/>
              <a:gd name="adj2" fmla="val 65522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697E5D8-5543-4569-93AE-2B0EE4B2CE66}"/>
              </a:ext>
            </a:extLst>
          </p:cNvPr>
          <p:cNvSpPr/>
          <p:nvPr/>
        </p:nvSpPr>
        <p:spPr>
          <a:xfrm>
            <a:off x="7976959" y="4382658"/>
            <a:ext cx="625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“Beep”</a:t>
            </a:r>
            <a:endParaRPr lang="ko-KR" altLang="en-US" sz="1000" b="1" dirty="0"/>
          </a:p>
        </p:txBody>
      </p:sp>
      <p:pic>
        <p:nvPicPr>
          <p:cNvPr id="51" name="그래픽 50" descr="스마트폰">
            <a:extLst>
              <a:ext uri="{FF2B5EF4-FFF2-40B4-BE49-F238E27FC236}">
                <a16:creationId xmlns:a16="http://schemas.microsoft.com/office/drawing/2014/main" xmlns="" id="{55E6DEDC-B57C-9143-A9E7-4B99BA5BC3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0800000">
            <a:off x="4800600" y="1118097"/>
            <a:ext cx="655900" cy="655900"/>
          </a:xfrm>
          <a:prstGeom prst="rect">
            <a:avLst/>
          </a:prstGeom>
        </p:spPr>
      </p:pic>
      <p:pic>
        <p:nvPicPr>
          <p:cNvPr id="52" name="그래픽 51" descr="컴퓨터">
            <a:extLst>
              <a:ext uri="{FF2B5EF4-FFF2-40B4-BE49-F238E27FC236}">
                <a16:creationId xmlns:a16="http://schemas.microsoft.com/office/drawing/2014/main" xmlns="" id="{351D61D9-C821-C043-87DF-F8EF0F813BE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62097" y="978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Overview – GPS Service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76C3EC0-364E-4DC8-BB81-DEF33E9030B2}"/>
              </a:ext>
            </a:extLst>
          </p:cNvPr>
          <p:cNvSpPr/>
          <p:nvPr/>
        </p:nvSpPr>
        <p:spPr>
          <a:xfrm>
            <a:off x="3381403" y="1734435"/>
            <a:ext cx="2537483" cy="290552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AD6DB9B-13EB-4650-B3A8-8CAA1262C974}"/>
              </a:ext>
            </a:extLst>
          </p:cNvPr>
          <p:cNvSpPr/>
          <p:nvPr/>
        </p:nvSpPr>
        <p:spPr>
          <a:xfrm>
            <a:off x="573008" y="1897178"/>
            <a:ext cx="2081031" cy="55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Location Provider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E4C415F-0665-4F0B-8C10-BCEC1E4C2A00}"/>
              </a:ext>
            </a:extLst>
          </p:cNvPr>
          <p:cNvSpPr/>
          <p:nvPr/>
        </p:nvSpPr>
        <p:spPr>
          <a:xfrm>
            <a:off x="3611217" y="1851465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GPS2ADDR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DC38961-7A30-4A71-8B3D-514E5B433829}"/>
              </a:ext>
            </a:extLst>
          </p:cNvPr>
          <p:cNvSpPr/>
          <p:nvPr/>
        </p:nvSpPr>
        <p:spPr>
          <a:xfrm>
            <a:off x="3611217" y="3247161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ParsePolygon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1ADE4F1-FF66-478E-844B-5FC359022B0F}"/>
              </a:ext>
            </a:extLst>
          </p:cNvPr>
          <p:cNvSpPr/>
          <p:nvPr/>
        </p:nvSpPr>
        <p:spPr>
          <a:xfrm>
            <a:off x="3611217" y="2546650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AccidentInfo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22C35E9-D48F-4BFA-B4C3-F0221D0E6A1E}"/>
              </a:ext>
            </a:extLst>
          </p:cNvPr>
          <p:cNvSpPr/>
          <p:nvPr/>
        </p:nvSpPr>
        <p:spPr>
          <a:xfrm>
            <a:off x="3753319" y="5121876"/>
            <a:ext cx="1867745" cy="75079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0800000">
            <a:off x="2654039" y="2042752"/>
            <a:ext cx="957178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8461F53-40BA-4BB3-9E65-BCC5BF80C94C}"/>
              </a:ext>
            </a:extLst>
          </p:cNvPr>
          <p:cNvSpPr/>
          <p:nvPr/>
        </p:nvSpPr>
        <p:spPr>
          <a:xfrm>
            <a:off x="6369117" y="2569152"/>
            <a:ext cx="1564499" cy="48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API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DC38961-7A30-4A71-8B3D-514E5B433829}"/>
              </a:ext>
            </a:extLst>
          </p:cNvPr>
          <p:cNvSpPr/>
          <p:nvPr/>
        </p:nvSpPr>
        <p:spPr>
          <a:xfrm>
            <a:off x="3611217" y="3978477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OccurrenceCheck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0800000">
            <a:off x="5705273" y="2591654"/>
            <a:ext cx="663845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>
            <a:off x="5705272" y="2809699"/>
            <a:ext cx="663845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6200000">
            <a:off x="4523872" y="2361506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6200000">
            <a:off x="4523873" y="3055407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6200000">
            <a:off x="4541018" y="3759778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2">
            <a:extLst>
              <a:ext uri="{FF2B5EF4-FFF2-40B4-BE49-F238E27FC236}">
                <a16:creationId xmlns:a16="http://schemas.microsoft.com/office/drawing/2014/main" xmlns="" id="{4C98C9FA-1883-4B5F-99AC-68EE90D6F377}"/>
              </a:ext>
            </a:extLst>
          </p:cNvPr>
          <p:cNvSpPr/>
          <p:nvPr/>
        </p:nvSpPr>
        <p:spPr>
          <a:xfrm rot="16200000">
            <a:off x="4389099" y="4704554"/>
            <a:ext cx="572586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2602917" y="1684001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Longitude</a:t>
            </a:r>
          </a:p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Latitude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5857248" y="2327785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5870430" y="2991292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4758454" y="2314655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4787027" y="3014380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4799138" y="374110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Polygons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1A78586-82A0-4DBA-8388-C9E64E97D6D1}"/>
              </a:ext>
            </a:extLst>
          </p:cNvPr>
          <p:cNvSpPr/>
          <p:nvPr/>
        </p:nvSpPr>
        <p:spPr>
          <a:xfrm>
            <a:off x="4694053" y="4649236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Alert Message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사각형: 잘린 한쪽 모서리 28">
            <a:extLst>
              <a:ext uri="{FF2B5EF4-FFF2-40B4-BE49-F238E27FC236}">
                <a16:creationId xmlns:a16="http://schemas.microsoft.com/office/drawing/2014/main" xmlns="" id="{7365AB7D-D529-A14A-9A8E-BBDC09898DBB}"/>
              </a:ext>
            </a:extLst>
          </p:cNvPr>
          <p:cNvSpPr/>
          <p:nvPr/>
        </p:nvSpPr>
        <p:spPr>
          <a:xfrm>
            <a:off x="3381402" y="1254463"/>
            <a:ext cx="1654237" cy="444940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 Service</a:t>
            </a:r>
            <a:endParaRPr lang="ko-KR" altLang="en-US" dirty="0"/>
          </a:p>
        </p:txBody>
      </p:sp>
      <p:sp>
        <p:nvSpPr>
          <p:cNvPr id="39" name="사각형: 잘린 한쪽 모서리 41">
            <a:extLst>
              <a:ext uri="{FF2B5EF4-FFF2-40B4-BE49-F238E27FC236}">
                <a16:creationId xmlns:a16="http://schemas.microsoft.com/office/drawing/2014/main" xmlns="" id="{E01AA5B0-4DC2-D24E-8701-CF2694A8E7F6}"/>
              </a:ext>
            </a:extLst>
          </p:cNvPr>
          <p:cNvSpPr/>
          <p:nvPr/>
        </p:nvSpPr>
        <p:spPr>
          <a:xfrm>
            <a:off x="3759073" y="5124260"/>
            <a:ext cx="1534143" cy="479278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Alarm Service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276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Overview – Beacon 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A42CD-A3CC-4C4D-AD9A-AD14EF22070C}"/>
              </a:ext>
            </a:extLst>
          </p:cNvPr>
          <p:cNvSpPr/>
          <p:nvPr/>
        </p:nvSpPr>
        <p:spPr>
          <a:xfrm>
            <a:off x="1249477" y="2612079"/>
            <a:ext cx="2333672" cy="4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Beacon List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152B2BA-55CE-4CE3-9235-7B88E0FDD88E}"/>
              </a:ext>
            </a:extLst>
          </p:cNvPr>
          <p:cNvSpPr/>
          <p:nvPr/>
        </p:nvSpPr>
        <p:spPr>
          <a:xfrm>
            <a:off x="1249477" y="3361786"/>
            <a:ext cx="1032883" cy="94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Beacon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67D88A-FBA5-4F46-82C2-126765B7FEC9}"/>
              </a:ext>
            </a:extLst>
          </p:cNvPr>
          <p:cNvSpPr/>
          <p:nvPr/>
        </p:nvSpPr>
        <p:spPr>
          <a:xfrm>
            <a:off x="841248" y="4634575"/>
            <a:ext cx="2700759" cy="37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Beacon RSSI 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F51BA89-117E-4F5C-8BCE-31EF2EC4E8BA}"/>
              </a:ext>
            </a:extLst>
          </p:cNvPr>
          <p:cNvSpPr/>
          <p:nvPr/>
        </p:nvSpPr>
        <p:spPr>
          <a:xfrm>
            <a:off x="4166086" y="4234509"/>
            <a:ext cx="1581138" cy="35185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None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49BE356-0641-4389-93EB-CC921941240A}"/>
              </a:ext>
            </a:extLst>
          </p:cNvPr>
          <p:cNvSpPr/>
          <p:nvPr/>
        </p:nvSpPr>
        <p:spPr>
          <a:xfrm>
            <a:off x="4166086" y="4707922"/>
            <a:ext cx="1581137" cy="35185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Far From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C94842C-B7A7-43F6-892B-42253C92820F}"/>
              </a:ext>
            </a:extLst>
          </p:cNvPr>
          <p:cNvSpPr/>
          <p:nvPr/>
        </p:nvSpPr>
        <p:spPr>
          <a:xfrm>
            <a:off x="4166086" y="5182053"/>
            <a:ext cx="1581137" cy="3518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Close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B5CB045-E038-4D8F-AACE-1B8D7922B480}"/>
              </a:ext>
            </a:extLst>
          </p:cNvPr>
          <p:cNvSpPr/>
          <p:nvPr/>
        </p:nvSpPr>
        <p:spPr>
          <a:xfrm>
            <a:off x="6232076" y="3746844"/>
            <a:ext cx="2333671" cy="381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 Beep Sound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2A157C9-1EA1-4645-9193-1A3C1E4185BE}"/>
              </a:ext>
            </a:extLst>
          </p:cNvPr>
          <p:cNvSpPr/>
          <p:nvPr/>
        </p:nvSpPr>
        <p:spPr>
          <a:xfrm>
            <a:off x="6232075" y="1705589"/>
            <a:ext cx="2333672" cy="414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Beep Sound Frequency Down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459EA45-723D-4BC0-8D46-AF0CFDB5E56E}"/>
              </a:ext>
            </a:extLst>
          </p:cNvPr>
          <p:cNvSpPr/>
          <p:nvPr/>
        </p:nvSpPr>
        <p:spPr>
          <a:xfrm>
            <a:off x="6416619" y="2807619"/>
            <a:ext cx="2333672" cy="41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Beep Sound Frequency UP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704C034-649F-4224-847F-811DCC3D67E9}"/>
              </a:ext>
            </a:extLst>
          </p:cNvPr>
          <p:cNvSpPr/>
          <p:nvPr/>
        </p:nvSpPr>
        <p:spPr>
          <a:xfrm>
            <a:off x="158496" y="2466827"/>
            <a:ext cx="3471777" cy="32647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2" name="Picture 2" descr="Tattle and Google Partner for Beacon-Driven Feedback">
            <a:extLst>
              <a:ext uri="{FF2B5EF4-FFF2-40B4-BE49-F238E27FC236}">
                <a16:creationId xmlns:a16="http://schemas.microsoft.com/office/drawing/2014/main" xmlns="" id="{B2351FC5-691A-49F8-930A-77C3FA2B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8" y="1136760"/>
            <a:ext cx="609493" cy="8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05FE2A6D-0E89-46F3-A853-83B5AFE1DC1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1531" y="1581629"/>
            <a:ext cx="32794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B407B766-5A5F-4726-B136-58BCE6747C2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416313" y="2048846"/>
            <a:ext cx="1" cy="563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23">
            <a:extLst>
              <a:ext uri="{FF2B5EF4-FFF2-40B4-BE49-F238E27FC236}">
                <a16:creationId xmlns:a16="http://schemas.microsoft.com/office/drawing/2014/main" xmlns="" id="{2A4B66C2-4669-4489-9302-2B5898EED84D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1951616" y="2897088"/>
            <a:ext cx="279000" cy="6503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9D46B67-845C-4B18-86A9-C587BC8F7CBE}"/>
              </a:ext>
            </a:extLst>
          </p:cNvPr>
          <p:cNvSpPr/>
          <p:nvPr/>
        </p:nvSpPr>
        <p:spPr>
          <a:xfrm>
            <a:off x="2509124" y="3361786"/>
            <a:ext cx="1032883" cy="94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Last Beacon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76C8B853-CC80-4D61-B4EE-BC7EE4E0C1F5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>
            <a:off x="2282360" y="3834070"/>
            <a:ext cx="22676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잘린 한쪽 모서리 28">
            <a:extLst>
              <a:ext uri="{FF2B5EF4-FFF2-40B4-BE49-F238E27FC236}">
                <a16:creationId xmlns:a16="http://schemas.microsoft.com/office/drawing/2014/main" xmlns="" id="{A52B2E29-EE48-4A39-8F27-B57547683609}"/>
              </a:ext>
            </a:extLst>
          </p:cNvPr>
          <p:cNvSpPr/>
          <p:nvPr/>
        </p:nvSpPr>
        <p:spPr>
          <a:xfrm>
            <a:off x="158496" y="2466826"/>
            <a:ext cx="1090980" cy="662065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Beacon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9" name="사각형: 잘린 한쪽 모서리 31">
            <a:extLst>
              <a:ext uri="{FF2B5EF4-FFF2-40B4-BE49-F238E27FC236}">
                <a16:creationId xmlns:a16="http://schemas.microsoft.com/office/drawing/2014/main" xmlns="" id="{E769C44E-9DAB-4395-8811-CDE943EC27B1}"/>
              </a:ext>
            </a:extLst>
          </p:cNvPr>
          <p:cNvSpPr/>
          <p:nvPr/>
        </p:nvSpPr>
        <p:spPr>
          <a:xfrm>
            <a:off x="1249477" y="1264737"/>
            <a:ext cx="2380793" cy="784093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BLE Bluetooth Scan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DB2E037-04F1-4835-9ACF-B816D30984C8}"/>
              </a:ext>
            </a:extLst>
          </p:cNvPr>
          <p:cNvSpPr/>
          <p:nvPr/>
        </p:nvSpPr>
        <p:spPr>
          <a:xfrm>
            <a:off x="841248" y="5282851"/>
            <a:ext cx="2700759" cy="366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Check Distance  Beacon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연결선: 꺾임 33">
            <a:extLst>
              <a:ext uri="{FF2B5EF4-FFF2-40B4-BE49-F238E27FC236}">
                <a16:creationId xmlns:a16="http://schemas.microsoft.com/office/drawing/2014/main" xmlns="" id="{3E0F6C34-22F2-428E-A7A0-CA7825352BB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16200000" flipH="1">
            <a:off x="1814662" y="4257609"/>
            <a:ext cx="328222" cy="4257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EED790C-33CE-468D-BBE0-133140C7B460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2191628" y="5007335"/>
            <a:ext cx="0" cy="27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A8B08A7-5194-4362-AE2E-EC34666EF1BC}"/>
              </a:ext>
            </a:extLst>
          </p:cNvPr>
          <p:cNvSpPr/>
          <p:nvPr/>
        </p:nvSpPr>
        <p:spPr>
          <a:xfrm>
            <a:off x="4065858" y="1458190"/>
            <a:ext cx="4956221" cy="429643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사각형: 잘린 한쪽 모서리 41">
            <a:extLst>
              <a:ext uri="{FF2B5EF4-FFF2-40B4-BE49-F238E27FC236}">
                <a16:creationId xmlns:a16="http://schemas.microsoft.com/office/drawing/2014/main" xmlns="" id="{8425B0C7-42C5-4299-A3EC-4C6F38BCAA87}"/>
              </a:ext>
            </a:extLst>
          </p:cNvPr>
          <p:cNvSpPr/>
          <p:nvPr/>
        </p:nvSpPr>
        <p:spPr>
          <a:xfrm>
            <a:off x="4065859" y="1458189"/>
            <a:ext cx="999380" cy="662065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Alarm</a:t>
            </a:r>
          </a:p>
          <a:p>
            <a:pPr algn="ctr"/>
            <a:r>
              <a:rPr lang="en-US" altLang="ko-KR" sz="1600" dirty="0"/>
              <a:t>Service</a:t>
            </a:r>
            <a:endParaRPr lang="ko-KR" altLang="en-US" sz="1600" dirty="0"/>
          </a:p>
        </p:txBody>
      </p:sp>
      <p:cxnSp>
        <p:nvCxnSpPr>
          <p:cNvPr id="65" name="연결선: 꺾임 42">
            <a:extLst>
              <a:ext uri="{FF2B5EF4-FFF2-40B4-BE49-F238E27FC236}">
                <a16:creationId xmlns:a16="http://schemas.microsoft.com/office/drawing/2014/main" xmlns="" id="{B1DB13A0-8A58-4267-8129-A1530E673A8B}"/>
              </a:ext>
            </a:extLst>
          </p:cNvPr>
          <p:cNvCxnSpPr>
            <a:cxnSpLocks/>
            <a:stCxn id="60" idx="3"/>
            <a:endCxn id="45" idx="1"/>
          </p:cNvCxnSpPr>
          <p:nvPr/>
        </p:nvCxnSpPr>
        <p:spPr>
          <a:xfrm flipV="1">
            <a:off x="3542007" y="4410436"/>
            <a:ext cx="624079" cy="10556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45">
            <a:extLst>
              <a:ext uri="{FF2B5EF4-FFF2-40B4-BE49-F238E27FC236}">
                <a16:creationId xmlns:a16="http://schemas.microsoft.com/office/drawing/2014/main" xmlns="" id="{B8F5384A-8929-4E2C-A68B-30D97C811FEF}"/>
              </a:ext>
            </a:extLst>
          </p:cNvPr>
          <p:cNvCxnSpPr>
            <a:cxnSpLocks/>
            <a:stCxn id="60" idx="3"/>
            <a:endCxn id="46" idx="1"/>
          </p:cNvCxnSpPr>
          <p:nvPr/>
        </p:nvCxnSpPr>
        <p:spPr>
          <a:xfrm flipV="1">
            <a:off x="3542007" y="4883849"/>
            <a:ext cx="624079" cy="5822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50">
            <a:extLst>
              <a:ext uri="{FF2B5EF4-FFF2-40B4-BE49-F238E27FC236}">
                <a16:creationId xmlns:a16="http://schemas.microsoft.com/office/drawing/2014/main" xmlns="" id="{61299098-51DD-46E3-8E77-5EA00221ADCB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>
          <a:xfrm flipV="1">
            <a:off x="3542007" y="5357980"/>
            <a:ext cx="624079" cy="1081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53">
            <a:extLst>
              <a:ext uri="{FF2B5EF4-FFF2-40B4-BE49-F238E27FC236}">
                <a16:creationId xmlns:a16="http://schemas.microsoft.com/office/drawing/2014/main" xmlns="" id="{0A646B77-F5B5-411B-915E-63F03EE6B9CE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5747224" y="1912922"/>
            <a:ext cx="484851" cy="249751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56">
            <a:extLst>
              <a:ext uri="{FF2B5EF4-FFF2-40B4-BE49-F238E27FC236}">
                <a16:creationId xmlns:a16="http://schemas.microsoft.com/office/drawing/2014/main" xmlns="" id="{B2B5307C-36D5-4FCB-9584-8CB77561AF1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5747224" y="1912922"/>
            <a:ext cx="484852" cy="29709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59">
            <a:extLst>
              <a:ext uri="{FF2B5EF4-FFF2-40B4-BE49-F238E27FC236}">
                <a16:creationId xmlns:a16="http://schemas.microsoft.com/office/drawing/2014/main" xmlns="" id="{17917478-969E-482C-80A8-CA35A16FC4E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747223" y="3014952"/>
            <a:ext cx="669396" cy="23430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62">
            <a:extLst>
              <a:ext uri="{FF2B5EF4-FFF2-40B4-BE49-F238E27FC236}">
                <a16:creationId xmlns:a16="http://schemas.microsoft.com/office/drawing/2014/main" xmlns="" id="{67F263A4-59A2-40AA-91F6-37B907D2A4A9}"/>
              </a:ext>
            </a:extLst>
          </p:cNvPr>
          <p:cNvCxnSpPr>
            <a:cxnSpLocks/>
            <a:stCxn id="49" idx="2"/>
            <a:endCxn id="48" idx="3"/>
          </p:cNvCxnSpPr>
          <p:nvPr/>
        </p:nvCxnSpPr>
        <p:spPr>
          <a:xfrm rot="16200000" flipH="1">
            <a:off x="7073737" y="2445429"/>
            <a:ext cx="1817185" cy="1166836"/>
          </a:xfrm>
          <a:prstGeom prst="bentConnector4">
            <a:avLst>
              <a:gd name="adj1" fmla="val 27231"/>
              <a:gd name="adj2" fmla="val 1237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5">
            <a:extLst>
              <a:ext uri="{FF2B5EF4-FFF2-40B4-BE49-F238E27FC236}">
                <a16:creationId xmlns:a16="http://schemas.microsoft.com/office/drawing/2014/main" xmlns="" id="{B8AD5B89-D2DD-44A4-933C-73254F34B39E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 rot="5400000">
            <a:off x="7228905" y="3392293"/>
            <a:ext cx="524559" cy="184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8">
            <a:extLst>
              <a:ext uri="{FF2B5EF4-FFF2-40B4-BE49-F238E27FC236}">
                <a16:creationId xmlns:a16="http://schemas.microsoft.com/office/drawing/2014/main" xmlns="" id="{9512A253-A81C-480E-9E1E-84A72A8695F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11826" y="1241500"/>
            <a:ext cx="207334" cy="1166836"/>
          </a:xfrm>
          <a:prstGeom prst="bentConnector4">
            <a:avLst>
              <a:gd name="adj1" fmla="val -61136"/>
              <a:gd name="adj2" fmla="val 11433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Techinal</a:t>
            </a:r>
            <a:r>
              <a:rPr lang="en-US" altLang="ko-KR" dirty="0" smtClean="0"/>
              <a:t> </a:t>
            </a:r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773" y="1496791"/>
            <a:ext cx="6713828" cy="191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Challenge 1  :</a:t>
            </a:r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Localization when location of beacon varies over time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Proximate based </a:t>
            </a:r>
            <a:r>
              <a:rPr lang="en-US" altLang="ko-KR" dirty="0" smtClean="0"/>
              <a:t>approach ()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6D0E76-C352-3740-88F5-2135E5049784}"/>
              </a:ext>
            </a:extLst>
          </p:cNvPr>
          <p:cNvSpPr txBox="1"/>
          <p:nvPr/>
        </p:nvSpPr>
        <p:spPr>
          <a:xfrm>
            <a:off x="2150773" y="3614331"/>
            <a:ext cx="6713828" cy="1875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Challenge 2  :</a:t>
            </a:r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Low GPS accuracy or coarse resolution 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Approximate user location based on nature of walking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D36FEF8-2E1A-9040-9871-26D76147A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6" y="4161763"/>
            <a:ext cx="1505204" cy="652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179E8DC-5903-714E-9A0B-CAC10EC58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6" y="1960095"/>
            <a:ext cx="1251665" cy="12516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361" y="1025013"/>
            <a:ext cx="8863781" cy="497020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33010"/>
            <a:ext cx="8292418" cy="4943952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Measure the device alerts at the proper time and distance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check if the alert is sent or not in a proper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measure the latency from when data is received to when alert is sent</a:t>
            </a:r>
          </a:p>
          <a:p>
            <a:r>
              <a:rPr lang="en-US" altLang="ko-KR" sz="1800" b="1" dirty="0"/>
              <a:t>Experiment is conducted in several use cases with varying parameters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speed of the vehicle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speed of the pedestrian (mobile device)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distance between the vehicle and the pedestrian (mobile device)</a:t>
            </a:r>
          </a:p>
          <a:p>
            <a:r>
              <a:rPr lang="en-US" altLang="ko-KR" sz="1800" b="1" dirty="0"/>
              <a:t>Count the number of occasions of correct alert and analyze the result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distance and speed range to provide guaranteed notification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June 8, 2021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strategy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RUBIS_Template_2019">
  <a:themeElements>
    <a:clrScheme name="사용자 지정 1">
      <a:dk1>
        <a:srgbClr val="25274D"/>
      </a:dk1>
      <a:lt1>
        <a:sysClr val="window" lastClr="FFFFFF"/>
      </a:lt1>
      <a:dk2>
        <a:srgbClr val="464866"/>
      </a:dk2>
      <a:lt2>
        <a:srgbClr val="AAABB8"/>
      </a:lt2>
      <a:accent1>
        <a:srgbClr val="2E9CCA"/>
      </a:accent1>
      <a:accent2>
        <a:srgbClr val="29648A"/>
      </a:accent2>
      <a:accent3>
        <a:srgbClr val="A5A5A5"/>
      </a:accent3>
      <a:accent4>
        <a:srgbClr val="314455"/>
      </a:accent4>
      <a:accent5>
        <a:srgbClr val="644E5B"/>
      </a:accent5>
      <a:accent6>
        <a:srgbClr val="9E5A63"/>
      </a:accent6>
      <a:hlink>
        <a:srgbClr val="78244C"/>
      </a:hlink>
      <a:folHlink>
        <a:srgbClr val="59253A"/>
      </a:folHlink>
    </a:clrScheme>
    <a:fontScheme name="RUBIS Font 윤고딕-Helvetica">
      <a:majorFont>
        <a:latin typeface="Helvetica"/>
        <a:ea typeface="YD윤고딕 140"/>
        <a:cs typeface=""/>
      </a:majorFont>
      <a:minorFont>
        <a:latin typeface="Helvetica"/>
        <a:ea typeface="YD윤고딕 12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S_Template_2019" id="{DC7257C7-9F34-4BD8-9AA2-0A6BC75D5877}" vid="{A64FD37C-011A-4142-B447-E8F8CDAA30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RUBIS_Template_2019</Template>
  <TotalTime>9786</TotalTime>
  <Words>595</Words>
  <Application>Microsoft Office PowerPoint</Application>
  <PresentationFormat>화면 슬라이드 쇼(4:3)</PresentationFormat>
  <Paragraphs>209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HY중고딕</vt:lpstr>
      <vt:lpstr>YD윤고딕 120</vt:lpstr>
      <vt:lpstr>YD윤고딕 140</vt:lpstr>
      <vt:lpstr>맑은 고딕</vt:lpstr>
      <vt:lpstr>Arial</vt:lpstr>
      <vt:lpstr>Helvetica</vt:lpstr>
      <vt:lpstr>Wingdings</vt:lpstr>
      <vt:lpstr>RUBIS_Template_2019</vt:lpstr>
      <vt:lpstr>Midterm Presentation</vt:lpstr>
      <vt:lpstr>Key Idea</vt:lpstr>
      <vt:lpstr>Proposed Idea - 성현</vt:lpstr>
      <vt:lpstr>Demonstration – 도형 </vt:lpstr>
      <vt:lpstr>System Architecture</vt:lpstr>
      <vt:lpstr>System Overview – GPS Service</vt:lpstr>
      <vt:lpstr>System Overview – Beacon Service</vt:lpstr>
      <vt:lpstr>Techinal Challenges</vt:lpstr>
      <vt:lpstr>Evaluation strategy</vt:lpstr>
      <vt:lpstr>Evaluation – GPS</vt:lpstr>
      <vt:lpstr>Final deliverable</vt:lpstr>
      <vt:lpstr>Project Management - 진</vt:lpstr>
      <vt:lpstr>Overall project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Pursuit</dc:title>
  <dc:creator>wildwar@naver.com</dc:creator>
  <cp:lastModifiedBy>Sonic</cp:lastModifiedBy>
  <cp:revision>414</cp:revision>
  <dcterms:created xsi:type="dcterms:W3CDTF">2019-11-12T16:09:02Z</dcterms:created>
  <dcterms:modified xsi:type="dcterms:W3CDTF">2021-06-07T17:51:19Z</dcterms:modified>
  <cp:contentStatus/>
</cp:coreProperties>
</file>