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3" r:id="rId2"/>
    <p:sldId id="275" r:id="rId3"/>
    <p:sldId id="278" r:id="rId4"/>
    <p:sldId id="280" r:id="rId5"/>
    <p:sldId id="279" r:id="rId6"/>
    <p:sldId id="281" r:id="rId7"/>
    <p:sldId id="284" r:id="rId8"/>
    <p:sldId id="282" r:id="rId9"/>
    <p:sldId id="285" r:id="rId10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528FD-B066-4D10-A701-6B553560F6DE}">
          <p14:sldIdLst>
            <p14:sldId id="273"/>
            <p14:sldId id="275"/>
            <p14:sldId id="278"/>
            <p14:sldId id="280"/>
            <p14:sldId id="279"/>
            <p14:sldId id="281"/>
            <p14:sldId id="284"/>
            <p14:sldId id="28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95256" autoAdjust="0"/>
  </p:normalViewPr>
  <p:slideViewPr>
    <p:cSldViewPr>
      <p:cViewPr varScale="1">
        <p:scale>
          <a:sx n="109" d="100"/>
          <a:sy n="109" d="100"/>
        </p:scale>
        <p:origin x="11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84" y="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ytrqwe12_hanyang_ac_kr/Documents/OneDrive/PCL_Study/2017-2/&#48337;&#47148;&#52980;&#54504;&#54021;/HW05/Comp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ytrqwe12_hanyang_ac_kr/Documents/OneDrive/PCL_Study/2017-2/&#48337;&#47148;&#52980;&#54504;&#54021;/HW05/Comp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ytrqwe12_hanyang_ac_kr/Documents/OneDrive/PCL_Study/2017-2/&#48337;&#47148;&#52980;&#54504;&#54021;/HW05/Compa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hyu-my.sharepoint.com/personal/ytrqwe12_hanyang_ac_kr/Documents/OneDrive/PCL_Study/2017-2/&#48337;&#47148;&#52980;&#54504;&#54021;/HW05/Compa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Log( Time ) VS NP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n=4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0.34200000000000003</c:v>
                </c:pt>
                <c:pt idx="1">
                  <c:v>0.17199999999999999</c:v>
                </c:pt>
                <c:pt idx="2">
                  <c:v>0.11600000000000001</c:v>
                </c:pt>
                <c:pt idx="3">
                  <c:v>9.7000000000000003E-2</c:v>
                </c:pt>
                <c:pt idx="4">
                  <c:v>8.8999999999999996E-2</c:v>
                </c:pt>
                <c:pt idx="5">
                  <c:v>8.6999999999999994E-2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D6D-4433-B652-F4E373D544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n=5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3.1070000000000002</c:v>
                </c:pt>
                <c:pt idx="1">
                  <c:v>1.6839999999999999</c:v>
                </c:pt>
                <c:pt idx="2">
                  <c:v>1.129</c:v>
                </c:pt>
                <c:pt idx="3">
                  <c:v>0.88</c:v>
                </c:pt>
                <c:pt idx="4">
                  <c:v>0.65900000000000003</c:v>
                </c:pt>
                <c:pt idx="5">
                  <c:v>0.54900000000000004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D6D-4433-B652-F4E373D544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n=6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31.783000000000001</c:v>
                </c:pt>
                <c:pt idx="1">
                  <c:v>16.119</c:v>
                </c:pt>
                <c:pt idx="2">
                  <c:v>10.907999999999999</c:v>
                </c:pt>
                <c:pt idx="3">
                  <c:v>6.798</c:v>
                </c:pt>
                <c:pt idx="4">
                  <c:v>5.7629999999999999</c:v>
                </c:pt>
                <c:pt idx="5">
                  <c:v>5.5369999999999999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D6D-4433-B652-F4E373D544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n=7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204.25800000000001</c:v>
                </c:pt>
                <c:pt idx="1">
                  <c:v>122.884</c:v>
                </c:pt>
                <c:pt idx="2">
                  <c:v>84.855999999999995</c:v>
                </c:pt>
                <c:pt idx="3">
                  <c:v>62.762</c:v>
                </c:pt>
                <c:pt idx="4">
                  <c:v>56.082000000000001</c:v>
                </c:pt>
                <c:pt idx="5">
                  <c:v>44.658000000000001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D6D-4433-B652-F4E373D544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n=8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Sheet1!$F$2:$F$7</c:f>
              <c:numCache>
                <c:formatCode>General</c:formatCode>
                <c:ptCount val="6"/>
                <c:pt idx="0">
                  <c:v>1208.556</c:v>
                </c:pt>
                <c:pt idx="1">
                  <c:v>659.45100000000002</c:v>
                </c:pt>
                <c:pt idx="2">
                  <c:v>463.26499999999999</c:v>
                </c:pt>
                <c:pt idx="3">
                  <c:v>370.14299999999997</c:v>
                </c:pt>
                <c:pt idx="4">
                  <c:v>325</c:v>
                </c:pt>
                <c:pt idx="5">
                  <c:v>270.822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D6D-4433-B652-F4E373D54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7469672"/>
        <c:axId val="527470984"/>
      </c:scatterChart>
      <c:valAx>
        <c:axId val="527469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7470984"/>
        <c:crosses val="autoZero"/>
        <c:crossBetween val="midCat"/>
      </c:valAx>
      <c:valAx>
        <c:axId val="52747098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74696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>
                <a:effectLst/>
              </a:rPr>
              <a:t>Log( Time ) VS NP</a:t>
            </a:r>
            <a:endParaRPr lang="ko-KR" altLang="ko-KR" sz="11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n=4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Sheet1!$A$22:$A$27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Sheet1!$B$22:$B$27</c:f>
              <c:numCache>
                <c:formatCode>General</c:formatCode>
                <c:ptCount val="6"/>
                <c:pt idx="0">
                  <c:v>0.17499999999999999</c:v>
                </c:pt>
                <c:pt idx="1">
                  <c:v>0.12</c:v>
                </c:pt>
                <c:pt idx="2">
                  <c:v>0.10299999999999999</c:v>
                </c:pt>
                <c:pt idx="3">
                  <c:v>0.10199999999999999</c:v>
                </c:pt>
                <c:pt idx="4">
                  <c:v>0.1</c:v>
                </c:pt>
                <c:pt idx="5">
                  <c:v>9.4E-2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4D-42E3-B7A7-6EF4C222F1D0}"/>
            </c:ext>
          </c:extLst>
        </c:ser>
        <c:ser>
          <c:idx val="1"/>
          <c:order val="1"/>
          <c:tx>
            <c:strRef>
              <c:f>Sheet1!$C$21</c:f>
              <c:strCache>
                <c:ptCount val="1"/>
                <c:pt idx="0">
                  <c:v>n=5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Sheet1!$A$22:$A$27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Sheet1!$C$22:$C$27</c:f>
              <c:numCache>
                <c:formatCode>General</c:formatCode>
                <c:ptCount val="6"/>
                <c:pt idx="0">
                  <c:v>1.5669999999999999</c:v>
                </c:pt>
                <c:pt idx="1">
                  <c:v>1.0609999999999999</c:v>
                </c:pt>
                <c:pt idx="2">
                  <c:v>0.82099999999999995</c:v>
                </c:pt>
                <c:pt idx="3">
                  <c:v>0.623</c:v>
                </c:pt>
                <c:pt idx="4">
                  <c:v>0.55500000000000005</c:v>
                </c:pt>
                <c:pt idx="5">
                  <c:v>0.45400000000000001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24D-42E3-B7A7-6EF4C222F1D0}"/>
            </c:ext>
          </c:extLst>
        </c:ser>
        <c:ser>
          <c:idx val="2"/>
          <c:order val="2"/>
          <c:tx>
            <c:strRef>
              <c:f>Sheet1!$D$21</c:f>
              <c:strCache>
                <c:ptCount val="1"/>
                <c:pt idx="0">
                  <c:v>n=6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Sheet1!$A$22:$A$27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Sheet1!$D$22:$D$27</c:f>
              <c:numCache>
                <c:formatCode>General</c:formatCode>
                <c:ptCount val="6"/>
                <c:pt idx="0">
                  <c:v>13.388999999999999</c:v>
                </c:pt>
                <c:pt idx="1">
                  <c:v>8.36</c:v>
                </c:pt>
                <c:pt idx="2">
                  <c:v>6.274</c:v>
                </c:pt>
                <c:pt idx="3">
                  <c:v>5.7670000000000003</c:v>
                </c:pt>
                <c:pt idx="4">
                  <c:v>5.5720000000000001</c:v>
                </c:pt>
                <c:pt idx="5">
                  <c:v>4.452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24D-42E3-B7A7-6EF4C222F1D0}"/>
            </c:ext>
          </c:extLst>
        </c:ser>
        <c:ser>
          <c:idx val="3"/>
          <c:order val="3"/>
          <c:tx>
            <c:strRef>
              <c:f>Sheet1!$E$21</c:f>
              <c:strCache>
                <c:ptCount val="1"/>
                <c:pt idx="0">
                  <c:v>n=7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Sheet1!$A$22:$A$27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Sheet1!$E$22:$E$27</c:f>
              <c:numCache>
                <c:formatCode>General</c:formatCode>
                <c:ptCount val="6"/>
                <c:pt idx="0">
                  <c:v>84.906000000000006</c:v>
                </c:pt>
                <c:pt idx="1">
                  <c:v>51.817</c:v>
                </c:pt>
                <c:pt idx="2">
                  <c:v>44.243000000000002</c:v>
                </c:pt>
                <c:pt idx="3">
                  <c:v>37.058999999999997</c:v>
                </c:pt>
                <c:pt idx="4">
                  <c:v>34.753</c:v>
                </c:pt>
                <c:pt idx="5">
                  <c:v>30.693999999999999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324D-42E3-B7A7-6EF4C222F1D0}"/>
            </c:ext>
          </c:extLst>
        </c:ser>
        <c:ser>
          <c:idx val="4"/>
          <c:order val="4"/>
          <c:tx>
            <c:strRef>
              <c:f>Sheet1!$F$21</c:f>
              <c:strCache>
                <c:ptCount val="1"/>
                <c:pt idx="0">
                  <c:v>n=8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Sheet1!$A$22:$A$27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Sheet1!$F$22:$F$27</c:f>
              <c:numCache>
                <c:formatCode>General</c:formatCode>
                <c:ptCount val="6"/>
                <c:pt idx="0">
                  <c:v>521.37900000000002</c:v>
                </c:pt>
                <c:pt idx="1">
                  <c:v>351.28399999999999</c:v>
                </c:pt>
                <c:pt idx="2">
                  <c:v>273.346</c:v>
                </c:pt>
                <c:pt idx="3">
                  <c:v>245.94200000000001</c:v>
                </c:pt>
                <c:pt idx="4">
                  <c:v>229.94200000000001</c:v>
                </c:pt>
                <c:pt idx="5">
                  <c:v>219.52199999999999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324D-42E3-B7A7-6EF4C222F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380368"/>
        <c:axId val="269377088"/>
      </c:scatterChart>
      <c:valAx>
        <c:axId val="269380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9377088"/>
        <c:crosses val="autoZero"/>
        <c:crossBetween val="midCat"/>
      </c:valAx>
      <c:valAx>
        <c:axId val="269377088"/>
        <c:scaling>
          <c:logBase val="10"/>
          <c:orientation val="minMax"/>
          <c:max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9380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Time</a:t>
            </a:r>
            <a:r>
              <a:rPr lang="en-US" altLang="ko-KR" baseline="0"/>
              <a:t> Compare n=8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Sheet1!$R$1</c:f>
              <c:strCache>
                <c:ptCount val="1"/>
                <c:pt idx="0">
                  <c:v>Reduce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Sheet1!$Q$2:$Q$7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Sheet1!$R$2:$R$7</c:f>
              <c:numCache>
                <c:formatCode>General</c:formatCode>
                <c:ptCount val="6"/>
                <c:pt idx="0">
                  <c:v>1208.556</c:v>
                </c:pt>
                <c:pt idx="1">
                  <c:v>659.45100000000002</c:v>
                </c:pt>
                <c:pt idx="2">
                  <c:v>463.26499999999999</c:v>
                </c:pt>
                <c:pt idx="3">
                  <c:v>370.14299999999997</c:v>
                </c:pt>
                <c:pt idx="4">
                  <c:v>325</c:v>
                </c:pt>
                <c:pt idx="5">
                  <c:v>270.822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6E3-40E1-B6D1-F5618FA320A9}"/>
            </c:ext>
          </c:extLst>
        </c:ser>
        <c:ser>
          <c:idx val="1"/>
          <c:order val="1"/>
          <c:tx>
            <c:strRef>
              <c:f>Sheet1!$S$1</c:f>
              <c:strCache>
                <c:ptCount val="1"/>
                <c:pt idx="0">
                  <c:v>Scatter&amp;Gather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Sheet1!$Q$2:$Q$7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Sheet1!$S$2:$S$7</c:f>
              <c:numCache>
                <c:formatCode>General</c:formatCode>
                <c:ptCount val="6"/>
                <c:pt idx="0">
                  <c:v>521.37900000000002</c:v>
                </c:pt>
                <c:pt idx="1">
                  <c:v>351.28399999999999</c:v>
                </c:pt>
                <c:pt idx="2">
                  <c:v>273.346</c:v>
                </c:pt>
                <c:pt idx="3">
                  <c:v>245.94200000000001</c:v>
                </c:pt>
                <c:pt idx="4">
                  <c:v>229.94200000000001</c:v>
                </c:pt>
                <c:pt idx="5">
                  <c:v>219.52199999999999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6E3-40E1-B6D1-F5618FA32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019096"/>
        <c:axId val="539021064"/>
      </c:scatterChart>
      <c:valAx>
        <c:axId val="539019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9021064"/>
        <c:crosses val="autoZero"/>
        <c:crossBetween val="midCat"/>
      </c:valAx>
      <c:valAx>
        <c:axId val="53902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9019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400" b="0" i="0" baseline="0" dirty="0">
                <a:effectLst/>
              </a:rPr>
              <a:t>Time Compare n=4</a:t>
            </a:r>
            <a:endParaRPr lang="ko-KR" altLang="ko-KR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Sheet1!$R$24</c:f>
              <c:strCache>
                <c:ptCount val="1"/>
                <c:pt idx="0">
                  <c:v>Reduce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Sheet1!$Q$25:$Q$30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Sheet1!$R$25:$R$30</c:f>
              <c:numCache>
                <c:formatCode>General</c:formatCode>
                <c:ptCount val="6"/>
                <c:pt idx="0">
                  <c:v>0.34200000000000003</c:v>
                </c:pt>
                <c:pt idx="1">
                  <c:v>0.17199999999999999</c:v>
                </c:pt>
                <c:pt idx="2">
                  <c:v>0.11600000000000001</c:v>
                </c:pt>
                <c:pt idx="3">
                  <c:v>9.7000000000000003E-2</c:v>
                </c:pt>
                <c:pt idx="4">
                  <c:v>8.8999999999999996E-2</c:v>
                </c:pt>
                <c:pt idx="5">
                  <c:v>8.6999999999999994E-2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176-4541-A6E7-A92F47541269}"/>
            </c:ext>
          </c:extLst>
        </c:ser>
        <c:ser>
          <c:idx val="1"/>
          <c:order val="1"/>
          <c:tx>
            <c:strRef>
              <c:f>Sheet1!$S$24</c:f>
              <c:strCache>
                <c:ptCount val="1"/>
                <c:pt idx="0">
                  <c:v>Scatter&amp;Gather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Sheet1!$Q$25:$Q$30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Sheet1!$S$25:$S$30</c:f>
              <c:numCache>
                <c:formatCode>General</c:formatCode>
                <c:ptCount val="6"/>
                <c:pt idx="0">
                  <c:v>0.17499999999999999</c:v>
                </c:pt>
                <c:pt idx="1">
                  <c:v>0.12</c:v>
                </c:pt>
                <c:pt idx="2">
                  <c:v>0.10299999999999999</c:v>
                </c:pt>
                <c:pt idx="3">
                  <c:v>0.10199999999999999</c:v>
                </c:pt>
                <c:pt idx="4">
                  <c:v>0.1</c:v>
                </c:pt>
                <c:pt idx="5">
                  <c:v>9.4E-2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176-4541-A6E7-A92F475412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9516568"/>
        <c:axId val="539518864"/>
      </c:scatterChart>
      <c:valAx>
        <c:axId val="539516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9518864"/>
        <c:crosses val="autoZero"/>
        <c:crossBetween val="midCat"/>
      </c:valAx>
      <c:valAx>
        <c:axId val="53951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9516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B18A-7EA0-4ADA-9362-980FC25D054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7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Scatter</a:t>
            </a:r>
            <a:r>
              <a:rPr lang="en-US" altLang="ko-KR" baseline="0" dirty="0" smtClean="0"/>
              <a:t> &amp; Gather Solution has some scalable issue</a:t>
            </a:r>
          </a:p>
          <a:p>
            <a:r>
              <a:rPr lang="en-US" altLang="ko-KR" baseline="0" dirty="0" smtClean="0"/>
              <a:t>Reduce is slightly slower, but it is scalable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0B18A-7EA0-4ADA-9362-980FC25D054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5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2017-11-13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55290" y="135729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5"/>
          </p:nvPr>
        </p:nvSpPr>
        <p:spPr>
          <a:xfrm>
            <a:off x="4570090" y="136230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Assignment #05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Nov, 13, 2017</a:t>
            </a:r>
          </a:p>
          <a:p>
            <a:r>
              <a:rPr lang="en-US" altLang="ko-KR" dirty="0" smtClean="0"/>
              <a:t>JinYeong Wang</a:t>
            </a:r>
          </a:p>
          <a:p>
            <a:r>
              <a:rPr lang="en-US" altLang="ko-KR" dirty="0" smtClean="0"/>
              <a:t>Parallel Computing Lab.</a:t>
            </a:r>
          </a:p>
          <a:p>
            <a:r>
              <a:rPr lang="en-US" altLang="ko-KR" dirty="0" smtClean="0"/>
              <a:t>Mechanical Engineering</a:t>
            </a:r>
          </a:p>
          <a:p>
            <a:r>
              <a:rPr lang="en-US" altLang="ko-KR" dirty="0" err="1" smtClean="0"/>
              <a:t>Hanyang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 Definition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Compute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While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ko-KR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Using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Case 1: </a:t>
                </a:r>
                <a:r>
                  <a:rPr lang="en-US" altLang="ko-KR" dirty="0" err="1" smtClean="0"/>
                  <a:t>MPI_Reduce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Case </a:t>
                </a:r>
                <a:r>
                  <a:rPr lang="en-US" altLang="ko-KR" dirty="0" smtClean="0"/>
                  <a:t>2: </a:t>
                </a:r>
                <a:r>
                  <a:rPr lang="en-US" altLang="ko-KR" dirty="0" err="1" smtClean="0"/>
                  <a:t>MPI_Scatter</a:t>
                </a:r>
                <a:r>
                  <a:rPr lang="en-US" altLang="ko-KR" dirty="0" smtClean="0"/>
                  <a:t> &amp; </a:t>
                </a:r>
                <a:r>
                  <a:rPr lang="en-US" altLang="ko-KR" dirty="0" err="1" smtClean="0"/>
                  <a:t>MPI_Gather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5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for Case </a:t>
            </a:r>
            <a:r>
              <a:rPr lang="en-US" altLang="ko-KR" dirty="0" smtClean="0"/>
              <a:t>1. </a:t>
            </a:r>
            <a:r>
              <a:rPr lang="en-US" altLang="ko-KR" dirty="0" err="1" smtClean="0"/>
              <a:t>MPI_Reduce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8"/>
                <a:ext cx="3250800" cy="4768865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If rank == 0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ko-KR" dirty="0"/>
                  <a:t>Input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ko-KR" dirty="0"/>
                  <a:t>Compute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 err="1"/>
                  <a:t>MPI_Bcast</a:t>
                </a:r>
                <a:r>
                  <a:rPr lang="en-US" altLang="ko-KR" sz="1200" dirty="0"/>
                  <a:t>( N )</a:t>
                </a:r>
                <a:endParaRPr lang="en-US" altLang="ko-KR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dirty="0"/>
                  <a:t>Parallel Sum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dirty="0" err="1"/>
                  <a:t>MPI_Reduce</a:t>
                </a:r>
                <a:endParaRPr lang="ko-KR" altLang="en-US" dirty="0"/>
              </a:p>
              <a:p>
                <a:pPr>
                  <a:lnSpc>
                    <a:spcPct val="20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8"/>
                <a:ext cx="3250800" cy="4768865"/>
              </a:xfrm>
              <a:blipFill>
                <a:blip r:embed="rId2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9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3708000" y="1357298"/>
            <a:ext cx="4978800" cy="480800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708000" y="2969212"/>
            <a:ext cx="4978800" cy="2043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08000" y="5010500"/>
            <a:ext cx="3672312" cy="68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78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18" y="1357298"/>
            <a:ext cx="8229600" cy="293518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for Case 1. </a:t>
            </a:r>
            <a:r>
              <a:rPr lang="en-US" altLang="ko-KR" dirty="0" err="1"/>
              <a:t>MPI_Reduce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MPI_Barrier</a:t>
            </a:r>
            <a:r>
              <a:rPr lang="en-US" altLang="ko-KR" dirty="0" smtClean="0"/>
              <a:t> and Time check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Parallal</a:t>
            </a:r>
            <a:r>
              <a:rPr lang="en-US" altLang="ko-KR" dirty="0" smtClean="0"/>
              <a:t> sum and </a:t>
            </a:r>
            <a:r>
              <a:rPr lang="en-US" altLang="ko-KR" dirty="0" err="1" smtClean="0"/>
              <a:t>MPI_Reduce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 smtClean="0"/>
              <a:t>MPI_Barrier</a:t>
            </a:r>
            <a:r>
              <a:rPr lang="en-US" altLang="ko-KR" dirty="0" smtClean="0"/>
              <a:t> and Time check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Time scale is </a:t>
            </a:r>
            <a:r>
              <a:rPr lang="en-US" altLang="ko-KR" dirty="0" err="1" smtClean="0"/>
              <a:t>ms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1357298"/>
            <a:ext cx="3178696" cy="631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" y="1988840"/>
            <a:ext cx="8003232" cy="631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00" y="2620382"/>
            <a:ext cx="8237054" cy="1456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201218" y="3654020"/>
            <a:ext cx="288032" cy="22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83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for Case 2</a:t>
            </a:r>
            <a:r>
              <a:rPr lang="en-US" altLang="ko-KR" dirty="0" smtClean="0"/>
              <a:t>. </a:t>
            </a:r>
            <a:r>
              <a:rPr lang="en-US" altLang="ko-KR" dirty="0" err="1"/>
              <a:t>MPI_Scatter</a:t>
            </a:r>
            <a:r>
              <a:rPr lang="en-US" altLang="ko-KR" dirty="0"/>
              <a:t> &amp; </a:t>
            </a:r>
            <a:r>
              <a:rPr lang="en-US" altLang="ko-KR" dirty="0" err="1"/>
              <a:t>MPI_Gather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57298"/>
                <a:ext cx="3250704" cy="476886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If rank == 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Input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Compute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Make Vector1 1 to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/>
                  <a:t>MPI_Bcast</a:t>
                </a:r>
                <a:r>
                  <a:rPr lang="en-US" altLang="ko-KR" sz="1200" dirty="0"/>
                  <a:t>( N )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Make Vector2 for </a:t>
                </a:r>
                <a:r>
                  <a:rPr lang="en-US" altLang="ko-KR" dirty="0" err="1"/>
                  <a:t>MPI_Scatter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If rank </a:t>
                </a:r>
                <a:r>
                  <a:rPr lang="en-US" altLang="ko-KR" dirty="0" smtClean="0"/>
                  <a:t>is size-1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Make Vector3 for </a:t>
                </a:r>
                <a:r>
                  <a:rPr lang="en-US" altLang="ko-KR" dirty="0" err="1"/>
                  <a:t>MPI_Gather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 smtClean="0"/>
                  <a:t>MPI_Scatter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vector1 </a:t>
                </a:r>
                <a:r>
                  <a:rPr lang="en-US" altLang="ko-KR" dirty="0"/>
                  <a:t>to </a:t>
                </a:r>
                <a:r>
                  <a:rPr lang="en-US" altLang="ko-KR" dirty="0" smtClean="0"/>
                  <a:t>vector2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Parallel Sum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err="1" smtClean="0"/>
                  <a:t>MPI_Gather</a:t>
                </a:r>
                <a:endParaRPr lang="en-US" altLang="ko-KR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smtClean="0"/>
                  <a:t>vector2 </a:t>
                </a:r>
                <a:r>
                  <a:rPr lang="en-US" altLang="ko-KR" dirty="0"/>
                  <a:t>to </a:t>
                </a:r>
                <a:r>
                  <a:rPr lang="en-US" altLang="ko-KR" dirty="0" smtClean="0"/>
                  <a:t>vector3, root is size-1</a:t>
                </a:r>
                <a:endParaRPr lang="en-US" altLang="ko-KR" sz="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Sum vector3 for result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57298"/>
                <a:ext cx="3250704" cy="4768865"/>
              </a:xfrm>
              <a:blipFill>
                <a:blip r:embed="rId2"/>
                <a:stretch>
                  <a:fillRect l="-188" b="-1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4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3707904" y="1357298"/>
            <a:ext cx="4978895" cy="47688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95936" y="4177361"/>
            <a:ext cx="4536504" cy="4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89050" y="4768870"/>
            <a:ext cx="4392488" cy="59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689050" y="5362869"/>
            <a:ext cx="4627366" cy="763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01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58220"/>
            <a:ext cx="8229600" cy="47679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for Case 2. </a:t>
            </a:r>
            <a:r>
              <a:rPr lang="en-US" altLang="ko-KR" dirty="0" err="1"/>
              <a:t>MPI_Scatter</a:t>
            </a:r>
            <a:r>
              <a:rPr lang="en-US" altLang="ko-KR" dirty="0"/>
              <a:t> &amp; </a:t>
            </a:r>
            <a:r>
              <a:rPr lang="en-US" altLang="ko-KR" dirty="0" err="1"/>
              <a:t>MPI_Gather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7200" y="1357312"/>
            <a:ext cx="2674640" cy="5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7200" y="1861312"/>
            <a:ext cx="82296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7200" y="2581312"/>
            <a:ext cx="5050904" cy="142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57200" y="4005064"/>
            <a:ext cx="6923112" cy="140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7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564" y="3886972"/>
            <a:ext cx="4099942" cy="21860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564" y="1666155"/>
            <a:ext cx="4108326" cy="21988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16" y="3886973"/>
            <a:ext cx="4114800" cy="21860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80" y="1665064"/>
            <a:ext cx="4118620" cy="21998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Validation Result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Case 1. </a:t>
            </a:r>
            <a:r>
              <a:rPr lang="en-US" altLang="ko-KR" dirty="0" err="1" smtClean="0"/>
              <a:t>MPI_Reduce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Case 2.</a:t>
            </a:r>
            <a:r>
              <a:rPr lang="en-US" altLang="ko-KR" dirty="0"/>
              <a:t> </a:t>
            </a:r>
            <a:r>
              <a:rPr lang="en-US" altLang="ko-KR" dirty="0" err="1"/>
              <a:t>MPI_Scatter</a:t>
            </a:r>
            <a:r>
              <a:rPr lang="en-US" altLang="ko-KR" dirty="0"/>
              <a:t> &amp; </a:t>
            </a:r>
            <a:r>
              <a:rPr lang="en-US" altLang="ko-KR" dirty="0" err="1"/>
              <a:t>MPI_Gather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5290" y="1662365"/>
            <a:ext cx="4114800" cy="219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55290" y="3861048"/>
            <a:ext cx="4114800" cy="221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5290" y="2238881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5290" y="2977218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55290" y="3714543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3380" y="4454373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53380" y="5191698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53380" y="5929023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70090" y="1652708"/>
            <a:ext cx="4114800" cy="2212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575820" y="2977218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76564" y="2240057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73910" y="3715568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568180" y="3865695"/>
            <a:ext cx="4114800" cy="220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573910" y="5192559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579714" y="4453950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573910" y="5929757"/>
            <a:ext cx="1494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30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Compare the result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Case 1. </a:t>
            </a:r>
            <a:r>
              <a:rPr lang="en-US" altLang="ko-KR" dirty="0" err="1" smtClean="0"/>
              <a:t>MPI_Reduce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Case 2.</a:t>
            </a:r>
            <a:r>
              <a:rPr lang="en-US" altLang="ko-KR" dirty="0"/>
              <a:t> </a:t>
            </a:r>
            <a:r>
              <a:rPr lang="en-US" altLang="ko-KR" dirty="0" err="1"/>
              <a:t>MPI_Scatter</a:t>
            </a:r>
            <a:r>
              <a:rPr lang="en-US" altLang="ko-KR" dirty="0"/>
              <a:t> &amp; </a:t>
            </a:r>
            <a:r>
              <a:rPr lang="en-US" altLang="ko-KR" dirty="0" err="1"/>
              <a:t>MPI_Gather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370156"/>
              </p:ext>
            </p:extLst>
          </p:nvPr>
        </p:nvGraphicFramePr>
        <p:xfrm>
          <a:off x="457200" y="1643063"/>
          <a:ext cx="41148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내용 개체 틀 13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68700509"/>
              </p:ext>
            </p:extLst>
          </p:nvPr>
        </p:nvGraphicFramePr>
        <p:xfrm>
          <a:off x="4572000" y="1643063"/>
          <a:ext cx="41148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29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 the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/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 l="-444" t="-4255" b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5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5"/>
              </p:nvPr>
            </p:nvSpPr>
            <p:spPr>
              <a:blipFill>
                <a:blip r:embed="rId4"/>
                <a:stretch>
                  <a:fillRect l="-444" t="-2128" b="-29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내용 개체 틀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327307760"/>
              </p:ext>
            </p:extLst>
          </p:nvPr>
        </p:nvGraphicFramePr>
        <p:xfrm>
          <a:off x="4572000" y="1643063"/>
          <a:ext cx="41148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032667"/>
              </p:ext>
            </p:extLst>
          </p:nvPr>
        </p:nvGraphicFramePr>
        <p:xfrm>
          <a:off x="457200" y="1643063"/>
          <a:ext cx="41148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08849283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364525</TotalTime>
  <Words>156</Words>
  <Application>Microsoft Office PowerPoint</Application>
  <PresentationFormat>화면 슬라이드 쇼(4:3)</PresentationFormat>
  <Paragraphs>74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ppt</vt:lpstr>
      <vt:lpstr>Assignment #05</vt:lpstr>
      <vt:lpstr>Problem Definition</vt:lpstr>
      <vt:lpstr>Algorithm for Case 1. MPI_Reduce</vt:lpstr>
      <vt:lpstr>Algorithm for Case 1. MPI_Reduce</vt:lpstr>
      <vt:lpstr>Algorithm for Case 2. MPI_Scatter &amp; MPI_Gather</vt:lpstr>
      <vt:lpstr>Algorithm for Case 2. MPI_Scatter &amp; MPI_Gather</vt:lpstr>
      <vt:lpstr>Validation Result</vt:lpstr>
      <vt:lpstr>Compare the result</vt:lpstr>
      <vt:lpstr>Compare the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3601</cp:revision>
  <cp:lastPrinted>2014-02-10T04:24:11Z</cp:lastPrinted>
  <dcterms:created xsi:type="dcterms:W3CDTF">2011-10-12T11:26:38Z</dcterms:created>
  <dcterms:modified xsi:type="dcterms:W3CDTF">2017-11-13T00:24:31Z</dcterms:modified>
</cp:coreProperties>
</file>