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3" r:id="rId2"/>
    <p:sldId id="275" r:id="rId3"/>
    <p:sldId id="302" r:id="rId4"/>
    <p:sldId id="288" r:id="rId5"/>
    <p:sldId id="294" r:id="rId6"/>
    <p:sldId id="295" r:id="rId7"/>
    <p:sldId id="296" r:id="rId8"/>
    <p:sldId id="299" r:id="rId9"/>
    <p:sldId id="300" r:id="rId10"/>
    <p:sldId id="301" r:id="rId11"/>
    <p:sldId id="297" r:id="rId12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275"/>
            <p14:sldId id="302"/>
            <p14:sldId id="288"/>
            <p14:sldId id="294"/>
            <p14:sldId id="295"/>
            <p14:sldId id="296"/>
            <p14:sldId id="299"/>
            <p14:sldId id="300"/>
            <p14:sldId id="301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 autoAdjust="0"/>
    <p:restoredTop sz="95238" autoAdjust="0"/>
  </p:normalViewPr>
  <p:slideViewPr>
    <p:cSldViewPr>
      <p:cViewPr varScale="1">
        <p:scale>
          <a:sx n="109" d="100"/>
          <a:sy n="109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6/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6/Comp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n=10000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0.30210599999999999</c:v>
                </c:pt>
                <c:pt idx="1">
                  <c:v>0.158137</c:v>
                </c:pt>
                <c:pt idx="2">
                  <c:v>0.105612</c:v>
                </c:pt>
                <c:pt idx="3">
                  <c:v>7.8756000000000007E-2</c:v>
                </c:pt>
                <c:pt idx="4">
                  <c:v>6.3173000000000007E-2</c:v>
                </c:pt>
                <c:pt idx="5">
                  <c:v>5.2887000000000003E-2</c:v>
                </c:pt>
                <c:pt idx="6">
                  <c:v>7.5983999999999996E-2</c:v>
                </c:pt>
                <c:pt idx="7">
                  <c:v>6.8246000000000001E-2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74-4BA3-B41E-74BA7C32F2A8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IDEAL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Sheet1!$J$2:$J$9</c:f>
              <c:numCache>
                <c:formatCode>General</c:formatCode>
                <c:ptCount val="8"/>
                <c:pt idx="0">
                  <c:v>0.30210599999999999</c:v>
                </c:pt>
                <c:pt idx="1">
                  <c:v>0.15105299999999999</c:v>
                </c:pt>
                <c:pt idx="2">
                  <c:v>0.100702</c:v>
                </c:pt>
                <c:pt idx="3">
                  <c:v>7.5526499999999996E-2</c:v>
                </c:pt>
                <c:pt idx="4">
                  <c:v>6.0421199999999994E-2</c:v>
                </c:pt>
                <c:pt idx="5">
                  <c:v>5.0351E-2</c:v>
                </c:pt>
                <c:pt idx="6">
                  <c:v>4.3157999999999995E-2</c:v>
                </c:pt>
                <c:pt idx="7">
                  <c:v>3.7763249999999998E-2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74-4BA3-B41E-74BA7C32F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762208"/>
        <c:axId val="547762864"/>
      </c:scatterChart>
      <c:valAx>
        <c:axId val="54776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762864"/>
        <c:crosses val="autoZero"/>
        <c:crossBetween val="midCat"/>
      </c:valAx>
      <c:valAx>
        <c:axId val="5477628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7762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Sheet1!$I$11</c:f>
              <c:strCache>
                <c:ptCount val="1"/>
                <c:pt idx="0">
                  <c:v>n=10000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Sheet1!$H$12:$H$19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Sheet1!$I$12:$I$19</c:f>
              <c:numCache>
                <c:formatCode>General</c:formatCode>
                <c:ptCount val="8"/>
                <c:pt idx="0">
                  <c:v>1</c:v>
                </c:pt>
                <c:pt idx="1">
                  <c:v>1.9104067991678102</c:v>
                </c:pt>
                <c:pt idx="2">
                  <c:v>2.8605272128167254</c:v>
                </c:pt>
                <c:pt idx="3">
                  <c:v>3.835974401950327</c:v>
                </c:pt>
                <c:pt idx="4">
                  <c:v>4.782201256866065</c:v>
                </c:pt>
                <c:pt idx="5">
                  <c:v>5.7122922457314642</c:v>
                </c:pt>
                <c:pt idx="6">
                  <c:v>3.9759159823120656</c:v>
                </c:pt>
                <c:pt idx="7">
                  <c:v>4.4267209799841742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EE-4ED4-8318-BD7E5177B6CF}"/>
            </c:ext>
          </c:extLst>
        </c:ser>
        <c:ser>
          <c:idx val="1"/>
          <c:order val="1"/>
          <c:tx>
            <c:strRef>
              <c:f>Sheet1!$J$11</c:f>
              <c:strCache>
                <c:ptCount val="1"/>
                <c:pt idx="0">
                  <c:v>IDEAL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Sheet1!$H$12:$H$19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Sheet1!$J$12:$J$19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EE-4ED4-8318-BD7E5177B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1144400"/>
        <c:axId val="691145056"/>
      </c:scatterChart>
      <c:valAx>
        <c:axId val="69114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1145056"/>
        <c:crosses val="autoZero"/>
        <c:crossBetween val="midCat"/>
      </c:valAx>
      <c:valAx>
        <c:axId val="69114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1144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Assignment #06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Nov</a:t>
            </a:r>
            <a:r>
              <a:rPr lang="en-US" altLang="ko-KR" smtClean="0"/>
              <a:t>, 20, </a:t>
            </a:r>
            <a:r>
              <a:rPr lang="en-US" altLang="ko-KR" dirty="0" smtClean="0"/>
              <a:t>2017</a:t>
            </a:r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049"/>
            <a:ext cx="4114800" cy="448311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Validate Result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Code, np=3, N=3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err="1" smtClean="0"/>
              <a:t>Matlab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5290" y="3934504"/>
                <a:ext cx="2389821" cy="8295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42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0" y="3934504"/>
                <a:ext cx="2389821" cy="8295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내용 개체 틀 15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65867"/>
            <a:ext cx="4114800" cy="1037492"/>
          </a:xfrm>
        </p:spPr>
      </p:pic>
      <p:sp>
        <p:nvSpPr>
          <p:cNvPr id="14" name="직사각형 13"/>
          <p:cNvSpPr/>
          <p:nvPr/>
        </p:nvSpPr>
        <p:spPr>
          <a:xfrm>
            <a:off x="453821" y="1643048"/>
            <a:ext cx="4116269" cy="1281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53821" y="4764026"/>
            <a:ext cx="4116269" cy="1362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88024" y="3934504"/>
            <a:ext cx="360040" cy="50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56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Log( Time ) vs NP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smtClean="0"/>
              <a:t>Speedup</a:t>
            </a:r>
            <a:endParaRPr kumimoji="1" lang="ko-KR" altLang="en-US" dirty="0"/>
          </a:p>
        </p:txBody>
      </p:sp>
      <p:graphicFrame>
        <p:nvGraphicFramePr>
          <p:cNvPr id="15" name="내용 개체 틀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64554"/>
              </p:ext>
            </p:extLst>
          </p:nvPr>
        </p:nvGraphicFramePr>
        <p:xfrm>
          <a:off x="4572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내용 개체 틀 1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132709456"/>
              </p:ext>
            </p:extLst>
          </p:nvPr>
        </p:nvGraphicFramePr>
        <p:xfrm>
          <a:off x="45720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609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Compute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altLang="ko-KR" b="1" dirty="0" smtClean="0"/>
              </a:p>
              <a:p>
                <a:pPr>
                  <a:lnSpc>
                    <a:spcPct val="150000"/>
                  </a:lnSpc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While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Using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 smtClean="0"/>
                  <a:t>MPI_Gatherv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Methodology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 N % size != 0</a:t>
            </a:r>
          </a:p>
          <a:p>
            <a:pPr lvl="1"/>
            <a:r>
              <a:rPr kumimoji="1" lang="en-US" altLang="ko-KR" dirty="0" smtClean="0"/>
              <a:t>Make </a:t>
            </a:r>
            <a:r>
              <a:rPr kumimoji="1" lang="en-US" altLang="ko-KR" dirty="0" err="1" smtClean="0"/>
              <a:t>N_fix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Increase </a:t>
            </a:r>
            <a:r>
              <a:rPr kumimoji="1" lang="en-US" altLang="ko-KR" dirty="0" err="1" smtClean="0"/>
              <a:t>N_fix</a:t>
            </a:r>
            <a:r>
              <a:rPr kumimoji="1" lang="en-US" altLang="ko-KR" dirty="0" smtClean="0"/>
              <a:t> till </a:t>
            </a:r>
            <a:r>
              <a:rPr kumimoji="1" lang="en-US" altLang="ko-KR" dirty="0" err="1" smtClean="0"/>
              <a:t>N_fix%size</a:t>
            </a:r>
            <a:r>
              <a:rPr kumimoji="1" lang="en-US" altLang="ko-KR" dirty="0" smtClean="0"/>
              <a:t> ==0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Each Processor has N by 1 vector for using </a:t>
            </a:r>
            <a:r>
              <a:rPr kumimoji="1" lang="en-US" altLang="ko-KR" dirty="0" err="1" smtClean="0"/>
              <a:t>MPI_Gatherv</a:t>
            </a:r>
            <a:r>
              <a:rPr kumimoji="1" lang="en-US" altLang="ko-KR" dirty="0" smtClean="0"/>
              <a:t> for gathering X vector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Matrix Divide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err="1" smtClean="0"/>
              <a:t>Gatherv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871803" y="1621023"/>
            <a:ext cx="332634" cy="417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57286" y="1800771"/>
            <a:ext cx="2782190" cy="1656024"/>
            <a:chOff x="450500" y="1844824"/>
            <a:chExt cx="2782190" cy="1656024"/>
          </a:xfrm>
        </p:grpSpPr>
        <p:sp>
          <p:nvSpPr>
            <p:cNvPr id="7" name="직사각형 6"/>
            <p:cNvSpPr/>
            <p:nvPr/>
          </p:nvSpPr>
          <p:spPr>
            <a:xfrm>
              <a:off x="1792690" y="2060848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" name="구부러진 연결선[U] 9"/>
            <p:cNvCxnSpPr/>
            <p:nvPr/>
          </p:nvCxnSpPr>
          <p:spPr>
            <a:xfrm flipV="1">
              <a:off x="1790780" y="1844824"/>
              <a:ext cx="620980" cy="21602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구부러진 연결선[U] 10"/>
            <p:cNvCxnSpPr/>
            <p:nvPr/>
          </p:nvCxnSpPr>
          <p:spPr>
            <a:xfrm rot="10800000">
              <a:off x="2627784" y="1844825"/>
              <a:ext cx="604906" cy="21602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0800000" flipV="1">
              <a:off x="453379" y="2060847"/>
              <a:ext cx="1337401" cy="4177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 smtClean="0">
                  <a:solidFill>
                    <a:schemeClr val="tx1"/>
                  </a:solidFill>
                </a:rPr>
                <a:t>N_fix</a:t>
              </a:r>
              <a:r>
                <a:rPr kumimoji="1" lang="en-US" altLang="ko-KR" dirty="0" smtClean="0">
                  <a:solidFill>
                    <a:schemeClr val="tx1"/>
                  </a:solidFill>
                </a:rPr>
                <a:t>/size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450500" y="2478643"/>
              <a:ext cx="1337401" cy="4177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 smtClean="0">
                  <a:solidFill>
                    <a:schemeClr val="tx1"/>
                  </a:solidFill>
                </a:rPr>
                <a:t>N_fix</a:t>
              </a:r>
              <a:r>
                <a:rPr kumimoji="1" lang="en-US" altLang="ko-KR" dirty="0" smtClean="0">
                  <a:solidFill>
                    <a:schemeClr val="tx1"/>
                  </a:solidFill>
                </a:rPr>
                <a:t>/size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451467" y="3083049"/>
              <a:ext cx="1337401" cy="4177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Remainder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476337" y="1944727"/>
            <a:ext cx="2304216" cy="1584136"/>
            <a:chOff x="5076056" y="1700848"/>
            <a:chExt cx="2304216" cy="1584136"/>
          </a:xfrm>
        </p:grpSpPr>
        <p:sp>
          <p:nvSpPr>
            <p:cNvPr id="18" name="직사각형 17"/>
            <p:cNvSpPr/>
            <p:nvPr/>
          </p:nvSpPr>
          <p:spPr>
            <a:xfrm>
              <a:off x="5076056" y="1916832"/>
              <a:ext cx="108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76056" y="1918789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36136" y="1916872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6056" y="2418971"/>
              <a:ext cx="108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76056" y="2420928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36136" y="2419011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2923027"/>
              <a:ext cx="108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76056" y="2924984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36136" y="2923067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658436" y="2418971"/>
              <a:ext cx="108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18516" y="2419011"/>
              <a:ext cx="360000" cy="36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 flipV="1">
              <a:off x="5292080" y="2058971"/>
              <a:ext cx="1872208" cy="217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5615098" y="2008101"/>
              <a:ext cx="1621198" cy="600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 flipV="1">
              <a:off x="5970288" y="2072045"/>
              <a:ext cx="1233916" cy="89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259988" y="2284606"/>
              <a:ext cx="1904300" cy="33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5227896" y="2292884"/>
              <a:ext cx="1936392" cy="81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5601617" y="2608643"/>
              <a:ext cx="1634679" cy="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5620148" y="2628783"/>
              <a:ext cx="1616148" cy="460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5970208" y="2545603"/>
              <a:ext cx="1226172" cy="417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5980148" y="2963270"/>
              <a:ext cx="1184140" cy="150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7020272" y="1700848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X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5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 when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=3 When 2 Processors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93" t="-25532" b="-46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charset="0"/>
                            </a:rPr>
                            <m:t>𝑈𝑛𝑘𝑛𝑜𝑤𝑛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In rank </a:t>
                </a:r>
                <a:r>
                  <a:rPr lang="en-US" altLang="ko-KR" dirty="0" smtClean="0"/>
                  <a:t>0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In rank </a:t>
                </a:r>
                <a:r>
                  <a:rPr lang="en-US" altLang="ko-KR" dirty="0" smtClean="0"/>
                  <a:t>1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Gather X to Temp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Each Processors will has Entire 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Temp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11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26" y="1357313"/>
            <a:ext cx="6439347" cy="4768850"/>
          </a:xfrm>
        </p:spPr>
      </p:pic>
      <p:sp>
        <p:nvSpPr>
          <p:cNvPr id="7" name="직사각형 6"/>
          <p:cNvSpPr/>
          <p:nvPr/>
        </p:nvSpPr>
        <p:spPr>
          <a:xfrm>
            <a:off x="1691680" y="5481304"/>
            <a:ext cx="25884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3968" y="5481304"/>
            <a:ext cx="2736304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Compute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cols_p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ans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rows_p</a:t>
            </a:r>
            <a:r>
              <a:rPr lang="en-US" altLang="ko-KR" sz="1400" dirty="0" smtClean="0">
                <a:solidFill>
                  <a:schemeClr val="tx1"/>
                </a:solidFill>
              </a:rPr>
              <a:t> for 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Memory allocation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1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69" y="1357313"/>
            <a:ext cx="5961062" cy="4768850"/>
          </a:xfrm>
        </p:spPr>
      </p:pic>
      <p:sp>
        <p:nvSpPr>
          <p:cNvPr id="7" name="직사각형 6"/>
          <p:cNvSpPr/>
          <p:nvPr/>
        </p:nvSpPr>
        <p:spPr>
          <a:xfrm>
            <a:off x="1979711" y="1357313"/>
            <a:ext cx="5572819" cy="775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1071546"/>
            <a:ext cx="4492698" cy="28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Memory allocation for A, x, y and temp for gather x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79711" y="2132856"/>
            <a:ext cx="557281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3927" y="2492896"/>
            <a:ext cx="3627377" cy="28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 allocation for Using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MPI_Gatherv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1" y="2852936"/>
            <a:ext cx="5571593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36096" y="4149081"/>
            <a:ext cx="21075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Random Number to A and x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79711" y="4581128"/>
            <a:ext cx="5563913" cy="1545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48843" y="5694114"/>
            <a:ext cx="21075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Input Parameter for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MPI_Gatherv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4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Code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984"/>
            <a:ext cx="8229600" cy="4091508"/>
          </a:xfrm>
        </p:spPr>
      </p:pic>
      <p:sp>
        <p:nvSpPr>
          <p:cNvPr id="5" name="직사각형 4"/>
          <p:cNvSpPr/>
          <p:nvPr/>
        </p:nvSpPr>
        <p:spPr>
          <a:xfrm>
            <a:off x="728600" y="2241048"/>
            <a:ext cx="7958200" cy="15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212975"/>
            <a:ext cx="3538736" cy="612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Main Computation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MPI_Gatherv</a:t>
            </a:r>
            <a:r>
              <a:rPr lang="en-US" altLang="ko-KR" sz="1400" dirty="0" smtClean="0">
                <a:solidFill>
                  <a:schemeClr val="tx1"/>
                </a:solidFill>
              </a:rPr>
              <a:t> and Compute y</a:t>
            </a:r>
          </a:p>
        </p:txBody>
      </p:sp>
    </p:spTree>
    <p:extLst>
      <p:ext uri="{BB962C8B-B14F-4D97-AF65-F5344CB8AC3E}">
        <p14:creationId xmlns:p14="http://schemas.microsoft.com/office/powerpoint/2010/main" val="174726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Validate Result</a:t>
            </a:r>
            <a:endParaRPr kumimoji="1"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049"/>
            <a:ext cx="4114800" cy="4483114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7990"/>
            <a:ext cx="4114800" cy="1053245"/>
          </a:xfr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Code, np=1, N=3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err="1" smtClean="0"/>
              <a:t>Matlab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5291" y="5013176"/>
            <a:ext cx="4114800" cy="1112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4938" y="4178644"/>
                <a:ext cx="2389821" cy="8295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57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8" y="4178644"/>
                <a:ext cx="2389821" cy="8295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4788024" y="3934504"/>
            <a:ext cx="360040" cy="50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821" y="1643049"/>
            <a:ext cx="4116269" cy="2073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26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Validate Result</a:t>
            </a:r>
            <a:endParaRPr kumimoji="1"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4114800" cy="4425355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46934"/>
            <a:ext cx="4114800" cy="1075358"/>
          </a:xfr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kumimoji="1" lang="en-US" altLang="ko-KR" dirty="0" smtClean="0"/>
              <a:t>Code, np=2, N=3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kumimoji="1" lang="en-US" altLang="ko-KR" dirty="0" err="1" smtClean="0"/>
              <a:t>Matlab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5290" y="5085184"/>
            <a:ext cx="4114800" cy="1048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3821" y="4255662"/>
                <a:ext cx="2389821" cy="8295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1" y="4255662"/>
                <a:ext cx="2389821" cy="8295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4788024" y="3934504"/>
            <a:ext cx="360040" cy="50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821" y="1692906"/>
            <a:ext cx="4116269" cy="1596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252830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364636</TotalTime>
  <Words>163</Words>
  <Application>Microsoft Office PowerPoint</Application>
  <PresentationFormat>화면 슬라이드 쇼(4:3)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ppt</vt:lpstr>
      <vt:lpstr>Assignment #06</vt:lpstr>
      <vt:lpstr>Problem Definition</vt:lpstr>
      <vt:lpstr>Methodology</vt:lpstr>
      <vt:lpstr>Example when N =3 When 2 Processors</vt:lpstr>
      <vt:lpstr>Code</vt:lpstr>
      <vt:lpstr>Code</vt:lpstr>
      <vt:lpstr>Code</vt:lpstr>
      <vt:lpstr>Validate Result</vt:lpstr>
      <vt:lpstr>Validate Result</vt:lpstr>
      <vt:lpstr>Validate 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3621</cp:revision>
  <cp:lastPrinted>2014-02-10T04:24:11Z</cp:lastPrinted>
  <dcterms:created xsi:type="dcterms:W3CDTF">2011-10-12T11:26:38Z</dcterms:created>
  <dcterms:modified xsi:type="dcterms:W3CDTF">2017-11-19T10:02:17Z</dcterms:modified>
</cp:coreProperties>
</file>