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4" r:id="rId2"/>
    <p:sldId id="287" r:id="rId3"/>
    <p:sldId id="303" r:id="rId4"/>
    <p:sldId id="304" r:id="rId5"/>
    <p:sldId id="305" r:id="rId6"/>
    <p:sldId id="302" r:id="rId7"/>
    <p:sldId id="309" r:id="rId8"/>
    <p:sldId id="291" r:id="rId9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C1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6330" autoAdjust="0"/>
  </p:normalViewPr>
  <p:slideViewPr>
    <p:cSldViewPr>
      <p:cViewPr varScale="1">
        <p:scale>
          <a:sx n="104" d="100"/>
          <a:sy n="104" d="100"/>
        </p:scale>
        <p:origin x="20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8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B221F05-95D6-498D-BA88-FF003B5FB826}" type="datetimeFigureOut">
              <a:rPr lang="ko-KR" altLang="en-US" smtClean="0"/>
              <a:pPr/>
              <a:t>2017-02-25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EF0B18A-7EA0-4ADA-9362-980FC25D05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7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35719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2017-02-25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/>
              <a:t>*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9FB1216-F83B-4868-805E-72F7E9D253FB}" type="datetimeFigureOut">
              <a:rPr lang="ko-KR" altLang="en-US" smtClean="0"/>
              <a:pPr/>
              <a:t>2017-02-25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31" name="Picture 11" descr="PCL_H(300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43875" y="61913"/>
            <a:ext cx="8112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AutoShape 19"/>
          <p:cNvSpPr>
            <a:spLocks noChangeArrowheads="1"/>
          </p:cNvSpPr>
          <p:nvPr/>
        </p:nvSpPr>
        <p:spPr bwMode="auto">
          <a:xfrm>
            <a:off x="95250" y="484188"/>
            <a:ext cx="8961438" cy="5873750"/>
          </a:xfrm>
          <a:prstGeom prst="roundRect">
            <a:avLst>
              <a:gd name="adj" fmla="val 1079"/>
            </a:avLst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9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Parallel Computing Lab.</a:t>
            </a:r>
          </a:p>
          <a:p>
            <a:r>
              <a:rPr lang="en-US" altLang="ko-KR" dirty="0"/>
              <a:t>Mechanical Engineering</a:t>
            </a:r>
          </a:p>
          <a:p>
            <a:r>
              <a:rPr lang="en-US" altLang="ko-KR" dirty="0" err="1"/>
              <a:t>Hanyang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Computational Fluid Dynamics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4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248735"/>
              </p:ext>
            </p:extLst>
          </p:nvPr>
        </p:nvGraphicFramePr>
        <p:xfrm>
          <a:off x="457200" y="1357313"/>
          <a:ext cx="8229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560">
                  <a:extLst>
                    <a:ext uri="{9D8B030D-6E8A-4147-A177-3AD203B41FA5}">
                      <a16:colId xmlns:a16="http://schemas.microsoft.com/office/drawing/2014/main" val="1091824277"/>
                    </a:ext>
                  </a:extLst>
                </a:gridCol>
                <a:gridCol w="6275040">
                  <a:extLst>
                    <a:ext uri="{9D8B030D-6E8A-4147-A177-3AD203B41FA5}">
                      <a16:colId xmlns:a16="http://schemas.microsoft.com/office/drawing/2014/main" val="1352555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82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Introduction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3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편미분방정식의 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84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편미분방정식 </a:t>
                      </a:r>
                      <a:r>
                        <a:rPr lang="ko-KR" altLang="en-US" dirty="0" err="1"/>
                        <a:t>차분화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40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Parabolic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확산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61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Elliptic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 err="1"/>
                        <a:t>라플라스</a:t>
                      </a:r>
                      <a:r>
                        <a:rPr lang="ko-KR" altLang="en-US" dirty="0"/>
                        <a:t>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6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Hyperbolic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파동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00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CFD</a:t>
                      </a:r>
                      <a:r>
                        <a:rPr lang="ko-KR" altLang="en-US" dirty="0"/>
                        <a:t>프로그램의 소개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1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1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Elliptic PDE – Explicit Methods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7297"/>
                <a:ext cx="4906888" cy="4768865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The Jacobi Iteration Method</a:t>
                </a:r>
              </a:p>
              <a:p>
                <a:pPr marL="0" indent="0">
                  <a:buNone/>
                </a:pPr>
                <a:endParaRPr lang="en-US" altLang="ko-KR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The Point Gauss-Seidel Iteration Method [PGS]</a:t>
                </a: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Point Successive Over-Relaxation Method [PSOR]</a:t>
                </a: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ko-K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ko-K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𝑅𝑒𝑙𝑎𝑥𝑎𝑡𝑖𝑜𝑛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7297"/>
                <a:ext cx="4906888" cy="476886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5364088" y="1357298"/>
            <a:ext cx="3322712" cy="4768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64087" y="2517592"/>
              <a:ext cx="3322713" cy="24482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7571">
                      <a:extLst>
                        <a:ext uri="{9D8B030D-6E8A-4147-A177-3AD203B41FA5}">
                          <a16:colId xmlns:a16="http://schemas.microsoft.com/office/drawing/2014/main" val="2236591731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145970254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257616510"/>
                        </a:ext>
                      </a:extLst>
                    </a:gridCol>
                  </a:tblGrid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6108792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190221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6516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562138"/>
                  </p:ext>
                </p:extLst>
              </p:nvPr>
            </p:nvGraphicFramePr>
            <p:xfrm>
              <a:off x="5364087" y="2517592"/>
              <a:ext cx="3322713" cy="24482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7571">
                      <a:extLst>
                        <a:ext uri="{9D8B030D-6E8A-4147-A177-3AD203B41FA5}">
                          <a16:colId xmlns:a16="http://schemas.microsoft.com/office/drawing/2014/main" val="2236591731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145970254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257616510"/>
                        </a:ext>
                      </a:extLst>
                    </a:gridCol>
                  </a:tblGrid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49" t="-746" r="-101648" b="-2022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6108792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9" t="-100000" r="-201648" b="-10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49" t="-100000" r="-101648" b="-10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49" t="-100000" r="-1648" b="-100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190221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49" t="-201493" r="-101648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65166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6300192" y="1589721"/>
                <a:ext cx="1749390" cy="695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589721"/>
                <a:ext cx="1749390" cy="6954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64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Elliptic PDE – Explicit Methods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7297"/>
                <a:ext cx="4906888" cy="4768865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ko-KR" dirty="0"/>
                  <a:t>The Jacobi Iteration Method</a:t>
                </a: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The Point Gauss-Seidel Iteration Method [PGS]</a:t>
                </a:r>
              </a:p>
              <a:p>
                <a:pPr marL="0" indent="0">
                  <a:buNone/>
                </a:pPr>
                <a:endParaRPr lang="en-US" altLang="ko-KR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Point Successive Over-Relaxation Method [PSOR]</a:t>
                </a: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ko-K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ko-K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𝑅𝑒𝑙𝑎𝑥𝑎𝑡𝑖𝑜𝑛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7297"/>
                <a:ext cx="4906888" cy="476886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5364088" y="1357298"/>
            <a:ext cx="3322712" cy="4768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64087" y="2517592"/>
              <a:ext cx="3322713" cy="24482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7571">
                      <a:extLst>
                        <a:ext uri="{9D8B030D-6E8A-4147-A177-3AD203B41FA5}">
                          <a16:colId xmlns:a16="http://schemas.microsoft.com/office/drawing/2014/main" val="2236591731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145970254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257616510"/>
                        </a:ext>
                      </a:extLst>
                    </a:gridCol>
                  </a:tblGrid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6108792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190221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6516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8156156"/>
                  </p:ext>
                </p:extLst>
              </p:nvPr>
            </p:nvGraphicFramePr>
            <p:xfrm>
              <a:off x="5364087" y="2517592"/>
              <a:ext cx="3322713" cy="24482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7571">
                      <a:extLst>
                        <a:ext uri="{9D8B030D-6E8A-4147-A177-3AD203B41FA5}">
                          <a16:colId xmlns:a16="http://schemas.microsoft.com/office/drawing/2014/main" val="2236591731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145970254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257616510"/>
                        </a:ext>
                      </a:extLst>
                    </a:gridCol>
                  </a:tblGrid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49" t="-746" r="-101648" b="-2022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6108792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9" t="-100000" r="-201648" b="-10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49" t="-100000" r="-101648" b="-10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49" t="-100000" r="-1648" b="-100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190221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49" t="-201493" r="-101648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65166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300192" y="1589721"/>
                <a:ext cx="1749390" cy="695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589721"/>
                <a:ext cx="1749390" cy="6954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22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Elliptic PDE – Explicit Methods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7297"/>
                <a:ext cx="4906888" cy="4768865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ko-KR" dirty="0"/>
                  <a:t>The Jacobi Iteration Method</a:t>
                </a: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The Point Gauss-Seidel Iteration Method [PGS]</a:t>
                </a: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Point Successive Over-Relaxation Method [PSOR]</a:t>
                </a:r>
              </a:p>
              <a:p>
                <a:pPr marL="0" indent="0">
                  <a:buNone/>
                </a:pPr>
                <a:endParaRPr lang="en-US" altLang="ko-KR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ko-KR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ko-K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ko-K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𝑅𝑒𝑙𝑎𝑥𝑎𝑡𝑖𝑜𝑛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7297"/>
                <a:ext cx="4906888" cy="476886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5364088" y="1357298"/>
            <a:ext cx="3322712" cy="4768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64087" y="2517592"/>
              <a:ext cx="3322713" cy="24482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7571">
                      <a:extLst>
                        <a:ext uri="{9D8B030D-6E8A-4147-A177-3AD203B41FA5}">
                          <a16:colId xmlns:a16="http://schemas.microsoft.com/office/drawing/2014/main" val="2236591731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145970254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257616510"/>
                        </a:ext>
                      </a:extLst>
                    </a:gridCol>
                  </a:tblGrid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6108792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en-US" altLang="ko-KR" dirty="0" smtClean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190221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6516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299634"/>
                  </p:ext>
                </p:extLst>
              </p:nvPr>
            </p:nvGraphicFramePr>
            <p:xfrm>
              <a:off x="5364087" y="2517592"/>
              <a:ext cx="3322713" cy="24482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7571">
                      <a:extLst>
                        <a:ext uri="{9D8B030D-6E8A-4147-A177-3AD203B41FA5}">
                          <a16:colId xmlns:a16="http://schemas.microsoft.com/office/drawing/2014/main" val="2236591731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145970254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257616510"/>
                        </a:ext>
                      </a:extLst>
                    </a:gridCol>
                  </a:tblGrid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49" t="-746" r="-101648" b="-2022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6108792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9" t="-100000" r="-201648" b="-10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49" t="-100000" r="-101648" b="-10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49" t="-100000" r="-1648" b="-100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190221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49" t="-201493" r="-101648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65166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300192" y="1589721"/>
                <a:ext cx="1749390" cy="695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589721"/>
                <a:ext cx="1749390" cy="6954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64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Elliptic PDE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Boundary Condition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=21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21−1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=41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41−1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개체 3"/>
          <p:cNvGraphicFramePr>
            <a:graphicFrameLocks noChangeAspect="1"/>
          </p:cNvGraphicFramePr>
          <p:nvPr>
            <p:extLst/>
          </p:nvPr>
        </p:nvGraphicFramePr>
        <p:xfrm>
          <a:off x="4851295" y="1357297"/>
          <a:ext cx="3835505" cy="476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4" imgW="4533120" imgH="5637960" progId="Photoshop.Image.13">
                  <p:embed/>
                </p:oleObj>
              </mc:Choice>
              <mc:Fallback>
                <p:oleObj name="Image" r:id="rId4" imgW="4533120" imgH="5637960" progId="Photoshop.Image.13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51295" y="1357297"/>
                        <a:ext cx="3835505" cy="4768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799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91264" cy="4768865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46856" y="1357298"/>
            <a:ext cx="82296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The Jacobi Iteration Method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Point Gauss-Seidel Iteration Method (PGS)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Point Successive Over-Relaxation Method (PSOR)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</a:p>
          <a:p>
            <a:endParaRPr lang="en-US" altLang="ko-KR" dirty="0"/>
          </a:p>
          <a:p>
            <a:pPr marL="0" indent="0">
              <a:buFont typeface="Arial" charset="0"/>
              <a:buNone/>
            </a:pPr>
            <a:endParaRPr lang="en-US" altLang="ko-KR" dirty="0"/>
          </a:p>
          <a:p>
            <a:pPr marL="0" indent="0">
              <a:buFont typeface="Arial" charset="0"/>
              <a:buNone/>
            </a:pPr>
            <a:endParaRPr lang="en-US" altLang="ko-KR" dirty="0"/>
          </a:p>
          <a:p>
            <a:pPr marL="0" indent="0">
              <a:buFont typeface="Arial" charset="0"/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Elliptic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/>
          </p:nvPr>
        </p:nvGraphicFramePr>
        <p:xfrm>
          <a:off x="692150" y="1952625"/>
          <a:ext cx="39878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2958840" imgH="419040" progId="Equation.DSMT4">
                  <p:embed/>
                </p:oleObj>
              </mc:Choice>
              <mc:Fallback>
                <p:oleObj name="Equation" r:id="rId3" imgW="2958840" imgH="419040" progId="Equation.DSMT4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952625"/>
                        <a:ext cx="39878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/>
          </p:nvPr>
        </p:nvGraphicFramePr>
        <p:xfrm>
          <a:off x="692150" y="3536950"/>
          <a:ext cx="3886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5" imgW="2882880" imgH="419040" progId="Equation.DSMT4">
                  <p:embed/>
                </p:oleObj>
              </mc:Choice>
              <mc:Fallback>
                <p:oleObj name="Equation" r:id="rId5" imgW="2882880" imgH="419040" progId="Equation.DSMT4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3536950"/>
                        <a:ext cx="38862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/>
          </p:nvPr>
        </p:nvGraphicFramePr>
        <p:xfrm>
          <a:off x="692150" y="5121275"/>
          <a:ext cx="48799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7" imgW="3619440" imgH="419040" progId="Equation.DSMT4">
                  <p:embed/>
                </p:oleObj>
              </mc:Choice>
              <mc:Fallback>
                <p:oleObj name="Equation" r:id="rId7" imgW="3619440" imgH="419040" progId="Equation.DSMT4">
                  <p:embed/>
                  <p:pic>
                    <p:nvPicPr>
                      <p:cNvPr id="7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5121275"/>
                        <a:ext cx="48799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9"/>
          <a:srcRect l="4621" t="6932" r="47623" b="2956"/>
          <a:stretch/>
        </p:blipFill>
        <p:spPr>
          <a:xfrm>
            <a:off x="5572125" y="1016670"/>
            <a:ext cx="3004951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4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H/W #4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ko-KR" altLang="en-US" dirty="0"/>
                  <a:t>위 식을 </a:t>
                </a:r>
                <a:r>
                  <a:rPr lang="en-US" altLang="ko-KR" dirty="0"/>
                  <a:t>Implicit</a:t>
                </a:r>
                <a:r>
                  <a:rPr lang="ko-KR" altLang="en-US" dirty="0"/>
                  <a:t>으로 차분할 수 있는 방법들을 </a:t>
                </a:r>
                <a:r>
                  <a:rPr lang="ko-KR" altLang="en-US" dirty="0" smtClean="0"/>
                  <a:t>조사할 것</a:t>
                </a:r>
                <a:endParaRPr lang="en-US" altLang="ko-KR" dirty="0"/>
              </a:p>
              <a:p>
                <a:pPr lvl="1"/>
                <a:r>
                  <a:rPr lang="en-US" altLang="ko-KR" dirty="0" smtClean="0"/>
                  <a:t>LGS, </a:t>
                </a:r>
                <a:r>
                  <a:rPr lang="en-US" altLang="ko-KR" dirty="0"/>
                  <a:t>ADI, </a:t>
                </a:r>
                <a:r>
                  <a:rPr lang="en-US" altLang="ko-KR" dirty="0" smtClean="0"/>
                  <a:t>LSOR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각 </a:t>
                </a:r>
                <a:r>
                  <a:rPr lang="en-US" altLang="ko-KR" dirty="0"/>
                  <a:t>Scheme</a:t>
                </a:r>
                <a:r>
                  <a:rPr lang="ko-KR" altLang="en-US" dirty="0"/>
                  <a:t>별 </a:t>
                </a:r>
                <a:r>
                  <a:rPr lang="en-US" altLang="ko-KR" dirty="0"/>
                  <a:t>Iteration </a:t>
                </a:r>
                <a:r>
                  <a:rPr lang="ko-KR" altLang="en-US" dirty="0"/>
                  <a:t>횟수 및 결과 </a:t>
                </a:r>
                <a:r>
                  <a:rPr lang="ko-KR" altLang="en-US" dirty="0" smtClean="0"/>
                  <a:t>고찰할 것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PSOR iteration</a:t>
                </a:r>
                <a:r>
                  <a:rPr lang="ko-KR" altLang="en-US" dirty="0"/>
                  <a:t>에서 가장 빠른 연산이 가능한</a:t>
                </a:r>
                <a:r>
                  <a:rPr lang="en-US" altLang="ko-KR" dirty="0"/>
                  <a:t> w</a:t>
                </a:r>
                <a:r>
                  <a:rPr lang="ko-KR" altLang="en-US" dirty="0"/>
                  <a:t>값 </a:t>
                </a:r>
                <a:r>
                  <a:rPr lang="ko-KR" altLang="en-US" smtClean="0"/>
                  <a:t>찾아볼 것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[Hint] w</a:t>
                </a:r>
                <a:r>
                  <a:rPr lang="ko-KR" altLang="en-US" dirty="0" smtClean="0"/>
                  <a:t>를 변화시키면서 </a:t>
                </a:r>
                <a:r>
                  <a:rPr lang="en-US" altLang="ko-KR" dirty="0" smtClean="0"/>
                  <a:t>w</a:t>
                </a:r>
                <a:r>
                  <a:rPr lang="ko-KR" altLang="en-US" dirty="0" smtClean="0"/>
                  <a:t>에 따른 </a:t>
                </a:r>
                <a:r>
                  <a:rPr lang="en-US" altLang="ko-KR" dirty="0" smtClean="0"/>
                  <a:t>iteration</a:t>
                </a:r>
                <a:r>
                  <a:rPr lang="ko-KR" altLang="en-US" dirty="0" smtClean="0"/>
                  <a:t>의 변화를 그래프로 그려보면 알 수 있음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23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308437</TotalTime>
  <Words>109</Words>
  <Application>Microsoft Office PowerPoint</Application>
  <PresentationFormat>화면 슬라이드 쇼(4:3)</PresentationFormat>
  <Paragraphs>129</Paragraphs>
  <Slides>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Cambria Math</vt:lpstr>
      <vt:lpstr>ppt</vt:lpstr>
      <vt:lpstr>Image</vt:lpstr>
      <vt:lpstr>Equation</vt:lpstr>
      <vt:lpstr>Computational Fluid Dynamics</vt:lpstr>
      <vt:lpstr>PowerPoint 프레젠테이션</vt:lpstr>
      <vt:lpstr>Elliptic PDE – Explicit Methods</vt:lpstr>
      <vt:lpstr>Elliptic PDE – Explicit Methods</vt:lpstr>
      <vt:lpstr>Elliptic PDE – Explicit Methods</vt:lpstr>
      <vt:lpstr>Elliptic PDE</vt:lpstr>
      <vt:lpstr>Elliptic</vt:lpstr>
      <vt:lpstr>H/W #4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Analysis</dc:title>
  <dc:creator>KJS</dc:creator>
  <cp:lastModifiedBy>JinYeong Wang</cp:lastModifiedBy>
  <cp:revision>2999</cp:revision>
  <cp:lastPrinted>2014-02-10T04:24:11Z</cp:lastPrinted>
  <dcterms:created xsi:type="dcterms:W3CDTF">2011-10-12T11:26:38Z</dcterms:created>
  <dcterms:modified xsi:type="dcterms:W3CDTF">2017-02-25T02:06:05Z</dcterms:modified>
</cp:coreProperties>
</file>