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781" r:id="rId2"/>
    <p:sldId id="782" r:id="rId3"/>
    <p:sldId id="783" r:id="rId4"/>
    <p:sldId id="437" r:id="rId5"/>
    <p:sldId id="741" r:id="rId6"/>
    <p:sldId id="647" r:id="rId7"/>
    <p:sldId id="648" r:id="rId8"/>
    <p:sldId id="789" r:id="rId9"/>
    <p:sldId id="652" r:id="rId10"/>
    <p:sldId id="798" r:id="rId11"/>
    <p:sldId id="799" r:id="rId12"/>
    <p:sldId id="776" r:id="rId13"/>
    <p:sldId id="812" r:id="rId14"/>
    <p:sldId id="813" r:id="rId15"/>
    <p:sldId id="814" r:id="rId16"/>
    <p:sldId id="817" r:id="rId17"/>
    <p:sldId id="824" r:id="rId18"/>
    <p:sldId id="48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4E4"/>
    <a:srgbClr val="FF8500"/>
    <a:srgbClr val="FF0000"/>
    <a:srgbClr val="8BAB00"/>
    <a:srgbClr val="5F5E5C"/>
    <a:srgbClr val="3B79CE"/>
    <a:srgbClr val="EF3800"/>
    <a:srgbClr val="AAD523"/>
    <a:srgbClr val="FD7A2A"/>
    <a:srgbClr val="93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65" d="100"/>
          <a:sy n="65" d="100"/>
        </p:scale>
        <p:origin x="72" y="5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6E4F5-AFD9-452D-978C-A65E37BD2A75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0C2A1-C45C-4D11-8087-34234E542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10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79D53-1687-4629-A7C4-5F633C48289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F07-6AC5-47AF-9B36-9B4E83AB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0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3625" cy="6858000"/>
          </a:xfrm>
          <a:prstGeom prst="rect">
            <a:avLst/>
          </a:prstGeom>
          <a:solidFill>
            <a:srgbClr val="EE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矩形 3"/>
          <p:cNvSpPr/>
          <p:nvPr userDrawn="1"/>
        </p:nvSpPr>
        <p:spPr>
          <a:xfrm>
            <a:off x="0" y="4653136"/>
            <a:ext cx="12192000" cy="432048"/>
          </a:xfrm>
          <a:prstGeom prst="rect">
            <a:avLst/>
          </a:prstGeom>
          <a:solidFill>
            <a:schemeClr val="tx1">
              <a:lumMod val="50000"/>
              <a:lumOff val="50000"/>
              <a:alpha val="6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矩形 4"/>
          <p:cNvSpPr/>
          <p:nvPr userDrawn="1"/>
        </p:nvSpPr>
        <p:spPr>
          <a:xfrm>
            <a:off x="-26628" y="5114043"/>
            <a:ext cx="12192000" cy="1772816"/>
          </a:xfrm>
          <a:prstGeom prst="rect">
            <a:avLst/>
          </a:prstGeom>
          <a:solidFill>
            <a:srgbClr val="FF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60C779-8ECA-4FEA-8692-79016465CE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561" y="0"/>
            <a:ext cx="12160439" cy="46386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bg>
      <p:bgPr>
        <a:solidFill>
          <a:srgbClr val="EE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 userDrawn="1"/>
        </p:nvSpPr>
        <p:spPr>
          <a:xfrm>
            <a:off x="5663539" y="643942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7392263" y="643942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小程序配置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11084551" y="6439428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3756666" y="6439428"/>
            <a:ext cx="1261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微信开发介绍</a:t>
            </a: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9056865" y="643942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8BAB0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小程序开发</a:t>
            </a:r>
          </a:p>
        </p:txBody>
      </p:sp>
      <p:sp>
        <p:nvSpPr>
          <p:cNvPr id="23" name="圆角矩形 22"/>
          <p:cNvSpPr/>
          <p:nvPr userDrawn="1"/>
        </p:nvSpPr>
        <p:spPr>
          <a:xfrm>
            <a:off x="9110602" y="6093296"/>
            <a:ext cx="1079719" cy="360000"/>
          </a:xfrm>
          <a:prstGeom prst="roundRect">
            <a:avLst>
              <a:gd name="adj" fmla="val 5329"/>
            </a:avLst>
          </a:prstGeom>
          <a:gradFill>
            <a:gsLst>
              <a:gs pos="0">
                <a:srgbClr val="939292"/>
              </a:gs>
              <a:gs pos="80000">
                <a:srgbClr val="A6A6A7"/>
              </a:gs>
              <a:gs pos="100000">
                <a:srgbClr val="B6B0B2"/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9560485" y="6183296"/>
            <a:ext cx="179953" cy="180000"/>
          </a:xfrm>
          <a:prstGeom prst="ellipse">
            <a:avLst/>
          </a:prstGeom>
          <a:solidFill>
            <a:srgbClr val="FF8500"/>
          </a:solidFill>
          <a:ln w="57150">
            <a:solidFill>
              <a:srgbClr val="EAE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344709" y="273348"/>
            <a:ext cx="460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 </a:t>
            </a:r>
            <a:r>
              <a:rPr lang="en-US" altLang="zh-CN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</a:p>
        </p:txBody>
      </p:sp>
    </p:spTree>
    <p:extLst>
      <p:ext uri="{BB962C8B-B14F-4D97-AF65-F5344CB8AC3E}">
        <p14:creationId xmlns:p14="http://schemas.microsoft.com/office/powerpoint/2010/main" val="166728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最后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10485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bg>
      <p:bgPr>
        <a:solidFill>
          <a:srgbClr val="EE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/>
          <p:cNvSpPr/>
          <p:nvPr userDrawn="1"/>
        </p:nvSpPr>
        <p:spPr>
          <a:xfrm>
            <a:off x="10435095" y="0"/>
            <a:ext cx="685621" cy="1143000"/>
          </a:xfrm>
          <a:prstGeom prst="rect">
            <a:avLst/>
          </a:prstGeom>
          <a:solidFill>
            <a:srgbClr val="FF85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extBox 15"/>
          <p:cNvSpPr txBox="1"/>
          <p:nvPr userDrawn="1"/>
        </p:nvSpPr>
        <p:spPr>
          <a:xfrm>
            <a:off x="10435095" y="605048"/>
            <a:ext cx="685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24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408848" y="4653136"/>
            <a:ext cx="1943710" cy="1944216"/>
          </a:xfrm>
          <a:prstGeom prst="ellipse">
            <a:avLst/>
          </a:prstGeom>
          <a:solidFill>
            <a:srgbClr val="FF85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8" name="TextBox 15"/>
          <p:cNvSpPr txBox="1"/>
          <p:nvPr userDrawn="1"/>
        </p:nvSpPr>
        <p:spPr>
          <a:xfrm>
            <a:off x="624817" y="5690706"/>
            <a:ext cx="1511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gency FB" panose="020B0503020202020204" pitchFamily="34" charset="0"/>
                <a:ea typeface="Adobe 宋体 Std L" pitchFamily="18" charset="-122"/>
              </a:rPr>
              <a:t>Contents Page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624817" y="5250173"/>
            <a:ext cx="1511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a typeface="微软雅黑"/>
              </a:rPr>
              <a:t>目录页</a:t>
            </a:r>
          </a:p>
        </p:txBody>
      </p:sp>
    </p:spTree>
    <p:extLst>
      <p:ext uri="{BB962C8B-B14F-4D97-AF65-F5344CB8AC3E}">
        <p14:creationId xmlns:p14="http://schemas.microsoft.com/office/powerpoint/2010/main" val="167951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目录页">
    <p:bg>
      <p:bgPr>
        <a:solidFill>
          <a:srgbClr val="EE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 userDrawn="1"/>
        </p:nvSpPr>
        <p:spPr>
          <a:xfrm>
            <a:off x="10435095" y="0"/>
            <a:ext cx="685621" cy="1143000"/>
          </a:xfrm>
          <a:prstGeom prst="rect">
            <a:avLst/>
          </a:prstGeom>
          <a:solidFill>
            <a:srgbClr val="FF85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Box 15"/>
          <p:cNvSpPr txBox="1"/>
          <p:nvPr userDrawn="1"/>
        </p:nvSpPr>
        <p:spPr>
          <a:xfrm>
            <a:off x="10435095" y="605048"/>
            <a:ext cx="685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24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椭圆 1"/>
          <p:cNvSpPr/>
          <p:nvPr userDrawn="1"/>
        </p:nvSpPr>
        <p:spPr>
          <a:xfrm>
            <a:off x="408848" y="4653136"/>
            <a:ext cx="1943710" cy="1944216"/>
          </a:xfrm>
          <a:prstGeom prst="ellipse">
            <a:avLst/>
          </a:prstGeom>
          <a:solidFill>
            <a:srgbClr val="FF85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12" name="TextBox 15"/>
          <p:cNvSpPr txBox="1"/>
          <p:nvPr userDrawn="1"/>
        </p:nvSpPr>
        <p:spPr>
          <a:xfrm>
            <a:off x="624817" y="5690706"/>
            <a:ext cx="1511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gency FB" panose="020B0503020202020204" pitchFamily="34" charset="0"/>
                <a:ea typeface="Adobe 宋体 Std L" pitchFamily="18" charset="-122"/>
              </a:rPr>
              <a:t>Transition Page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624817" y="5250173"/>
            <a:ext cx="1511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a typeface="微软雅黑"/>
              </a:rPr>
              <a:t>过渡页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1916832"/>
            <a:ext cx="12192000" cy="2016224"/>
          </a:xfrm>
          <a:prstGeom prst="rect">
            <a:avLst/>
          </a:prstGeom>
          <a:solidFill>
            <a:srgbClr val="FF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70035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bg>
      <p:bgPr>
        <a:solidFill>
          <a:srgbClr val="EE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>
          <a:xfrm>
            <a:off x="3846385" y="6093296"/>
            <a:ext cx="1079719" cy="360000"/>
          </a:xfrm>
          <a:prstGeom prst="roundRect">
            <a:avLst>
              <a:gd name="adj" fmla="val 5329"/>
            </a:avLst>
          </a:prstGeom>
          <a:gradFill>
            <a:gsLst>
              <a:gs pos="0">
                <a:srgbClr val="939292"/>
              </a:gs>
              <a:gs pos="80000">
                <a:srgbClr val="A6A6A7"/>
              </a:gs>
              <a:gs pos="100000">
                <a:srgbClr val="B6B0B2"/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3678358" y="6439427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8BAB0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微信开发介绍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5663539" y="6439428"/>
            <a:ext cx="1082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</a:t>
            </a:r>
          </a:p>
        </p:txBody>
      </p:sp>
      <p:sp>
        <p:nvSpPr>
          <p:cNvPr id="5" name="椭圆 4"/>
          <p:cNvSpPr/>
          <p:nvPr userDrawn="1"/>
        </p:nvSpPr>
        <p:spPr>
          <a:xfrm>
            <a:off x="4296268" y="6183296"/>
            <a:ext cx="179953" cy="180000"/>
          </a:xfrm>
          <a:prstGeom prst="ellipse">
            <a:avLst/>
          </a:prstGeom>
          <a:solidFill>
            <a:srgbClr val="FF8500"/>
          </a:solidFill>
          <a:ln w="57150">
            <a:solidFill>
              <a:srgbClr val="EAE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7392263" y="643942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小程序配置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9120986" y="643942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小程序开发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11084552" y="6439428"/>
            <a:ext cx="612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03625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3756667" y="6439428"/>
            <a:ext cx="1261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微信开发介绍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5535689" y="643942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rgbClr val="8BAB0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cs typeface="+mn-cs"/>
              </a:rPr>
              <a:t>微信小程序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7392263" y="643942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小程序配置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9120986" y="643942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小程序开发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1058103" y="6439428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 A</a:t>
            </a:r>
          </a:p>
        </p:txBody>
      </p:sp>
      <p:sp>
        <p:nvSpPr>
          <p:cNvPr id="11" name="圆角矩形 10"/>
          <p:cNvSpPr/>
          <p:nvPr userDrawn="1"/>
        </p:nvSpPr>
        <p:spPr>
          <a:xfrm>
            <a:off x="5601124" y="6093296"/>
            <a:ext cx="1079719" cy="360000"/>
          </a:xfrm>
          <a:prstGeom prst="roundRect">
            <a:avLst>
              <a:gd name="adj" fmla="val 5329"/>
            </a:avLst>
          </a:prstGeom>
          <a:gradFill>
            <a:gsLst>
              <a:gs pos="0">
                <a:srgbClr val="939292"/>
              </a:gs>
              <a:gs pos="80000">
                <a:srgbClr val="A6A6A7"/>
              </a:gs>
              <a:gs pos="100000">
                <a:srgbClr val="B6B0B2"/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6051007" y="6183296"/>
            <a:ext cx="179953" cy="180000"/>
          </a:xfrm>
          <a:prstGeom prst="ellipse">
            <a:avLst/>
          </a:prstGeom>
          <a:solidFill>
            <a:srgbClr val="FF8500"/>
          </a:solidFill>
          <a:ln w="57150">
            <a:solidFill>
              <a:srgbClr val="EAE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3756668" y="6439428"/>
            <a:ext cx="1261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微信开发介绍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5535690" y="643942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rgbClr val="8BAB0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cs typeface="+mn-cs"/>
              </a:rPr>
              <a:t>微信小程序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7571894" y="6439428"/>
            <a:ext cx="723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用人篇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9300617" y="6439428"/>
            <a:ext cx="723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育人篇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1029342" y="6439428"/>
            <a:ext cx="723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留人篇</a:t>
            </a:r>
          </a:p>
        </p:txBody>
      </p:sp>
      <p:sp>
        <p:nvSpPr>
          <p:cNvPr id="11" name="圆角矩形 10"/>
          <p:cNvSpPr/>
          <p:nvPr userDrawn="1"/>
        </p:nvSpPr>
        <p:spPr>
          <a:xfrm>
            <a:off x="5601124" y="6093296"/>
            <a:ext cx="1079719" cy="360000"/>
          </a:xfrm>
          <a:prstGeom prst="roundRect">
            <a:avLst>
              <a:gd name="adj" fmla="val 5329"/>
            </a:avLst>
          </a:prstGeom>
          <a:gradFill>
            <a:gsLst>
              <a:gs pos="0">
                <a:srgbClr val="939292"/>
              </a:gs>
              <a:gs pos="80000">
                <a:srgbClr val="A6A6A7"/>
              </a:gs>
              <a:gs pos="100000">
                <a:srgbClr val="B6B0B2"/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6051007" y="6183296"/>
            <a:ext cx="179953" cy="180000"/>
          </a:xfrm>
          <a:prstGeom prst="ellipse">
            <a:avLst/>
          </a:prstGeom>
          <a:solidFill>
            <a:srgbClr val="FF8500"/>
          </a:solidFill>
          <a:ln w="57150">
            <a:solidFill>
              <a:srgbClr val="EAE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TextBox 8"/>
          <p:cNvSpPr txBox="1"/>
          <p:nvPr userDrawn="1"/>
        </p:nvSpPr>
        <p:spPr>
          <a:xfrm>
            <a:off x="1344709" y="273348"/>
            <a:ext cx="460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   选人的原则</a:t>
            </a:r>
          </a:p>
        </p:txBody>
      </p:sp>
    </p:spTree>
    <p:extLst>
      <p:ext uri="{BB962C8B-B14F-4D97-AF65-F5344CB8AC3E}">
        <p14:creationId xmlns:p14="http://schemas.microsoft.com/office/powerpoint/2010/main" val="2446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bg>
      <p:bgPr>
        <a:solidFill>
          <a:srgbClr val="EE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5663539" y="643942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120986" y="643942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小程序开发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1084552" y="6439428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7355463" y="6093296"/>
            <a:ext cx="1079719" cy="360000"/>
          </a:xfrm>
          <a:prstGeom prst="roundRect">
            <a:avLst>
              <a:gd name="adj" fmla="val 5329"/>
            </a:avLst>
          </a:prstGeom>
          <a:gradFill>
            <a:gsLst>
              <a:gs pos="0">
                <a:srgbClr val="939292"/>
              </a:gs>
              <a:gs pos="80000">
                <a:srgbClr val="A6A6A7"/>
              </a:gs>
              <a:gs pos="100000">
                <a:srgbClr val="B6B0B2"/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756667" y="6439428"/>
            <a:ext cx="1261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微信开发介绍</a:t>
            </a:r>
          </a:p>
        </p:txBody>
      </p:sp>
      <p:sp>
        <p:nvSpPr>
          <p:cNvPr id="15" name="椭圆 14"/>
          <p:cNvSpPr/>
          <p:nvPr userDrawn="1"/>
        </p:nvSpPr>
        <p:spPr>
          <a:xfrm>
            <a:off x="7805746" y="6183296"/>
            <a:ext cx="179953" cy="180000"/>
          </a:xfrm>
          <a:prstGeom prst="ellipse">
            <a:avLst/>
          </a:prstGeom>
          <a:solidFill>
            <a:srgbClr val="FF8500"/>
          </a:solidFill>
          <a:ln w="57150">
            <a:solidFill>
              <a:srgbClr val="EAE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7290028" y="643942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rgbClr val="8BAB0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cs typeface="+mn-cs"/>
              </a:rPr>
              <a:t>小程序配置</a:t>
            </a:r>
          </a:p>
        </p:txBody>
      </p:sp>
    </p:spTree>
    <p:extLst>
      <p:ext uri="{BB962C8B-B14F-4D97-AF65-F5344CB8AC3E}">
        <p14:creationId xmlns:p14="http://schemas.microsoft.com/office/powerpoint/2010/main" val="173045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bg>
      <p:bgPr>
        <a:solidFill>
          <a:srgbClr val="EE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344709" y="273348"/>
            <a:ext cx="460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    下载微信开发工具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47FD25-8DB4-4A12-8A04-00EE952E1F0B}"/>
              </a:ext>
            </a:extLst>
          </p:cNvPr>
          <p:cNvSpPr txBox="1"/>
          <p:nvPr userDrawn="1"/>
        </p:nvSpPr>
        <p:spPr>
          <a:xfrm>
            <a:off x="5663539" y="643942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F6CFD5-B5B8-4DD0-939F-EA4F8E7E490B}"/>
              </a:ext>
            </a:extLst>
          </p:cNvPr>
          <p:cNvSpPr txBox="1"/>
          <p:nvPr userDrawn="1"/>
        </p:nvSpPr>
        <p:spPr>
          <a:xfrm>
            <a:off x="9120986" y="643942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小程序开发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3F46444-AFE8-47E8-874A-2D132BD27055}"/>
              </a:ext>
            </a:extLst>
          </p:cNvPr>
          <p:cNvSpPr txBox="1"/>
          <p:nvPr userDrawn="1"/>
        </p:nvSpPr>
        <p:spPr>
          <a:xfrm>
            <a:off x="11084552" y="6439428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F5888095-4A6A-47F0-8C99-0B7E437BC57D}"/>
              </a:ext>
            </a:extLst>
          </p:cNvPr>
          <p:cNvSpPr/>
          <p:nvPr userDrawn="1"/>
        </p:nvSpPr>
        <p:spPr>
          <a:xfrm>
            <a:off x="7355463" y="6093296"/>
            <a:ext cx="1079719" cy="360000"/>
          </a:xfrm>
          <a:prstGeom prst="roundRect">
            <a:avLst>
              <a:gd name="adj" fmla="val 5329"/>
            </a:avLst>
          </a:prstGeom>
          <a:gradFill>
            <a:gsLst>
              <a:gs pos="0">
                <a:srgbClr val="939292"/>
              </a:gs>
              <a:gs pos="80000">
                <a:srgbClr val="A6A6A7"/>
              </a:gs>
              <a:gs pos="100000">
                <a:srgbClr val="B6B0B2"/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EB0804-BFD8-455B-9265-7F8216EE1D6F}"/>
              </a:ext>
            </a:extLst>
          </p:cNvPr>
          <p:cNvSpPr txBox="1"/>
          <p:nvPr userDrawn="1"/>
        </p:nvSpPr>
        <p:spPr>
          <a:xfrm>
            <a:off x="3756667" y="6439428"/>
            <a:ext cx="1261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微信开发介绍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94DCFE4-DC40-445E-9AE1-3624C8B4D1C1}"/>
              </a:ext>
            </a:extLst>
          </p:cNvPr>
          <p:cNvSpPr/>
          <p:nvPr userDrawn="1"/>
        </p:nvSpPr>
        <p:spPr>
          <a:xfrm>
            <a:off x="7805746" y="6183296"/>
            <a:ext cx="179953" cy="180000"/>
          </a:xfrm>
          <a:prstGeom prst="ellipse">
            <a:avLst/>
          </a:prstGeom>
          <a:solidFill>
            <a:srgbClr val="FF8500"/>
          </a:solidFill>
          <a:ln w="57150">
            <a:solidFill>
              <a:srgbClr val="EAE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6A9A8C1-1921-404F-BBD9-1AAAEA15BF83}"/>
              </a:ext>
            </a:extLst>
          </p:cNvPr>
          <p:cNvSpPr txBox="1"/>
          <p:nvPr userDrawn="1"/>
        </p:nvSpPr>
        <p:spPr>
          <a:xfrm>
            <a:off x="7290028" y="643942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rgbClr val="8BAB0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cs typeface="+mn-cs"/>
              </a:rPr>
              <a:t>小程序配置</a:t>
            </a:r>
          </a:p>
        </p:txBody>
      </p:sp>
    </p:spTree>
    <p:extLst>
      <p:ext uri="{BB962C8B-B14F-4D97-AF65-F5344CB8AC3E}">
        <p14:creationId xmlns:p14="http://schemas.microsoft.com/office/powerpoint/2010/main" val="54407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两栏内容">
    <p:bg>
      <p:bgPr>
        <a:solidFill>
          <a:srgbClr val="EE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 userDrawn="1"/>
        </p:nvSpPr>
        <p:spPr>
          <a:xfrm>
            <a:off x="5663539" y="643942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7392263" y="643942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小程序配置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11084552" y="6439428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3756667" y="643942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微信开发介绍</a:t>
            </a: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9056865" y="643942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kern="1200" dirty="0">
                <a:solidFill>
                  <a:srgbClr val="8BAB0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cs typeface="+mn-cs"/>
              </a:rPr>
              <a:t>小程序开发</a:t>
            </a:r>
          </a:p>
        </p:txBody>
      </p:sp>
      <p:sp>
        <p:nvSpPr>
          <p:cNvPr id="23" name="圆角矩形 22"/>
          <p:cNvSpPr/>
          <p:nvPr userDrawn="1"/>
        </p:nvSpPr>
        <p:spPr>
          <a:xfrm>
            <a:off x="9110602" y="6093296"/>
            <a:ext cx="1079719" cy="360000"/>
          </a:xfrm>
          <a:prstGeom prst="roundRect">
            <a:avLst>
              <a:gd name="adj" fmla="val 5329"/>
            </a:avLst>
          </a:prstGeom>
          <a:gradFill>
            <a:gsLst>
              <a:gs pos="0">
                <a:srgbClr val="939292"/>
              </a:gs>
              <a:gs pos="80000">
                <a:srgbClr val="A6A6A7"/>
              </a:gs>
              <a:gs pos="100000">
                <a:srgbClr val="B6B0B2"/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椭圆 23"/>
          <p:cNvSpPr/>
          <p:nvPr userDrawn="1"/>
        </p:nvSpPr>
        <p:spPr>
          <a:xfrm>
            <a:off x="9560485" y="6183296"/>
            <a:ext cx="179953" cy="180000"/>
          </a:xfrm>
          <a:prstGeom prst="ellipse">
            <a:avLst/>
          </a:prstGeom>
          <a:solidFill>
            <a:srgbClr val="FF8500"/>
          </a:solidFill>
          <a:ln w="57150">
            <a:solidFill>
              <a:srgbClr val="EAE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TextBox 8"/>
          <p:cNvSpPr txBox="1"/>
          <p:nvPr userDrawn="1"/>
        </p:nvSpPr>
        <p:spPr>
          <a:xfrm>
            <a:off x="1344709" y="273348"/>
            <a:ext cx="460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  准备就绪，开始开发微信小程序</a:t>
            </a:r>
          </a:p>
        </p:txBody>
      </p:sp>
    </p:spTree>
    <p:extLst>
      <p:ext uri="{BB962C8B-B14F-4D97-AF65-F5344CB8AC3E}">
        <p14:creationId xmlns:p14="http://schemas.microsoft.com/office/powerpoint/2010/main" val="126322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4404232" y="6273296"/>
            <a:ext cx="698218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直角三角形 12"/>
          <p:cNvSpPr/>
          <p:nvPr userDrawn="1"/>
        </p:nvSpPr>
        <p:spPr>
          <a:xfrm>
            <a:off x="11783149" y="188641"/>
            <a:ext cx="107972" cy="74995"/>
          </a:xfrm>
          <a:prstGeom prst="rtTriangle">
            <a:avLst/>
          </a:prstGeom>
          <a:solidFill>
            <a:srgbClr val="F8F8F8">
              <a:alpha val="84706"/>
            </a:srgb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kern="0" cap="none" spc="0" normalizeH="0" baseline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" y="258912"/>
            <a:ext cx="1187808" cy="396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44276" y="258912"/>
            <a:ext cx="10947724" cy="396000"/>
          </a:xfrm>
          <a:prstGeom prst="rect">
            <a:avLst/>
          </a:prstGeom>
          <a:solidFill>
            <a:srgbClr val="FF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auto">
          <a:xfrm rot="16200000">
            <a:off x="11129319" y="181144"/>
            <a:ext cx="634120" cy="673544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15"/>
          <p:cNvSpPr txBox="1"/>
          <p:nvPr userDrawn="1"/>
        </p:nvSpPr>
        <p:spPr>
          <a:xfrm>
            <a:off x="11109607" y="301304"/>
            <a:ext cx="67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FF85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FF85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2400" b="0" dirty="0">
              <a:solidFill>
                <a:srgbClr val="FF85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4260294" y="6183296"/>
            <a:ext cx="179953" cy="180000"/>
          </a:xfrm>
          <a:prstGeom prst="ellipse">
            <a:avLst/>
          </a:prstGeom>
          <a:solidFill>
            <a:srgbClr val="FF8500"/>
          </a:solidFill>
          <a:ln w="57150">
            <a:solidFill>
              <a:srgbClr val="EAE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椭圆 9"/>
          <p:cNvSpPr/>
          <p:nvPr userDrawn="1"/>
        </p:nvSpPr>
        <p:spPr>
          <a:xfrm>
            <a:off x="6051007" y="6183296"/>
            <a:ext cx="179953" cy="180000"/>
          </a:xfrm>
          <a:prstGeom prst="ellipse">
            <a:avLst/>
          </a:prstGeom>
          <a:solidFill>
            <a:srgbClr val="FF8500"/>
          </a:solidFill>
          <a:ln w="57150">
            <a:solidFill>
              <a:srgbClr val="EAE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椭圆 10"/>
          <p:cNvSpPr/>
          <p:nvPr userDrawn="1"/>
        </p:nvSpPr>
        <p:spPr>
          <a:xfrm>
            <a:off x="7805746" y="6183296"/>
            <a:ext cx="179953" cy="180000"/>
          </a:xfrm>
          <a:prstGeom prst="ellipse">
            <a:avLst/>
          </a:prstGeom>
          <a:solidFill>
            <a:srgbClr val="FF8500"/>
          </a:solidFill>
          <a:ln w="57150">
            <a:solidFill>
              <a:srgbClr val="EAE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9560485" y="6183296"/>
            <a:ext cx="179953" cy="180000"/>
          </a:xfrm>
          <a:prstGeom prst="ellipse">
            <a:avLst/>
          </a:prstGeom>
          <a:solidFill>
            <a:srgbClr val="FF8500"/>
          </a:solidFill>
          <a:ln w="57150">
            <a:solidFill>
              <a:srgbClr val="EAE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15" name="椭圆 14"/>
          <p:cNvSpPr/>
          <p:nvPr userDrawn="1"/>
        </p:nvSpPr>
        <p:spPr>
          <a:xfrm>
            <a:off x="11315224" y="6183296"/>
            <a:ext cx="179953" cy="180000"/>
          </a:xfrm>
          <a:prstGeom prst="ellipse">
            <a:avLst/>
          </a:prstGeom>
          <a:solidFill>
            <a:srgbClr val="FF8500"/>
          </a:solidFill>
          <a:ln w="57150">
            <a:solidFill>
              <a:srgbClr val="EAE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80" r:id="rId3"/>
    <p:sldLayoutId id="2147483666" r:id="rId4"/>
    <p:sldLayoutId id="2147483650" r:id="rId5"/>
    <p:sldLayoutId id="2147483691" r:id="rId6"/>
    <p:sldLayoutId id="2147483673" r:id="rId7"/>
    <p:sldLayoutId id="2147483692" r:id="rId8"/>
    <p:sldLayoutId id="2147483710" r:id="rId9"/>
    <p:sldLayoutId id="2147483708" r:id="rId10"/>
    <p:sldLayoutId id="21474836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p.weixin.qq.com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devtools/download.html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/>
          <p:nvPr/>
        </p:nvSpPr>
        <p:spPr>
          <a:xfrm>
            <a:off x="3215681" y="5301209"/>
            <a:ext cx="8734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7200" b="1" dirty="0">
                <a:ln w="19050">
                  <a:noFill/>
                </a:ln>
                <a:solidFill>
                  <a:schemeClr val="bg1"/>
                </a:solidFill>
                <a:effectLst>
                  <a:reflection blurRad="6350" stA="45000" endPos="4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微信小程序开发简介</a:t>
            </a:r>
          </a:p>
        </p:txBody>
      </p:sp>
    </p:spTree>
    <p:extLst>
      <p:ext uri="{BB962C8B-B14F-4D97-AF65-F5344CB8AC3E}">
        <p14:creationId xmlns:p14="http://schemas.microsoft.com/office/powerpoint/2010/main" val="143254425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/>
          <p:cNvSpPr txBox="1"/>
          <p:nvPr/>
        </p:nvSpPr>
        <p:spPr>
          <a:xfrm>
            <a:off x="1343472" y="27334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  开始微信开发准备工作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19BBA73B-F04C-4AFC-99BD-C7D109BDBF62}"/>
              </a:ext>
            </a:extLst>
          </p:cNvPr>
          <p:cNvSpPr txBox="1"/>
          <p:nvPr/>
        </p:nvSpPr>
        <p:spPr>
          <a:xfrm>
            <a:off x="911424" y="1772816"/>
            <a:ext cx="5040560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注册微信小程序，获取开发微信小程序所必需的</a:t>
            </a:r>
            <a:r>
              <a:rPr lang="en-US" altLang="zh-CN" sz="16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APPID</a:t>
            </a:r>
            <a:r>
              <a:rPr lang="zh-CN" altLang="en-US" sz="16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97365D6-9684-4470-9361-728253097885}"/>
              </a:ext>
            </a:extLst>
          </p:cNvPr>
          <p:cNvSpPr/>
          <p:nvPr/>
        </p:nvSpPr>
        <p:spPr>
          <a:xfrm>
            <a:off x="6050281" y="1412776"/>
            <a:ext cx="45719" cy="3204000"/>
          </a:xfrm>
          <a:prstGeom prst="rect">
            <a:avLst/>
          </a:prstGeom>
          <a:solidFill>
            <a:srgbClr val="FF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01AC605B-C92F-4563-9742-5B8229FFA857}"/>
              </a:ext>
            </a:extLst>
          </p:cNvPr>
          <p:cNvSpPr txBox="1"/>
          <p:nvPr/>
        </p:nvSpPr>
        <p:spPr>
          <a:xfrm>
            <a:off x="6456040" y="1821112"/>
            <a:ext cx="518457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如果需要和自己的业务数据交互，需要申请一个域名。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33EE42DC-ABB0-4AB1-A91F-8EE6A9A45FD4}"/>
              </a:ext>
            </a:extLst>
          </p:cNvPr>
          <p:cNvSpPr txBox="1"/>
          <p:nvPr/>
        </p:nvSpPr>
        <p:spPr>
          <a:xfrm>
            <a:off x="801702" y="2636912"/>
            <a:ext cx="5032555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微信小程序支持个人、企业（个体工商户）、政府、媒体或其他组织。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5F1899-B5A4-4E82-9B72-FE232325B66F}"/>
              </a:ext>
            </a:extLst>
          </p:cNvPr>
          <p:cNvGrpSpPr/>
          <p:nvPr/>
        </p:nvGrpSpPr>
        <p:grpSpPr>
          <a:xfrm>
            <a:off x="191344" y="838301"/>
            <a:ext cx="1008112" cy="1008112"/>
            <a:chOff x="192931" y="838301"/>
            <a:chExt cx="1008112" cy="100811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CA94413-73FC-4BF4-A284-172FB1743222}"/>
                </a:ext>
              </a:extLst>
            </p:cNvPr>
            <p:cNvSpPr/>
            <p:nvPr/>
          </p:nvSpPr>
          <p:spPr>
            <a:xfrm>
              <a:off x="192931" y="838301"/>
              <a:ext cx="1008112" cy="1008112"/>
            </a:xfrm>
            <a:prstGeom prst="ellipse">
              <a:avLst/>
            </a:prstGeom>
            <a:solidFill>
              <a:srgbClr val="FF85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AE80A0C-5A6C-4B72-92C5-4582EA0FD42B}"/>
                </a:ext>
              </a:extLst>
            </p:cNvPr>
            <p:cNvSpPr txBox="1"/>
            <p:nvPr/>
          </p:nvSpPr>
          <p:spPr>
            <a:xfrm rot="20331793">
              <a:off x="194284" y="1049969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注册</a:t>
              </a:r>
            </a:p>
          </p:txBody>
        </p:sp>
      </p:grpSp>
      <p:sp>
        <p:nvSpPr>
          <p:cNvPr id="24" name="TextBox 6">
            <a:extLst>
              <a:ext uri="{FF2B5EF4-FFF2-40B4-BE49-F238E27FC236}">
                <a16:creationId xmlns:a16="http://schemas.microsoft.com/office/drawing/2014/main" id="{AE6AE2FA-564C-40A1-AD66-D489865AAD72}"/>
              </a:ext>
            </a:extLst>
          </p:cNvPr>
          <p:cNvSpPr txBox="1"/>
          <p:nvPr/>
        </p:nvSpPr>
        <p:spPr>
          <a:xfrm>
            <a:off x="801701" y="3404416"/>
            <a:ext cx="5032555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个人注册需要提供身份证账号等信息。</a:t>
            </a:r>
            <a:endParaRPr lang="en-US" altLang="zh-CN" sz="1600" b="1" dirty="0">
              <a:solidFill>
                <a:srgbClr val="E6781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企业或组织注册需要验证主体身份信息，小程序部分功能需要认证后才能使用。认证费需要</a:t>
            </a:r>
            <a:r>
              <a:rPr lang="en-US" altLang="zh-CN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en-US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=-=</a:t>
            </a:r>
            <a:r>
              <a:rPr lang="zh-CN" altLang="en-US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08D027C-5F8C-4439-9C51-B2415D19E36F}"/>
              </a:ext>
            </a:extLst>
          </p:cNvPr>
          <p:cNvGrpSpPr/>
          <p:nvPr/>
        </p:nvGrpSpPr>
        <p:grpSpPr>
          <a:xfrm>
            <a:off x="6312024" y="857765"/>
            <a:ext cx="1008112" cy="1008112"/>
            <a:chOff x="192931" y="838301"/>
            <a:chExt cx="1008112" cy="1008112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A6759EA-4CD1-42FA-930E-3D827D1178C7}"/>
                </a:ext>
              </a:extLst>
            </p:cNvPr>
            <p:cNvSpPr/>
            <p:nvPr/>
          </p:nvSpPr>
          <p:spPr>
            <a:xfrm>
              <a:off x="192931" y="838301"/>
              <a:ext cx="1008112" cy="1008112"/>
            </a:xfrm>
            <a:prstGeom prst="ellipse">
              <a:avLst/>
            </a:prstGeom>
            <a:solidFill>
              <a:srgbClr val="FF85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3010C1E-5515-494B-BEDA-660ED104ED94}"/>
                </a:ext>
              </a:extLst>
            </p:cNvPr>
            <p:cNvSpPr txBox="1"/>
            <p:nvPr/>
          </p:nvSpPr>
          <p:spPr>
            <a:xfrm rot="20331793">
              <a:off x="194284" y="1049969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申请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5203382-221F-45D1-B68A-B02098F6DD12}"/>
              </a:ext>
            </a:extLst>
          </p:cNvPr>
          <p:cNvSpPr txBox="1"/>
          <p:nvPr/>
        </p:nvSpPr>
        <p:spPr>
          <a:xfrm>
            <a:off x="10778270" y="1414451"/>
            <a:ext cx="720080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可选</a:t>
            </a:r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990816B6-1758-4BA9-9457-4609F9BF0B35}"/>
              </a:ext>
            </a:extLst>
          </p:cNvPr>
          <p:cNvSpPr txBox="1"/>
          <p:nvPr/>
        </p:nvSpPr>
        <p:spPr>
          <a:xfrm>
            <a:off x="762088" y="4867661"/>
            <a:ext cx="8646280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注册地址：在微信公众平台官网首页（</a:t>
            </a:r>
            <a:r>
              <a:rPr lang="en-US" altLang="zh-CN" sz="16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mp.weixin.qq.com</a:t>
            </a:r>
            <a:r>
              <a:rPr lang="zh-CN" altLang="en-US" sz="16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）点击右上角的“立即注册”按钮</a:t>
            </a:r>
            <a:endParaRPr lang="en-US" altLang="zh-CN" sz="16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811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14" grpId="0" animBg="1"/>
      <p:bldP spid="15" grpId="0"/>
      <p:bldP spid="16" grpId="0"/>
      <p:bldP spid="24" grpId="0"/>
      <p:bldP spid="3" grpId="0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6">
            <a:extLst>
              <a:ext uri="{FF2B5EF4-FFF2-40B4-BE49-F238E27FC236}">
                <a16:creationId xmlns:a16="http://schemas.microsoft.com/office/drawing/2014/main" id="{A52C24A7-0937-4104-B11D-4E4B5647DCA6}"/>
              </a:ext>
            </a:extLst>
          </p:cNvPr>
          <p:cNvSpPr txBox="1"/>
          <p:nvPr/>
        </p:nvSpPr>
        <p:spPr>
          <a:xfrm>
            <a:off x="1559496" y="2204864"/>
            <a:ext cx="784887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微信小程序开发可以使用微信开发者工具，也可以使用</a:t>
            </a:r>
            <a:r>
              <a:rPr lang="en-US" altLang="zh-CN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VS Code</a:t>
            </a: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等工具进行开发。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AB24B86-0666-4B99-8866-E29D3726050F}"/>
              </a:ext>
            </a:extLst>
          </p:cNvPr>
          <p:cNvGrpSpPr/>
          <p:nvPr/>
        </p:nvGrpSpPr>
        <p:grpSpPr>
          <a:xfrm>
            <a:off x="1343472" y="1028760"/>
            <a:ext cx="1008112" cy="1008112"/>
            <a:chOff x="192931" y="838301"/>
            <a:chExt cx="1008112" cy="100811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96F9009-0B41-4921-8344-3DF3F4AE7677}"/>
                </a:ext>
              </a:extLst>
            </p:cNvPr>
            <p:cNvSpPr/>
            <p:nvPr/>
          </p:nvSpPr>
          <p:spPr>
            <a:xfrm>
              <a:off x="192931" y="838301"/>
              <a:ext cx="1008112" cy="1008112"/>
            </a:xfrm>
            <a:prstGeom prst="ellipse">
              <a:avLst/>
            </a:prstGeom>
            <a:solidFill>
              <a:srgbClr val="FF85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A8571E5-A3CE-4FCC-ABCB-AAA5A35CA1A5}"/>
                </a:ext>
              </a:extLst>
            </p:cNvPr>
            <p:cNvSpPr txBox="1"/>
            <p:nvPr/>
          </p:nvSpPr>
          <p:spPr>
            <a:xfrm rot="20331793">
              <a:off x="194284" y="1049969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下载</a:t>
              </a:r>
            </a:p>
          </p:txBody>
        </p:sp>
      </p:grpSp>
      <p:sp>
        <p:nvSpPr>
          <p:cNvPr id="27" name="TextBox 6">
            <a:extLst>
              <a:ext uri="{FF2B5EF4-FFF2-40B4-BE49-F238E27FC236}">
                <a16:creationId xmlns:a16="http://schemas.microsoft.com/office/drawing/2014/main" id="{221F5298-8F78-49B3-940B-5E2DFDE9E2F4}"/>
              </a:ext>
            </a:extLst>
          </p:cNvPr>
          <p:cNvSpPr txBox="1"/>
          <p:nvPr/>
        </p:nvSpPr>
        <p:spPr>
          <a:xfrm>
            <a:off x="1559496" y="5157192"/>
            <a:ext cx="784887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微信开发者工具下载地址：</a:t>
            </a: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微信开发者工具</a:t>
            </a: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1922594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1"/>
          <p:cNvSpPr txBox="1"/>
          <p:nvPr/>
        </p:nvSpPr>
        <p:spPr>
          <a:xfrm>
            <a:off x="6382866" y="2257708"/>
            <a:ext cx="1261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6300986" y="2924945"/>
            <a:ext cx="418750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dirty="0">
                <a:solidFill>
                  <a:schemeClr val="bg1"/>
                </a:solidFill>
                <a:ea typeface="微软雅黑" pitchFamily="34" charset="-122"/>
              </a:rPr>
              <a:t>小程序开发</a:t>
            </a:r>
          </a:p>
        </p:txBody>
      </p:sp>
      <p:sp>
        <p:nvSpPr>
          <p:cNvPr id="12" name="矩形 11"/>
          <p:cNvSpPr/>
          <p:nvPr/>
        </p:nvSpPr>
        <p:spPr>
          <a:xfrm>
            <a:off x="6312024" y="2841386"/>
            <a:ext cx="4536504" cy="216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628E48-19FB-45F1-A4C5-3C4012100A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348492"/>
            <a:ext cx="3024336" cy="3028988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89117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Inverted="1"/>
      </p:transition>
    </mc:Choice>
    <mc:Fallback xmlns="">
      <p:transition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5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575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500">
                                          <p:cBhvr additive="base">
                                            <p:cTn id="14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500">
                                          <p:cBhvr additive="base">
                                            <p:cTn id="15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5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55441" y="1336238"/>
            <a:ext cx="4608512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5F5E5C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（一）创建微信小程序项目</a:t>
            </a:r>
          </a:p>
        </p:txBody>
      </p:sp>
      <p:sp>
        <p:nvSpPr>
          <p:cNvPr id="22" name="TextBox 6"/>
          <p:cNvSpPr txBox="1"/>
          <p:nvPr/>
        </p:nvSpPr>
        <p:spPr>
          <a:xfrm>
            <a:off x="1127448" y="1840294"/>
            <a:ext cx="1000911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打开微信开发者工具，输入注册获得的</a:t>
            </a:r>
            <a:r>
              <a:rPr lang="en-US" altLang="zh-CN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APPID</a:t>
            </a:r>
            <a:r>
              <a:rPr lang="zh-CN" altLang="en-US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，修改文件路径。即可创建一个微信小程序</a:t>
            </a:r>
            <a:endParaRPr lang="zh-CN" altLang="zh-CN" sz="1600" b="1" dirty="0">
              <a:solidFill>
                <a:srgbClr val="E6781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349618-91AB-4B1D-8F9B-AE6BD1D09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2492896"/>
            <a:ext cx="5976664" cy="310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8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966562" y="905586"/>
            <a:ext cx="576063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5F5E5C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（二）小程序代码组成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6BA5CD3-9C39-4EE2-89E5-A2C24B091A88}"/>
              </a:ext>
            </a:extLst>
          </p:cNvPr>
          <p:cNvGrpSpPr/>
          <p:nvPr/>
        </p:nvGrpSpPr>
        <p:grpSpPr>
          <a:xfrm>
            <a:off x="1193875" y="1646732"/>
            <a:ext cx="1282175" cy="1224136"/>
            <a:chOff x="1195461" y="1894945"/>
            <a:chExt cx="1282175" cy="122413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8BD0D91-9794-40FD-8A20-27BE748430C8}"/>
                </a:ext>
              </a:extLst>
            </p:cNvPr>
            <p:cNvSpPr/>
            <p:nvPr/>
          </p:nvSpPr>
          <p:spPr>
            <a:xfrm>
              <a:off x="1253500" y="1894945"/>
              <a:ext cx="1224136" cy="12241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8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文本框 21">
              <a:extLst>
                <a:ext uri="{FF2B5EF4-FFF2-40B4-BE49-F238E27FC236}">
                  <a16:creationId xmlns:a16="http://schemas.microsoft.com/office/drawing/2014/main" id="{E39FA9FB-D269-41C7-BF92-A7FBD6425ACC}"/>
                </a:ext>
              </a:extLst>
            </p:cNvPr>
            <p:cNvSpPr txBox="1"/>
            <p:nvPr/>
          </p:nvSpPr>
          <p:spPr>
            <a:xfrm rot="20331793">
              <a:off x="1195461" y="2030222"/>
              <a:ext cx="12633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JSON</a:t>
              </a:r>
              <a:r>
                <a:rPr lang="zh-CN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配置</a:t>
              </a:r>
              <a:endParaRPr lang="en-US" altLang="zh-CN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3E96CD9B-9635-45EA-8485-E96EA5C72CA4}"/>
              </a:ext>
            </a:extLst>
          </p:cNvPr>
          <p:cNvSpPr/>
          <p:nvPr/>
        </p:nvSpPr>
        <p:spPr>
          <a:xfrm>
            <a:off x="2665906" y="1628800"/>
            <a:ext cx="45719" cy="1260000"/>
          </a:xfrm>
          <a:prstGeom prst="rect">
            <a:avLst/>
          </a:prstGeom>
          <a:solidFill>
            <a:srgbClr val="FF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8">
            <a:extLst>
              <a:ext uri="{FF2B5EF4-FFF2-40B4-BE49-F238E27FC236}">
                <a16:creationId xmlns:a16="http://schemas.microsoft.com/office/drawing/2014/main" id="{81EDF25A-39F9-4927-AE2E-EADB678D9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322" y="1732502"/>
            <a:ext cx="3277812" cy="134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小程序的页面以及全局的配置信息使用</a:t>
            </a:r>
            <a:r>
              <a:rPr lang="en-US" altLang="zh-CN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文件定义。可以配置窗体的颜色，小程序的页面，使用组件等信息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7A22340-2B3E-413D-9E44-96E52C3EBCAC}"/>
              </a:ext>
            </a:extLst>
          </p:cNvPr>
          <p:cNvGrpSpPr/>
          <p:nvPr/>
        </p:nvGrpSpPr>
        <p:grpSpPr>
          <a:xfrm>
            <a:off x="2321447" y="3113351"/>
            <a:ext cx="1273406" cy="1224136"/>
            <a:chOff x="2323034" y="3268771"/>
            <a:chExt cx="1273406" cy="1224136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0AA0A77-EA09-44DF-995A-9995967C0AC3}"/>
                </a:ext>
              </a:extLst>
            </p:cNvPr>
            <p:cNvSpPr/>
            <p:nvPr/>
          </p:nvSpPr>
          <p:spPr>
            <a:xfrm>
              <a:off x="2372304" y="3268771"/>
              <a:ext cx="1224136" cy="12241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C78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文本框 25">
              <a:extLst>
                <a:ext uri="{FF2B5EF4-FFF2-40B4-BE49-F238E27FC236}">
                  <a16:creationId xmlns:a16="http://schemas.microsoft.com/office/drawing/2014/main" id="{5F29B920-9856-4F4A-B2D0-29D51665DC4E}"/>
                </a:ext>
              </a:extLst>
            </p:cNvPr>
            <p:cNvSpPr txBox="1"/>
            <p:nvPr/>
          </p:nvSpPr>
          <p:spPr>
            <a:xfrm rot="20331793">
              <a:off x="2323034" y="3603668"/>
              <a:ext cx="12633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WXSS</a:t>
              </a:r>
              <a:endPara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87C92547-0058-42AF-A0A9-E99EF15936D7}"/>
              </a:ext>
            </a:extLst>
          </p:cNvPr>
          <p:cNvSpPr/>
          <p:nvPr/>
        </p:nvSpPr>
        <p:spPr>
          <a:xfrm>
            <a:off x="3791745" y="3095419"/>
            <a:ext cx="45719" cy="1260000"/>
          </a:xfrm>
          <a:prstGeom prst="rect">
            <a:avLst/>
          </a:prstGeom>
          <a:solidFill>
            <a:srgbClr val="3C7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8">
            <a:extLst>
              <a:ext uri="{FF2B5EF4-FFF2-40B4-BE49-F238E27FC236}">
                <a16:creationId xmlns:a16="http://schemas.microsoft.com/office/drawing/2014/main" id="{535F4D98-6271-48A4-8470-0D0EC20B7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150" y="3084261"/>
            <a:ext cx="3033167" cy="1661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WXSS</a:t>
            </a: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err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WeiXin</a:t>
            </a:r>
            <a:r>
              <a:rPr lang="en-US" altLang="zh-CN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Style Sheets</a:t>
            </a: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）是一套用于小程序的样式语言，，</a:t>
            </a:r>
            <a:r>
              <a:rPr lang="en-US" altLang="zh-CN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WXSS</a:t>
            </a: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开发中的</a:t>
            </a:r>
            <a:r>
              <a:rPr lang="en-US" altLang="zh-CN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类似。</a:t>
            </a:r>
            <a:r>
              <a:rPr lang="en-US" altLang="zh-CN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WXSS</a:t>
            </a: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做了一些补充以及修改。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6036A77-209A-45C9-AC53-9D556BFEB333}"/>
              </a:ext>
            </a:extLst>
          </p:cNvPr>
          <p:cNvSpPr/>
          <p:nvPr/>
        </p:nvSpPr>
        <p:spPr>
          <a:xfrm>
            <a:off x="8571091" y="3095419"/>
            <a:ext cx="45719" cy="126000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E17E0E5-3ADA-4734-934C-E7FD0F870C05}"/>
              </a:ext>
            </a:extLst>
          </p:cNvPr>
          <p:cNvGrpSpPr/>
          <p:nvPr/>
        </p:nvGrpSpPr>
        <p:grpSpPr>
          <a:xfrm>
            <a:off x="7130459" y="3113351"/>
            <a:ext cx="1263345" cy="1224136"/>
            <a:chOff x="7132045" y="3349473"/>
            <a:chExt cx="1263345" cy="1224136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AD9DC54-7CE2-48D7-BB2E-69ED57A31E3B}"/>
                </a:ext>
              </a:extLst>
            </p:cNvPr>
            <p:cNvSpPr/>
            <p:nvPr/>
          </p:nvSpPr>
          <p:spPr>
            <a:xfrm>
              <a:off x="7151650" y="3349473"/>
              <a:ext cx="1224136" cy="12241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文本框 29">
              <a:extLst>
                <a:ext uri="{FF2B5EF4-FFF2-40B4-BE49-F238E27FC236}">
                  <a16:creationId xmlns:a16="http://schemas.microsoft.com/office/drawing/2014/main" id="{8BD8A65E-C24E-4230-BEC7-EB447A2F2B2D}"/>
                </a:ext>
              </a:extLst>
            </p:cNvPr>
            <p:cNvSpPr txBox="1"/>
            <p:nvPr/>
          </p:nvSpPr>
          <p:spPr>
            <a:xfrm rot="20331793">
              <a:off x="7132045" y="3476007"/>
              <a:ext cx="12633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JavaScript</a:t>
              </a:r>
              <a:endPara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0BB0811-ADF3-4AC8-BBD4-4E6FB88B5420}"/>
              </a:ext>
            </a:extLst>
          </p:cNvPr>
          <p:cNvGrpSpPr/>
          <p:nvPr/>
        </p:nvGrpSpPr>
        <p:grpSpPr>
          <a:xfrm>
            <a:off x="4784889" y="4763802"/>
            <a:ext cx="1265271" cy="1224136"/>
            <a:chOff x="1212365" y="4782615"/>
            <a:chExt cx="1265271" cy="1224136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D03DA81-5691-4271-8C64-937880EF31A2}"/>
                </a:ext>
              </a:extLst>
            </p:cNvPr>
            <p:cNvSpPr/>
            <p:nvPr/>
          </p:nvSpPr>
          <p:spPr>
            <a:xfrm>
              <a:off x="1253500" y="4782615"/>
              <a:ext cx="1224136" cy="12241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文本框 34">
              <a:extLst>
                <a:ext uri="{FF2B5EF4-FFF2-40B4-BE49-F238E27FC236}">
                  <a16:creationId xmlns:a16="http://schemas.microsoft.com/office/drawing/2014/main" id="{D3D0A31C-8056-4BE4-8C83-3A224B372848}"/>
                </a:ext>
              </a:extLst>
            </p:cNvPr>
            <p:cNvSpPr txBox="1"/>
            <p:nvPr/>
          </p:nvSpPr>
          <p:spPr>
            <a:xfrm rot="20331793">
              <a:off x="1212365" y="4917630"/>
              <a:ext cx="12633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全局配置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DAB34D96-BE26-47F7-98BE-7714DE9F2A3B}"/>
              </a:ext>
            </a:extLst>
          </p:cNvPr>
          <p:cNvSpPr/>
          <p:nvPr/>
        </p:nvSpPr>
        <p:spPr>
          <a:xfrm>
            <a:off x="6240016" y="4745870"/>
            <a:ext cx="45719" cy="12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F706EC2-F239-446C-8F98-BDEC77646FC9}"/>
              </a:ext>
            </a:extLst>
          </p:cNvPr>
          <p:cNvGrpSpPr/>
          <p:nvPr/>
        </p:nvGrpSpPr>
        <p:grpSpPr>
          <a:xfrm>
            <a:off x="6065863" y="1646732"/>
            <a:ext cx="1273406" cy="1224136"/>
            <a:chOff x="2323034" y="3268771"/>
            <a:chExt cx="1273406" cy="1224136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3FB6DF1-A52A-49CF-8097-A7F9F709DA33}"/>
                </a:ext>
              </a:extLst>
            </p:cNvPr>
            <p:cNvSpPr/>
            <p:nvPr/>
          </p:nvSpPr>
          <p:spPr>
            <a:xfrm>
              <a:off x="2372304" y="3268771"/>
              <a:ext cx="1224136" cy="12241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8BA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文本框 25">
              <a:extLst>
                <a:ext uri="{FF2B5EF4-FFF2-40B4-BE49-F238E27FC236}">
                  <a16:creationId xmlns:a16="http://schemas.microsoft.com/office/drawing/2014/main" id="{074C1653-EA02-4881-8337-7B967DF1C703}"/>
                </a:ext>
              </a:extLst>
            </p:cNvPr>
            <p:cNvSpPr txBox="1"/>
            <p:nvPr/>
          </p:nvSpPr>
          <p:spPr>
            <a:xfrm rot="20331793">
              <a:off x="2323034" y="3634446"/>
              <a:ext cx="12633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WXML</a:t>
              </a:r>
              <a:endPara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B8C61F32-A7AA-48BA-9B2C-F15A435A1457}"/>
              </a:ext>
            </a:extLst>
          </p:cNvPr>
          <p:cNvSpPr/>
          <p:nvPr/>
        </p:nvSpPr>
        <p:spPr>
          <a:xfrm>
            <a:off x="7536161" y="1628800"/>
            <a:ext cx="45719" cy="1260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矩形 8">
            <a:extLst>
              <a:ext uri="{FF2B5EF4-FFF2-40B4-BE49-F238E27FC236}">
                <a16:creationId xmlns:a16="http://schemas.microsoft.com/office/drawing/2014/main" id="{7315136B-071A-4115-8491-79E8C3A28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70" y="1732502"/>
            <a:ext cx="3789838" cy="134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WXML </a:t>
            </a: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全称是 </a:t>
            </a:r>
            <a:r>
              <a:rPr lang="en-US" altLang="zh-CN" sz="1600" dirty="0" err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WeiXin</a:t>
            </a:r>
            <a:r>
              <a:rPr lang="en-US" altLang="zh-CN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Markup Language</a:t>
            </a: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，是小程序框架设计的一套标签语言。它和</a:t>
            </a:r>
            <a:r>
              <a:rPr lang="en-US" altLang="zh-CN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很像，但细看会发现完全不一样。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8">
            <a:extLst>
              <a:ext uri="{FF2B5EF4-FFF2-40B4-BE49-F238E27FC236}">
                <a16:creationId xmlns:a16="http://schemas.microsoft.com/office/drawing/2014/main" id="{597E0BEA-D738-4F70-A60B-18B94BB5E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7003" y="3190640"/>
            <a:ext cx="3419942" cy="102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小程序的主要开发语言是 </a:t>
            </a:r>
            <a:r>
              <a:rPr lang="en-US" altLang="zh-CN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。也支持使用</a:t>
            </a:r>
            <a:r>
              <a:rPr lang="en-US" altLang="zh-CN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TypeScript</a:t>
            </a: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8">
            <a:extLst>
              <a:ext uri="{FF2B5EF4-FFF2-40B4-BE49-F238E27FC236}">
                <a16:creationId xmlns:a16="http://schemas.microsoft.com/office/drawing/2014/main" id="{ABBC4175-89FC-4972-8107-3824C0155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735" y="5098777"/>
            <a:ext cx="3033167" cy="70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Project.config.json</a:t>
            </a:r>
            <a:r>
              <a:rPr lang="en-US" altLang="zh-CN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项目的相关信息。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30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 animBg="1"/>
      <p:bldP spid="12" grpId="0"/>
      <p:bldP spid="16" grpId="0" animBg="1"/>
      <p:bldP spid="17" grpId="0"/>
      <p:bldP spid="18" grpId="0" animBg="1"/>
      <p:bldP spid="27" grpId="0" animBg="1"/>
      <p:bldP spid="32" grpId="0" animBg="1"/>
      <p:bldP spid="33" grpId="0"/>
      <p:bldP spid="39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55441" y="1336238"/>
            <a:ext cx="576063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5F5E5C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（三）小程序</a:t>
            </a:r>
            <a:r>
              <a:rPr lang="en-US" altLang="zh-CN" sz="2000" dirty="0">
                <a:solidFill>
                  <a:srgbClr val="5F5E5C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API</a:t>
            </a:r>
            <a:r>
              <a:rPr lang="zh-CN" altLang="en-US" sz="2000" dirty="0">
                <a:solidFill>
                  <a:srgbClr val="5F5E5C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提供的传统</a:t>
            </a:r>
            <a:r>
              <a:rPr lang="en-US" altLang="zh-CN" sz="2000" dirty="0">
                <a:solidFill>
                  <a:srgbClr val="5F5E5C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WEB</a:t>
            </a:r>
            <a:r>
              <a:rPr lang="zh-CN" altLang="en-US" sz="2000" dirty="0">
                <a:solidFill>
                  <a:srgbClr val="5F5E5C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没有提供的功能</a:t>
            </a:r>
          </a:p>
        </p:txBody>
      </p:sp>
      <p:sp>
        <p:nvSpPr>
          <p:cNvPr id="22" name="TextBox 6"/>
          <p:cNvSpPr txBox="1"/>
          <p:nvPr/>
        </p:nvSpPr>
        <p:spPr>
          <a:xfrm>
            <a:off x="1127448" y="1840294"/>
            <a:ext cx="10009112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小程序是基于微信体系架构，他提供了一些微信的相关功能。如获取微信用户信息，授权，数据分析，收货地址，卡券，微信运动等。</a:t>
            </a:r>
            <a:endParaRPr lang="zh-CN" altLang="zh-CN" sz="1600" b="1" dirty="0">
              <a:solidFill>
                <a:srgbClr val="E6781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650C90D6-4FCD-43AB-BBA7-8B593D18A390}"/>
              </a:ext>
            </a:extLst>
          </p:cNvPr>
          <p:cNvSpPr txBox="1"/>
          <p:nvPr/>
        </p:nvSpPr>
        <p:spPr>
          <a:xfrm>
            <a:off x="1103864" y="2996952"/>
            <a:ext cx="10009112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扩展了一些接口功能，如获取位置信息，使用腾讯地图。简化了一些</a:t>
            </a:r>
            <a:r>
              <a:rPr lang="en-US" altLang="zh-CN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功能，如发起网络请求，上传，下载，</a:t>
            </a:r>
            <a:r>
              <a:rPr lang="en-US" altLang="zh-CN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，调用系统相机，录音等。</a:t>
            </a:r>
            <a:endParaRPr lang="zh-CN" altLang="zh-CN" sz="1600" b="1" dirty="0">
              <a:solidFill>
                <a:srgbClr val="E6781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761467E-027D-4E46-A58C-02174BB62049}"/>
              </a:ext>
            </a:extLst>
          </p:cNvPr>
          <p:cNvSpPr txBox="1"/>
          <p:nvPr/>
        </p:nvSpPr>
        <p:spPr>
          <a:xfrm>
            <a:off x="1055441" y="4208785"/>
            <a:ext cx="10009112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一些标签，没有了传统页面上使用的</a:t>
            </a:r>
            <a:r>
              <a:rPr lang="en-US" altLang="zh-CN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span</a:t>
            </a:r>
            <a:r>
              <a:rPr lang="zh-CN" altLang="en-US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等元素标签。代替使用</a:t>
            </a:r>
            <a:r>
              <a:rPr lang="en-US" altLang="zh-CN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标签，滑动标签使用</a:t>
            </a:r>
            <a:r>
              <a:rPr lang="en-US" altLang="zh-CN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scroll-view</a:t>
            </a:r>
            <a:r>
              <a:rPr lang="zh-CN" altLang="en-US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等。</a:t>
            </a:r>
            <a:endParaRPr lang="zh-CN" altLang="zh-CN" sz="1600" b="1" dirty="0">
              <a:solidFill>
                <a:srgbClr val="E6781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81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22222A-D804-4312-8A3C-49A4D2F4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700808"/>
            <a:ext cx="2799606" cy="27996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AF0EEB-2B7C-4C69-A214-ACF3C204E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24" y="1700808"/>
            <a:ext cx="2799606" cy="27996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B9C441-449D-4C78-8F86-76808AE21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394" y="1700808"/>
            <a:ext cx="2897896" cy="279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20613"/>
      </p:ext>
    </p:extLst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1"/>
          <p:cNvSpPr txBox="1"/>
          <p:nvPr/>
        </p:nvSpPr>
        <p:spPr>
          <a:xfrm>
            <a:off x="6382866" y="2257708"/>
            <a:ext cx="1261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第五章</a:t>
            </a:r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6300986" y="2924945"/>
            <a:ext cx="418750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dirty="0">
                <a:solidFill>
                  <a:prstClr val="white"/>
                </a:solidFill>
                <a:ea typeface="微软雅黑" pitchFamily="34" charset="-122"/>
              </a:rPr>
              <a:t>Q &amp; A</a:t>
            </a:r>
            <a:endParaRPr lang="zh-CN" altLang="en-US" sz="4800" dirty="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12024" y="2841386"/>
            <a:ext cx="4536504" cy="216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E248A5-1C16-40FE-B234-D91EB2450D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348492"/>
            <a:ext cx="3024336" cy="3028988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27199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Inverted="1"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5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575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500">
                                          <p:cBhvr additive="base">
                                            <p:cTn id="14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500">
                                          <p:cBhvr additive="base">
                                            <p:cTn id="15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5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t11318\桌面\看过千万的风景，也比不上回家的美丽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587" y="1"/>
            <a:ext cx="121968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-1587" y="6474822"/>
            <a:ext cx="12196800" cy="383178"/>
          </a:xfrm>
          <a:prstGeom prst="rect">
            <a:avLst/>
          </a:prstGeom>
          <a:solidFill>
            <a:srgbClr val="FF8500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9713212" y="6474822"/>
            <a:ext cx="2469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Designed by Keen</a:t>
            </a:r>
            <a:endParaRPr lang="zh-CN" altLang="en-US" sz="16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文本框 15"/>
          <p:cNvSpPr txBox="1"/>
          <p:nvPr/>
        </p:nvSpPr>
        <p:spPr>
          <a:xfrm>
            <a:off x="5087888" y="2492896"/>
            <a:ext cx="2664296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zh-CN" altLang="en-US" sz="6000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4" descr="C:\Documents and Settings\t11318\桌面\未标题-1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344" y="5013176"/>
            <a:ext cx="1908000" cy="1549354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534590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1429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14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680408" y="1269192"/>
            <a:ext cx="4215792" cy="4176032"/>
            <a:chOff x="3665655" y="995806"/>
            <a:chExt cx="4215792" cy="4176032"/>
          </a:xfrm>
        </p:grpSpPr>
        <p:sp>
          <p:nvSpPr>
            <p:cNvPr id="4" name="椭圆 3"/>
            <p:cNvSpPr/>
            <p:nvPr/>
          </p:nvSpPr>
          <p:spPr>
            <a:xfrm>
              <a:off x="3829551" y="1283838"/>
              <a:ext cx="3888000" cy="3888000"/>
            </a:xfrm>
            <a:prstGeom prst="ellipse">
              <a:avLst/>
            </a:prstGeom>
            <a:noFill/>
            <a:ln>
              <a:solidFill>
                <a:srgbClr val="FF8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正五边形 1"/>
            <p:cNvSpPr/>
            <p:nvPr/>
          </p:nvSpPr>
          <p:spPr>
            <a:xfrm>
              <a:off x="3865339" y="1196752"/>
              <a:ext cx="3816424" cy="3634690"/>
            </a:xfrm>
            <a:prstGeom prst="pentagon">
              <a:avLst/>
            </a:prstGeom>
            <a:noFill/>
            <a:ln w="127000">
              <a:solidFill>
                <a:srgbClr val="8BA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5485519" y="995806"/>
              <a:ext cx="576064" cy="57606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8BA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rgbClr val="FF8500"/>
                  </a:solidFill>
                  <a:latin typeface="Impact" panose="020B0806030902050204" pitchFamily="34" charset="0"/>
                </a:rPr>
                <a:t>1</a:t>
              </a:r>
              <a:endParaRPr lang="zh-CN" altLang="en-US" sz="2800" dirty="0">
                <a:solidFill>
                  <a:srgbClr val="FF85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665655" y="2293831"/>
              <a:ext cx="576064" cy="57606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8BA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rgbClr val="FF8500"/>
                  </a:solidFill>
                  <a:latin typeface="Impact" panose="020B0806030902050204" pitchFamily="34" charset="0"/>
                </a:rPr>
                <a:t>5</a:t>
              </a:r>
              <a:endParaRPr lang="zh-CN" altLang="en-US" sz="2800" dirty="0">
                <a:solidFill>
                  <a:srgbClr val="FF85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305383" y="2293831"/>
              <a:ext cx="576064" cy="57606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8BA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rgbClr val="FF8500"/>
                  </a:solidFill>
                  <a:latin typeface="Impact" panose="020B0806030902050204" pitchFamily="34" charset="0"/>
                </a:rPr>
                <a:t>2</a:t>
              </a:r>
              <a:endParaRPr lang="zh-CN" altLang="en-US" sz="2800" dirty="0">
                <a:solidFill>
                  <a:srgbClr val="FF85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297387" y="4462905"/>
              <a:ext cx="576064" cy="57606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8BA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rgbClr val="FF8500"/>
                  </a:solidFill>
                  <a:latin typeface="Impact" panose="020B0806030902050204" pitchFamily="34" charset="0"/>
                </a:rPr>
                <a:t>4</a:t>
              </a:r>
              <a:endParaRPr lang="zh-CN" altLang="en-US" sz="2800" dirty="0">
                <a:solidFill>
                  <a:srgbClr val="FF85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6673651" y="4462905"/>
              <a:ext cx="576064" cy="57606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8BA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rgbClr val="FF8500"/>
                  </a:solidFill>
                  <a:latin typeface="Impact" panose="020B0806030902050204" pitchFamily="34" charset="0"/>
                </a:rPr>
                <a:t>3</a:t>
              </a:r>
              <a:endParaRPr lang="zh-CN" altLang="en-US" sz="2800" dirty="0">
                <a:solidFill>
                  <a:srgbClr val="FF850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3" name="TextBox 8"/>
          <p:cNvSpPr txBox="1"/>
          <p:nvPr/>
        </p:nvSpPr>
        <p:spPr>
          <a:xfrm>
            <a:off x="4790024" y="668078"/>
            <a:ext cx="199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微信开发</a:t>
            </a:r>
          </a:p>
        </p:txBody>
      </p:sp>
      <p:sp>
        <p:nvSpPr>
          <p:cNvPr id="34" name="TextBox 8"/>
          <p:cNvSpPr txBox="1"/>
          <p:nvPr/>
        </p:nvSpPr>
        <p:spPr>
          <a:xfrm>
            <a:off x="7896200" y="2624417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微信小程序</a:t>
            </a:r>
          </a:p>
        </p:txBody>
      </p:sp>
      <p:sp>
        <p:nvSpPr>
          <p:cNvPr id="35" name="TextBox 8"/>
          <p:cNvSpPr txBox="1"/>
          <p:nvPr/>
        </p:nvSpPr>
        <p:spPr>
          <a:xfrm>
            <a:off x="7248128" y="479349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小程序配置</a:t>
            </a:r>
            <a:endParaRPr lang="en-US" altLang="zh-CN" sz="24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8"/>
          <p:cNvSpPr txBox="1"/>
          <p:nvPr/>
        </p:nvSpPr>
        <p:spPr>
          <a:xfrm>
            <a:off x="2564068" y="4844110"/>
            <a:ext cx="177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小程序开发</a:t>
            </a:r>
          </a:p>
        </p:txBody>
      </p:sp>
      <p:sp>
        <p:nvSpPr>
          <p:cNvPr id="37" name="TextBox 8"/>
          <p:cNvSpPr txBox="1"/>
          <p:nvPr/>
        </p:nvSpPr>
        <p:spPr>
          <a:xfrm>
            <a:off x="2325826" y="2624417"/>
            <a:ext cx="13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Q &amp;  A</a:t>
            </a:r>
            <a:endParaRPr lang="zh-CN" altLang="en-US" sz="24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378D0E-283C-43EA-A302-A05F9BFC75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876" y="1855209"/>
            <a:ext cx="3300233" cy="314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45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1"/>
          <p:cNvSpPr txBox="1"/>
          <p:nvPr/>
        </p:nvSpPr>
        <p:spPr>
          <a:xfrm>
            <a:off x="6382866" y="225770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6300986" y="2924945"/>
            <a:ext cx="418750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dirty="0">
                <a:solidFill>
                  <a:schemeClr val="bg1"/>
                </a:solidFill>
                <a:ea typeface="微软雅黑" pitchFamily="34" charset="-122"/>
              </a:rPr>
              <a:t>微信开发</a:t>
            </a:r>
          </a:p>
        </p:txBody>
      </p:sp>
      <p:sp>
        <p:nvSpPr>
          <p:cNvPr id="10" name="矩形 9"/>
          <p:cNvSpPr/>
          <p:nvPr/>
        </p:nvSpPr>
        <p:spPr>
          <a:xfrm>
            <a:off x="6312024" y="2841386"/>
            <a:ext cx="4536504" cy="216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A8DE4B-14C9-4A85-9E30-A1A911A078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714296"/>
            <a:ext cx="3878749" cy="369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9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Inverted="1"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5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575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500">
                                          <p:cBhvr additive="base">
                                            <p:cTn id="14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500">
                                          <p:cBhvr additive="base">
                                            <p:cTn id="15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1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5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10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>
          <a:xfrm>
            <a:off x="1343472" y="1700809"/>
            <a:ext cx="5040560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平台定位：主要面对移动应用、网站应用开发者，为其提供微信登录、分享、支付等相关的权限和服务。</a:t>
            </a:r>
            <a:endParaRPr lang="en-US" altLang="zh-CN" sz="1600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51478" y="3152230"/>
            <a:ext cx="5032555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功能定位：为移动应用、网站应用提供微信登录、分享和微信支付功能。</a:t>
            </a:r>
            <a:endParaRPr lang="zh-CN" altLang="en-US" sz="1600" b="1" dirty="0">
              <a:solidFill>
                <a:srgbClr val="E6781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3472" y="27334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微信开放平台和微信公众平台</a:t>
            </a:r>
          </a:p>
        </p:txBody>
      </p:sp>
      <p:sp>
        <p:nvSpPr>
          <p:cNvPr id="11" name="矩形 10"/>
          <p:cNvSpPr/>
          <p:nvPr/>
        </p:nvSpPr>
        <p:spPr>
          <a:xfrm>
            <a:off x="1351477" y="1207431"/>
            <a:ext cx="108000" cy="396000"/>
          </a:xfrm>
          <a:prstGeom prst="rect">
            <a:avLst/>
          </a:prstGeom>
          <a:solidFill>
            <a:srgbClr val="FF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482836" y="1196752"/>
            <a:ext cx="3466369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5F5E5C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微信开放平台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91344" y="838301"/>
            <a:ext cx="1008112" cy="1008112"/>
            <a:chOff x="192931" y="838301"/>
            <a:chExt cx="1008112" cy="1008112"/>
          </a:xfrm>
        </p:grpSpPr>
        <p:sp>
          <p:nvSpPr>
            <p:cNvPr id="10" name="椭圆 9"/>
            <p:cNvSpPr/>
            <p:nvPr/>
          </p:nvSpPr>
          <p:spPr>
            <a:xfrm>
              <a:off x="192931" y="838301"/>
              <a:ext cx="1008112" cy="1008112"/>
            </a:xfrm>
            <a:prstGeom prst="ellipse">
              <a:avLst/>
            </a:prstGeom>
            <a:solidFill>
              <a:srgbClr val="FF85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 rot="20331793">
              <a:off x="194284" y="1049969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介绍</a:t>
              </a:r>
            </a:p>
          </p:txBody>
        </p:sp>
      </p:grpSp>
      <p:sp>
        <p:nvSpPr>
          <p:cNvPr id="16" name="TextBox 6"/>
          <p:cNvSpPr txBox="1"/>
          <p:nvPr/>
        </p:nvSpPr>
        <p:spPr>
          <a:xfrm>
            <a:off x="6528049" y="3240500"/>
            <a:ext cx="5184576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功能定位：群发消息，自动回复、自定义投票，并基于微信进行二次开发。</a:t>
            </a:r>
            <a:endParaRPr lang="zh-CN" altLang="en-US" sz="1600" b="1" dirty="0">
              <a:solidFill>
                <a:srgbClr val="E6781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6"/>
          <p:cNvSpPr txBox="1"/>
          <p:nvPr/>
        </p:nvSpPr>
        <p:spPr>
          <a:xfrm>
            <a:off x="6528049" y="4432582"/>
            <a:ext cx="5184576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主要包含：微信订阅号、服务号、企业号</a:t>
            </a:r>
            <a:r>
              <a:rPr lang="en-US" altLang="zh-CN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现企业微信</a:t>
            </a:r>
            <a:r>
              <a:rPr lang="en-US" altLang="zh-CN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，微信小程序。</a:t>
            </a:r>
            <a:endParaRPr lang="zh-CN" altLang="en-US" sz="1600" b="1" dirty="0">
              <a:solidFill>
                <a:srgbClr val="E6781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07420" y="1413256"/>
            <a:ext cx="45719" cy="4320000"/>
          </a:xfrm>
          <a:prstGeom prst="rect">
            <a:avLst/>
          </a:prstGeom>
          <a:solidFill>
            <a:srgbClr val="FF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4917DC-43AB-4D09-B6DF-39F013BB8826}"/>
              </a:ext>
            </a:extLst>
          </p:cNvPr>
          <p:cNvSpPr/>
          <p:nvPr/>
        </p:nvSpPr>
        <p:spPr>
          <a:xfrm>
            <a:off x="6756729" y="1196752"/>
            <a:ext cx="108000" cy="396000"/>
          </a:xfrm>
          <a:prstGeom prst="rect">
            <a:avLst/>
          </a:prstGeom>
          <a:solidFill>
            <a:srgbClr val="FF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C55D443-D8AD-454B-A80A-199B0A08D365}"/>
              </a:ext>
            </a:extLst>
          </p:cNvPr>
          <p:cNvSpPr txBox="1"/>
          <p:nvPr/>
        </p:nvSpPr>
        <p:spPr>
          <a:xfrm>
            <a:off x="6888088" y="1186073"/>
            <a:ext cx="3466369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5F5E5C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微信公众平台</a:t>
            </a: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53F4D7C9-0AE8-4555-A764-909C5854CAB2}"/>
              </a:ext>
            </a:extLst>
          </p:cNvPr>
          <p:cNvSpPr txBox="1"/>
          <p:nvPr/>
        </p:nvSpPr>
        <p:spPr>
          <a:xfrm>
            <a:off x="6756729" y="1700809"/>
            <a:ext cx="5040560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平台定位：用于管理、开放微信公众号</a:t>
            </a:r>
            <a:r>
              <a:rPr lang="en-US" altLang="zh-CN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订阅号，服务号，企业号</a:t>
            </a:r>
            <a:r>
              <a:rPr lang="en-US" altLang="zh-CN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企业微信</a:t>
            </a:r>
            <a:r>
              <a:rPr lang="en-US" altLang="zh-CN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，简单说就是微信公众号的后台运营、管理</a:t>
            </a:r>
            <a:r>
              <a:rPr lang="en-US" altLang="zh-CN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1584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3" presetClass="path" presetSubtype="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1583E-6 -3.7037E-6 L 0.99518 -3.7037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53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50"/>
                            </p:stCondLst>
                            <p:childTnLst>
                              <p:par>
                                <p:cTn id="29" presetID="63" presetClass="path" presetSubtype="0" autoRev="1" fill="hold" grpId="1" nodeType="after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1.21583E-6 -3.7037E-6 L 0.99518 -3.7037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53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8" presetClass="emph" presetSubtype="0" autoRev="1" fill="hold" grpId="2" nodeType="withEffect">
                                  <p:stCondLst>
                                    <p:cond delay="650"/>
                                  </p:stCondLst>
                                  <p:childTnLst>
                                    <p:animRot by="21600000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950"/>
                            </p:stCondLst>
                            <p:childTnLst>
                              <p:par>
                                <p:cTn id="38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4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00"/>
                            </p:stCondLst>
                            <p:childTnLst>
                              <p:par>
                                <p:cTn id="51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1" grpId="0" animBg="1"/>
      <p:bldP spid="11" grpId="1" animBg="1"/>
      <p:bldP spid="11" grpId="2" animBg="1"/>
      <p:bldP spid="12" grpId="0"/>
      <p:bldP spid="16" grpId="0"/>
      <p:bldP spid="17" grpId="0"/>
      <p:bldP spid="18" grpId="0" animBg="1"/>
      <p:bldP spid="19" grpId="0" animBg="1"/>
      <p:bldP spid="19" grpId="1" animBg="1"/>
      <p:bldP spid="19" grpId="2" animBg="1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8"/>
          <p:cNvSpPr txBox="1"/>
          <p:nvPr/>
        </p:nvSpPr>
        <p:spPr>
          <a:xfrm>
            <a:off x="1343472" y="27334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    微信公众平台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3AD3EB-8448-4A5B-87CC-D75F4BB0E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052736"/>
            <a:ext cx="979308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981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/>
          <p:cNvSpPr txBox="1"/>
          <p:nvPr/>
        </p:nvSpPr>
        <p:spPr>
          <a:xfrm>
            <a:off x="6382866" y="2257708"/>
            <a:ext cx="1261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6300986" y="2924945"/>
            <a:ext cx="418750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dirty="0">
                <a:solidFill>
                  <a:schemeClr val="bg1"/>
                </a:solidFill>
                <a:ea typeface="微软雅黑" pitchFamily="34" charset="-122"/>
              </a:rPr>
              <a:t>微信小程序</a:t>
            </a:r>
          </a:p>
        </p:txBody>
      </p:sp>
      <p:sp>
        <p:nvSpPr>
          <p:cNvPr id="10" name="矩形 9"/>
          <p:cNvSpPr/>
          <p:nvPr/>
        </p:nvSpPr>
        <p:spPr>
          <a:xfrm>
            <a:off x="6312024" y="2841386"/>
            <a:ext cx="4536504" cy="216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3446EA-3C7A-4A5E-8AE7-8B7896C160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395644"/>
            <a:ext cx="2887042" cy="2891483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44707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Inverted="1"/>
      </p:transition>
    </mc:Choice>
    <mc:Fallback xmlns="">
      <p:transition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5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575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500">
                                          <p:cBhvr additive="base">
                                            <p:cTn id="14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500">
                                          <p:cBhvr additive="base">
                                            <p:cTn id="15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/>
          <p:bldP spid="1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5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/>
          <p:bldP spid="10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/>
          <p:cNvSpPr txBox="1"/>
          <p:nvPr/>
        </p:nvSpPr>
        <p:spPr>
          <a:xfrm>
            <a:off x="1343472" y="27334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  什么是微信小程序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871863" y="4782462"/>
            <a:ext cx="3960440" cy="0"/>
          </a:xfrm>
          <a:prstGeom prst="line">
            <a:avLst/>
          </a:prstGeom>
          <a:ln w="19050">
            <a:solidFill>
              <a:srgbClr val="FF8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6"/>
          <p:cNvSpPr txBox="1"/>
          <p:nvPr/>
        </p:nvSpPr>
        <p:spPr>
          <a:xfrm>
            <a:off x="4799855" y="4769141"/>
            <a:ext cx="6696744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FF8500"/>
                </a:solidFill>
                <a:latin typeface="微软雅黑" pitchFamily="34" charset="-122"/>
                <a:ea typeface="微软雅黑" pitchFamily="34" charset="-122"/>
              </a:rPr>
              <a:t>小程序是一种新的开放能力，开发者可以快速地开发一个小程序。小程序可以在微信内被便捷地获取和传播，同时具有出色的使用体验。</a:t>
            </a:r>
            <a:endParaRPr lang="zh-CN" altLang="zh-CN" sz="2000" b="1" dirty="0">
              <a:solidFill>
                <a:srgbClr val="E6781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862A6378-0D8B-405C-AB82-347B58BC9292}"/>
              </a:ext>
            </a:extLst>
          </p:cNvPr>
          <p:cNvSpPr txBox="1"/>
          <p:nvPr/>
        </p:nvSpPr>
        <p:spPr>
          <a:xfrm>
            <a:off x="1127448" y="1127016"/>
            <a:ext cx="9937104" cy="134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小程序是一个不需要下载安装就可使用的应用，它实现了应用触手可及的梦想，用户扫一扫或者搜一下即可打开应用。也体现了用完即走的理念，用户不用关心是否安装太多应用的问题。应用将无处不在，随时可用，但又无需安装卸载。</a:t>
            </a:r>
            <a:endParaRPr lang="en-US" altLang="zh-CN" sz="1600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en-US" altLang="zh-CN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“微信之父”张小龙</a:t>
            </a:r>
            <a:endParaRPr lang="zh-CN" altLang="zh-CN" sz="1600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ECB150B5-5120-490D-9FAD-A464923886A5}"/>
              </a:ext>
            </a:extLst>
          </p:cNvPr>
          <p:cNvSpPr txBox="1"/>
          <p:nvPr/>
        </p:nvSpPr>
        <p:spPr>
          <a:xfrm>
            <a:off x="1127448" y="2707456"/>
            <a:ext cx="9937104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小程序和</a:t>
            </a:r>
            <a:r>
              <a:rPr lang="en-US" altLang="zh-CN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HTML 5</a:t>
            </a:r>
            <a:r>
              <a:rPr lang="zh-CN" altLang="en-US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本质上是两种不同的东西：小程序是计算机程序，而</a:t>
            </a:r>
            <a:r>
              <a:rPr lang="en-US" altLang="zh-CN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HTML 5</a:t>
            </a:r>
            <a:r>
              <a:rPr lang="zh-CN" altLang="en-US" sz="1600" b="1" dirty="0">
                <a:solidFill>
                  <a:srgbClr val="E67819"/>
                </a:solidFill>
                <a:latin typeface="微软雅黑" pitchFamily="34" charset="-122"/>
                <a:ea typeface="微软雅黑" pitchFamily="34" charset="-122"/>
              </a:rPr>
              <a:t>则是互联网网页。</a:t>
            </a:r>
            <a:endParaRPr lang="zh-CN" altLang="zh-CN" sz="1600" b="1" dirty="0">
              <a:solidFill>
                <a:srgbClr val="E6781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D92FA20B-38F6-4DCC-9F37-C53F2C806884}"/>
              </a:ext>
            </a:extLst>
          </p:cNvPr>
          <p:cNvSpPr txBox="1"/>
          <p:nvPr/>
        </p:nvSpPr>
        <p:spPr>
          <a:xfrm>
            <a:off x="1127448" y="3258167"/>
            <a:ext cx="9937104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对用户而言，打开</a:t>
            </a:r>
            <a:r>
              <a:rPr lang="en-US" altLang="zh-CN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实际是打开了一个网页，而网页需要在浏览器中渲染。小程序代码直接运行在微信上。</a:t>
            </a:r>
            <a:endParaRPr lang="en-US" altLang="zh-CN" sz="1600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对开发者而言，</a:t>
            </a:r>
            <a:r>
              <a:rPr lang="en-US" altLang="zh-CN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需要开发者服务器向用户发送</a:t>
            </a:r>
            <a:r>
              <a:rPr lang="en-US" altLang="zh-CN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代码，而微信会帮助开发者分发小程序代码。</a:t>
            </a:r>
            <a:endParaRPr lang="zh-CN" altLang="zh-CN" sz="1600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3520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2" grpId="0"/>
      <p:bldP spid="14" grpId="0"/>
      <p:bldP spid="15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8"/>
          <p:cNvSpPr txBox="1"/>
          <p:nvPr/>
        </p:nvSpPr>
        <p:spPr>
          <a:xfrm>
            <a:off x="1343472" y="27334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    微信小程序并不是万能的，并不能完全取代传统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05890" y="1346615"/>
            <a:ext cx="5005508" cy="3616996"/>
            <a:chOff x="3516559" y="1628811"/>
            <a:chExt cx="5005508" cy="3616996"/>
          </a:xfrm>
        </p:grpSpPr>
        <p:sp>
          <p:nvSpPr>
            <p:cNvPr id="15" name="任意多边形 14"/>
            <p:cNvSpPr/>
            <p:nvPr/>
          </p:nvSpPr>
          <p:spPr>
            <a:xfrm>
              <a:off x="6867959" y="2222365"/>
              <a:ext cx="795416" cy="365805"/>
            </a:xfrm>
            <a:custGeom>
              <a:avLst/>
              <a:gdLst>
                <a:gd name="connsiteX0" fmla="*/ 0 w 688749"/>
                <a:gd name="connsiteY0" fmla="*/ 24169 h 48339"/>
                <a:gd name="connsiteX1" fmla="*/ 688749 w 688749"/>
                <a:gd name="connsiteY1" fmla="*/ 24169 h 4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8749" h="48339">
                  <a:moveTo>
                    <a:pt x="0" y="24169"/>
                  </a:moveTo>
                  <a:lnTo>
                    <a:pt x="688749" y="24169"/>
                  </a:lnTo>
                </a:path>
              </a:pathLst>
            </a:custGeom>
            <a:noFill/>
            <a:ln w="38100">
              <a:solidFill>
                <a:srgbClr val="8BAB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9855" tIns="6951" rIns="339856" bIns="6950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7663375" y="1939005"/>
              <a:ext cx="779198" cy="779198"/>
            </a:xfrm>
            <a:custGeom>
              <a:avLst/>
              <a:gdLst>
                <a:gd name="connsiteX0" fmla="*/ 0 w 779198"/>
                <a:gd name="connsiteY0" fmla="*/ 389599 h 779198"/>
                <a:gd name="connsiteX1" fmla="*/ 389599 w 779198"/>
                <a:gd name="connsiteY1" fmla="*/ 0 h 779198"/>
                <a:gd name="connsiteX2" fmla="*/ 779198 w 779198"/>
                <a:gd name="connsiteY2" fmla="*/ 389599 h 779198"/>
                <a:gd name="connsiteX3" fmla="*/ 389599 w 779198"/>
                <a:gd name="connsiteY3" fmla="*/ 779198 h 779198"/>
                <a:gd name="connsiteX4" fmla="*/ 0 w 779198"/>
                <a:gd name="connsiteY4" fmla="*/ 389599 h 7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9198" h="779198">
                  <a:moveTo>
                    <a:pt x="0" y="389599"/>
                  </a:moveTo>
                  <a:cubicBezTo>
                    <a:pt x="0" y="174429"/>
                    <a:pt x="174429" y="0"/>
                    <a:pt x="389599" y="0"/>
                  </a:cubicBezTo>
                  <a:cubicBezTo>
                    <a:pt x="604769" y="0"/>
                    <a:pt x="779198" y="174429"/>
                    <a:pt x="779198" y="389599"/>
                  </a:cubicBezTo>
                  <a:cubicBezTo>
                    <a:pt x="779198" y="604769"/>
                    <a:pt x="604769" y="779198"/>
                    <a:pt x="389599" y="779198"/>
                  </a:cubicBezTo>
                  <a:cubicBezTo>
                    <a:pt x="174429" y="779198"/>
                    <a:pt x="0" y="604769"/>
                    <a:pt x="0" y="389599"/>
                  </a:cubicBezTo>
                  <a:close/>
                </a:path>
              </a:pathLst>
            </a:custGeom>
            <a:solidFill>
              <a:srgbClr val="8BAB00"/>
            </a:solidFill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4906" tIns="124906" rIns="124906" bIns="124906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dirty="0"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1</a:t>
              </a:r>
              <a:endParaRPr lang="zh-CN" altLang="en-US" sz="3200" dirty="0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6981145" y="3965142"/>
              <a:ext cx="749433" cy="301314"/>
            </a:xfrm>
            <a:custGeom>
              <a:avLst/>
              <a:gdLst>
                <a:gd name="connsiteX0" fmla="*/ 0 w 799232"/>
                <a:gd name="connsiteY0" fmla="*/ 24169 h 48339"/>
                <a:gd name="connsiteX1" fmla="*/ 799232 w 799232"/>
                <a:gd name="connsiteY1" fmla="*/ 24169 h 4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9232" h="48339">
                  <a:moveTo>
                    <a:pt x="0" y="24169"/>
                  </a:moveTo>
                  <a:lnTo>
                    <a:pt x="799232" y="24169"/>
                  </a:lnTo>
                </a:path>
              </a:pathLst>
            </a:custGeom>
            <a:noFill/>
            <a:ln w="38100">
              <a:solidFill>
                <a:srgbClr val="8BAB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2334" tIns="4188" rIns="392336" bIns="4189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dirty="0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7742869" y="3711196"/>
              <a:ext cx="779198" cy="779198"/>
            </a:xfrm>
            <a:custGeom>
              <a:avLst/>
              <a:gdLst>
                <a:gd name="connsiteX0" fmla="*/ 0 w 779198"/>
                <a:gd name="connsiteY0" fmla="*/ 389599 h 779198"/>
                <a:gd name="connsiteX1" fmla="*/ 389599 w 779198"/>
                <a:gd name="connsiteY1" fmla="*/ 0 h 779198"/>
                <a:gd name="connsiteX2" fmla="*/ 779198 w 779198"/>
                <a:gd name="connsiteY2" fmla="*/ 389599 h 779198"/>
                <a:gd name="connsiteX3" fmla="*/ 389599 w 779198"/>
                <a:gd name="connsiteY3" fmla="*/ 779198 h 779198"/>
                <a:gd name="connsiteX4" fmla="*/ 0 w 779198"/>
                <a:gd name="connsiteY4" fmla="*/ 389599 h 7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9198" h="779198">
                  <a:moveTo>
                    <a:pt x="0" y="389599"/>
                  </a:moveTo>
                  <a:cubicBezTo>
                    <a:pt x="0" y="174429"/>
                    <a:pt x="174429" y="0"/>
                    <a:pt x="389599" y="0"/>
                  </a:cubicBezTo>
                  <a:cubicBezTo>
                    <a:pt x="604769" y="0"/>
                    <a:pt x="779198" y="174429"/>
                    <a:pt x="779198" y="389599"/>
                  </a:cubicBezTo>
                  <a:cubicBezTo>
                    <a:pt x="779198" y="604769"/>
                    <a:pt x="604769" y="779198"/>
                    <a:pt x="389599" y="779198"/>
                  </a:cubicBezTo>
                  <a:cubicBezTo>
                    <a:pt x="174429" y="779198"/>
                    <a:pt x="0" y="604769"/>
                    <a:pt x="0" y="389599"/>
                  </a:cubicBezTo>
                  <a:close/>
                </a:path>
              </a:pathLst>
            </a:custGeom>
            <a:solidFill>
              <a:srgbClr val="8BAB00"/>
            </a:solidFill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4906" tIns="124906" rIns="124906" bIns="124906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dirty="0"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2</a:t>
              </a:r>
              <a:endParaRPr lang="zh-CN" altLang="en-US" sz="3200" dirty="0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516559" y="1628811"/>
              <a:ext cx="3616980" cy="3616996"/>
            </a:xfrm>
            <a:custGeom>
              <a:avLst/>
              <a:gdLst>
                <a:gd name="connsiteX0" fmla="*/ 0 w 3616980"/>
                <a:gd name="connsiteY0" fmla="*/ 1808498 h 3616996"/>
                <a:gd name="connsiteX1" fmla="*/ 1808490 w 3616980"/>
                <a:gd name="connsiteY1" fmla="*/ 0 h 3616996"/>
                <a:gd name="connsiteX2" fmla="*/ 3616980 w 3616980"/>
                <a:gd name="connsiteY2" fmla="*/ 1808498 h 3616996"/>
                <a:gd name="connsiteX3" fmla="*/ 1808490 w 3616980"/>
                <a:gd name="connsiteY3" fmla="*/ 3616996 h 3616996"/>
                <a:gd name="connsiteX4" fmla="*/ 0 w 3616980"/>
                <a:gd name="connsiteY4" fmla="*/ 1808498 h 361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6980" h="3616996">
                  <a:moveTo>
                    <a:pt x="0" y="1808498"/>
                  </a:moveTo>
                  <a:cubicBezTo>
                    <a:pt x="0" y="809692"/>
                    <a:pt x="809689" y="0"/>
                    <a:pt x="1808490" y="0"/>
                  </a:cubicBezTo>
                  <a:cubicBezTo>
                    <a:pt x="2807291" y="0"/>
                    <a:pt x="3616980" y="809692"/>
                    <a:pt x="3616980" y="1808498"/>
                  </a:cubicBezTo>
                  <a:cubicBezTo>
                    <a:pt x="3616980" y="2807304"/>
                    <a:pt x="2807291" y="3616996"/>
                    <a:pt x="1808490" y="3616996"/>
                  </a:cubicBezTo>
                  <a:cubicBezTo>
                    <a:pt x="809689" y="3616996"/>
                    <a:pt x="0" y="2807304"/>
                    <a:pt x="0" y="1808498"/>
                  </a:cubicBezTo>
                  <a:close/>
                </a:path>
              </a:pathLst>
            </a:custGeom>
            <a:noFill/>
            <a:ln w="152400">
              <a:solidFill>
                <a:srgbClr val="8BAB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42394" tIns="542397" rIns="542394" bIns="542397" numCol="1" spcCol="1270" anchor="ctr" anchorCtr="0">
              <a:noAutofit/>
            </a:bodyPr>
            <a:lstStyle/>
            <a:p>
              <a:pPr algn="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dirty="0"/>
            </a:p>
          </p:txBody>
        </p:sp>
      </p:grpSp>
      <p:sp>
        <p:nvSpPr>
          <p:cNvPr id="34" name="TextBox 6"/>
          <p:cNvSpPr txBox="1"/>
          <p:nvPr/>
        </p:nvSpPr>
        <p:spPr>
          <a:xfrm>
            <a:off x="5231904" y="1558365"/>
            <a:ext cx="5430070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不能承载所有用户需求</a:t>
            </a:r>
          </a:p>
        </p:txBody>
      </p:sp>
      <p:sp>
        <p:nvSpPr>
          <p:cNvPr id="35" name="TextBox 6"/>
          <p:cNvSpPr txBox="1"/>
          <p:nvPr/>
        </p:nvSpPr>
        <p:spPr>
          <a:xfrm>
            <a:off x="5231904" y="1968708"/>
            <a:ext cx="6654206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对于游戏娱乐、文档处理等重需求等不能很好地满足</a:t>
            </a:r>
            <a:r>
              <a:rPr lang="en-US" altLang="zh-CN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虽然有微信小游戏的出现</a:t>
            </a:r>
            <a:r>
              <a:rPr lang="en-US" altLang="zh-CN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，另外微信小程序限制：</a:t>
            </a:r>
            <a:r>
              <a:rPr lang="zh-CN" altLang="en-US" sz="1600" i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整个小程序所有分包大小不超过 </a:t>
            </a:r>
            <a:r>
              <a:rPr lang="en-US" altLang="zh-CN" sz="1600" i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8M</a:t>
            </a:r>
            <a:endParaRPr lang="zh-CN" altLang="zh-CN" sz="1600" b="1" i="1" dirty="0">
              <a:solidFill>
                <a:srgbClr val="E6781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6"/>
          <p:cNvSpPr txBox="1"/>
          <p:nvPr/>
        </p:nvSpPr>
        <p:spPr>
          <a:xfrm>
            <a:off x="5323689" y="3429000"/>
            <a:ext cx="5430070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小程序的体系整体依赖于微信</a:t>
            </a:r>
          </a:p>
        </p:txBody>
      </p:sp>
      <p:sp>
        <p:nvSpPr>
          <p:cNvPr id="37" name="TextBox 6"/>
          <p:cNvSpPr txBox="1"/>
          <p:nvPr/>
        </p:nvSpPr>
        <p:spPr>
          <a:xfrm>
            <a:off x="5323689" y="3839342"/>
            <a:ext cx="6048672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对于一些微信使用度比较低的地方，微信小程序就没有用武之地了。</a:t>
            </a:r>
            <a:endParaRPr lang="zh-CN" altLang="zh-CN" sz="1600" b="1" dirty="0">
              <a:solidFill>
                <a:srgbClr val="E6781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7FCD53-ABCA-4BB1-80D9-D3C1612C6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92" y="1538261"/>
            <a:ext cx="3262993" cy="3262993"/>
          </a:xfrm>
          <a:prstGeom prst="flowChartConnector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42E65119-EA7C-453B-8F8D-0D6E105DD3BF}"/>
              </a:ext>
            </a:extLst>
          </p:cNvPr>
          <p:cNvSpPr/>
          <p:nvPr/>
        </p:nvSpPr>
        <p:spPr>
          <a:xfrm>
            <a:off x="10033679" y="5015646"/>
            <a:ext cx="1440160" cy="62479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轻应用</a:t>
            </a:r>
          </a:p>
        </p:txBody>
      </p:sp>
    </p:spTree>
    <p:extLst>
      <p:ext uri="{BB962C8B-B14F-4D97-AF65-F5344CB8AC3E}">
        <p14:creationId xmlns:p14="http://schemas.microsoft.com/office/powerpoint/2010/main" val="269541804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4" grpId="0"/>
      <p:bldP spid="35" grpId="0"/>
      <p:bldP spid="36" grpId="0"/>
      <p:bldP spid="37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6382866" y="2257708"/>
            <a:ext cx="1261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6300986" y="2924945"/>
            <a:ext cx="4763566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dirty="0">
                <a:solidFill>
                  <a:schemeClr val="bg1"/>
                </a:solidFill>
                <a:ea typeface="微软雅黑" pitchFamily="34" charset="-122"/>
              </a:rPr>
              <a:t>小程序配置</a:t>
            </a:r>
          </a:p>
        </p:txBody>
      </p:sp>
      <p:sp>
        <p:nvSpPr>
          <p:cNvPr id="14" name="矩形 13"/>
          <p:cNvSpPr/>
          <p:nvPr/>
        </p:nvSpPr>
        <p:spPr>
          <a:xfrm>
            <a:off x="6312024" y="2841386"/>
            <a:ext cx="4536504" cy="216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5ABD2B-4DFF-4280-A742-040D79F515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348492"/>
            <a:ext cx="3024336" cy="3028988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63532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Inverted="1"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5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575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500">
                                          <p:cBhvr additive="base">
                                            <p:cTn id="14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500">
                                          <p:cBhvr additive="base">
                                            <p:cTn id="15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3" grpId="0"/>
          <p:bldP spid="1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5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3" grpId="0"/>
          <p:bldP spid="14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23562</TotalTime>
  <Words>969</Words>
  <Application>Microsoft Office PowerPoint</Application>
  <PresentationFormat>宽屏</PresentationFormat>
  <Paragraphs>78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 Unicode MS</vt:lpstr>
      <vt:lpstr>华康俪金黑W8(P)</vt:lpstr>
      <vt:lpstr>微软雅黑</vt:lpstr>
      <vt:lpstr>专业字体设计服务/WWW.ZTSGC.COM/</vt:lpstr>
      <vt:lpstr>Agency FB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king kang</cp:lastModifiedBy>
  <cp:revision>5687</cp:revision>
  <dcterms:created xsi:type="dcterms:W3CDTF">2012-10-07T00:28:30Z</dcterms:created>
  <dcterms:modified xsi:type="dcterms:W3CDTF">2019-06-10T15:00:21Z</dcterms:modified>
</cp:coreProperties>
</file>