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960" autoAdjust="0"/>
  </p:normalViewPr>
  <p:slideViewPr>
    <p:cSldViewPr snapToGrid="0">
      <p:cViewPr varScale="1">
        <p:scale>
          <a:sx n="87" d="100"/>
          <a:sy n="87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56-AF5E-45D3-9834-F838AF10A532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B69BA-AD84-452E-B052-D11B78F2C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7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Crowd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B69BA-AD84-452E-B052-D11B78F2C0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8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Crowd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B69BA-AD84-452E-B052-D11B78F2C0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0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人类是由幻觉的，具有虚构一些目标和场景的能力。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B69BA-AD84-452E-B052-D11B78F2C0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0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B69BA-AD84-452E-B052-D11B78F2C0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3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9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8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26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8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4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1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8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0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D4CE-AC2D-4AEF-9C57-0BD60566183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9E82-FD43-4970-A1B3-732DAFDE3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33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嗷嗷叫">
            <a:extLst>
              <a:ext uri="{FF2B5EF4-FFF2-40B4-BE49-F238E27FC236}">
                <a16:creationId xmlns:a16="http://schemas.microsoft.com/office/drawing/2014/main" id="{D2FF0176-5415-48A0-89DD-A02CD30DF8C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24489"/>
          </a:xfrm>
        </p:spPr>
        <p:txBody>
          <a:bodyPr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乌合之众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8EAAD7-D786-4895-8585-1B6F75C1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大众心理研究</a:t>
            </a:r>
            <a:endParaRPr lang="en-US" altLang="zh-CN" dirty="0"/>
          </a:p>
          <a:p>
            <a:pPr algn="r"/>
            <a:r>
              <a:rPr lang="zh-CN" altLang="en-US" dirty="0"/>
              <a:t>法国 古斯塔夫 勒庞</a:t>
            </a:r>
          </a:p>
        </p:txBody>
      </p:sp>
    </p:spTree>
    <p:extLst>
      <p:ext uri="{BB962C8B-B14F-4D97-AF65-F5344CB8AC3E}">
        <p14:creationId xmlns:p14="http://schemas.microsoft.com/office/powerpoint/2010/main" val="428799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C9619-2FB4-48EB-98E5-21CF5FFF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谈论</a:t>
            </a:r>
            <a:r>
              <a:rPr lang="en-US" altLang="zh-CN" dirty="0"/>
              <a:t>:</a:t>
            </a:r>
            <a:r>
              <a:rPr lang="zh-CN" altLang="en-US" dirty="0"/>
              <a:t>“乌合之众”在生活中的运用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9A239-7B14-4FAF-9E9A-B6ED5ECE42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正向运用</a:t>
            </a:r>
            <a:endParaRPr lang="en-US" altLang="zh-CN" dirty="0"/>
          </a:p>
          <a:p>
            <a:pPr lvl="1"/>
            <a:r>
              <a:rPr lang="zh-CN" altLang="en-US" dirty="0"/>
              <a:t>到一个陌生的地方，如何找到一个好玩的地方？ 去人多的地方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4E5F6-33BE-46E0-8B2E-3C26AC4E2C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逆向运用</a:t>
            </a:r>
            <a:endParaRPr lang="en-US" altLang="zh-CN" dirty="0"/>
          </a:p>
          <a:p>
            <a:pPr lvl="1"/>
            <a:r>
              <a:rPr lang="zh-CN" altLang="en-US" dirty="0"/>
              <a:t>在别人贪婪时我恐惧，在别人恐惧时我贪婪</a:t>
            </a:r>
            <a:endParaRPr lang="en-US" altLang="zh-CN" dirty="0"/>
          </a:p>
          <a:p>
            <a:pPr lvl="1"/>
            <a:r>
              <a:rPr lang="zh-CN" altLang="en-US" dirty="0"/>
              <a:t>投资者情绪指标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34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2A804-B681-4C5D-A536-F0E8B40E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D340F-82E3-4D67-A965-A049FF40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勒庞与</a:t>
            </a:r>
            <a:r>
              <a:rPr lang="en-US" altLang="zh-CN" dirty="0"/>
              <a:t>《</a:t>
            </a:r>
            <a:r>
              <a:rPr lang="zh-CN" altLang="en-US" dirty="0"/>
              <a:t>乌合之众</a:t>
            </a:r>
            <a:r>
              <a:rPr lang="en-US" altLang="zh-CN" dirty="0"/>
              <a:t>》</a:t>
            </a:r>
            <a:r>
              <a:rPr lang="zh-CN" altLang="en-US" dirty="0"/>
              <a:t>初印象</a:t>
            </a:r>
            <a:endParaRPr lang="en-US" altLang="zh-CN" dirty="0"/>
          </a:p>
          <a:p>
            <a:r>
              <a:rPr lang="zh-CN" altLang="en-US" dirty="0"/>
              <a:t>“乌合之众”具体指什么？</a:t>
            </a:r>
            <a:endParaRPr lang="en-US" altLang="zh-CN" dirty="0"/>
          </a:p>
          <a:p>
            <a:r>
              <a:rPr lang="zh-CN" altLang="en-US" dirty="0"/>
              <a:t>哪些因素让人们变成了“乌合之众”？</a:t>
            </a:r>
            <a:endParaRPr lang="en-US" altLang="zh-CN" dirty="0"/>
          </a:p>
          <a:p>
            <a:r>
              <a:rPr lang="zh-CN" altLang="en-US" dirty="0"/>
              <a:t>领袖在“乌合之众”中是如何发挥作用的？</a:t>
            </a:r>
            <a:endParaRPr lang="en-US" altLang="zh-CN" dirty="0"/>
          </a:p>
          <a:p>
            <a:r>
              <a:rPr lang="zh-CN" altLang="en-US" dirty="0"/>
              <a:t>讨论</a:t>
            </a:r>
            <a:r>
              <a:rPr lang="en-US" altLang="zh-CN" dirty="0"/>
              <a:t>:</a:t>
            </a:r>
            <a:r>
              <a:rPr lang="zh-CN" altLang="en-US" dirty="0"/>
              <a:t>“乌合之众”心理学在生活中的运用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9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8A81-8EB8-4FF4-8665-17BF0CA7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勒庞与</a:t>
            </a:r>
            <a:r>
              <a:rPr lang="en-US" altLang="zh-CN" dirty="0"/>
              <a:t>《</a:t>
            </a:r>
            <a:r>
              <a:rPr lang="zh-CN" altLang="en-US" dirty="0"/>
              <a:t>乌合之众</a:t>
            </a:r>
            <a:r>
              <a:rPr lang="en-US" altLang="zh-CN" dirty="0"/>
              <a:t>》</a:t>
            </a:r>
            <a:r>
              <a:rPr lang="zh-CN" altLang="en-US" dirty="0"/>
              <a:t>初印象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921AE-F74E-406E-A26D-3F5B1AEBF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跨学科牛人</a:t>
            </a:r>
            <a:endParaRPr lang="en-US" altLang="zh-CN" dirty="0"/>
          </a:p>
          <a:p>
            <a:pPr lvl="1"/>
            <a:r>
              <a:rPr lang="zh-CN" altLang="en-US" dirty="0"/>
              <a:t>医学博士</a:t>
            </a:r>
            <a:endParaRPr lang="en-US" altLang="zh-CN" dirty="0"/>
          </a:p>
          <a:p>
            <a:pPr lvl="1"/>
            <a:r>
              <a:rPr lang="zh-CN" altLang="en-US" dirty="0"/>
              <a:t>社会心理学</a:t>
            </a:r>
            <a:endParaRPr lang="en-US" altLang="zh-CN" dirty="0"/>
          </a:p>
          <a:p>
            <a:pPr lvl="1"/>
            <a:r>
              <a:rPr lang="zh-CN" altLang="en-US" dirty="0"/>
              <a:t>人类学</a:t>
            </a:r>
            <a:endParaRPr lang="en-US" altLang="zh-CN" dirty="0"/>
          </a:p>
          <a:p>
            <a:pPr lvl="1"/>
            <a:r>
              <a:rPr lang="zh-CN" altLang="en-US" dirty="0"/>
              <a:t>自然科学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F2FCA7-D2B9-45AE-BF0E-4C39C698A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种族主义者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直男癌</a:t>
            </a:r>
            <a:endParaRPr lang="en-US" altLang="zh-CN" dirty="0"/>
          </a:p>
          <a:p>
            <a:r>
              <a:rPr lang="zh-CN" altLang="en-US" dirty="0"/>
              <a:t>经验主义，缺乏论证</a:t>
            </a:r>
          </a:p>
        </p:txBody>
      </p:sp>
    </p:spTree>
    <p:extLst>
      <p:ext uri="{BB962C8B-B14F-4D97-AF65-F5344CB8AC3E}">
        <p14:creationId xmlns:p14="http://schemas.microsoft.com/office/powerpoint/2010/main" val="16967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A1D9B-18AD-45B8-86BF-87A1C263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“乌合之众”具体指什么？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A6FC81-E975-4849-9CCF-E2B3D825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81" y="1595834"/>
            <a:ext cx="28575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D7C38D-FCCF-4C3E-91EC-ABE1E59B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396" y="1694812"/>
            <a:ext cx="4988616" cy="33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8231D9-1F80-430E-9468-485D1CBD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4" y="3911505"/>
            <a:ext cx="3888685" cy="262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473CFD4-1355-43D8-AC17-7F7A24F0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6" y="3360654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F058B-E6A5-4962-8C01-A94F53E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“乌合之众”的演进过程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298D75-668C-493D-8749-3D052BC7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4" y="1514234"/>
            <a:ext cx="3659190" cy="21398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C7BF5E-2795-4489-AD84-FAA8D257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65" y="1621454"/>
            <a:ext cx="3273396" cy="184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5DE7F5ED-ACD4-4478-97B2-EAD0B42AF275}"/>
              </a:ext>
            </a:extLst>
          </p:cNvPr>
          <p:cNvSpPr/>
          <p:nvPr/>
        </p:nvSpPr>
        <p:spPr>
          <a:xfrm>
            <a:off x="4489589" y="2548145"/>
            <a:ext cx="2808076" cy="26835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图形 7" descr="运行">
            <a:extLst>
              <a:ext uri="{FF2B5EF4-FFF2-40B4-BE49-F238E27FC236}">
                <a16:creationId xmlns:a16="http://schemas.microsoft.com/office/drawing/2014/main" id="{43CE4095-4A3E-447B-87B9-47838B1EA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0012" y="1767923"/>
            <a:ext cx="914400" cy="91440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ABAD640-B845-4A32-B700-BFF1B63A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6" y="4549829"/>
            <a:ext cx="2930593" cy="20124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D18BB08C-5BE5-43FA-9051-6EB50F588B72}"/>
              </a:ext>
            </a:extLst>
          </p:cNvPr>
          <p:cNvSpPr/>
          <p:nvPr/>
        </p:nvSpPr>
        <p:spPr>
          <a:xfrm>
            <a:off x="9099166" y="3569105"/>
            <a:ext cx="298174" cy="94440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A903BFF-57B2-46F6-B276-2CDEA101D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105168"/>
            <a:ext cx="3534320" cy="23538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箭头: 左 10">
            <a:extLst>
              <a:ext uri="{FF2B5EF4-FFF2-40B4-BE49-F238E27FC236}">
                <a16:creationId xmlns:a16="http://schemas.microsoft.com/office/drawing/2014/main" id="{1EEC3D68-D538-4596-AF24-90E4256BAB79}"/>
              </a:ext>
            </a:extLst>
          </p:cNvPr>
          <p:cNvSpPr/>
          <p:nvPr/>
        </p:nvSpPr>
        <p:spPr>
          <a:xfrm>
            <a:off x="5180012" y="5178287"/>
            <a:ext cx="1926466" cy="268356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8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3EA7-EE5A-48C2-AAE2-76ED37EE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“乌合之众”的心理共通点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F78ED-5DDC-4CA3-93AC-BE2B7C393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89043"/>
            <a:ext cx="9905998" cy="4002157"/>
          </a:xfrm>
        </p:spPr>
        <p:txBody>
          <a:bodyPr>
            <a:normAutofit/>
          </a:bodyPr>
          <a:lstStyle/>
          <a:p>
            <a:r>
              <a:rPr lang="zh-CN" altLang="en-US" dirty="0"/>
              <a:t>本能优先</a:t>
            </a:r>
            <a:endParaRPr lang="en-US" altLang="zh-CN" dirty="0"/>
          </a:p>
          <a:p>
            <a:pPr lvl="1"/>
            <a:r>
              <a:rPr lang="zh-CN" altLang="en-US" dirty="0"/>
              <a:t>逃生、避险、饥饿等等</a:t>
            </a:r>
            <a:endParaRPr lang="en-US" altLang="zh-CN" dirty="0"/>
          </a:p>
          <a:p>
            <a:r>
              <a:rPr lang="zh-CN" altLang="en-US" dirty="0"/>
              <a:t>相互传染</a:t>
            </a:r>
            <a:endParaRPr lang="en-US" altLang="zh-CN" dirty="0"/>
          </a:p>
          <a:p>
            <a:pPr lvl="1"/>
            <a:r>
              <a:rPr lang="zh-CN" altLang="en-US" dirty="0"/>
              <a:t>群体之间，感情和行动都极富传染性</a:t>
            </a:r>
            <a:endParaRPr lang="en-US" altLang="zh-CN" dirty="0"/>
          </a:p>
          <a:p>
            <a:r>
              <a:rPr lang="zh-CN" altLang="en-US" dirty="0"/>
              <a:t>易受暗示</a:t>
            </a:r>
            <a:endParaRPr lang="en-US" altLang="zh-CN" dirty="0"/>
          </a:p>
          <a:p>
            <a:pPr lvl="1"/>
            <a:r>
              <a:rPr lang="zh-CN" altLang="en-US" dirty="0"/>
              <a:t>群体之间存在一个隐形的“气场”，别人的行动会暗示他发生了事情</a:t>
            </a:r>
            <a:endParaRPr lang="en-US" altLang="zh-CN" dirty="0"/>
          </a:p>
          <a:p>
            <a:r>
              <a:rPr lang="zh-CN" altLang="en-US" dirty="0"/>
              <a:t>缺乏理性</a:t>
            </a:r>
            <a:endParaRPr lang="en-US" altLang="zh-CN" dirty="0"/>
          </a:p>
          <a:p>
            <a:pPr lvl="1"/>
            <a:r>
              <a:rPr lang="zh-CN" altLang="en-US" dirty="0"/>
              <a:t>群体的智商由群体中智商最低的人决定。</a:t>
            </a:r>
          </a:p>
        </p:txBody>
      </p:sp>
    </p:spTree>
    <p:extLst>
      <p:ext uri="{BB962C8B-B14F-4D97-AF65-F5344CB8AC3E}">
        <p14:creationId xmlns:p14="http://schemas.microsoft.com/office/powerpoint/2010/main" val="407400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069A7-5F8C-45E2-B4D7-DF58A6FA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0161"/>
            <a:ext cx="9905998" cy="1478570"/>
          </a:xfrm>
        </p:spPr>
        <p:txBody>
          <a:bodyPr/>
          <a:lstStyle/>
          <a:p>
            <a:r>
              <a:rPr lang="zh-CN" altLang="en-US" dirty="0"/>
              <a:t>“乌合之众”如何形成的？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97D086-ABA4-46CC-B109-1C2315945AAC}"/>
              </a:ext>
            </a:extLst>
          </p:cNvPr>
          <p:cNvSpPr/>
          <p:nvPr/>
        </p:nvSpPr>
        <p:spPr>
          <a:xfrm>
            <a:off x="1143001" y="3831535"/>
            <a:ext cx="2226364" cy="4969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历史上的一些运动、革命、起义等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572154A-F001-4998-99C6-7742AE447BA2}"/>
              </a:ext>
            </a:extLst>
          </p:cNvPr>
          <p:cNvSpPr/>
          <p:nvPr/>
        </p:nvSpPr>
        <p:spPr>
          <a:xfrm>
            <a:off x="3707296" y="1769165"/>
            <a:ext cx="526774" cy="4621696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064444C4-354A-443A-BEAF-76A1918D8A31}"/>
              </a:ext>
            </a:extLst>
          </p:cNvPr>
          <p:cNvSpPr/>
          <p:nvPr/>
        </p:nvSpPr>
        <p:spPr>
          <a:xfrm>
            <a:off x="4502426" y="1560375"/>
            <a:ext cx="3379304" cy="536713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运动开始前流传的口号，概念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5F66B5-13CA-4827-8176-F5DC0B399207}"/>
              </a:ext>
            </a:extLst>
          </p:cNvPr>
          <p:cNvSpPr/>
          <p:nvPr/>
        </p:nvSpPr>
        <p:spPr>
          <a:xfrm>
            <a:off x="8070573" y="950230"/>
            <a:ext cx="1620078" cy="685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定义模糊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6ED49A-B294-4D45-9C3C-452E3C559E06}"/>
              </a:ext>
            </a:extLst>
          </p:cNvPr>
          <p:cNvSpPr/>
          <p:nvPr/>
        </p:nvSpPr>
        <p:spPr>
          <a:xfrm>
            <a:off x="9879494" y="934210"/>
            <a:ext cx="1620078" cy="685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极具煽动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81223F-EE91-44E5-AACC-6EFB3565CDD9}"/>
              </a:ext>
            </a:extLst>
          </p:cNvPr>
          <p:cNvSpPr/>
          <p:nvPr/>
        </p:nvSpPr>
        <p:spPr>
          <a:xfrm>
            <a:off x="8070573" y="1719740"/>
            <a:ext cx="1620078" cy="685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王侯将相宁有种乎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CB49F1-9F43-41FA-AA2B-6D4B5F9EA3B5}"/>
              </a:ext>
            </a:extLst>
          </p:cNvPr>
          <p:cNvSpPr/>
          <p:nvPr/>
        </p:nvSpPr>
        <p:spPr>
          <a:xfrm>
            <a:off x="9879494" y="1719740"/>
            <a:ext cx="1620078" cy="685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自由、博爱、平等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D04749-3D3F-467A-A781-DDCFBCDC172C}"/>
              </a:ext>
            </a:extLst>
          </p:cNvPr>
          <p:cNvSpPr/>
          <p:nvPr/>
        </p:nvSpPr>
        <p:spPr>
          <a:xfrm>
            <a:off x="4512364" y="3733028"/>
            <a:ext cx="3379304" cy="6162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集体行动中，更容易出现幻觉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B9CF5-4A9B-462D-B15F-7EF525928573}"/>
              </a:ext>
            </a:extLst>
          </p:cNvPr>
          <p:cNvSpPr/>
          <p:nvPr/>
        </p:nvSpPr>
        <p:spPr>
          <a:xfrm>
            <a:off x="8204751" y="3341985"/>
            <a:ext cx="3349486" cy="52920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置身于山呼海啸的运动中，觉得自己势不可挡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ED12D57-C71C-42FA-88A9-8D1E913C0493}"/>
              </a:ext>
            </a:extLst>
          </p:cNvPr>
          <p:cNvSpPr/>
          <p:nvPr/>
        </p:nvSpPr>
        <p:spPr>
          <a:xfrm>
            <a:off x="8204751" y="4063889"/>
            <a:ext cx="3349486" cy="52920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群体的情绪感染，能影响一个人的能力上限</a:t>
            </a:r>
          </a:p>
        </p:txBody>
      </p:sp>
      <p:sp>
        <p:nvSpPr>
          <p:cNvPr id="19" name="矩形: 圆顶角 18">
            <a:extLst>
              <a:ext uri="{FF2B5EF4-FFF2-40B4-BE49-F238E27FC236}">
                <a16:creationId xmlns:a16="http://schemas.microsoft.com/office/drawing/2014/main" id="{2F9216D8-4566-4B6A-83B8-719E27B8F037}"/>
              </a:ext>
            </a:extLst>
          </p:cNvPr>
          <p:cNvSpPr/>
          <p:nvPr/>
        </p:nvSpPr>
        <p:spPr>
          <a:xfrm flipV="1">
            <a:off x="4502426" y="5971126"/>
            <a:ext cx="3379304" cy="536713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DD5387D-B78F-4AE9-87BE-5B4A5DCC55DD}"/>
              </a:ext>
            </a:extLst>
          </p:cNvPr>
          <p:cNvSpPr txBox="1"/>
          <p:nvPr/>
        </p:nvSpPr>
        <p:spPr>
          <a:xfrm>
            <a:off x="4722312" y="6021529"/>
            <a:ext cx="313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群体所具有历史经验</a:t>
            </a:r>
          </a:p>
        </p:txBody>
      </p: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F8CBAED-DD3B-4D2F-9074-D28AAB1C7DCD}"/>
              </a:ext>
            </a:extLst>
          </p:cNvPr>
          <p:cNvSpPr/>
          <p:nvPr/>
        </p:nvSpPr>
        <p:spPr>
          <a:xfrm>
            <a:off x="8204751" y="5593163"/>
            <a:ext cx="3131304" cy="91467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“集体历史记忆”</a:t>
            </a:r>
          </a:p>
        </p:txBody>
      </p:sp>
    </p:spTree>
    <p:extLst>
      <p:ext uri="{BB962C8B-B14F-4D97-AF65-F5344CB8AC3E}">
        <p14:creationId xmlns:p14="http://schemas.microsoft.com/office/powerpoint/2010/main" val="127442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90D4F-1A28-4C0E-8F2E-B65F663E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领袖在“乌合之众”中是如何发挥作用的？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46D6F4-D51E-4768-B37A-18B2FA2950A6}"/>
              </a:ext>
            </a:extLst>
          </p:cNvPr>
          <p:cNvSpPr txBox="1"/>
          <p:nvPr/>
        </p:nvSpPr>
        <p:spPr>
          <a:xfrm>
            <a:off x="3118981" y="2097088"/>
            <a:ext cx="7928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只要由一些生物聚集在一起，不管是动物还是人，都会本能地让自己处在一个头领的统治之下</a:t>
            </a:r>
            <a:endParaRPr lang="en-US" altLang="zh-CN" dirty="0"/>
          </a:p>
          <a:p>
            <a:pPr algn="r"/>
            <a:r>
              <a:rPr lang="en-US" altLang="zh-CN" dirty="0"/>
              <a:t>—— </a:t>
            </a:r>
            <a:r>
              <a:rPr lang="zh-CN" altLang="en-US" dirty="0"/>
              <a:t>勒庞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48F56E2-E566-41C2-B8E9-C10E35384F76}"/>
              </a:ext>
            </a:extLst>
          </p:cNvPr>
          <p:cNvSpPr/>
          <p:nvPr/>
        </p:nvSpPr>
        <p:spPr>
          <a:xfrm>
            <a:off x="1288974" y="3429000"/>
            <a:ext cx="2203373" cy="6279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断言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C7DBCB-3479-4129-A94D-DF624B956CBB}"/>
              </a:ext>
            </a:extLst>
          </p:cNvPr>
          <p:cNvSpPr/>
          <p:nvPr/>
        </p:nvSpPr>
        <p:spPr>
          <a:xfrm>
            <a:off x="1288972" y="5388874"/>
            <a:ext cx="2203373" cy="6279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传染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3D007B-7889-4AB6-9058-9631B478D111}"/>
              </a:ext>
            </a:extLst>
          </p:cNvPr>
          <p:cNvSpPr/>
          <p:nvPr/>
        </p:nvSpPr>
        <p:spPr>
          <a:xfrm>
            <a:off x="1288973" y="4368188"/>
            <a:ext cx="2203373" cy="62796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重复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5554CAB-0E1B-4E5C-ACBD-934D32D58F30}"/>
              </a:ext>
            </a:extLst>
          </p:cNvPr>
          <p:cNvSpPr/>
          <p:nvPr/>
        </p:nvSpPr>
        <p:spPr>
          <a:xfrm>
            <a:off x="3855904" y="3429000"/>
            <a:ext cx="7315200" cy="62796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领袖不需要做出任何论证，不要有任何推理，直接下判断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863D703-2609-4B7C-9049-E530569354F9}"/>
              </a:ext>
            </a:extLst>
          </p:cNvPr>
          <p:cNvSpPr/>
          <p:nvPr/>
        </p:nvSpPr>
        <p:spPr>
          <a:xfrm>
            <a:off x="3855904" y="4368188"/>
            <a:ext cx="7315200" cy="62796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领袖的话重复一万遍，那些拥有独立思考能力的人也会产生幻觉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DEA3C8-8D8C-44CD-BB05-D3A75BBCA2C3}"/>
              </a:ext>
            </a:extLst>
          </p:cNvPr>
          <p:cNvSpPr/>
          <p:nvPr/>
        </p:nvSpPr>
        <p:spPr>
          <a:xfrm>
            <a:off x="3855904" y="5388874"/>
            <a:ext cx="7315200" cy="62796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不论多么荒谬的断言，只要领袖坚定不移，就能扩散开来</a:t>
            </a:r>
          </a:p>
        </p:txBody>
      </p:sp>
    </p:spTree>
    <p:extLst>
      <p:ext uri="{BB962C8B-B14F-4D97-AF65-F5344CB8AC3E}">
        <p14:creationId xmlns:p14="http://schemas.microsoft.com/office/powerpoint/2010/main" val="253911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1B50-59C4-45DB-94EE-890FCBB5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431231"/>
            <a:ext cx="9905998" cy="1100113"/>
          </a:xfrm>
        </p:spPr>
        <p:txBody>
          <a:bodyPr/>
          <a:lstStyle/>
          <a:p>
            <a:r>
              <a:rPr lang="zh-CN" altLang="en-US" dirty="0"/>
              <a:t>“乌合之众”书中金句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A22EC-FE5A-4BC1-B566-E79180EF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05917"/>
            <a:ext cx="9905998" cy="424149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群体是个无名氏，因此也不必承担责任。这样一来，总是约束着个人的责任感便彻底消失。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在每个社会领域，从高贵者到最低贱者，人只要一脱离孤独状态，立刻便处在某个领袖的影响之下。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极为重要的修辞法只有一个，那就是重复。得到断言的事情，通过不断重复才在头脑中生根，并且这种方式最终能够使人把它当作得到证实的真理接受下来。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如果每天都被思考、讲述、相信和感受相同东西的人包围，那你就很难摆脱这些思想、信念和感受，你就会卷入盲从的浪潮 </a:t>
            </a:r>
            <a:endParaRPr lang="en-US" altLang="zh-CN" sz="2000" dirty="0">
              <a:latin typeface="+mn-ea"/>
            </a:endParaRPr>
          </a:p>
          <a:p>
            <a:pPr marL="0" indent="0" algn="r">
              <a:buNone/>
            </a:pPr>
            <a:r>
              <a:rPr lang="en-US" altLang="zh-CN" sz="1800" dirty="0">
                <a:latin typeface="+mn-ea"/>
              </a:rPr>
              <a:t>——《</a:t>
            </a:r>
            <a:r>
              <a:rPr lang="zh-CN" altLang="en-US" sz="1800" dirty="0">
                <a:latin typeface="+mn-ea"/>
              </a:rPr>
              <a:t>逆向投资心理学</a:t>
            </a:r>
            <a:r>
              <a:rPr lang="en-US" altLang="zh-CN" sz="1800" dirty="0">
                <a:latin typeface="+mn-ea"/>
              </a:rPr>
              <a:t>》</a:t>
            </a: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75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875</TotalTime>
  <Words>521</Words>
  <Application>Microsoft Office PowerPoint</Application>
  <PresentationFormat>宽屏</PresentationFormat>
  <Paragraphs>70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Consolas</vt:lpstr>
      <vt:lpstr>Tw Cen MT</vt:lpstr>
      <vt:lpstr>电路</vt:lpstr>
      <vt:lpstr>乌合之众</vt:lpstr>
      <vt:lpstr>目录</vt:lpstr>
      <vt:lpstr>勒庞与《乌合之众》初印象</vt:lpstr>
      <vt:lpstr>“乌合之众”具体指什么？</vt:lpstr>
      <vt:lpstr>“乌合之众”的演进过程</vt:lpstr>
      <vt:lpstr>“乌合之众”的心理共通点</vt:lpstr>
      <vt:lpstr>“乌合之众”如何形成的？</vt:lpstr>
      <vt:lpstr>领袖在“乌合之众”中是如何发挥作用的？</vt:lpstr>
      <vt:lpstr>“乌合之众”书中金句</vt:lpstr>
      <vt:lpstr>谈论:“乌合之众”在生活中的运用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乌合之众</dc:title>
  <dc:creator>kang king</dc:creator>
  <cp:lastModifiedBy>kang king</cp:lastModifiedBy>
  <cp:revision>20</cp:revision>
  <dcterms:created xsi:type="dcterms:W3CDTF">2021-08-12T02:47:43Z</dcterms:created>
  <dcterms:modified xsi:type="dcterms:W3CDTF">2021-08-19T08:37:35Z</dcterms:modified>
</cp:coreProperties>
</file>