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62" r:id="rId3"/>
    <p:sldId id="272" r:id="rId4"/>
    <p:sldId id="258" r:id="rId5"/>
    <p:sldId id="267" r:id="rId6"/>
    <p:sldId id="268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D2CB58-321A-461F-B23D-F828805493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978DF9A-83EC-4D8E-A9D6-8E107CD830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76C844-5ED6-401E-92F8-4DF639481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A41F1-EAD9-4560-A591-EF9AC0DAC94E}" type="datetimeFigureOut">
              <a:rPr lang="ko-KR" altLang="en-US" smtClean="0"/>
              <a:t>2020-09-19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CF9696-02F6-44CC-8C13-D0813D3AD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6F0F4D-EC69-487C-818F-A598EFF18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F1464-E31E-44B8-B18C-144E5476C7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8261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07D72C-A2E5-4DAB-A759-78210C68E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C97BAE7-6068-4F93-9005-7F6DE7ACB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A0C51E-3D36-49CB-9566-1B767D643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A41F1-EAD9-4560-A591-EF9AC0DAC94E}" type="datetimeFigureOut">
              <a:rPr lang="ko-KR" altLang="en-US" smtClean="0"/>
              <a:t>2020-09-19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EC7A67-EED9-42A9-93BD-E6AE3C811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FB44FB-0241-475D-9DA0-4E714A5C3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F1464-E31E-44B8-B18C-144E5476C7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6064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C96FC3D-B4A5-45A5-B347-90663AC6A8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CFFEFD3-A116-4FC8-9097-A5C7287C12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7037C4-4F76-4980-A55C-635E7D72D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A41F1-EAD9-4560-A591-EF9AC0DAC94E}" type="datetimeFigureOut">
              <a:rPr lang="ko-KR" altLang="en-US" smtClean="0"/>
              <a:t>2020-09-19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8E72CD-BDF3-476D-9741-488A43BB9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1B05EF-A78B-4D7D-A6BB-A767D12C7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F1464-E31E-44B8-B18C-144E5476C7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408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F1CB0-2046-4373-A76F-E4EBDF09F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1EA050-2CD7-48D1-91FF-B4E8B77A6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7E19A0-9EAA-4DDB-B257-B93A214EE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A41F1-EAD9-4560-A591-EF9AC0DAC94E}" type="datetimeFigureOut">
              <a:rPr lang="ko-KR" altLang="en-US" smtClean="0"/>
              <a:t>2020-09-19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EF2572-4628-41F2-8006-E5D9DE42B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3606C2-476C-4221-B306-F409E7A44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F1464-E31E-44B8-B18C-144E5476C7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9836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9158F0-42DE-4C86-8DAA-AA04AA582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E2227C-BFD1-4C02-8DBD-85F17B2ED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74621F-1383-42AB-B5D1-99AFEB764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A41F1-EAD9-4560-A591-EF9AC0DAC94E}" type="datetimeFigureOut">
              <a:rPr lang="ko-KR" altLang="en-US" smtClean="0"/>
              <a:t>2020-09-19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2F8752-FAA4-4012-BA0E-1E91366D7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ECEDB3-AE51-44FC-968A-4F169194D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F1464-E31E-44B8-B18C-144E5476C7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6641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C600F1-BE79-4019-9910-563AE89CF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776B61-5AC7-42D6-A6E3-44C679F5B1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EF397FC-E0E8-493E-9362-6990A51908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77E595-1E19-46A7-A9B6-AAE40DB94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A41F1-EAD9-4560-A591-EF9AC0DAC94E}" type="datetimeFigureOut">
              <a:rPr lang="ko-KR" altLang="en-US" smtClean="0"/>
              <a:t>2020-09-19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8BE5B2-7C52-498A-B2E1-3CFD0D22C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A01068-FECD-4184-97B1-7CE8FF828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F1464-E31E-44B8-B18C-144E5476C7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913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4C9645-38EB-4D58-A4D0-606A2708D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51371C-0172-49AE-AF54-1F5E9AADB5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7B953E-1A8C-49B1-9FFC-3C1413FEF0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591DBC1-B4F8-4E30-BAAB-1413CA2B55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37C211D-29BD-4A5B-8219-5404ABA721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45A1C67-487B-41A6-AAE7-B560A0FEA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A41F1-EAD9-4560-A591-EF9AC0DAC94E}" type="datetimeFigureOut">
              <a:rPr lang="ko-KR" altLang="en-US" smtClean="0"/>
              <a:t>2020-09-19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18EFE1A-9808-45A8-82BB-F70DC992E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4E3EE49-D44C-461F-8055-9BE267F3E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F1464-E31E-44B8-B18C-144E5476C7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053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D8E19E-F0EC-424D-935E-08B470179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8EBADCA-412F-4976-A5AB-03FFCB73C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A41F1-EAD9-4560-A591-EF9AC0DAC94E}" type="datetimeFigureOut">
              <a:rPr lang="ko-KR" altLang="en-US" smtClean="0"/>
              <a:t>2020-09-19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1DFB6CF-84B9-467E-80FF-7A63F9093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D976612-8D81-4F5B-B819-CBA2DDC42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F1464-E31E-44B8-B18C-144E5476C7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138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01EA2C3-9FB0-4A07-BDBD-BBB3CB9EA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A41F1-EAD9-4560-A591-EF9AC0DAC94E}" type="datetimeFigureOut">
              <a:rPr lang="ko-KR" altLang="en-US" smtClean="0"/>
              <a:t>2020-09-19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E2D9B3A-6B6C-495B-9581-E71091042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1DD736-FD07-4655-B252-60ED7ADD7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F1464-E31E-44B8-B18C-144E5476C7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5530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AC1B64-E09B-4BDA-84B5-C440BE2A3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086392-FBE3-4483-8231-EAAB0440E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71010C-6F88-4E83-BDE6-ECDAFC6D95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C46628-11FE-4351-88AF-9BC3A9DB4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A41F1-EAD9-4560-A591-EF9AC0DAC94E}" type="datetimeFigureOut">
              <a:rPr lang="ko-KR" altLang="en-US" smtClean="0"/>
              <a:t>2020-09-19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B8A5BC-8EA9-485A-B21F-085241993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E046DF-CFE8-41DE-B9D5-9CF920886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F1464-E31E-44B8-B18C-144E5476C7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550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B5435D-F482-45D0-AA0C-B03AD83D2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10B60EE-BF5D-48DA-AB34-4185FC9DBE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44B7D5-D6E9-4694-A82F-310D1796E8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9010FE-CA84-4884-AE13-7B9F7377D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A41F1-EAD9-4560-A591-EF9AC0DAC94E}" type="datetimeFigureOut">
              <a:rPr lang="ko-KR" altLang="en-US" smtClean="0"/>
              <a:t>2020-09-19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FE526F-8D6A-4100-90A6-8C7AF772F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55B845-9629-46F1-9DAF-D8EA5C878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F1464-E31E-44B8-B18C-144E5476C7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9251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39C255C-D3E2-4AF9-A572-9DA684D8F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012594-ACDD-4D3C-8DD5-4DEC2B9EB7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7C06A7-D500-4AD1-BD3C-3C84F01DC6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A41F1-EAD9-4560-A591-EF9AC0DAC94E}" type="datetimeFigureOut">
              <a:rPr lang="ko-KR" altLang="en-US" smtClean="0"/>
              <a:t>2020-09-19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D3145E-C948-470A-A4FC-01012573C5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9EB198-6859-4F0F-AE02-2E60C30DD7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F1464-E31E-44B8-B18C-144E5476C7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248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9BE535-F437-408B-913B-D1B0CA8DB789}"/>
              </a:ext>
            </a:extLst>
          </p:cNvPr>
          <p:cNvSpPr txBox="1"/>
          <p:nvPr/>
        </p:nvSpPr>
        <p:spPr>
          <a:xfrm>
            <a:off x="5342272" y="458764"/>
            <a:ext cx="1507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latin typeface="+mj-lt"/>
                <a:ea typeface="KoPub돋움체 Light" panose="00000300000000000000" pitchFamily="2" charset="-127"/>
              </a:rPr>
              <a:t>ResNet50</a:t>
            </a:r>
            <a:endParaRPr lang="ko-KR" altLang="en-US" sz="2400" dirty="0">
              <a:latin typeface="+mj-lt"/>
              <a:ea typeface="KoPub돋움체 Light" panose="00000300000000000000" pitchFamily="2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98D8A64-24E4-4706-8A7B-596E7B301DCC}"/>
              </a:ext>
            </a:extLst>
          </p:cNvPr>
          <p:cNvCxnSpPr>
            <a:cxnSpLocks/>
          </p:cNvCxnSpPr>
          <p:nvPr/>
        </p:nvCxnSpPr>
        <p:spPr>
          <a:xfrm>
            <a:off x="4408773" y="362447"/>
            <a:ext cx="33744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EA799CF-6968-488D-892C-645B7384D85F}"/>
              </a:ext>
            </a:extLst>
          </p:cNvPr>
          <p:cNvCxnSpPr>
            <a:cxnSpLocks/>
          </p:cNvCxnSpPr>
          <p:nvPr/>
        </p:nvCxnSpPr>
        <p:spPr>
          <a:xfrm>
            <a:off x="4408773" y="1060414"/>
            <a:ext cx="33744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DF2DA5A-74E6-4EA9-8DA8-B0D2879B0819}"/>
              </a:ext>
            </a:extLst>
          </p:cNvPr>
          <p:cNvSpPr txBox="1"/>
          <p:nvPr/>
        </p:nvSpPr>
        <p:spPr>
          <a:xfrm>
            <a:off x="1911344" y="1672185"/>
            <a:ext cx="836931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ResNet50</a:t>
            </a:r>
            <a:r>
              <a:rPr lang="en-US" altLang="ko-KR" sz="1600" dirty="0"/>
              <a:t> – </a:t>
            </a:r>
            <a:r>
              <a:rPr lang="ko-KR" altLang="en-US" sz="1600" dirty="0" err="1"/>
              <a:t>컨볼루션</a:t>
            </a:r>
            <a:r>
              <a:rPr lang="ko-KR" altLang="en-US" sz="1600" dirty="0"/>
              <a:t> 신경망을 연결할 때 </a:t>
            </a:r>
            <a:r>
              <a:rPr lang="ko-KR" altLang="en-US" sz="1600" dirty="0" err="1"/>
              <a:t>잔차</a:t>
            </a:r>
            <a:r>
              <a:rPr lang="en-US" altLang="ko-KR" sz="1600" dirty="0"/>
              <a:t>(residual)</a:t>
            </a:r>
            <a:r>
              <a:rPr lang="ko-KR" altLang="en-US" sz="1600" dirty="0"/>
              <a:t>를 최소화 하는 방향으로 학습하는 알고리즘으로 모델의 깊이를 깊게 할 때 발생하는 </a:t>
            </a:r>
            <a:r>
              <a:rPr lang="en-US" altLang="ko-KR" sz="1600" dirty="0"/>
              <a:t>degradation </a:t>
            </a:r>
            <a:r>
              <a:rPr lang="ko-KR" altLang="en-US" sz="1600" dirty="0"/>
              <a:t>문제를 최소화 할 수 있다</a:t>
            </a:r>
            <a:r>
              <a:rPr lang="en-US" altLang="ko-KR" sz="1600" dirty="0"/>
              <a:t>. ResNet50</a:t>
            </a:r>
            <a:r>
              <a:rPr lang="ko-KR" altLang="en-US" sz="1600" dirty="0"/>
              <a:t>이란 </a:t>
            </a:r>
            <a:r>
              <a:rPr lang="en-US" altLang="ko-KR" sz="1600" dirty="0"/>
              <a:t>convolution layer</a:t>
            </a:r>
            <a:r>
              <a:rPr lang="ko-KR" altLang="en-US" sz="1600" dirty="0"/>
              <a:t>와 </a:t>
            </a:r>
            <a:r>
              <a:rPr lang="en-US" altLang="ko-KR" sz="1600" dirty="0"/>
              <a:t>fully connected layer</a:t>
            </a:r>
            <a:r>
              <a:rPr lang="ko-KR" altLang="en-US" sz="1600" dirty="0"/>
              <a:t> 수 만 계산했을 때 </a:t>
            </a:r>
            <a:r>
              <a:rPr lang="en-US" altLang="ko-KR" sz="1600" dirty="0"/>
              <a:t>50</a:t>
            </a:r>
            <a:r>
              <a:rPr lang="ko-KR" altLang="en-US" sz="1600" dirty="0"/>
              <a:t>개가 되는 </a:t>
            </a:r>
            <a:r>
              <a:rPr lang="en-US" altLang="ko-KR" sz="1600" dirty="0" err="1"/>
              <a:t>ResNet</a:t>
            </a:r>
            <a:r>
              <a:rPr lang="ko-KR" altLang="en-US" sz="1600" dirty="0"/>
              <a:t>을 뜻한다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12871B54-2A1A-4E61-B083-6CCFB104F2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499" y="3312077"/>
            <a:ext cx="723900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454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9BE535-F437-408B-913B-D1B0CA8DB789}"/>
              </a:ext>
            </a:extLst>
          </p:cNvPr>
          <p:cNvSpPr txBox="1"/>
          <p:nvPr/>
        </p:nvSpPr>
        <p:spPr>
          <a:xfrm>
            <a:off x="4599280" y="458764"/>
            <a:ext cx="2993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latin typeface="+mj-lt"/>
                <a:ea typeface="KoPub돋움체 Light" panose="00000300000000000000" pitchFamily="2" charset="-127"/>
              </a:rPr>
              <a:t>Inception_Resnet_v2</a:t>
            </a:r>
            <a:endParaRPr lang="ko-KR" altLang="en-US" sz="2400" dirty="0">
              <a:latin typeface="+mj-lt"/>
              <a:ea typeface="KoPub돋움체 Light" panose="00000300000000000000" pitchFamily="2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98D8A64-24E4-4706-8A7B-596E7B301DCC}"/>
              </a:ext>
            </a:extLst>
          </p:cNvPr>
          <p:cNvCxnSpPr>
            <a:cxnSpLocks/>
          </p:cNvCxnSpPr>
          <p:nvPr/>
        </p:nvCxnSpPr>
        <p:spPr>
          <a:xfrm>
            <a:off x="4408773" y="362447"/>
            <a:ext cx="33744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EA799CF-6968-488D-892C-645B7384D85F}"/>
              </a:ext>
            </a:extLst>
          </p:cNvPr>
          <p:cNvCxnSpPr>
            <a:cxnSpLocks/>
          </p:cNvCxnSpPr>
          <p:nvPr/>
        </p:nvCxnSpPr>
        <p:spPr>
          <a:xfrm>
            <a:off x="4408773" y="1060414"/>
            <a:ext cx="33744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 descr="스크린샷, 버스이(가) 표시된 사진&#10;&#10;자동 생성된 설명">
            <a:extLst>
              <a:ext uri="{FF2B5EF4-FFF2-40B4-BE49-F238E27FC236}">
                <a16:creationId xmlns:a16="http://schemas.microsoft.com/office/drawing/2014/main" id="{14EDAB04-122E-4E0C-A3D0-976EE688C3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374454" cy="6857999"/>
          </a:xfrm>
          <a:prstGeom prst="rect">
            <a:avLst/>
          </a:prstGeom>
        </p:spPr>
      </p:pic>
      <p:pic>
        <p:nvPicPr>
          <p:cNvPr id="12" name="그림 11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3E7C0336-D96F-4F43-AF18-D80BDB1587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536" y="2850790"/>
            <a:ext cx="8826455" cy="400721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CFA2D3B-480B-4DD4-A34C-EE1DCDF5C999}"/>
              </a:ext>
            </a:extLst>
          </p:cNvPr>
          <p:cNvSpPr txBox="1"/>
          <p:nvPr/>
        </p:nvSpPr>
        <p:spPr>
          <a:xfrm>
            <a:off x="3374454" y="1262722"/>
            <a:ext cx="836931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i="0" dirty="0">
                <a:effectLst/>
                <a:latin typeface="+mj-lt"/>
              </a:rPr>
              <a:t>Inception</a:t>
            </a:r>
            <a:r>
              <a:rPr lang="en-US" altLang="ko-KR" sz="2000" b="0" i="0" dirty="0">
                <a:effectLst/>
                <a:latin typeface="+mj-lt"/>
              </a:rPr>
              <a:t> </a:t>
            </a:r>
            <a:r>
              <a:rPr lang="en-US" altLang="ko-KR" sz="1600" b="0" i="0" dirty="0">
                <a:effectLst/>
                <a:latin typeface="+mj-lt"/>
              </a:rPr>
              <a:t>- </a:t>
            </a:r>
            <a:r>
              <a:rPr lang="ko-KR" altLang="en-US" sz="1600" b="0" i="0" dirty="0">
                <a:effectLst/>
                <a:latin typeface="+mj-lt"/>
              </a:rPr>
              <a:t>기존에는 한 층에 </a:t>
            </a:r>
            <a:r>
              <a:rPr lang="ko-KR" altLang="en-US" sz="1600" b="0" i="0" dirty="0" err="1">
                <a:effectLst/>
                <a:latin typeface="+mj-lt"/>
              </a:rPr>
              <a:t>컨볼루션을</a:t>
            </a:r>
            <a:r>
              <a:rPr lang="ko-KR" altLang="en-US" sz="1600" b="0" i="0" dirty="0">
                <a:effectLst/>
                <a:latin typeface="+mj-lt"/>
              </a:rPr>
              <a:t> 한 번 했다면 </a:t>
            </a:r>
            <a:r>
              <a:rPr lang="ko-KR" altLang="en-US" sz="1600" b="0" i="0" dirty="0" err="1">
                <a:effectLst/>
                <a:latin typeface="+mj-lt"/>
              </a:rPr>
              <a:t>인셉션은</a:t>
            </a:r>
            <a:r>
              <a:rPr lang="ko-KR" altLang="en-US" sz="1600" b="0" i="0" dirty="0">
                <a:effectLst/>
                <a:latin typeface="+mj-lt"/>
              </a:rPr>
              <a:t> </a:t>
            </a:r>
            <a:r>
              <a:rPr lang="en-US" altLang="ko-KR" sz="1600" b="0" i="0" dirty="0">
                <a:effectLst/>
                <a:latin typeface="+mj-lt"/>
              </a:rPr>
              <a:t>MLP(Multi-Layer Convolution)</a:t>
            </a:r>
            <a:r>
              <a:rPr lang="ko-KR" altLang="en-US" sz="1600" b="0" i="0" dirty="0">
                <a:effectLst/>
                <a:latin typeface="+mj-lt"/>
              </a:rPr>
              <a:t>방식을 사용하여 한 층에 </a:t>
            </a:r>
            <a:r>
              <a:rPr lang="ko-KR" altLang="en-US" sz="1600" b="0" i="0" dirty="0" err="1">
                <a:effectLst/>
                <a:latin typeface="+mj-lt"/>
              </a:rPr>
              <a:t>컨볼루션</a:t>
            </a:r>
            <a:r>
              <a:rPr lang="ko-KR" altLang="en-US" sz="1600" b="0" i="0" dirty="0">
                <a:effectLst/>
                <a:latin typeface="+mj-lt"/>
              </a:rPr>
              <a:t> 연산을 여러 번 해서 비선형적 관계를 더 잘 표현할 수 있도록 하였다</a:t>
            </a:r>
            <a:r>
              <a:rPr lang="en-US" altLang="ko-KR" sz="1600" b="0" i="0" dirty="0">
                <a:effectLst/>
                <a:latin typeface="+mj-lt"/>
              </a:rPr>
              <a:t>.</a:t>
            </a:r>
            <a:endParaRPr lang="ko-KR" altLang="en-US" sz="1600" dirty="0"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F2DA5A-74E6-4EA9-8DA8-B0D2879B0819}"/>
              </a:ext>
            </a:extLst>
          </p:cNvPr>
          <p:cNvSpPr txBox="1"/>
          <p:nvPr/>
        </p:nvSpPr>
        <p:spPr>
          <a:xfrm>
            <a:off x="3374454" y="2121386"/>
            <a:ext cx="8369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Resnet</a:t>
            </a:r>
            <a:r>
              <a:rPr lang="en-US" altLang="ko-KR" sz="1600" dirty="0"/>
              <a:t> – </a:t>
            </a:r>
            <a:r>
              <a:rPr lang="ko-KR" altLang="en-US" sz="1600" dirty="0" err="1"/>
              <a:t>컨볼루션</a:t>
            </a:r>
            <a:r>
              <a:rPr lang="ko-KR" altLang="en-US" sz="1600" dirty="0"/>
              <a:t> 신경망을 연결할 때 </a:t>
            </a:r>
            <a:r>
              <a:rPr lang="ko-KR" altLang="en-US" sz="1600" dirty="0" err="1"/>
              <a:t>잔차</a:t>
            </a:r>
            <a:r>
              <a:rPr lang="en-US" altLang="ko-KR" sz="1600" dirty="0"/>
              <a:t>(residual)</a:t>
            </a:r>
            <a:r>
              <a:rPr lang="ko-KR" altLang="en-US" sz="1600" dirty="0"/>
              <a:t>를 최소화 하는 방향으로 학습하는 알고리즘으로 모델의 깊이를 깊게 할 때 발생하는 </a:t>
            </a:r>
            <a:r>
              <a:rPr lang="en-US" altLang="ko-KR" sz="1600" dirty="0"/>
              <a:t>degradation </a:t>
            </a:r>
            <a:r>
              <a:rPr lang="ko-KR" altLang="en-US" sz="1600" dirty="0"/>
              <a:t>문제를 최소화 할 수 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89567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9BE535-F437-408B-913B-D1B0CA8DB789}"/>
              </a:ext>
            </a:extLst>
          </p:cNvPr>
          <p:cNvSpPr txBox="1"/>
          <p:nvPr/>
        </p:nvSpPr>
        <p:spPr>
          <a:xfrm>
            <a:off x="5064313" y="458764"/>
            <a:ext cx="20633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latin typeface="+mj-lt"/>
                <a:ea typeface="KoPub돋움체 Light" panose="00000300000000000000" pitchFamily="2" charset="-127"/>
              </a:rPr>
              <a:t>DenseNet201</a:t>
            </a:r>
            <a:endParaRPr lang="ko-KR" altLang="en-US" sz="2400" dirty="0">
              <a:latin typeface="+mj-lt"/>
              <a:ea typeface="KoPub돋움체 Light" panose="00000300000000000000" pitchFamily="2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98D8A64-24E4-4706-8A7B-596E7B301DCC}"/>
              </a:ext>
            </a:extLst>
          </p:cNvPr>
          <p:cNvCxnSpPr>
            <a:cxnSpLocks/>
          </p:cNvCxnSpPr>
          <p:nvPr/>
        </p:nvCxnSpPr>
        <p:spPr>
          <a:xfrm>
            <a:off x="4408773" y="362447"/>
            <a:ext cx="33744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EA799CF-6968-488D-892C-645B7384D85F}"/>
              </a:ext>
            </a:extLst>
          </p:cNvPr>
          <p:cNvCxnSpPr>
            <a:cxnSpLocks/>
          </p:cNvCxnSpPr>
          <p:nvPr/>
        </p:nvCxnSpPr>
        <p:spPr>
          <a:xfrm>
            <a:off x="4408773" y="1060414"/>
            <a:ext cx="33744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CFA2D3B-480B-4DD4-A34C-EE1DCDF5C999}"/>
              </a:ext>
            </a:extLst>
          </p:cNvPr>
          <p:cNvSpPr txBox="1"/>
          <p:nvPr/>
        </p:nvSpPr>
        <p:spPr>
          <a:xfrm>
            <a:off x="1742876" y="1303141"/>
            <a:ext cx="846703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i="0" dirty="0" err="1">
                <a:effectLst/>
                <a:latin typeface="+mj-lt"/>
              </a:rPr>
              <a:t>DenseNet</a:t>
            </a:r>
            <a:r>
              <a:rPr lang="en-US" altLang="ko-KR" sz="2000" b="0" i="0" dirty="0">
                <a:effectLst/>
                <a:latin typeface="+mj-lt"/>
              </a:rPr>
              <a:t> </a:t>
            </a:r>
            <a:r>
              <a:rPr lang="en-US" altLang="ko-KR" sz="1600" b="0" i="0" dirty="0">
                <a:effectLst/>
                <a:latin typeface="+mj-lt"/>
              </a:rPr>
              <a:t>– </a:t>
            </a:r>
            <a:r>
              <a:rPr lang="en-US" altLang="ko-KR" sz="1600" b="0" i="0" dirty="0" err="1">
                <a:solidFill>
                  <a:srgbClr val="333333"/>
                </a:solidFill>
                <a:effectLst/>
                <a:latin typeface="Noto Serif KR"/>
              </a:rPr>
              <a:t>DenseNet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Noto Serif KR"/>
              </a:rPr>
              <a:t>은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Noto Serif KR"/>
              </a:rPr>
              <a:t>Dense connectivity</a:t>
            </a:r>
            <a:r>
              <a:rPr lang="ko-KR" altLang="en-US" sz="1600" dirty="0">
                <a:solidFill>
                  <a:srgbClr val="333333"/>
                </a:solidFill>
                <a:latin typeface="Noto Serif KR"/>
              </a:rPr>
              <a:t>가 핵심으로</a:t>
            </a:r>
            <a:r>
              <a:rPr lang="en-US" altLang="ko-KR" sz="1600" dirty="0">
                <a:solidFill>
                  <a:srgbClr val="333333"/>
                </a:solidFill>
                <a:latin typeface="Noto Serif KR"/>
              </a:rPr>
              <a:t>,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Noto Serif KR"/>
              </a:rPr>
              <a:t> </a:t>
            </a:r>
            <a:r>
              <a:rPr lang="ko-KR" altLang="en-US" sz="1600" b="0" i="0" dirty="0" err="1">
                <a:solidFill>
                  <a:srgbClr val="333333"/>
                </a:solidFill>
                <a:effectLst/>
                <a:latin typeface="Noto Serif KR"/>
              </a:rPr>
              <a:t>입력값을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Noto Serif KR"/>
              </a:rPr>
              <a:t> 계속해서 </a:t>
            </a:r>
            <a:r>
              <a:rPr lang="ko-KR" altLang="en-US" sz="1600" b="0" i="0" dirty="0" err="1">
                <a:solidFill>
                  <a:srgbClr val="333333"/>
                </a:solidFill>
                <a:effectLst/>
                <a:latin typeface="Noto Serif KR"/>
              </a:rPr>
              <a:t>출력값의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Noto Serif KR"/>
              </a:rPr>
              <a:t> 채널 방향으로 합쳐주는 방식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Noto Serif KR"/>
              </a:rPr>
              <a:t>(</a:t>
            </a:r>
            <a:r>
              <a:rPr lang="en-US" altLang="ko-KR" sz="1600" b="0" i="0" dirty="0" err="1">
                <a:solidFill>
                  <a:srgbClr val="333333"/>
                </a:solidFill>
                <a:effectLst/>
                <a:latin typeface="Noto Serif KR"/>
              </a:rPr>
              <a:t>Concat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Noto Serif KR"/>
              </a:rPr>
              <a:t>)</a:t>
            </a:r>
            <a:r>
              <a:rPr lang="ko-KR" altLang="en-US" sz="1600" dirty="0">
                <a:solidFill>
                  <a:srgbClr val="333333"/>
                </a:solidFill>
                <a:latin typeface="Noto Serif KR"/>
              </a:rPr>
              <a:t>이다</a:t>
            </a:r>
            <a:r>
              <a:rPr lang="en-US" altLang="ko-KR" sz="1600" dirty="0">
                <a:solidFill>
                  <a:srgbClr val="333333"/>
                </a:solidFill>
                <a:latin typeface="Noto Serif KR"/>
              </a:rPr>
              <a:t>. </a:t>
            </a:r>
            <a:r>
              <a:rPr lang="en-US" altLang="ko-KR" sz="1600" b="0" i="0" dirty="0" err="1">
                <a:solidFill>
                  <a:srgbClr val="333333"/>
                </a:solidFill>
                <a:effectLst/>
                <a:latin typeface="Noto Serif KR"/>
              </a:rPr>
              <a:t>DenseNet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Noto Serif KR"/>
              </a:rPr>
              <a:t>은 채널 방향으로 그대로 합쳐지는 것이기 때문에 최초의 정보가 </a:t>
            </a:r>
            <a:r>
              <a:rPr lang="ko-KR" altLang="en-US" sz="1600" dirty="0">
                <a:solidFill>
                  <a:srgbClr val="333333"/>
                </a:solidFill>
                <a:latin typeface="Noto Serif KR"/>
              </a:rPr>
              <a:t>단순히 입력을 출력에 더하는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Noto Serif KR"/>
              </a:rPr>
              <a:t>Resnet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Noto Serif KR"/>
              </a:rPr>
              <a:t>에 비해 비교적 온전히 남아있게 된다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Noto Serif KR"/>
              </a:rPr>
              <a:t>.</a:t>
            </a:r>
            <a:endParaRPr lang="ko-KR" altLang="en-US" sz="1600" dirty="0">
              <a:latin typeface="+mj-lt"/>
            </a:endParaRPr>
          </a:p>
        </p:txBody>
      </p:sp>
      <p:pic>
        <p:nvPicPr>
          <p:cNvPr id="6" name="그림 5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F440C28D-9F33-49F8-8C8B-79615560FD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8095" y="2661872"/>
            <a:ext cx="8467031" cy="3923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091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9BE535-F437-408B-913B-D1B0CA8DB789}"/>
              </a:ext>
            </a:extLst>
          </p:cNvPr>
          <p:cNvSpPr txBox="1"/>
          <p:nvPr/>
        </p:nvSpPr>
        <p:spPr>
          <a:xfrm>
            <a:off x="5021828" y="458764"/>
            <a:ext cx="21483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latin typeface="+mj-lt"/>
                <a:ea typeface="KoPub돋움체 Light" panose="00000300000000000000" pitchFamily="2" charset="-127"/>
              </a:rPr>
              <a:t>Accuracy</a:t>
            </a:r>
            <a:r>
              <a:rPr lang="ko-KR" altLang="en-US" sz="2400" dirty="0">
                <a:latin typeface="+mj-lt"/>
                <a:ea typeface="KoPub돋움체 Light" panose="00000300000000000000" pitchFamily="2" charset="-127"/>
              </a:rPr>
              <a:t> 비교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98D8A64-24E4-4706-8A7B-596E7B301DCC}"/>
              </a:ext>
            </a:extLst>
          </p:cNvPr>
          <p:cNvCxnSpPr>
            <a:cxnSpLocks/>
          </p:cNvCxnSpPr>
          <p:nvPr/>
        </p:nvCxnSpPr>
        <p:spPr>
          <a:xfrm>
            <a:off x="4408773" y="362447"/>
            <a:ext cx="33744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EA799CF-6968-488D-892C-645B7384D85F}"/>
              </a:ext>
            </a:extLst>
          </p:cNvPr>
          <p:cNvCxnSpPr>
            <a:cxnSpLocks/>
          </p:cNvCxnSpPr>
          <p:nvPr/>
        </p:nvCxnSpPr>
        <p:spPr>
          <a:xfrm>
            <a:off x="4408773" y="1066604"/>
            <a:ext cx="33744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6C1B87E-E58A-463F-B21B-6780D34CE9A3}"/>
              </a:ext>
            </a:extLst>
          </p:cNvPr>
          <p:cNvSpPr/>
          <p:nvPr/>
        </p:nvSpPr>
        <p:spPr>
          <a:xfrm>
            <a:off x="593271" y="1903956"/>
            <a:ext cx="3211286" cy="30599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F0D859-8AAF-4917-9508-0907E37E1C0F}"/>
              </a:ext>
            </a:extLst>
          </p:cNvPr>
          <p:cNvSpPr txBox="1"/>
          <p:nvPr/>
        </p:nvSpPr>
        <p:spPr>
          <a:xfrm>
            <a:off x="1300143" y="5202103"/>
            <a:ext cx="17975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|  </a:t>
            </a:r>
            <a:r>
              <a:rPr lang="en-US" altLang="ko-KR" sz="2000" dirty="0">
                <a:latin typeface="+mj-lt"/>
                <a:ea typeface="HY중고딕" panose="02030600000101010101" pitchFamily="18" charset="-127"/>
              </a:rPr>
              <a:t>ResNet50</a:t>
            </a:r>
            <a:r>
              <a:rPr lang="en-US" altLang="ko-KR" sz="20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|</a:t>
            </a:r>
            <a:endParaRPr lang="ko-KR" altLang="en-US" sz="20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7ED0525-00FD-4772-BFC2-02AED6B495FF}"/>
              </a:ext>
            </a:extLst>
          </p:cNvPr>
          <p:cNvSpPr txBox="1"/>
          <p:nvPr/>
        </p:nvSpPr>
        <p:spPr>
          <a:xfrm>
            <a:off x="4600671" y="5144755"/>
            <a:ext cx="3044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+mj-lt"/>
                <a:ea typeface="KoPub돋움체 Light" panose="00000300000000000000" pitchFamily="2" charset="-127"/>
              </a:rPr>
              <a:t>|  </a:t>
            </a:r>
            <a:r>
              <a:rPr lang="en-US" altLang="ko-KR" sz="2000" dirty="0">
                <a:latin typeface="+mj-lt"/>
                <a:ea typeface="HY중고딕" panose="02030600000101010101" pitchFamily="18" charset="-127"/>
              </a:rPr>
              <a:t>Inception_Resnet_V2  |</a:t>
            </a:r>
            <a:endParaRPr lang="ko-KR" altLang="en-US" sz="2000" dirty="0">
              <a:latin typeface="+mj-lt"/>
              <a:ea typeface="HY중고딕" panose="0203060000010101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027ADCC-8995-4D10-85E3-89EEE1AEF64D}"/>
              </a:ext>
            </a:extLst>
          </p:cNvPr>
          <p:cNvSpPr txBox="1"/>
          <p:nvPr/>
        </p:nvSpPr>
        <p:spPr>
          <a:xfrm>
            <a:off x="8946038" y="5204677"/>
            <a:ext cx="2139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+mj-lt"/>
                <a:ea typeface="KoPub돋움체 Light" panose="00000300000000000000" pitchFamily="2" charset="-127"/>
              </a:rPr>
              <a:t>| </a:t>
            </a:r>
            <a:r>
              <a:rPr lang="en-US" altLang="ko-KR" sz="2000" dirty="0">
                <a:latin typeface="+mj-lt"/>
                <a:ea typeface="HY중고딕" panose="02030600000101010101" pitchFamily="18" charset="-127"/>
              </a:rPr>
              <a:t>DenseNet201 </a:t>
            </a:r>
            <a:r>
              <a:rPr lang="en-US" altLang="ko-KR" sz="2000" dirty="0">
                <a:latin typeface="+mj-lt"/>
                <a:ea typeface="KoPub돋움체 Light" panose="00000300000000000000" pitchFamily="2" charset="-127"/>
              </a:rPr>
              <a:t>|</a:t>
            </a:r>
            <a:endParaRPr lang="ko-KR" altLang="en-US" sz="2000" dirty="0">
              <a:latin typeface="+mj-lt"/>
              <a:ea typeface="KoPub돋움체 Light" panose="00000300000000000000" pitchFamily="2" charset="-127"/>
            </a:endParaRP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6FEE5DE7-B129-4FE0-8172-78E828789F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93" y="1902075"/>
            <a:ext cx="4024762" cy="3059930"/>
          </a:xfrm>
          <a:prstGeom prst="rect">
            <a:avLst/>
          </a:prstGeom>
        </p:spPr>
      </p:pic>
      <p:pic>
        <p:nvPicPr>
          <p:cNvPr id="25" name="그림 24" descr="지도, 스크린샷이(가) 표시된 사진&#10;&#10;자동 생성된 설명">
            <a:extLst>
              <a:ext uri="{FF2B5EF4-FFF2-40B4-BE49-F238E27FC236}">
                <a16:creationId xmlns:a16="http://schemas.microsoft.com/office/drawing/2014/main" id="{09257622-7B99-46F4-8DDE-77EAB2E6D1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035" y="2107967"/>
            <a:ext cx="3685212" cy="2802838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F6A5F255-46AD-43D1-96E2-9EFA162027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101" y="2107967"/>
            <a:ext cx="3685212" cy="2642066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9E3A827F-A12D-4F03-B3D9-3F0CFF48EEDC}"/>
              </a:ext>
            </a:extLst>
          </p:cNvPr>
          <p:cNvSpPr txBox="1"/>
          <p:nvPr/>
        </p:nvSpPr>
        <p:spPr>
          <a:xfrm>
            <a:off x="593271" y="5730138"/>
            <a:ext cx="32112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i="0" dirty="0" err="1">
                <a:effectLst/>
                <a:latin typeface="+mj-lt"/>
              </a:rPr>
              <a:t>Max_</a:t>
            </a:r>
            <a:r>
              <a:rPr lang="en-US" altLang="ko-KR" sz="2000" dirty="0" err="1">
                <a:latin typeface="+mj-lt"/>
              </a:rPr>
              <a:t>accuracy</a:t>
            </a:r>
            <a:r>
              <a:rPr lang="en-US" altLang="ko-KR" sz="2000" i="0" dirty="0">
                <a:effectLst/>
                <a:latin typeface="+mj-lt"/>
              </a:rPr>
              <a:t> : 98.05%</a:t>
            </a:r>
            <a:endParaRPr lang="ko-KR" altLang="en-US" sz="2000" i="0" dirty="0">
              <a:effectLst/>
              <a:latin typeface="+mj-lt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A2C5CD4-AC6E-4D82-86E7-287CBB2906F1}"/>
              </a:ext>
            </a:extLst>
          </p:cNvPr>
          <p:cNvSpPr txBox="1"/>
          <p:nvPr/>
        </p:nvSpPr>
        <p:spPr>
          <a:xfrm>
            <a:off x="8554050" y="5729314"/>
            <a:ext cx="3044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i="0" dirty="0" err="1">
                <a:effectLst/>
                <a:latin typeface="+mj-lt"/>
              </a:rPr>
              <a:t>Max_accuracy</a:t>
            </a:r>
            <a:r>
              <a:rPr lang="en-US" altLang="ko-KR" sz="2000" i="0" dirty="0">
                <a:effectLst/>
                <a:latin typeface="+mj-lt"/>
              </a:rPr>
              <a:t> : 99.28%</a:t>
            </a:r>
            <a:endParaRPr lang="ko-KR" altLang="en-US" sz="2000" i="0" dirty="0">
              <a:effectLst/>
              <a:latin typeface="+mj-lt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8EA1726-E7A9-4E81-92DE-FABD30A15B3B}"/>
              </a:ext>
            </a:extLst>
          </p:cNvPr>
          <p:cNvSpPr txBox="1"/>
          <p:nvPr/>
        </p:nvSpPr>
        <p:spPr>
          <a:xfrm>
            <a:off x="4600672" y="5740100"/>
            <a:ext cx="3044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i="0" dirty="0" err="1">
                <a:effectLst/>
                <a:latin typeface="+mj-lt"/>
              </a:rPr>
              <a:t>Max_accuracy</a:t>
            </a:r>
            <a:r>
              <a:rPr lang="en-US" altLang="ko-KR" sz="2000" i="0" dirty="0">
                <a:effectLst/>
                <a:latin typeface="+mj-lt"/>
              </a:rPr>
              <a:t> : 99.07 %</a:t>
            </a:r>
            <a:endParaRPr lang="ko-KR" altLang="en-US" sz="2000" i="0" dirty="0"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5647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9BE535-F437-408B-913B-D1B0CA8DB789}"/>
              </a:ext>
            </a:extLst>
          </p:cNvPr>
          <p:cNvSpPr txBox="1"/>
          <p:nvPr/>
        </p:nvSpPr>
        <p:spPr>
          <a:xfrm>
            <a:off x="5342429" y="458764"/>
            <a:ext cx="1507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latin typeface="+mj-lt"/>
                <a:ea typeface="KoPub돋움체 Light" panose="00000300000000000000" pitchFamily="2" charset="-127"/>
              </a:rPr>
              <a:t>Loss</a:t>
            </a:r>
            <a:r>
              <a:rPr lang="ko-KR" altLang="en-US" sz="2400" dirty="0">
                <a:latin typeface="+mj-lt"/>
                <a:ea typeface="KoPub돋움체 Light" panose="00000300000000000000" pitchFamily="2" charset="-127"/>
              </a:rPr>
              <a:t> 비교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98D8A64-24E4-4706-8A7B-596E7B301DCC}"/>
              </a:ext>
            </a:extLst>
          </p:cNvPr>
          <p:cNvCxnSpPr>
            <a:cxnSpLocks/>
          </p:cNvCxnSpPr>
          <p:nvPr/>
        </p:nvCxnSpPr>
        <p:spPr>
          <a:xfrm>
            <a:off x="4408773" y="362447"/>
            <a:ext cx="33744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EA799CF-6968-488D-892C-645B7384D85F}"/>
              </a:ext>
            </a:extLst>
          </p:cNvPr>
          <p:cNvCxnSpPr>
            <a:cxnSpLocks/>
          </p:cNvCxnSpPr>
          <p:nvPr/>
        </p:nvCxnSpPr>
        <p:spPr>
          <a:xfrm>
            <a:off x="4408773" y="1069379"/>
            <a:ext cx="33744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80D2476-9C02-4741-8A8C-E01B1B343C67}"/>
              </a:ext>
            </a:extLst>
          </p:cNvPr>
          <p:cNvSpPr/>
          <p:nvPr/>
        </p:nvSpPr>
        <p:spPr>
          <a:xfrm>
            <a:off x="8387443" y="1903956"/>
            <a:ext cx="3211286" cy="30599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F0D859-8AAF-4917-9508-0907E37E1C0F}"/>
              </a:ext>
            </a:extLst>
          </p:cNvPr>
          <p:cNvSpPr txBox="1"/>
          <p:nvPr/>
        </p:nvSpPr>
        <p:spPr>
          <a:xfrm>
            <a:off x="1369072" y="5202103"/>
            <a:ext cx="16596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|  </a:t>
            </a:r>
            <a:r>
              <a:rPr lang="en-US" altLang="ko-KR" sz="2000" dirty="0">
                <a:latin typeface="+mj-lt"/>
                <a:ea typeface="HY중고딕" panose="02030600000101010101" pitchFamily="18" charset="-127"/>
              </a:rPr>
              <a:t>Resnet50</a:t>
            </a:r>
            <a:r>
              <a:rPr lang="en-US" altLang="ko-KR" sz="20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|</a:t>
            </a:r>
            <a:endParaRPr lang="ko-KR" altLang="en-US" sz="20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7ED0525-00FD-4772-BFC2-02AED6B495FF}"/>
              </a:ext>
            </a:extLst>
          </p:cNvPr>
          <p:cNvSpPr txBox="1"/>
          <p:nvPr/>
        </p:nvSpPr>
        <p:spPr>
          <a:xfrm>
            <a:off x="4573664" y="5202537"/>
            <a:ext cx="3044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+mj-lt"/>
                <a:ea typeface="KoPub돋움체 Light" panose="00000300000000000000" pitchFamily="2" charset="-127"/>
              </a:rPr>
              <a:t>|  </a:t>
            </a:r>
            <a:r>
              <a:rPr lang="en-US" altLang="ko-KR" sz="2000" dirty="0">
                <a:latin typeface="+mj-lt"/>
                <a:ea typeface="HY중고딕" panose="02030600000101010101" pitchFamily="18" charset="-127"/>
              </a:rPr>
              <a:t>Inception_Resnet_V2  |</a:t>
            </a:r>
            <a:endParaRPr lang="ko-KR" altLang="en-US" sz="2000" dirty="0">
              <a:latin typeface="+mj-lt"/>
              <a:ea typeface="HY중고딕" panose="0203060000010101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027ADCC-8995-4D10-85E3-89EEE1AEF64D}"/>
              </a:ext>
            </a:extLst>
          </p:cNvPr>
          <p:cNvSpPr txBox="1"/>
          <p:nvPr/>
        </p:nvSpPr>
        <p:spPr>
          <a:xfrm>
            <a:off x="8967807" y="5202537"/>
            <a:ext cx="20505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+mj-lt"/>
                <a:ea typeface="KoPub돋움체 Light" panose="00000300000000000000" pitchFamily="2" charset="-127"/>
              </a:rPr>
              <a:t>| </a:t>
            </a:r>
            <a:r>
              <a:rPr lang="en-US" altLang="ko-KR" sz="2000" dirty="0">
                <a:latin typeface="+mj-lt"/>
                <a:ea typeface="HY중고딕" panose="02030600000101010101" pitchFamily="18" charset="-127"/>
              </a:rPr>
              <a:t>DenseNet201 </a:t>
            </a:r>
            <a:r>
              <a:rPr lang="en-US" altLang="ko-KR" sz="2000" dirty="0">
                <a:latin typeface="+mj-lt"/>
                <a:ea typeface="KoPub돋움체 Light" panose="00000300000000000000" pitchFamily="2" charset="-127"/>
              </a:rPr>
              <a:t>|</a:t>
            </a:r>
            <a:endParaRPr lang="ko-KR" altLang="en-US" sz="2000" dirty="0">
              <a:latin typeface="+mj-lt"/>
              <a:ea typeface="KoPub돋움체 Light" panose="00000300000000000000" pitchFamily="2" charset="-127"/>
            </a:endParaRP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2BC9B73E-CB7F-4D74-9A07-96383426C3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47" y="1669493"/>
            <a:ext cx="3884184" cy="3350238"/>
          </a:xfrm>
          <a:prstGeom prst="rect">
            <a:avLst/>
          </a:prstGeom>
        </p:spPr>
      </p:pic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8B532D1E-F5BF-43E0-A3D8-9170200D96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987" y="1638567"/>
            <a:ext cx="4233013" cy="341209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6E9BA25B-67BB-40A5-9D0B-5ED1CC74A3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4558" y="1575058"/>
            <a:ext cx="4422275" cy="3350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942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9BE535-F437-408B-913B-D1B0CA8DB789}"/>
              </a:ext>
            </a:extLst>
          </p:cNvPr>
          <p:cNvSpPr txBox="1"/>
          <p:nvPr/>
        </p:nvSpPr>
        <p:spPr>
          <a:xfrm>
            <a:off x="4452764" y="458764"/>
            <a:ext cx="32864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latin typeface="+mj-lt"/>
                <a:ea typeface="KoPub돋움체 Light" panose="00000300000000000000" pitchFamily="2" charset="-127"/>
              </a:rPr>
              <a:t>Confusion matrix</a:t>
            </a:r>
            <a:r>
              <a:rPr lang="ko-KR" altLang="en-US" sz="2400" dirty="0">
                <a:latin typeface="+mj-lt"/>
                <a:ea typeface="KoPub돋움체 Light" panose="00000300000000000000" pitchFamily="2" charset="-127"/>
              </a:rPr>
              <a:t> 비교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98D8A64-24E4-4706-8A7B-596E7B301DCC}"/>
              </a:ext>
            </a:extLst>
          </p:cNvPr>
          <p:cNvCxnSpPr>
            <a:cxnSpLocks/>
          </p:cNvCxnSpPr>
          <p:nvPr/>
        </p:nvCxnSpPr>
        <p:spPr>
          <a:xfrm>
            <a:off x="4408773" y="362447"/>
            <a:ext cx="33744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EA799CF-6968-488D-892C-645B7384D85F}"/>
              </a:ext>
            </a:extLst>
          </p:cNvPr>
          <p:cNvCxnSpPr>
            <a:cxnSpLocks/>
          </p:cNvCxnSpPr>
          <p:nvPr/>
        </p:nvCxnSpPr>
        <p:spPr>
          <a:xfrm>
            <a:off x="4441543" y="1087307"/>
            <a:ext cx="33744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CFB66C1D-440C-4B97-9954-DBFAF8E0B42B}"/>
              </a:ext>
            </a:extLst>
          </p:cNvPr>
          <p:cNvGrpSpPr/>
          <p:nvPr/>
        </p:nvGrpSpPr>
        <p:grpSpPr>
          <a:xfrm>
            <a:off x="1329662" y="5604094"/>
            <a:ext cx="1659685" cy="401671"/>
            <a:chOff x="1766483" y="5051275"/>
            <a:chExt cx="1659685" cy="40167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53680F5-5567-4864-82EA-7974862DDF3B}"/>
                </a:ext>
              </a:extLst>
            </p:cNvPr>
            <p:cNvSpPr txBox="1"/>
            <p:nvPr/>
          </p:nvSpPr>
          <p:spPr>
            <a:xfrm>
              <a:off x="2543370" y="5051275"/>
              <a:ext cx="184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ko-KR" altLang="en-US" dirty="0">
                <a:solidFill>
                  <a:schemeClr val="bg1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8F0D859-8AAF-4917-9508-0907E37E1C0F}"/>
                </a:ext>
              </a:extLst>
            </p:cNvPr>
            <p:cNvSpPr txBox="1"/>
            <p:nvPr/>
          </p:nvSpPr>
          <p:spPr>
            <a:xfrm>
              <a:off x="1766483" y="5052836"/>
              <a:ext cx="16596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|  </a:t>
              </a:r>
              <a:r>
                <a:rPr lang="en-US" altLang="ko-KR" sz="2000" dirty="0">
                  <a:latin typeface="+mj-lt"/>
                  <a:ea typeface="HY중고딕" panose="02030600000101010101" pitchFamily="18" charset="-127"/>
                </a:rPr>
                <a:t>Resnet50</a:t>
              </a:r>
              <a:r>
                <a:rPr lang="en-US" altLang="ko-KR" sz="20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|</a:t>
              </a:r>
              <a:endParaRPr lang="ko-KR" altLang="en-US" sz="20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5F9B9A1D-0DE6-477D-8008-4959801CC486}"/>
              </a:ext>
            </a:extLst>
          </p:cNvPr>
          <p:cNvGrpSpPr/>
          <p:nvPr/>
        </p:nvGrpSpPr>
        <p:grpSpPr>
          <a:xfrm>
            <a:off x="4490354" y="5588705"/>
            <a:ext cx="3044681" cy="400110"/>
            <a:chOff x="1030092" y="5035452"/>
            <a:chExt cx="3044681" cy="4001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FD94873-E338-446F-85C3-79065C343D4B}"/>
                </a:ext>
              </a:extLst>
            </p:cNvPr>
            <p:cNvSpPr txBox="1"/>
            <p:nvPr/>
          </p:nvSpPr>
          <p:spPr>
            <a:xfrm>
              <a:off x="2543370" y="5051275"/>
              <a:ext cx="184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ko-KR" altLang="en-US" dirty="0">
                <a:solidFill>
                  <a:schemeClr val="bg1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7ED0525-00FD-4772-BFC2-02AED6B495FF}"/>
                </a:ext>
              </a:extLst>
            </p:cNvPr>
            <p:cNvSpPr txBox="1"/>
            <p:nvPr/>
          </p:nvSpPr>
          <p:spPr>
            <a:xfrm>
              <a:off x="1030092" y="5035452"/>
              <a:ext cx="30446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>
                  <a:latin typeface="+mj-lt"/>
                  <a:ea typeface="KoPub돋움체 Light" panose="00000300000000000000" pitchFamily="2" charset="-127"/>
                </a:rPr>
                <a:t>|  </a:t>
              </a:r>
              <a:r>
                <a:rPr lang="en-US" altLang="ko-KR" sz="2000" dirty="0">
                  <a:latin typeface="+mj-lt"/>
                  <a:ea typeface="HY중고딕" panose="02030600000101010101" pitchFamily="18" charset="-127"/>
                </a:rPr>
                <a:t>Inception_Resnet_V2  |</a:t>
              </a:r>
              <a:endParaRPr lang="ko-KR" altLang="en-US" sz="2000" dirty="0">
                <a:latin typeface="+mj-lt"/>
                <a:ea typeface="HY중고딕" panose="02030600000101010101" pitchFamily="18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1F1BA86B-A8D8-409E-AB15-5E4A7ECBE358}"/>
              </a:ext>
            </a:extLst>
          </p:cNvPr>
          <p:cNvGrpSpPr/>
          <p:nvPr/>
        </p:nvGrpSpPr>
        <p:grpSpPr>
          <a:xfrm>
            <a:off x="9239192" y="5588705"/>
            <a:ext cx="2050562" cy="400110"/>
            <a:chOff x="1881841" y="5035452"/>
            <a:chExt cx="2050562" cy="40011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448EF79-C059-4596-8657-CBA72F9E4414}"/>
                </a:ext>
              </a:extLst>
            </p:cNvPr>
            <p:cNvSpPr txBox="1"/>
            <p:nvPr/>
          </p:nvSpPr>
          <p:spPr>
            <a:xfrm>
              <a:off x="2543370" y="5051275"/>
              <a:ext cx="184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ko-KR" altLang="en-US" dirty="0">
                <a:solidFill>
                  <a:schemeClr val="bg1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027ADCC-8995-4D10-85E3-89EEE1AEF64D}"/>
                </a:ext>
              </a:extLst>
            </p:cNvPr>
            <p:cNvSpPr txBox="1"/>
            <p:nvPr/>
          </p:nvSpPr>
          <p:spPr>
            <a:xfrm>
              <a:off x="1881841" y="5035452"/>
              <a:ext cx="205056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>
                  <a:latin typeface="+mj-lt"/>
                  <a:ea typeface="KoPub돋움체 Light" panose="00000300000000000000" pitchFamily="2" charset="-127"/>
                </a:rPr>
                <a:t>| </a:t>
              </a:r>
              <a:r>
                <a:rPr lang="en-US" altLang="ko-KR" sz="2000" dirty="0">
                  <a:latin typeface="+mj-lt"/>
                  <a:ea typeface="HY중고딕" panose="02030600000101010101" pitchFamily="18" charset="-127"/>
                </a:rPr>
                <a:t>DenseNet201 </a:t>
              </a:r>
              <a:r>
                <a:rPr lang="en-US" altLang="ko-KR" sz="2000" dirty="0">
                  <a:latin typeface="+mj-lt"/>
                  <a:ea typeface="KoPub돋움체 Light" panose="00000300000000000000" pitchFamily="2" charset="-127"/>
                </a:rPr>
                <a:t>|</a:t>
              </a:r>
              <a:endParaRPr lang="ko-KR" altLang="en-US" sz="2000" dirty="0">
                <a:latin typeface="+mj-lt"/>
                <a:ea typeface="KoPub돋움체 Light" panose="00000300000000000000" pitchFamily="2" charset="-127"/>
              </a:endParaRPr>
            </a:p>
          </p:txBody>
        </p:sp>
      </p:grpSp>
      <p:pic>
        <p:nvPicPr>
          <p:cNvPr id="27" name="그림 26" descr="스크린샷이(가) 표시된 사진&#10;&#10;자동 생성된 설명">
            <a:extLst>
              <a:ext uri="{FF2B5EF4-FFF2-40B4-BE49-F238E27FC236}">
                <a16:creationId xmlns:a16="http://schemas.microsoft.com/office/drawing/2014/main" id="{B410054E-555F-49FC-BF65-67A5EDE847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8341"/>
            <a:ext cx="3930697" cy="3371787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85245F12-1FB7-43CF-942B-15EFDD5308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0697" y="1958341"/>
            <a:ext cx="4134701" cy="3533727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B013BE99-C13E-4565-AF16-D4D9A51925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5514" y="1958341"/>
            <a:ext cx="4168035" cy="329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68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224</Words>
  <Application>Microsoft Office PowerPoint</Application>
  <PresentationFormat>와이드스크린</PresentationFormat>
  <Paragraphs>22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KoPub돋움체 Light</vt:lpstr>
      <vt:lpstr>Noto Serif KR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정진균</dc:creator>
  <cp:lastModifiedBy>정진균</cp:lastModifiedBy>
  <cp:revision>2</cp:revision>
  <dcterms:created xsi:type="dcterms:W3CDTF">2020-09-19T13:18:10Z</dcterms:created>
  <dcterms:modified xsi:type="dcterms:W3CDTF">2020-09-19T13:23:00Z</dcterms:modified>
</cp:coreProperties>
</file>