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72" r:id="rId4"/>
    <p:sldId id="258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2CB58-321A-461F-B23D-F8288054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8DF9A-83EC-4D8E-A9D6-8E107CD83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6C844-5ED6-401E-92F8-4DF6394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F9696-02F6-44CC-8C13-D0813D3A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F0F4D-EC69-487C-818F-A598EFF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7D72C-A2E5-4DAB-A759-78210C68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7BAE7-6068-4F93-9005-7F6DE7AC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0C51E-3D36-49CB-9566-1B767D64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C7A67-EED9-42A9-93BD-E6AE3C81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B44FB-0241-475D-9DA0-4E714A5C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6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96FC3D-B4A5-45A5-B347-90663AC6A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FFEFD3-A116-4FC8-9097-A5C7287C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037C4-4F76-4980-A55C-635E7D7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E72CD-BDF3-476D-9741-488A43B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B05EF-A78B-4D7D-A6BB-A767D12C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0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1CB0-2046-4373-A76F-E4EBDF0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EA050-2CD7-48D1-91FF-B4E8B77A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E19A0-9EAA-4DDB-B257-B93A214E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F2572-4628-41F2-8006-E5D9DE42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606C2-476C-4221-B306-F409E7A4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158F0-42DE-4C86-8DAA-AA04AA58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E2227C-BFD1-4C02-8DBD-85F17B2ED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4621F-1383-42AB-B5D1-99AFEB76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F8752-FAA4-4012-BA0E-1E91366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CEDB3-AE51-44FC-968A-4F169194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4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600F1-BE79-4019-9910-563AE89C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76B61-5AC7-42D6-A6E3-44C679F5B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F397FC-E0E8-493E-9362-6990A519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7E595-1E19-46A7-A9B6-AAE40DB9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BE5B2-7C52-498A-B2E1-3CFD0D22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1068-FECD-4184-97B1-7CE8FF82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91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9645-38EB-4D58-A4D0-606A2708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51371C-0172-49AE-AF54-1F5E9AAD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B953E-1A8C-49B1-9FFC-3C1413FE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91DBC1-B4F8-4E30-BAAB-1413CA2B5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C211D-29BD-4A5B-8219-5404ABA72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5A1C67-487B-41A6-AAE7-B560A0FE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8EFE1A-9808-45A8-82BB-F70DC992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E3EE49-D44C-461F-8055-9BE267F3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5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8E19E-F0EC-424D-935E-08B47017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BADCA-412F-4976-A5AB-03FFCB73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DFB6CF-84B9-467E-80FF-7A63F909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76612-8D81-4F5B-B819-CBA2DDC4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3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EA2C3-9FB0-4A07-BDBD-BBB3CB9E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D9B3A-6B6C-495B-9581-E7109104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DD736-FD07-4655-B252-60ED7AD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C1B64-E09B-4BDA-84B5-C440BE2A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86392-FBE3-4483-8231-EAAB0440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71010C-6F88-4E83-BDE6-ECDAFC6D9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46628-11FE-4351-88AF-9BC3A9DB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8A5BC-8EA9-485A-B21F-08524199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046DF-CFE8-41DE-B9D5-9CF92088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5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5435D-F482-45D0-AA0C-B03AD83D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B60EE-BF5D-48DA-AB34-4185FC9D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4B7D5-D6E9-4694-A82F-310D1796E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9010FE-CA84-4884-AE13-7B9F7377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E526F-8D6A-4100-90A6-8C7AF772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5B845-9629-46F1-9DAF-D8EA5C87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5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9C255C-D3E2-4AF9-A572-9DA684D8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12594-ACDD-4D3C-8DD5-4DEC2B9E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C06A7-D500-4AD1-BD3C-3C84F01DC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41F1-EAD9-4560-A591-EF9AC0DAC94E}" type="datetimeFigureOut">
              <a:rPr lang="ko-KR" altLang="en-US" smtClean="0"/>
              <a:t>2020-09-20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3145E-C948-470A-A4FC-01012573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EB198-6859-4F0F-AE02-2E60C30D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1464-E31E-44B8-B18C-144E5476C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342272" y="458764"/>
            <a:ext cx="150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ResNet50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F2DA5A-74E6-4EA9-8DA8-B0D2879B0819}"/>
              </a:ext>
            </a:extLst>
          </p:cNvPr>
          <p:cNvSpPr txBox="1"/>
          <p:nvPr/>
        </p:nvSpPr>
        <p:spPr>
          <a:xfrm>
            <a:off x="1911344" y="1672185"/>
            <a:ext cx="83693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ResNet50</a:t>
            </a:r>
            <a:r>
              <a:rPr lang="en-US" altLang="ko-KR" sz="1600" dirty="0"/>
              <a:t> –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신경망을 연결할 때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 하는 방향으로 학습하는 알고리즘으로 모델의 깊이를 깊게 할 때 발생하는 </a:t>
            </a:r>
            <a:r>
              <a:rPr lang="en-US" altLang="ko-KR" sz="1600" dirty="0"/>
              <a:t>degradation </a:t>
            </a:r>
            <a:r>
              <a:rPr lang="ko-KR" altLang="en-US" sz="1600" dirty="0"/>
              <a:t>문제를 최소화 할 수 있다</a:t>
            </a:r>
            <a:r>
              <a:rPr lang="en-US" altLang="ko-KR" sz="1600" dirty="0"/>
              <a:t>. ResNet50</a:t>
            </a:r>
            <a:r>
              <a:rPr lang="ko-KR" altLang="en-US" sz="1600" dirty="0"/>
              <a:t>이란 </a:t>
            </a:r>
            <a:r>
              <a:rPr lang="en-US" altLang="ko-KR" sz="1600" dirty="0"/>
              <a:t>convolution layer</a:t>
            </a:r>
            <a:r>
              <a:rPr lang="ko-KR" altLang="en-US" sz="1600" dirty="0"/>
              <a:t>와 </a:t>
            </a:r>
            <a:r>
              <a:rPr lang="en-US" altLang="ko-KR" sz="1600" dirty="0"/>
              <a:t>fully connected layer</a:t>
            </a:r>
            <a:r>
              <a:rPr lang="ko-KR" altLang="en-US" sz="1600" dirty="0"/>
              <a:t> 수 만 계산했을 때 </a:t>
            </a:r>
            <a:r>
              <a:rPr lang="en-US" altLang="ko-KR" sz="1600" dirty="0"/>
              <a:t>50</a:t>
            </a:r>
            <a:r>
              <a:rPr lang="ko-KR" altLang="en-US" sz="1600" dirty="0"/>
              <a:t>개가 되는 </a:t>
            </a:r>
            <a:r>
              <a:rPr lang="en-US" altLang="ko-KR" sz="1600" dirty="0" err="1"/>
              <a:t>ResNet</a:t>
            </a:r>
            <a:r>
              <a:rPr lang="ko-KR" altLang="en-US" sz="1600" dirty="0"/>
              <a:t>을 뜻한다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12871B54-2A1A-4E61-B083-6CCFB104F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3312077"/>
            <a:ext cx="7239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4599280" y="458764"/>
            <a:ext cx="2993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Inception_Resnet_v2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스크린샷, 버스이(가) 표시된 사진&#10;&#10;자동 생성된 설명">
            <a:extLst>
              <a:ext uri="{FF2B5EF4-FFF2-40B4-BE49-F238E27FC236}">
                <a16:creationId xmlns:a16="http://schemas.microsoft.com/office/drawing/2014/main" id="{14EDAB04-122E-4E0C-A3D0-976EE688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74454" cy="6857999"/>
          </a:xfrm>
          <a:prstGeom prst="rect">
            <a:avLst/>
          </a:prstGeom>
        </p:spPr>
      </p:pic>
      <p:pic>
        <p:nvPicPr>
          <p:cNvPr id="12" name="그림 1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3E7C0336-D96F-4F43-AF18-D80BDB158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536" y="2850790"/>
            <a:ext cx="8826455" cy="4007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FA2D3B-480B-4DD4-A34C-EE1DCDF5C999}"/>
              </a:ext>
            </a:extLst>
          </p:cNvPr>
          <p:cNvSpPr txBox="1"/>
          <p:nvPr/>
        </p:nvSpPr>
        <p:spPr>
          <a:xfrm>
            <a:off x="3374454" y="1262722"/>
            <a:ext cx="83693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+mj-lt"/>
              </a:rPr>
              <a:t>Inception</a:t>
            </a:r>
            <a:r>
              <a:rPr lang="en-US" altLang="ko-KR" sz="20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- </a:t>
            </a:r>
            <a:r>
              <a:rPr lang="ko-KR" altLang="en-US" sz="1600" b="0" i="0" dirty="0">
                <a:effectLst/>
                <a:latin typeface="+mj-lt"/>
              </a:rPr>
              <a:t>기존에는 한 층에 </a:t>
            </a:r>
            <a:r>
              <a:rPr lang="ko-KR" altLang="en-US" sz="1600" b="0" i="0" dirty="0" err="1">
                <a:effectLst/>
                <a:latin typeface="+mj-lt"/>
              </a:rPr>
              <a:t>컨볼루션을</a:t>
            </a:r>
            <a:r>
              <a:rPr lang="ko-KR" altLang="en-US" sz="1600" b="0" i="0" dirty="0">
                <a:effectLst/>
                <a:latin typeface="+mj-lt"/>
              </a:rPr>
              <a:t> 한 번 했다면 </a:t>
            </a:r>
            <a:r>
              <a:rPr lang="ko-KR" altLang="en-US" sz="1600" b="0" i="0" dirty="0" err="1">
                <a:effectLst/>
                <a:latin typeface="+mj-lt"/>
              </a:rPr>
              <a:t>인셉션은</a:t>
            </a:r>
            <a:r>
              <a:rPr lang="ko-KR" altLang="en-US" sz="16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MLP(Multi-Layer Convolution)</a:t>
            </a:r>
            <a:r>
              <a:rPr lang="ko-KR" altLang="en-US" sz="1600" b="0" i="0" dirty="0">
                <a:effectLst/>
                <a:latin typeface="+mj-lt"/>
              </a:rPr>
              <a:t>방식을 사용하여 한 층에 </a:t>
            </a:r>
            <a:r>
              <a:rPr lang="ko-KR" altLang="en-US" sz="1600" b="0" i="0" dirty="0" err="1">
                <a:effectLst/>
                <a:latin typeface="+mj-lt"/>
              </a:rPr>
              <a:t>컨볼루션</a:t>
            </a:r>
            <a:r>
              <a:rPr lang="ko-KR" altLang="en-US" sz="1600" b="0" i="0" dirty="0">
                <a:effectLst/>
                <a:latin typeface="+mj-lt"/>
              </a:rPr>
              <a:t> 연산을 여러 번 해서 비선형적 관계를 더 잘 표현할 수 있도록 하였다</a:t>
            </a:r>
            <a:r>
              <a:rPr lang="en-US" altLang="ko-KR" sz="1600" b="0" i="0" dirty="0">
                <a:effectLst/>
                <a:latin typeface="+mj-lt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F2DA5A-74E6-4EA9-8DA8-B0D2879B0819}"/>
              </a:ext>
            </a:extLst>
          </p:cNvPr>
          <p:cNvSpPr txBox="1"/>
          <p:nvPr/>
        </p:nvSpPr>
        <p:spPr>
          <a:xfrm>
            <a:off x="3374454" y="2121386"/>
            <a:ext cx="836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Resnet</a:t>
            </a:r>
            <a:r>
              <a:rPr lang="en-US" altLang="ko-KR" sz="1600" dirty="0"/>
              <a:t> –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신경망을 연결할 때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 하는 방향으로 학습하는 알고리즘으로 모델의 깊이를 깊게 할 때 발생하는 </a:t>
            </a:r>
            <a:r>
              <a:rPr lang="en-US" altLang="ko-KR" sz="1600" dirty="0"/>
              <a:t>degradation </a:t>
            </a:r>
            <a:r>
              <a:rPr lang="ko-KR" altLang="en-US" sz="1600" dirty="0"/>
              <a:t>문제를 최소화 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956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064313" y="458764"/>
            <a:ext cx="206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DenseNet201</a:t>
            </a:r>
            <a:endParaRPr lang="ko-KR" altLang="en-US" sz="2400" dirty="0">
              <a:latin typeface="+mj-lt"/>
              <a:ea typeface="KoPub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041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FA2D3B-480B-4DD4-A34C-EE1DCDF5C999}"/>
              </a:ext>
            </a:extLst>
          </p:cNvPr>
          <p:cNvSpPr txBox="1"/>
          <p:nvPr/>
        </p:nvSpPr>
        <p:spPr>
          <a:xfrm>
            <a:off x="1742876" y="1303141"/>
            <a:ext cx="84670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 err="1">
                <a:effectLst/>
                <a:latin typeface="+mj-lt"/>
              </a:rPr>
              <a:t>DenseNet</a:t>
            </a:r>
            <a:r>
              <a:rPr lang="en-US" altLang="ko-KR" sz="2000" b="0" i="0" dirty="0">
                <a:effectLst/>
                <a:latin typeface="+mj-lt"/>
              </a:rPr>
              <a:t> </a:t>
            </a:r>
            <a:r>
              <a:rPr lang="en-US" altLang="ko-KR" sz="1600" b="0" i="0" dirty="0">
                <a:effectLst/>
                <a:latin typeface="+mj-lt"/>
              </a:rPr>
              <a:t>–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DenseNet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은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Dense connectivity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가 핵심으로</a:t>
            </a:r>
            <a:r>
              <a:rPr lang="en-US" altLang="ko-KR" sz="1600" dirty="0">
                <a:solidFill>
                  <a:srgbClr val="333333"/>
                </a:solidFill>
                <a:latin typeface="Noto Serif KR"/>
              </a:rPr>
              <a:t>,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Noto Serif KR"/>
              </a:rPr>
              <a:t>입력값을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 계속해서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Noto Serif KR"/>
              </a:rPr>
              <a:t>출력값의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 채널 방향으로 합쳐주는 방식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Concat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이다</a:t>
            </a:r>
            <a:r>
              <a:rPr lang="en-US" altLang="ko-KR" sz="1600" dirty="0">
                <a:solidFill>
                  <a:srgbClr val="333333"/>
                </a:solidFill>
                <a:latin typeface="Noto Serif KR"/>
              </a:rPr>
              <a:t>.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Noto Serif KR"/>
              </a:rPr>
              <a:t>DenseNet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은 채널 방향으로 그대로 합쳐지는 것이기 때문에 최초의 정보가 </a:t>
            </a:r>
            <a:r>
              <a:rPr lang="ko-KR" altLang="en-US" sz="1600" dirty="0">
                <a:solidFill>
                  <a:srgbClr val="333333"/>
                </a:solidFill>
                <a:latin typeface="Noto Serif KR"/>
              </a:rPr>
              <a:t>단순히 입력을 출력에 더하는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Resnet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Noto Serif KR"/>
              </a:rPr>
              <a:t>에 비해 비교적 온전히 남아있게 된다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Noto Serif KR"/>
              </a:rPr>
              <a:t>.</a:t>
            </a:r>
            <a:endParaRPr lang="ko-KR" altLang="en-US" sz="1600" dirty="0">
              <a:latin typeface="+mj-lt"/>
            </a:endParaRPr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440C28D-9F33-49F8-8C8B-79615560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5" y="2572381"/>
            <a:ext cx="8467031" cy="39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021828" y="458764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Accuracy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6604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1B87E-E58A-463F-B21B-6780D34CE9A3}"/>
              </a:ext>
            </a:extLst>
          </p:cNvPr>
          <p:cNvSpPr/>
          <p:nvPr/>
        </p:nvSpPr>
        <p:spPr>
          <a:xfrm>
            <a:off x="593271" y="1903956"/>
            <a:ext cx="3211286" cy="305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0D859-8AAF-4917-9508-0907E37E1C0F}"/>
              </a:ext>
            </a:extLst>
          </p:cNvPr>
          <p:cNvSpPr txBox="1"/>
          <p:nvPr/>
        </p:nvSpPr>
        <p:spPr>
          <a:xfrm>
            <a:off x="1300143" y="5202103"/>
            <a:ext cx="179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ResNet50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|</a:t>
            </a:r>
            <a:endParaRPr lang="ko-KR" altLang="en-US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D0525-00FD-4772-BFC2-02AED6B495FF}"/>
              </a:ext>
            </a:extLst>
          </p:cNvPr>
          <p:cNvSpPr txBox="1"/>
          <p:nvPr/>
        </p:nvSpPr>
        <p:spPr>
          <a:xfrm>
            <a:off x="4600671" y="5144755"/>
            <a:ext cx="304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Inception_Resnet_V2  |</a:t>
            </a:r>
            <a:endParaRPr lang="ko-KR" altLang="en-US" sz="2000" dirty="0"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7ADCC-8995-4D10-85E3-89EEE1AEF64D}"/>
              </a:ext>
            </a:extLst>
          </p:cNvPr>
          <p:cNvSpPr txBox="1"/>
          <p:nvPr/>
        </p:nvSpPr>
        <p:spPr>
          <a:xfrm>
            <a:off x="8946038" y="5204677"/>
            <a:ext cx="213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DenseNet201 </a:t>
            </a:r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</a:t>
            </a:r>
            <a:endParaRPr lang="ko-KR" altLang="en-US" sz="2000" dirty="0">
              <a:latin typeface="+mj-lt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6FEE5DE7-B129-4FE0-8172-78E82878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3" y="1902075"/>
            <a:ext cx="4024762" cy="3059930"/>
          </a:xfrm>
          <a:prstGeom prst="rect">
            <a:avLst/>
          </a:prstGeom>
        </p:spPr>
      </p:pic>
      <p:pic>
        <p:nvPicPr>
          <p:cNvPr id="25" name="그림 2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09257622-7B99-46F4-8DDE-77EAB2E6D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035" y="2107967"/>
            <a:ext cx="3685212" cy="2802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6A5F255-46AD-43D1-96E2-9EFA16202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101" y="2107967"/>
            <a:ext cx="3685212" cy="26420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3A827F-A12D-4F03-B3D9-3F0CFF48EEDC}"/>
              </a:ext>
            </a:extLst>
          </p:cNvPr>
          <p:cNvSpPr txBox="1"/>
          <p:nvPr/>
        </p:nvSpPr>
        <p:spPr>
          <a:xfrm>
            <a:off x="593271" y="5730138"/>
            <a:ext cx="3211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</a:t>
            </a:r>
            <a:r>
              <a:rPr lang="en-US" altLang="ko-KR" sz="2000" dirty="0" err="1">
                <a:latin typeface="+mj-lt"/>
              </a:rPr>
              <a:t>accuracy</a:t>
            </a:r>
            <a:r>
              <a:rPr lang="en-US" altLang="ko-KR" sz="2000" i="0" dirty="0">
                <a:effectLst/>
                <a:latin typeface="+mj-lt"/>
              </a:rPr>
              <a:t> </a:t>
            </a:r>
            <a:r>
              <a:rPr lang="en-US" altLang="ko-KR" sz="2000" i="0">
                <a:effectLst/>
                <a:latin typeface="+mj-lt"/>
              </a:rPr>
              <a:t>: 97.65</a:t>
            </a:r>
            <a:r>
              <a:rPr lang="en-US" altLang="ko-KR" sz="2000" i="0" dirty="0">
                <a:effectLst/>
                <a:latin typeface="+mj-lt"/>
              </a:rPr>
              <a:t>%</a:t>
            </a:r>
            <a:endParaRPr lang="ko-KR" altLang="en-US" sz="2000" i="0" dirty="0">
              <a:effectLst/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C5CD4-AC6E-4D82-86E7-287CBB2906F1}"/>
              </a:ext>
            </a:extLst>
          </p:cNvPr>
          <p:cNvSpPr txBox="1"/>
          <p:nvPr/>
        </p:nvSpPr>
        <p:spPr>
          <a:xfrm>
            <a:off x="8554050" y="5729314"/>
            <a:ext cx="3044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Max_accuracy</a:t>
            </a:r>
            <a:r>
              <a:rPr lang="en-US" altLang="ko-KR" sz="2000" i="0" dirty="0">
                <a:effectLst/>
                <a:latin typeface="+mj-lt"/>
              </a:rPr>
              <a:t> : 99.28%</a:t>
            </a:r>
            <a:endParaRPr lang="ko-KR" altLang="en-US" sz="2000" i="0" dirty="0">
              <a:effectLst/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EA1726-E7A9-4E81-92DE-FABD30A15B3B}"/>
              </a:ext>
            </a:extLst>
          </p:cNvPr>
          <p:cNvSpPr txBox="1"/>
          <p:nvPr/>
        </p:nvSpPr>
        <p:spPr>
          <a:xfrm>
            <a:off x="4600672" y="5740100"/>
            <a:ext cx="30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i="0" dirty="0" err="1">
                <a:effectLst/>
                <a:latin typeface="+mj-lt"/>
              </a:rPr>
              <a:t>Max_accuracy</a:t>
            </a:r>
            <a:r>
              <a:rPr lang="en-US" altLang="ko-KR" sz="2000" i="0" dirty="0">
                <a:effectLst/>
                <a:latin typeface="+mj-lt"/>
              </a:rPr>
              <a:t> : 99.07 %</a:t>
            </a:r>
            <a:endParaRPr lang="ko-KR" altLang="en-US" sz="20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64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5342429" y="458764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Loss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08773" y="1069379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0D2476-9C02-4741-8A8C-E01B1B343C67}"/>
              </a:ext>
            </a:extLst>
          </p:cNvPr>
          <p:cNvSpPr/>
          <p:nvPr/>
        </p:nvSpPr>
        <p:spPr>
          <a:xfrm>
            <a:off x="8387443" y="1903956"/>
            <a:ext cx="3211286" cy="305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F0D859-8AAF-4917-9508-0907E37E1C0F}"/>
              </a:ext>
            </a:extLst>
          </p:cNvPr>
          <p:cNvSpPr txBox="1"/>
          <p:nvPr/>
        </p:nvSpPr>
        <p:spPr>
          <a:xfrm>
            <a:off x="1369072" y="5202103"/>
            <a:ext cx="1659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Resnet50</a:t>
            </a:r>
            <a:r>
              <a:rPr lang="en-US" altLang="ko-KR" sz="2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|</a:t>
            </a:r>
            <a:endParaRPr lang="ko-KR" altLang="en-US" sz="20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D0525-00FD-4772-BFC2-02AED6B495FF}"/>
              </a:ext>
            </a:extLst>
          </p:cNvPr>
          <p:cNvSpPr txBox="1"/>
          <p:nvPr/>
        </p:nvSpPr>
        <p:spPr>
          <a:xfrm>
            <a:off x="4573664" y="5202537"/>
            <a:ext cx="304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Inception_Resnet_V2  |</a:t>
            </a:r>
            <a:endParaRPr lang="ko-KR" altLang="en-US" sz="2000" dirty="0">
              <a:latin typeface="+mj-lt"/>
              <a:ea typeface="HY중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27ADCC-8995-4D10-85E3-89EEE1AEF64D}"/>
              </a:ext>
            </a:extLst>
          </p:cNvPr>
          <p:cNvSpPr txBox="1"/>
          <p:nvPr/>
        </p:nvSpPr>
        <p:spPr>
          <a:xfrm>
            <a:off x="8967807" y="5202537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 </a:t>
            </a:r>
            <a:r>
              <a:rPr lang="en-US" altLang="ko-KR" sz="2000" dirty="0">
                <a:latin typeface="+mj-lt"/>
                <a:ea typeface="HY중고딕" panose="02030600000101010101" pitchFamily="18" charset="-127"/>
              </a:rPr>
              <a:t>DenseNet201 </a:t>
            </a:r>
            <a:r>
              <a:rPr lang="en-US" altLang="ko-KR" sz="2000" dirty="0">
                <a:latin typeface="+mj-lt"/>
                <a:ea typeface="KoPub돋움체 Light" panose="00000300000000000000" pitchFamily="2" charset="-127"/>
              </a:rPr>
              <a:t>|</a:t>
            </a:r>
            <a:endParaRPr lang="ko-KR" altLang="en-US" sz="2000" dirty="0">
              <a:latin typeface="+mj-lt"/>
              <a:ea typeface="KoPub돋움체 Light" panose="00000300000000000000" pitchFamily="2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BC9B73E-CB7F-4D74-9A07-96383426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7" y="1669493"/>
            <a:ext cx="3884184" cy="3350238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B532D1E-F5BF-43E0-A3D8-9170200D9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87" y="1638567"/>
            <a:ext cx="4233013" cy="341209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0CE41ED-BD59-4C84-B3A0-F66F5F538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8" y="1627360"/>
            <a:ext cx="4233013" cy="32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4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BE535-F437-408B-913B-D1B0CA8DB789}"/>
              </a:ext>
            </a:extLst>
          </p:cNvPr>
          <p:cNvSpPr txBox="1"/>
          <p:nvPr/>
        </p:nvSpPr>
        <p:spPr>
          <a:xfrm>
            <a:off x="4452764" y="45876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+mj-lt"/>
                <a:ea typeface="KoPub돋움체 Light" panose="00000300000000000000" pitchFamily="2" charset="-127"/>
              </a:rPr>
              <a:t>Confusion matrix</a:t>
            </a:r>
            <a:r>
              <a:rPr lang="ko-KR" altLang="en-US" sz="2400" dirty="0">
                <a:latin typeface="+mj-lt"/>
                <a:ea typeface="KoPub돋움체 Light" panose="00000300000000000000" pitchFamily="2" charset="-127"/>
              </a:rPr>
              <a:t> 비교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8D8A64-24E4-4706-8A7B-596E7B301DCC}"/>
              </a:ext>
            </a:extLst>
          </p:cNvPr>
          <p:cNvCxnSpPr>
            <a:cxnSpLocks/>
          </p:cNvCxnSpPr>
          <p:nvPr/>
        </p:nvCxnSpPr>
        <p:spPr>
          <a:xfrm>
            <a:off x="4408773" y="36244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EA799CF-6968-488D-892C-645B7384D85F}"/>
              </a:ext>
            </a:extLst>
          </p:cNvPr>
          <p:cNvCxnSpPr>
            <a:cxnSpLocks/>
          </p:cNvCxnSpPr>
          <p:nvPr/>
        </p:nvCxnSpPr>
        <p:spPr>
          <a:xfrm>
            <a:off x="4441543" y="1087307"/>
            <a:ext cx="33744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B66C1D-440C-4B97-9954-DBFAF8E0B42B}"/>
              </a:ext>
            </a:extLst>
          </p:cNvPr>
          <p:cNvGrpSpPr/>
          <p:nvPr/>
        </p:nvGrpSpPr>
        <p:grpSpPr>
          <a:xfrm>
            <a:off x="1329662" y="5604094"/>
            <a:ext cx="1659685" cy="401671"/>
            <a:chOff x="1766483" y="5051275"/>
            <a:chExt cx="1659685" cy="4016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3680F5-5567-4864-82EA-7974862DDF3B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F0D859-8AAF-4917-9508-0907E37E1C0F}"/>
                </a:ext>
              </a:extLst>
            </p:cNvPr>
            <p:cNvSpPr txBox="1"/>
            <p:nvPr/>
          </p:nvSpPr>
          <p:spPr>
            <a:xfrm>
              <a:off x="1766483" y="5052836"/>
              <a:ext cx="1659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| 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Resnet50</a:t>
              </a:r>
              <a:r>
                <a:rPr lang="en-US" altLang="ko-KR" sz="20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|</a:t>
              </a:r>
              <a:endParaRPr lang="ko-KR" altLang="en-US" sz="20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9B9A1D-0DE6-477D-8008-4959801CC486}"/>
              </a:ext>
            </a:extLst>
          </p:cNvPr>
          <p:cNvGrpSpPr/>
          <p:nvPr/>
        </p:nvGrpSpPr>
        <p:grpSpPr>
          <a:xfrm>
            <a:off x="4490354" y="5588705"/>
            <a:ext cx="3044681" cy="400110"/>
            <a:chOff x="1030092" y="5035452"/>
            <a:chExt cx="3044681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D94873-E338-446F-85C3-79065C343D4B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ED0525-00FD-4772-BFC2-02AED6B495FF}"/>
                </a:ext>
              </a:extLst>
            </p:cNvPr>
            <p:cNvSpPr txBox="1"/>
            <p:nvPr/>
          </p:nvSpPr>
          <p:spPr>
            <a:xfrm>
              <a:off x="1030092" y="5035452"/>
              <a:ext cx="3044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 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Inception_Resnet_V2  |</a:t>
              </a:r>
              <a:endParaRPr lang="ko-KR" altLang="en-US" sz="2000" dirty="0">
                <a:latin typeface="+mj-lt"/>
                <a:ea typeface="HY중고딕" panose="02030600000101010101" pitchFamily="18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F1BA86B-A8D8-409E-AB15-5E4A7ECBE358}"/>
              </a:ext>
            </a:extLst>
          </p:cNvPr>
          <p:cNvGrpSpPr/>
          <p:nvPr/>
        </p:nvGrpSpPr>
        <p:grpSpPr>
          <a:xfrm>
            <a:off x="9239192" y="5588705"/>
            <a:ext cx="2050562" cy="400110"/>
            <a:chOff x="1881841" y="5035452"/>
            <a:chExt cx="2050562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8EF79-C059-4596-8657-CBA72F9E4414}"/>
                </a:ext>
              </a:extLst>
            </p:cNvPr>
            <p:cNvSpPr txBox="1"/>
            <p:nvPr/>
          </p:nvSpPr>
          <p:spPr>
            <a:xfrm>
              <a:off x="2543370" y="5051275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27ADCC-8995-4D10-85E3-89EEE1AEF64D}"/>
                </a:ext>
              </a:extLst>
            </p:cNvPr>
            <p:cNvSpPr txBox="1"/>
            <p:nvPr/>
          </p:nvSpPr>
          <p:spPr>
            <a:xfrm>
              <a:off x="1881841" y="5035452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 </a:t>
              </a:r>
              <a:r>
                <a:rPr lang="en-US" altLang="ko-KR" sz="2000" dirty="0">
                  <a:latin typeface="+mj-lt"/>
                  <a:ea typeface="HY중고딕" panose="02030600000101010101" pitchFamily="18" charset="-127"/>
                </a:rPr>
                <a:t>DenseNet201 </a:t>
              </a:r>
              <a:r>
                <a:rPr lang="en-US" altLang="ko-KR" sz="2000" dirty="0">
                  <a:latin typeface="+mj-lt"/>
                  <a:ea typeface="KoPub돋움체 Light" panose="00000300000000000000" pitchFamily="2" charset="-127"/>
                </a:rPr>
                <a:t>|</a:t>
              </a:r>
              <a:endParaRPr lang="ko-KR" altLang="en-US" sz="2000" dirty="0">
                <a:latin typeface="+mj-lt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B410054E-555F-49FC-BF65-67A5EDE84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8341"/>
            <a:ext cx="3930697" cy="33717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245F12-1FB7-43CF-942B-15EFDD530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97" y="1958341"/>
            <a:ext cx="4134701" cy="353372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013BE99-C13E-4565-AF16-D4D9A5192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14" y="1958341"/>
            <a:ext cx="4168035" cy="32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224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KoPub돋움체 Light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정진균</dc:creator>
  <cp:lastModifiedBy>정진균</cp:lastModifiedBy>
  <cp:revision>5</cp:revision>
  <dcterms:created xsi:type="dcterms:W3CDTF">2020-09-19T13:18:10Z</dcterms:created>
  <dcterms:modified xsi:type="dcterms:W3CDTF">2020-09-19T17:22:01Z</dcterms:modified>
</cp:coreProperties>
</file>