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3" r:id="rId7"/>
    <p:sldId id="265" r:id="rId8"/>
    <p:sldId id="261" r:id="rId9"/>
    <p:sldId id="262" r:id="rId10"/>
    <p:sldId id="266" r:id="rId11"/>
    <p:sldId id="267" r:id="rId12"/>
    <p:sldId id="268" r:id="rId13"/>
    <p:sldId id="269" r:id="rId14"/>
    <p:sldId id="272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81480" y="1178560"/>
            <a:ext cx="8828405" cy="1193800"/>
          </a:xfrm>
        </p:spPr>
        <p:txBody>
          <a:bodyPr/>
          <a:p>
            <a:r>
              <a:rPr lang="zh-CN" altLang="en-US" sz="4400"/>
              <a:t>模式识别与机器学习第一次作业</a:t>
            </a:r>
            <a:endParaRPr lang="zh-CN" altLang="en-US" sz="4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09850" y="2640965"/>
            <a:ext cx="6971665" cy="784860"/>
          </a:xfrm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Omniglot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手写字符识别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19290" y="4588510"/>
            <a:ext cx="32131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徐金海 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2020302703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CNN</a:t>
            </a:r>
            <a:r>
              <a:rPr lang="zh-CN" altLang="en-US"/>
              <a:t>结果</a:t>
            </a:r>
            <a:endParaRPr lang="zh-CN" altLang="en-US"/>
          </a:p>
        </p:txBody>
      </p:sp>
      <p:pic>
        <p:nvPicPr>
          <p:cNvPr id="23" name="图片 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5535" y="1782445"/>
            <a:ext cx="7018020" cy="3293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图片 1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535" y="5271135"/>
            <a:ext cx="7049770" cy="886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99725" cy="1136650"/>
          </a:xfrm>
          <a:solidFill>
            <a:srgbClr val="0070C0"/>
          </a:solidFill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SVM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流程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6" name="图片 26" descr="svm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0400" y="1311910"/>
            <a:ext cx="8331200" cy="54006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9035"/>
          </a:xfrm>
          <a:solidFill>
            <a:srgbClr val="0070C0"/>
          </a:solidFill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SVM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数据处理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5045" y="1598930"/>
            <a:ext cx="479234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def shift(image, x, y):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'''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对图像进行平移增强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'''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rows, cols = image.shape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M = np.float32([[1, 0, x], [0, 1, y]])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dst = cv2.warpAffine(image, M, (cols, rows))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return dst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def zoom(image, scale):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'''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对图像进行缩放增强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'''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rows, cols = image.shape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M = cv2.getRotationMatrix2D((cols / 2, rows / 2), 0, scale)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dst = cv2.warpAffine(image, M, (cols, rows))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return dst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06770" y="1717675"/>
            <a:ext cx="479234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def rotate(image, angle):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'''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对图像进行旋转增强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'''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rows, cols = image.shape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# 构造旋转矩阵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M = cv2.getRotationMatrix2D((cols / 2, rows / 2), angle, 1)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# 进行仿射变换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dst = cv2.warpAffine(image, M, (cols, rows))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return dst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86170" y="5115560"/>
            <a:ext cx="4569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数据增强作用：这样做有助于缓解数据不足的问题，减少模型过拟合的风险，提高模型对于未知数据的适应能力。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9035"/>
          </a:xfrm>
          <a:solidFill>
            <a:srgbClr val="0070C0"/>
          </a:solidFill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HOG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描述符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683385"/>
            <a:ext cx="105162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def get_hog():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hog = cv2.HOGDescriptor((SIZE_IMAGE, SIZE_IMAGE), (8, 8), (4, 4), (8, 8), 9, 1, -1, 0, 0.2, 1, 64, True)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# 初始化HOG描述符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print("hog descriptor size: {}".format(hog.getDescriptorSize()))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return hog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9645" y="3300730"/>
            <a:ext cx="101428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hog = get_hog()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hog_descriptors = []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for img in augmented_images: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# hog_descriptors.append(hog.compute(deskew(img)))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img = cv2.convertScaleAbs(img)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hog_descriptors.append(hog.compute(img))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hog_descriptors = np.squeeze(hog_descriptors)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2525" y="5530215"/>
            <a:ext cx="93459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在SVM模型中，HOG(Histogram of Oriented Gradients)描述符是一种常用的特征提取方法，用于将图像转换为向量表示进行分类或检测。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5215"/>
          </a:xfrm>
          <a:solidFill>
            <a:srgbClr val="0070C0"/>
          </a:solidFill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HOG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描述符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6485" y="1699895"/>
            <a:ext cx="9852025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Aft>
                <a:spcPts val="800"/>
              </a:spcAft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图像预处理：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将原始图像灰度化，并进行图像增强操作，以便于提高图像质量和对比度。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spcAft>
                <a:spcPts val="800"/>
              </a:spcAft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计算梯度：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对经过预处理后的图像进行梯度计算。通常使用Sobel算子或其变体来计算水平和垂直方向的梯度。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spcAft>
                <a:spcPts val="800"/>
              </a:spcAft>
              <a:buClrTx/>
              <a:buSzTx/>
              <a:buFontTx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计算梯度的大小和方向：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将水平梯度和垂直梯度的大小和方向计算出来，形成一个大小与原图像相同的梯度向量场。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spcAft>
                <a:spcPts val="800"/>
              </a:spcAft>
              <a:buClrTx/>
              <a:buSzTx/>
              <a:buFontTx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划分图像区域并形成直方图：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将图像划分为若干个细胞(cell)，每个细胞大小相同，并在细胞中统计各个方向上梯度的数量。可以将方向分为若干个区间，每个区间表示一个角度范围，然后将每个区间内的梯度大小相加，形成一个直方图。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spcAft>
                <a:spcPts val="800"/>
              </a:spcAft>
              <a:buClrTx/>
              <a:buSzTx/>
              <a:buFontTx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归一化：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对于一个block而言，将其内所有细胞的直方图连接在一起，就可以得到一个向量。对该向量进行L2归一化，以保证对于不同大小的目标，其HOG特征具有相同的重要性。</a:t>
            </a:r>
            <a:endParaRPr lang="zh-CN" altLang="en-US"/>
          </a:p>
          <a:p>
            <a:pPr fontAlgn="auto">
              <a:spcAft>
                <a:spcPts val="800"/>
              </a:spcAft>
            </a:pPr>
            <a:r>
              <a:rPr lang="zh-CN" altLang="en-US"/>
              <a:t>作用：</a:t>
            </a:r>
            <a:endParaRPr lang="zh-CN" altLang="en-US"/>
          </a:p>
          <a:p>
            <a:pPr fontAlgn="auto">
              <a:spcAft>
                <a:spcPts val="800"/>
              </a:spcAft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HOG描述符在计算机视觉中被广泛应用于目标检测，人脸识别等领域中。通过提取图像局部区域的梯度直方图作为特征，可以提高模型对于目标的识别和分类的准确性，尤其擅长于处理目标的形变和旋转。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0920"/>
          </a:xfrm>
          <a:solidFill>
            <a:srgbClr val="0070C0"/>
          </a:solidFill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SVM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模型初始化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67280" y="1376045"/>
            <a:ext cx="745744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def svm_init(C=12.5, gamma=0.50625):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model = cv2.ml.SVM_create()  # 创建SVM模型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model.setKernel(cv2.ml.SVM_RBF)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model.setGamma(gamma)  # 设置SVM模型参数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model.setC(C)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# model.setCoef0(0.1)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# 在使用POLY核函数时需要下面的语句设置多项式的次数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# model.setDegree(3)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model.setType(cv2.ml.SVM_C_SVC)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model.setTermCriteria((cv2.TERM_CRITERIA_MAX_ITER, 100, 1e-6))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# 设置SVM模型的训练终止条件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return model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0145"/>
          </a:xfrm>
          <a:solidFill>
            <a:srgbClr val="0070C0"/>
          </a:solidFill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SVM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核函数的选择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02105" y="1773555"/>
            <a:ext cx="898842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核函数的选择：</a:t>
            </a:r>
            <a:endParaRPr lang="zh-CN" altLang="en-US"/>
          </a:p>
          <a:p>
            <a:r>
              <a:t>SVM_CHI2：卡方核函数适合用于文本分类、图像分类等非线性的数据分类和处理，对于特征空间中具有类别区分度较弱的数据有很好的效果。</a:t>
            </a:r>
          </a:p>
          <a:p/>
          <a:p>
            <a:r>
              <a:t>SVM_RBF：径向基函数核适用于分类问题，尤其在处理数据维度高、非线性可分的数据时表现出色。</a:t>
            </a:r>
          </a:p>
          <a:p/>
          <a:p>
            <a:r>
              <a:t>SVM_LINEAR：线性核函数适用于处理线性可分的数据，其在处理高维稀疏数据的时候有很好的表现。</a:t>
            </a:r>
          </a:p>
          <a:p/>
          <a:p>
            <a:r>
              <a:t>SVM_POLY：多项式核函数适用于某些高维非线性数据（如图像分类），可以将非线性特征转换成高维空间中的线性可分问题，但对于维度较高的数据会出现维度灾难的问题。</a:t>
            </a:r>
          </a:p>
          <a:p/>
          <a:p>
            <a:r>
              <a:t>SVM_SIGMOID：sigmoid函数核函数适用于对于非常复杂数据的分类和处理，可以用于语音和文本数据处理等场景，但对于大规模数据和高维数据的处理性能较差，因此通常用的比较少。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0145"/>
          </a:xfrm>
          <a:solidFill>
            <a:srgbClr val="0070C0"/>
          </a:solidFill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SVM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模型结果（无数据增强）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8" descr="RBF"/>
          <p:cNvPicPr>
            <a:picLocks noChangeAspect="1"/>
          </p:cNvPicPr>
          <p:nvPr/>
        </p:nvPicPr>
        <p:blipFill>
          <a:blip r:embed="rId1"/>
          <a:srcRect t="3099" b="6686"/>
          <a:stretch>
            <a:fillRect/>
          </a:stretch>
        </p:blipFill>
        <p:spPr>
          <a:xfrm>
            <a:off x="2624455" y="1649730"/>
            <a:ext cx="6943725" cy="47955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0145"/>
          </a:xfrm>
          <a:solidFill>
            <a:srgbClr val="0070C0"/>
          </a:solidFill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SVM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模型结果（含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数据增强）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5" name="图片 15" descr="RBF_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8435" y="1653540"/>
            <a:ext cx="6605905" cy="50584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0395" y="3133090"/>
            <a:ext cx="209804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RBF核：C=3，gamma=0.1，acc=85.61371289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0145"/>
          </a:xfrm>
          <a:solidFill>
            <a:srgbClr val="0070C0"/>
          </a:solidFill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SVM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模型结果（含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数据增强）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1005" y="3091815"/>
            <a:ext cx="209804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CHI2核：C=8，gamma=0.05，acc=86.86868687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图片 38" descr="CHI2_O"/>
          <p:cNvPicPr>
            <a:picLocks noChangeAspect="1"/>
          </p:cNvPicPr>
          <p:nvPr/>
        </p:nvPicPr>
        <p:blipFill>
          <a:blip r:embed="rId1"/>
          <a:srcRect t="4296"/>
          <a:stretch>
            <a:fillRect/>
          </a:stretch>
        </p:blipFill>
        <p:spPr>
          <a:xfrm>
            <a:off x="2519045" y="1525270"/>
            <a:ext cx="7153275" cy="52400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p>
            <a:r>
              <a:rPr lang="zh-CN" altLang="en-US"/>
              <a:t>实验目的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6760" y="2404745"/>
            <a:ext cx="10515600" cy="4351338"/>
          </a:xfrm>
        </p:spPr>
        <p:txBody>
          <a:bodyPr/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/>
              <a:t>	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对从Omniglot数据集选择的200类（后发现有两类字符重复，更正为198类）手写字符进行划分，将其按照每类3:1的比例划分为训练集和测试集，通过对训练集进行学习构建卷积神经网络（CNN）模型和支持向量机（SVM）模型，对测试集的手写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字符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数据进行分类预测并说明预测效果。并尝试改进模型使预测效果提升。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0145"/>
          </a:xfrm>
          <a:solidFill>
            <a:srgbClr val="0070C0"/>
          </a:solidFill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SVM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模型结果（含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数据增强）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515" y="3133090"/>
            <a:ext cx="209804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LINEAR核：C取0.1即可，acc=71.6865626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0" name="图片 40" descr="LINEAR_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2555" y="1525270"/>
            <a:ext cx="6867525" cy="52584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0145"/>
          </a:xfrm>
          <a:solidFill>
            <a:srgbClr val="0070C0"/>
          </a:solidFill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SVM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模型结果（含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数据增强）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0395" y="3133090"/>
            <a:ext cx="209804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POLY核：C=5，gamma=0.025，acc=84.29752066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1" name="图片 41" descr="POLY_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2570" y="1525270"/>
            <a:ext cx="6626860" cy="50730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0145"/>
          </a:xfrm>
          <a:solidFill>
            <a:srgbClr val="0070C0"/>
          </a:solidFill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SVM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模型结果（含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数据增强）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1140" y="3041650"/>
            <a:ext cx="248729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SIGMOID核：C=12，gamma=0.01，acc=68.93174166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2" name="图片 42" descr="SIGMOID_O"/>
          <p:cNvPicPr>
            <a:picLocks noChangeAspect="1"/>
          </p:cNvPicPr>
          <p:nvPr/>
        </p:nvPicPr>
        <p:blipFill>
          <a:blip r:embed="rId1"/>
          <a:srcRect t="4510"/>
          <a:stretch>
            <a:fillRect/>
          </a:stretch>
        </p:blipFill>
        <p:spPr>
          <a:xfrm>
            <a:off x="2533650" y="1525270"/>
            <a:ext cx="7124065" cy="5207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0145"/>
          </a:xfrm>
          <a:solidFill>
            <a:srgbClr val="0070C0"/>
          </a:solidFill>
        </p:spPr>
        <p:txBody>
          <a:bodyPr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实验总结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91640" y="2304415"/>
            <a:ext cx="83337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/>
              <a:t>CNN</a:t>
            </a:r>
            <a:r>
              <a:rPr lang="zh-CN" altLang="en-US"/>
              <a:t>：过拟合</a:t>
            </a:r>
            <a:r>
              <a:rPr lang="en-US" altLang="zh-CN"/>
              <a:t>...</a:t>
            </a:r>
            <a:endParaRPr lang="en-US" altLang="zh-CN"/>
          </a:p>
          <a:p>
            <a:pPr algn="ctr" fontAlgn="auto">
              <a:lnSpc>
                <a:spcPct val="150000"/>
              </a:lnSpc>
            </a:pPr>
            <a:r>
              <a:rPr lang="en-US" altLang="zh-CN"/>
              <a:t>SVM</a:t>
            </a:r>
            <a:r>
              <a:rPr lang="zh-CN" altLang="en-US"/>
              <a:t>：性能差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CNN</a:t>
            </a:r>
            <a:r>
              <a:rPr lang="zh-CN" altLang="en-US"/>
              <a:t>流程</a:t>
            </a:r>
            <a:endParaRPr lang="zh-CN" altLang="en-US"/>
          </a:p>
        </p:txBody>
      </p:sp>
      <p:pic>
        <p:nvPicPr>
          <p:cNvPr id="21" name="图片 21" descr="流程图e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0795" y="1506220"/>
            <a:ext cx="9812655" cy="51390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3850"/>
            <a:ext cx="10515600" cy="1325563"/>
          </a:xfrm>
          <a:solidFill>
            <a:srgbClr val="0070C0"/>
          </a:solidFill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CNN</a:t>
            </a:r>
            <a:r>
              <a:rPr lang="zh-CN" altLang="en-US"/>
              <a:t>数据处理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7510" y="1892935"/>
            <a:ext cx="8856980" cy="23996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68095" y="4800600"/>
            <a:ext cx="8392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l">
              <a:lnSpc>
                <a:spcPct val="15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</a:pPr>
            <a:r>
              <a:rPr lang="en-US" altLang="zh-CN" sz="2400"/>
              <a:t>	将原数据集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NewDataset.mat</a:t>
            </a:r>
            <a:r>
              <a:rPr lang="en-US" altLang="zh-CN" sz="2400"/>
              <a:t>文件中的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121</a:t>
            </a:r>
            <a:r>
              <a:rPr lang="en-US" altLang="zh-CN" sz="2400"/>
              <a:t>和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122</a:t>
            </a:r>
            <a:r>
              <a:rPr lang="en-US" altLang="zh-CN" sz="2400"/>
              <a:t>类数据删除，构建新的数据集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data.mat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CNN</a:t>
            </a:r>
            <a:r>
              <a:rPr lang="zh-CN" altLang="en-US"/>
              <a:t>网络结构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835" y="1825625"/>
            <a:ext cx="4890135" cy="5053965"/>
          </a:xfrm>
        </p:spPr>
        <p:txBody>
          <a:bodyPr wrap="square">
            <a:spAutoFit/>
          </a:bodyPr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self.conv_features = nn.Sequential(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nn.Conv2d(1, 32, kernel_size=3, padding=1),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nn.BatchNorm2d(32),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nn.LeakyReLU(inplace=True),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nn.MaxPool2d(kernel_size=2),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nn.Conv2d(32, 64, kernel_size=3, padding=1),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nn.BatchNorm2d(64),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nn.LeakyReLU(inplace=True),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nn.MaxPool2d(kernel_size=2),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 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849620" y="1929765"/>
            <a:ext cx="4890135" cy="429768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nn.Conv2d(64, 128, kernel_size=3, padding=1),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nn.BatchNorm2d(128),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nn.LeakyReLU(inplace=True),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nn.MaxPool2d(kernel_size=2),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nn.Conv2d(128, 256, kernel_size=3, padding=1),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nn.BatchNorm2d(256),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nn.LeakyReLU(inplace=True),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nn.MaxPool2d(kernel_size=2)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)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1290" y="6227445"/>
            <a:ext cx="4842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</a:t>
            </a:r>
            <a:r>
              <a:rPr lang="zh-CN" altLang="en-US"/>
              <a:t>个卷积块：卷积层</a:t>
            </a:r>
            <a:r>
              <a:rPr lang="en-US" altLang="zh-CN"/>
              <a:t>+</a:t>
            </a:r>
            <a:r>
              <a:rPr lang="zh-CN" altLang="en-US"/>
              <a:t>池化层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CNN</a:t>
            </a:r>
            <a:r>
              <a:rPr lang="zh-CN" altLang="en-US"/>
              <a:t>网络结构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835" y="1825625"/>
            <a:ext cx="4901565" cy="3495040"/>
          </a:xfrm>
        </p:spPr>
        <p:txBody>
          <a:bodyPr wrap="square">
            <a:spAutoFit/>
          </a:bodyPr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self.classifier = nn.Sequential(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nn.Dropout(p=0.5),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nn.Linear(256, 512),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nn.BatchNorm1d(512),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nn.LeakyReLU(inplace=True),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nn.Dropout(p=0.5),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nn.Linear(512, 256),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849620" y="1929765"/>
            <a:ext cx="4890135" cy="39281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 fontAlgn="auto">
              <a:lnSpc>
                <a:spcPct val="150000"/>
              </a:lnSpc>
              <a:buNone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nn.BatchNorm1d(256),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nn.LeakyReLU(inplace=True),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nn.Dropout(p=0.5),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nn.Linear(256, 128),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nn.BatchNorm1d(128),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nn.LeakyReLU(inplace=True),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nn.Linear(128, 198)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)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13940" y="5414010"/>
            <a:ext cx="3457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个全连接层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损失函数、激活函数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en-US"/>
              <a:t>损失函数定义：</a:t>
            </a:r>
            <a:endParaRPr lang="zh-CN" altLang="en-US"/>
          </a:p>
          <a:p>
            <a:pPr marL="457200" lvl="1" indent="0" algn="ctr" fontAlgn="auto">
              <a:lnSpc>
                <a:spcPct val="150000"/>
              </a:lnSpc>
              <a:buNone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criterion = nn.CrossEntropyLoss()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好处：适用于多分类问题，无需显式地使用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softmax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激活函数：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ctr" fontAlgn="auto">
              <a:lnSpc>
                <a:spcPct val="150000"/>
              </a:lnSpc>
              <a:buNone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nn.LeakyReLU(inplace=True), # 添加 LeakyReLU 激活函数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好处：有效地提高模型的鲁棒性和泛化能力，避免 梯度消失和“死亡神经元”问题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优化器定义、正则化技术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Adam </a:t>
            </a:r>
            <a:r>
              <a:rPr lang="zh-CN" altLang="en-US"/>
              <a:t>优化器：</a:t>
            </a:r>
            <a:endParaRPr lang="zh-CN" altLang="en-US"/>
          </a:p>
          <a:p>
            <a:pPr marL="457200" lvl="1" indent="0" algn="ctr" fontAlgn="auto">
              <a:lnSpc>
                <a:spcPct val="150000"/>
              </a:lnSpc>
              <a:buNone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opt_model = torch.optim.Adam(model.parameters(), lr=lr, weight_decay=0.0005)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好处：能够自适应地调整学习率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收敛速度较快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正则化技术：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（1）Dropout：在训练过程中随机失活一些神经元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（2）Batch Normalization：是将数据进行标准化处理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 fontAlgn="auto">
              <a:lnSpc>
                <a:spcPct val="150000"/>
              </a:lnSpc>
              <a:buNone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）L2 正则化：weight_decay正则化项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1555"/>
          </a:xfrm>
          <a:solidFill>
            <a:srgbClr val="0070C0"/>
          </a:solidFill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CNN</a:t>
            </a:r>
            <a:r>
              <a:rPr lang="zh-CN" altLang="en-US"/>
              <a:t>结果</a:t>
            </a:r>
            <a:endParaRPr lang="zh-CN" altLang="en-US"/>
          </a:p>
        </p:txBody>
      </p:sp>
      <p:pic>
        <p:nvPicPr>
          <p:cNvPr id="22" name="图片 22" descr="3"/>
          <p:cNvPicPr>
            <a:picLocks noChangeAspect="1"/>
          </p:cNvPicPr>
          <p:nvPr>
            <p:ph idx="1"/>
          </p:nvPr>
        </p:nvPicPr>
        <p:blipFill>
          <a:blip r:embed="rId1"/>
          <a:srcRect t="4628"/>
          <a:stretch>
            <a:fillRect/>
          </a:stretch>
        </p:blipFill>
        <p:spPr>
          <a:xfrm>
            <a:off x="2669540" y="1376680"/>
            <a:ext cx="7077710" cy="54146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4558</Words>
  <Application>WPS 演示</Application>
  <PresentationFormat>宽屏</PresentationFormat>
  <Paragraphs>205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微软雅黑</vt:lpstr>
      <vt:lpstr>Calibri</vt:lpstr>
      <vt:lpstr>Arial Unicode MS</vt:lpstr>
      <vt:lpstr>Office 主题</vt:lpstr>
      <vt:lpstr>模式识别与机器学习第一次作业</vt:lpstr>
      <vt:lpstr>实验目的</vt:lpstr>
      <vt:lpstr>CNN流程</vt:lpstr>
      <vt:lpstr>CNN数据处理</vt:lpstr>
      <vt:lpstr>CNN网络结构</vt:lpstr>
      <vt:lpstr>CNN网络结构</vt:lpstr>
      <vt:lpstr>损失函数、激活函数</vt:lpstr>
      <vt:lpstr>优化器定义、正则化技术</vt:lpstr>
      <vt:lpstr>CNN结果</vt:lpstr>
      <vt:lpstr>CNN结果</vt:lpstr>
      <vt:lpstr>SVM流程</vt:lpstr>
      <vt:lpstr>SVM数据处理</vt:lpstr>
      <vt:lpstr>HOG描述符</vt:lpstr>
      <vt:lpstr>HOG描述符</vt:lpstr>
      <vt:lpstr>SVM模型初始化</vt:lpstr>
      <vt:lpstr>SVM核函数的选择</vt:lpstr>
      <vt:lpstr>SVM模型结果（无数据增强）</vt:lpstr>
      <vt:lpstr>SVM模型结果（含数据增强）</vt:lpstr>
      <vt:lpstr>SVM模型结果（含数据增强）</vt:lpstr>
      <vt:lpstr>SVM模型结果（含数据增强）</vt:lpstr>
      <vt:lpstr>SVM模型结果（含数据增强）</vt:lpstr>
      <vt:lpstr>SVM模型结果（含数据增强）</vt:lpstr>
      <vt:lpstr>SVM模型结果（含数据增强）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EF.</cp:lastModifiedBy>
  <cp:revision>70</cp:revision>
  <dcterms:created xsi:type="dcterms:W3CDTF">2023-04-05T16:30:00Z</dcterms:created>
  <dcterms:modified xsi:type="dcterms:W3CDTF">2023-04-05T18:40:21Z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