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414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63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93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13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8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5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4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6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08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10251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1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F70A1-A02A-4D0D-8FCF-297F9BEE84E6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57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Relationship Id="rId4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164855"/>
            <a:ext cx="7545936" cy="173355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91865" y="3141304"/>
            <a:ext cx="5761645" cy="575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0" spc="-150">
                <a:solidFill>
                  <a:srgbClr val="1a0a05"/>
                </a:solidFill>
                <a:latin typeface="KoPub돋움체 Bold"/>
                <a:ea typeface="KoPub돋움체 Bold"/>
              </a:rPr>
              <a:t>모바일</a:t>
            </a:r>
            <a:r>
              <a:rPr lang="en-US" altLang="ko-KR" sz="3200" b="0" spc="-150">
                <a:solidFill>
                  <a:srgbClr val="1a0a05"/>
                </a:solidFill>
                <a:latin typeface="KoPub돋움체 Bold"/>
                <a:ea typeface="KoPub돋움체 Bold"/>
              </a:rPr>
              <a:t>SW </a:t>
            </a:r>
            <a:r>
              <a:rPr lang="ko-KR" altLang="en-US" sz="3200" b="0" spc="-150">
                <a:solidFill>
                  <a:srgbClr val="1a0a05"/>
                </a:solidFill>
                <a:latin typeface="KoPub돋움체 Bold"/>
                <a:ea typeface="KoPub돋움체 Bold"/>
              </a:rPr>
              <a:t>프로그래밍 발표</a:t>
            </a:r>
            <a:endParaRPr lang="ko-KR" altLang="en-US" sz="3200" b="0" spc="-150">
              <a:solidFill>
                <a:srgbClr val="1a0a05"/>
              </a:solidFill>
              <a:latin typeface="KoPub돋움체 Bold"/>
              <a:ea typeface="KoPub돋움체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1487" y="3819841"/>
            <a:ext cx="5761645" cy="38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c53480"/>
                </a:solidFill>
                <a:latin typeface="KoPub돋움체 Light"/>
                <a:ea typeface="KoPub돋움체 Light"/>
              </a:rPr>
              <a:t>Eats Where? It’s Here</a:t>
            </a:r>
            <a:endParaRPr lang="en-US" altLang="ko-KR" sz="2000">
              <a:solidFill>
                <a:srgbClr val="c53480"/>
              </a:solidFill>
              <a:latin typeface="KoPub돋움체 Light"/>
              <a:ea typeface="KoPub돋움체 Light"/>
            </a:endParaRPr>
          </a:p>
        </p:txBody>
      </p:sp>
      <p:grpSp>
        <p:nvGrpSpPr>
          <p:cNvPr id="11" name="그룹 10"/>
          <p:cNvGrpSpPr/>
          <p:nvPr/>
        </p:nvGrpSpPr>
        <p:grpSpPr>
          <a:xfrm rot="0">
            <a:off x="11571005" y="76911"/>
            <a:ext cx="512749" cy="496398"/>
            <a:chOff x="11571005" y="76911"/>
            <a:chExt cx="512749" cy="496398"/>
          </a:xfrm>
        </p:grpSpPr>
        <p:sp>
          <p:nvSpPr>
            <p:cNvPr id="9" name="직각 삼각형 8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2" name=""/>
          <p:cNvSpPr txBox="1"/>
          <p:nvPr/>
        </p:nvSpPr>
        <p:spPr>
          <a:xfrm>
            <a:off x="6928234" y="5093470"/>
            <a:ext cx="4839470" cy="125780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2300"/>
              <a:t>12</a:t>
            </a:r>
            <a:r>
              <a:rPr lang="ko-KR" altLang="en-US" sz="2300"/>
              <a:t>조</a:t>
            </a:r>
            <a:endParaRPr lang="ko-KR" altLang="en-US" sz="2300"/>
          </a:p>
          <a:p>
            <a:pPr algn="r">
              <a:defRPr/>
            </a:pPr>
            <a:r>
              <a:rPr lang="ko-KR" altLang="en-US"/>
              <a:t>권진한</a:t>
            </a:r>
            <a:endParaRPr lang="ko-KR" altLang="en-US"/>
          </a:p>
          <a:p>
            <a:pPr algn="r">
              <a:defRPr/>
            </a:pPr>
            <a:r>
              <a:rPr lang="en-US" altLang="ko-KR"/>
              <a:t>2014122299</a:t>
            </a:r>
            <a:r>
              <a:rPr lang="ko-KR" altLang="en-US"/>
              <a:t> 최정헌</a:t>
            </a:r>
            <a:endParaRPr lang="ko-KR" altLang="en-US"/>
          </a:p>
          <a:p>
            <a:pPr algn="r">
              <a:defRPr/>
            </a:pPr>
            <a:r>
              <a:rPr lang="en-US" altLang="ko-KR"/>
              <a:t>2014122029</a:t>
            </a:r>
            <a:r>
              <a:rPr lang="ko-KR" altLang="en-US"/>
              <a:t> 김동호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rot="0">
            <a:off x="11571005" y="76911"/>
            <a:ext cx="512749" cy="496398"/>
            <a:chOff x="11571005" y="76911"/>
            <a:chExt cx="512749" cy="496398"/>
          </a:xfrm>
          <a:solidFill>
            <a:srgbClr val="c53480"/>
          </a:solidFill>
        </p:grpSpPr>
        <p:sp>
          <p:nvSpPr>
            <p:cNvPr id="6" name="직각 삼각형 5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12607" y="3782254"/>
            <a:ext cx="675118" cy="387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>
                <a:solidFill>
                  <a:schemeClr val="tx1"/>
                </a:solidFill>
                <a:latin typeface="KoPub돋움체 Bold"/>
                <a:ea typeface="KoPub돋움체 Bold"/>
              </a:rPr>
              <a:t>03</a:t>
            </a:r>
            <a:endParaRPr lang="ko-KR" altLang="en-US" sz="20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7008" y="3790800"/>
            <a:ext cx="2358638" cy="388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KoPub돋움체 Bold"/>
                <a:ea typeface="KoPub돋움체 Bold"/>
              </a:rPr>
              <a:t>기능소개</a:t>
            </a:r>
            <a:r>
              <a:rPr lang="en-US" altLang="ko-KR" sz="2000">
                <a:solidFill>
                  <a:schemeClr val="tx1"/>
                </a:solidFill>
                <a:latin typeface="KoPub돋움체 Bold"/>
                <a:ea typeface="KoPub돋움체 Bold"/>
              </a:rPr>
              <a:t>&lt;</a:t>
            </a:r>
            <a:r>
              <a:rPr lang="ko-KR" altLang="en-US" sz="2000">
                <a:solidFill>
                  <a:schemeClr val="tx1"/>
                </a:solidFill>
                <a:latin typeface="KoPub돋움체 Bold"/>
                <a:ea typeface="KoPub돋움체 Bold"/>
              </a:rPr>
              <a:t>고객용</a:t>
            </a:r>
            <a:r>
              <a:rPr lang="en-US" altLang="ko-KR" sz="2000">
                <a:solidFill>
                  <a:schemeClr val="tx1"/>
                </a:solidFill>
                <a:latin typeface="KoPub돋움체 Bold"/>
                <a:ea typeface="KoPub돋움체 Bold"/>
              </a:rPr>
              <a:t>&gt;</a:t>
            </a:r>
            <a:endParaRPr lang="en-US" altLang="ko-KR" sz="20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7008" y="4190910"/>
            <a:ext cx="2358638" cy="1303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ko-KR" altLang="en-US" sz="1600">
                <a:solidFill>
                  <a:schemeClr val="dk1"/>
                </a:solidFill>
                <a:latin typeface="KoPub돋움체 Medium"/>
                <a:ea typeface="KoPub돋움체 Medium"/>
              </a:rPr>
              <a:t>구글 맵</a:t>
            </a:r>
            <a:endParaRPr lang="ko-KR" altLang="en-US" sz="1600">
              <a:solidFill>
                <a:schemeClr val="dk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600">
                <a:solidFill>
                  <a:schemeClr val="dk1"/>
                </a:solidFill>
                <a:latin typeface="KoPub돋움체 Medium"/>
                <a:ea typeface="KoPub돋움체 Medium"/>
              </a:rPr>
              <a:t>가게상세</a:t>
            </a:r>
            <a:endParaRPr lang="ko-KR" altLang="en-US" sz="1600">
              <a:solidFill>
                <a:schemeClr val="dk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600">
                <a:solidFill>
                  <a:schemeClr val="dk1"/>
                </a:solidFill>
                <a:latin typeface="KoPub돋움체 Medium"/>
                <a:ea typeface="KoPub돋움체 Medium"/>
              </a:rPr>
              <a:t>장바구니</a:t>
            </a:r>
            <a:endParaRPr lang="ko-KR" altLang="en-US" sz="1600">
              <a:solidFill>
                <a:schemeClr val="dk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600">
                <a:solidFill>
                  <a:schemeClr val="dk1"/>
                </a:solidFill>
                <a:latin typeface="KoPub돋움체 Medium"/>
                <a:ea typeface="KoPub돋움체 Medium"/>
              </a:rPr>
              <a:t>결제하기</a:t>
            </a:r>
            <a:endParaRPr lang="ko-KR" altLang="en-US" sz="1600">
              <a:solidFill>
                <a:schemeClr val="dk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600">
                <a:solidFill>
                  <a:schemeClr val="dk1"/>
                </a:solidFill>
                <a:latin typeface="KoPub돋움체 Medium"/>
                <a:ea typeface="KoPub돋움체 Medium"/>
              </a:rPr>
              <a:t>기타기능 </a:t>
            </a:r>
            <a:endParaRPr lang="ko-KR" altLang="en-US" sz="1600">
              <a:solidFill>
                <a:schemeClr val="dk1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99715" y="-8546"/>
            <a:ext cx="47631" cy="3683237"/>
          </a:xfrm>
          <a:prstGeom prst="rect">
            <a:avLst/>
          </a:prstGeom>
          <a:solidFill>
            <a:srgbClr val="d39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06904" y="-12037"/>
            <a:ext cx="47631" cy="2767270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03</a:t>
            </a:r>
            <a:endParaRPr lang="ko-KR" altLang="en-US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기능소개</a:t>
            </a: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&lt;</a:t>
            </a: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고객용</a:t>
            </a: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&gt;</a:t>
            </a:r>
            <a:endParaRPr lang="en-US" altLang="ko-KR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grpSp>
        <p:nvGrpSpPr>
          <p:cNvPr id="62" name="그룹 7"/>
          <p:cNvGrpSpPr/>
          <p:nvPr/>
        </p:nvGrpSpPr>
        <p:grpSpPr>
          <a:xfrm rot="0">
            <a:off x="1255545" y="1862987"/>
            <a:ext cx="2162086" cy="2897024"/>
            <a:chOff x="1786071" y="1999716"/>
            <a:chExt cx="2162086" cy="2897024"/>
          </a:xfrm>
          <a:solidFill>
            <a:srgbClr val="8389f2"/>
          </a:solidFill>
        </p:grpSpPr>
        <p:sp>
          <p:nvSpPr>
            <p:cNvPr id="63" name="모서리가 둥근 직사각형 10"/>
            <p:cNvSpPr/>
            <p:nvPr/>
          </p:nvSpPr>
          <p:spPr>
            <a:xfrm>
              <a:off x="1786071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c53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모서리가 둥근 직사각형 11"/>
            <p:cNvSpPr/>
            <p:nvPr/>
          </p:nvSpPr>
          <p:spPr>
            <a:xfrm>
              <a:off x="1786071" y="3435409"/>
              <a:ext cx="2162086" cy="1461331"/>
            </a:xfrm>
            <a:prstGeom prst="roundRect">
              <a:avLst>
                <a:gd name="adj" fmla="val 16667"/>
              </a:avLst>
            </a:prstGeom>
            <a:solidFill>
              <a:srgbClr val="c53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5" name="타원 21"/>
          <p:cNvSpPr/>
          <p:nvPr/>
        </p:nvSpPr>
        <p:spPr>
          <a:xfrm>
            <a:off x="1409369" y="1969811"/>
            <a:ext cx="1854437" cy="1854437"/>
          </a:xfrm>
          <a:prstGeom prst="ellipse">
            <a:avLst/>
          </a:prstGeom>
          <a:solidFill>
            <a:srgbClr val="ed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TextBox 25"/>
          <p:cNvSpPr txBox="1"/>
          <p:nvPr/>
        </p:nvSpPr>
        <p:spPr>
          <a:xfrm>
            <a:off x="1785385" y="2050994"/>
            <a:ext cx="1136591" cy="155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>
                <a:solidFill>
                  <a:srgbClr val="c53480"/>
                </a:solidFill>
                <a:latin typeface="KoPub돋움체 Bold"/>
                <a:ea typeface="KoPub돋움체 Bold"/>
              </a:rPr>
              <a:t>1</a:t>
            </a:r>
            <a:endParaRPr lang="ko-KR" altLang="en-US" sz="9600">
              <a:solidFill>
                <a:srgbClr val="c53480"/>
              </a:solidFill>
              <a:latin typeface="KoPub돋움체 Bold"/>
              <a:ea typeface="KoPub돋움체 Bold"/>
            </a:endParaRPr>
          </a:p>
        </p:txBody>
      </p:sp>
      <p:sp>
        <p:nvSpPr>
          <p:cNvPr id="67" name="TextBox 29"/>
          <p:cNvSpPr txBox="1"/>
          <p:nvPr/>
        </p:nvSpPr>
        <p:spPr>
          <a:xfrm>
            <a:off x="1261126" y="4075897"/>
            <a:ext cx="2150923" cy="265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fdffff"/>
                </a:solidFill>
                <a:latin typeface="KoPub돋움체 Medium"/>
                <a:ea typeface="KoPub돋움체 Medium"/>
              </a:rPr>
              <a:t>구글 맵</a:t>
            </a:r>
            <a:endParaRPr lang="ko-KR" altLang="en-US" sz="1200">
              <a:solidFill>
                <a:srgbClr val="fdffff"/>
              </a:solidFill>
              <a:latin typeface="KoPub돋움체 Medium"/>
              <a:ea typeface="KoPub돋움체 Medium"/>
            </a:endParaRPr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59505" y="643648"/>
            <a:ext cx="2872989" cy="5570703"/>
          </a:xfrm>
          <a:prstGeom prst="rect">
            <a:avLst/>
          </a:prstGeom>
        </p:spPr>
      </p:pic>
      <p:sp>
        <p:nvSpPr>
          <p:cNvPr id="69" name="직사각형 64"/>
          <p:cNvSpPr/>
          <p:nvPr/>
        </p:nvSpPr>
        <p:spPr>
          <a:xfrm>
            <a:off x="8943440" y="1306563"/>
            <a:ext cx="2159213" cy="668839"/>
          </a:xfrm>
          <a:prstGeom prst="rect">
            <a:avLst/>
          </a:prstGeom>
          <a:solidFill>
            <a:srgbClr val="c53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직사각형 67"/>
          <p:cNvSpPr/>
          <p:nvPr/>
        </p:nvSpPr>
        <p:spPr>
          <a:xfrm>
            <a:off x="8943438" y="1975402"/>
            <a:ext cx="2159213" cy="338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TextBox 73"/>
          <p:cNvSpPr txBox="1"/>
          <p:nvPr/>
        </p:nvSpPr>
        <p:spPr>
          <a:xfrm>
            <a:off x="8936022" y="2286000"/>
            <a:ext cx="2166629" cy="3017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현재위치 기반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주변 상점들이 마커로 표시됨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현재위치 기준 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1km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이내 상점들은 하단 리스트에 표시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해당상점 클릭후 하단 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‘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주문하러가기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’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버튼을 이용하여 가게상세 페이지 이동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949887" y="1508698"/>
            <a:ext cx="2166629" cy="337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lt1"/>
                </a:solidFill>
                <a:latin typeface="KoPub돋움체 Bold"/>
                <a:ea typeface="KoPub돋움체 Bold"/>
              </a:rPr>
              <a:t>구글 맵</a:t>
            </a:r>
            <a:endParaRPr lang="ko-KR" altLang="en-US" sz="1600">
              <a:solidFill>
                <a:schemeClr val="lt1"/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03</a:t>
            </a:r>
            <a:endParaRPr lang="ko-KR" altLang="en-US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기능소개</a:t>
            </a: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&lt;</a:t>
            </a: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고객용</a:t>
            </a: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&gt;</a:t>
            </a:r>
            <a:endParaRPr lang="en-US" altLang="ko-KR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grpSp>
        <p:nvGrpSpPr>
          <p:cNvPr id="62" name="그룹 7"/>
          <p:cNvGrpSpPr/>
          <p:nvPr/>
        </p:nvGrpSpPr>
        <p:grpSpPr>
          <a:xfrm rot="0">
            <a:off x="1255545" y="1862987"/>
            <a:ext cx="2162086" cy="2897024"/>
            <a:chOff x="1786071" y="1999716"/>
            <a:chExt cx="2162086" cy="2897024"/>
          </a:xfrm>
          <a:solidFill>
            <a:srgbClr val="8389f2"/>
          </a:solidFill>
        </p:grpSpPr>
        <p:sp>
          <p:nvSpPr>
            <p:cNvPr id="63" name="모서리가 둥근 직사각형 10"/>
            <p:cNvSpPr/>
            <p:nvPr/>
          </p:nvSpPr>
          <p:spPr>
            <a:xfrm>
              <a:off x="1786071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c53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모서리가 둥근 직사각형 11"/>
            <p:cNvSpPr/>
            <p:nvPr/>
          </p:nvSpPr>
          <p:spPr>
            <a:xfrm>
              <a:off x="1786071" y="3435409"/>
              <a:ext cx="2162086" cy="1461331"/>
            </a:xfrm>
            <a:prstGeom prst="roundRect">
              <a:avLst>
                <a:gd name="adj" fmla="val 16667"/>
              </a:avLst>
            </a:prstGeom>
            <a:solidFill>
              <a:srgbClr val="c53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5" name="타원 21"/>
          <p:cNvSpPr/>
          <p:nvPr/>
        </p:nvSpPr>
        <p:spPr>
          <a:xfrm>
            <a:off x="1409369" y="1969811"/>
            <a:ext cx="1854437" cy="1854437"/>
          </a:xfrm>
          <a:prstGeom prst="ellipse">
            <a:avLst/>
          </a:prstGeom>
          <a:solidFill>
            <a:srgbClr val="ed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TextBox 25"/>
          <p:cNvSpPr txBox="1"/>
          <p:nvPr/>
        </p:nvSpPr>
        <p:spPr>
          <a:xfrm>
            <a:off x="1785385" y="2050994"/>
            <a:ext cx="1136591" cy="155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>
                <a:solidFill>
                  <a:srgbClr val="c53480"/>
                </a:solidFill>
                <a:latin typeface="KoPub돋움체 Bold"/>
                <a:ea typeface="KoPub돋움체 Bold"/>
              </a:rPr>
              <a:t>2</a:t>
            </a:r>
            <a:endParaRPr lang="en-US" altLang="ko-KR" sz="9600">
              <a:solidFill>
                <a:srgbClr val="c53480"/>
              </a:solidFill>
              <a:latin typeface="KoPub돋움체 Bold"/>
              <a:ea typeface="KoPub돋움체 Bold"/>
            </a:endParaRPr>
          </a:p>
        </p:txBody>
      </p:sp>
      <p:sp>
        <p:nvSpPr>
          <p:cNvPr id="67" name="TextBox 29"/>
          <p:cNvSpPr txBox="1"/>
          <p:nvPr/>
        </p:nvSpPr>
        <p:spPr>
          <a:xfrm>
            <a:off x="1261126" y="4075897"/>
            <a:ext cx="2150923" cy="265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fdffff"/>
                </a:solidFill>
                <a:latin typeface="KoPub돋움체 Medium"/>
                <a:ea typeface="KoPub돋움체 Medium"/>
              </a:rPr>
              <a:t>가게 상세</a:t>
            </a:r>
            <a:endParaRPr lang="ko-KR" altLang="en-US" sz="1200">
              <a:solidFill>
                <a:srgbClr val="fdffff"/>
              </a:solidFill>
              <a:latin typeface="KoPub돋움체 Medium"/>
              <a:ea typeface="KoPub돋움체 Medium"/>
            </a:endParaRPr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48074" y="620786"/>
            <a:ext cx="2895851" cy="5616426"/>
          </a:xfrm>
          <a:prstGeom prst="rect">
            <a:avLst/>
          </a:prstGeom>
        </p:spPr>
      </p:pic>
      <p:sp>
        <p:nvSpPr>
          <p:cNvPr id="73" name="직사각형 64"/>
          <p:cNvSpPr/>
          <p:nvPr/>
        </p:nvSpPr>
        <p:spPr>
          <a:xfrm>
            <a:off x="8943440" y="1306563"/>
            <a:ext cx="2159213" cy="668839"/>
          </a:xfrm>
          <a:prstGeom prst="rect">
            <a:avLst/>
          </a:prstGeom>
          <a:solidFill>
            <a:srgbClr val="c53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직사각형 67"/>
          <p:cNvSpPr/>
          <p:nvPr/>
        </p:nvSpPr>
        <p:spPr>
          <a:xfrm>
            <a:off x="8943438" y="1975402"/>
            <a:ext cx="2159213" cy="338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TextBox 73"/>
          <p:cNvSpPr txBox="1"/>
          <p:nvPr/>
        </p:nvSpPr>
        <p:spPr>
          <a:xfrm>
            <a:off x="8936022" y="2250281"/>
            <a:ext cx="2166629" cy="3024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푸드트럭 이미지를 상단에 활용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별점을 활용하여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,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이용고객들의 평균평점 확인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메뉴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,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정보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,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리뷰 원형버튼 이용 현재화면에서 정보확인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장바구니 버튼 이용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76" name="TextBox 71"/>
          <p:cNvSpPr txBox="1"/>
          <p:nvPr/>
        </p:nvSpPr>
        <p:spPr>
          <a:xfrm>
            <a:off x="8949887" y="1508698"/>
            <a:ext cx="2166629" cy="337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lt1"/>
                </a:solidFill>
                <a:latin typeface="KoPub돋움체 Bold"/>
                <a:ea typeface="KoPub돋움체 Bold"/>
              </a:rPr>
              <a:t>가게 상세</a:t>
            </a:r>
            <a:endParaRPr lang="ko-KR" altLang="en-US" sz="1600">
              <a:solidFill>
                <a:schemeClr val="lt1"/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03</a:t>
            </a:r>
            <a:endParaRPr lang="ko-KR" altLang="en-US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기능소개</a:t>
            </a: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&lt;</a:t>
            </a: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고객용</a:t>
            </a: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&gt;</a:t>
            </a:r>
            <a:endParaRPr lang="en-US" altLang="ko-KR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grpSp>
        <p:nvGrpSpPr>
          <p:cNvPr id="62" name="그룹 7"/>
          <p:cNvGrpSpPr/>
          <p:nvPr/>
        </p:nvGrpSpPr>
        <p:grpSpPr>
          <a:xfrm rot="0">
            <a:off x="1255545" y="1862987"/>
            <a:ext cx="2162086" cy="2897024"/>
            <a:chOff x="1786071" y="1999716"/>
            <a:chExt cx="2162086" cy="2897024"/>
          </a:xfrm>
          <a:solidFill>
            <a:srgbClr val="8389f2"/>
          </a:solidFill>
        </p:grpSpPr>
        <p:sp>
          <p:nvSpPr>
            <p:cNvPr id="63" name="모서리가 둥근 직사각형 10"/>
            <p:cNvSpPr/>
            <p:nvPr/>
          </p:nvSpPr>
          <p:spPr>
            <a:xfrm>
              <a:off x="1786071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c53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모서리가 둥근 직사각형 11"/>
            <p:cNvSpPr/>
            <p:nvPr/>
          </p:nvSpPr>
          <p:spPr>
            <a:xfrm>
              <a:off x="1786071" y="3435409"/>
              <a:ext cx="2162086" cy="1461331"/>
            </a:xfrm>
            <a:prstGeom prst="roundRect">
              <a:avLst>
                <a:gd name="adj" fmla="val 16667"/>
              </a:avLst>
            </a:prstGeom>
            <a:solidFill>
              <a:srgbClr val="c53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5" name="타원 21"/>
          <p:cNvSpPr/>
          <p:nvPr/>
        </p:nvSpPr>
        <p:spPr>
          <a:xfrm>
            <a:off x="1409369" y="1969811"/>
            <a:ext cx="1854437" cy="1854437"/>
          </a:xfrm>
          <a:prstGeom prst="ellipse">
            <a:avLst/>
          </a:prstGeom>
          <a:solidFill>
            <a:srgbClr val="ed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TextBox 25"/>
          <p:cNvSpPr txBox="1"/>
          <p:nvPr/>
        </p:nvSpPr>
        <p:spPr>
          <a:xfrm>
            <a:off x="1785385" y="2050994"/>
            <a:ext cx="1136591" cy="155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>
                <a:solidFill>
                  <a:srgbClr val="c53480"/>
                </a:solidFill>
                <a:latin typeface="KoPub돋움체 Bold"/>
                <a:ea typeface="KoPub돋움체 Bold"/>
              </a:rPr>
              <a:t>3</a:t>
            </a:r>
            <a:endParaRPr lang="en-US" altLang="ko-KR" sz="9600">
              <a:solidFill>
                <a:srgbClr val="c53480"/>
              </a:solidFill>
              <a:latin typeface="KoPub돋움체 Bold"/>
              <a:ea typeface="KoPub돋움체 Bold"/>
            </a:endParaRPr>
          </a:p>
        </p:txBody>
      </p:sp>
      <p:sp>
        <p:nvSpPr>
          <p:cNvPr id="67" name="TextBox 29"/>
          <p:cNvSpPr txBox="1"/>
          <p:nvPr/>
        </p:nvSpPr>
        <p:spPr>
          <a:xfrm>
            <a:off x="1261126" y="4075897"/>
            <a:ext cx="2150923" cy="265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fdffff"/>
                </a:solidFill>
                <a:latin typeface="KoPub돋움체 Medium"/>
                <a:ea typeface="KoPub돋움체 Medium"/>
              </a:rPr>
              <a:t>장바구니</a:t>
            </a:r>
            <a:endParaRPr lang="ko-KR" altLang="en-US" sz="1200">
              <a:solidFill>
                <a:srgbClr val="fdffff"/>
              </a:solidFill>
              <a:latin typeface="KoPub돋움체 Medium"/>
              <a:ea typeface="KoPub돋움체 Medium"/>
            </a:endParaRPr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44264" y="632217"/>
            <a:ext cx="2903471" cy="5593564"/>
          </a:xfrm>
          <a:prstGeom prst="rect">
            <a:avLst/>
          </a:prstGeom>
        </p:spPr>
      </p:pic>
      <p:sp>
        <p:nvSpPr>
          <p:cNvPr id="73" name="직사각형 64"/>
          <p:cNvSpPr/>
          <p:nvPr/>
        </p:nvSpPr>
        <p:spPr>
          <a:xfrm>
            <a:off x="8943440" y="1306563"/>
            <a:ext cx="2159213" cy="668839"/>
          </a:xfrm>
          <a:prstGeom prst="rect">
            <a:avLst/>
          </a:prstGeom>
          <a:solidFill>
            <a:srgbClr val="c53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직사각형 67"/>
          <p:cNvSpPr/>
          <p:nvPr/>
        </p:nvSpPr>
        <p:spPr>
          <a:xfrm>
            <a:off x="8943438" y="1975402"/>
            <a:ext cx="2159213" cy="338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TextBox 73"/>
          <p:cNvSpPr txBox="1"/>
          <p:nvPr/>
        </p:nvSpPr>
        <p:spPr>
          <a:xfrm>
            <a:off x="8936022" y="2250280"/>
            <a:ext cx="2166629" cy="2777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고객 요청사항 기입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각각 메뉴들에 대한 수량선택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하단 결제하기 버튼을 활용 결제페이지로 넘어감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토스트창으로 총 결제금액 확인가능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76" name="TextBox 71"/>
          <p:cNvSpPr txBox="1"/>
          <p:nvPr/>
        </p:nvSpPr>
        <p:spPr>
          <a:xfrm>
            <a:off x="8949887" y="1508698"/>
            <a:ext cx="2166629" cy="337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lt1"/>
                </a:solidFill>
                <a:latin typeface="KoPub돋움체 Bold"/>
                <a:ea typeface="KoPub돋움체 Bold"/>
              </a:rPr>
              <a:t>장바구니</a:t>
            </a:r>
            <a:endParaRPr lang="ko-KR" altLang="en-US" sz="1600">
              <a:solidFill>
                <a:schemeClr val="lt1"/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03</a:t>
            </a:r>
            <a:endParaRPr lang="ko-KR" altLang="en-US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기능소개</a:t>
            </a: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&lt;</a:t>
            </a: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고객용</a:t>
            </a: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&gt;</a:t>
            </a:r>
            <a:endParaRPr lang="en-US" altLang="ko-KR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grpSp>
        <p:nvGrpSpPr>
          <p:cNvPr id="62" name="그룹 7"/>
          <p:cNvGrpSpPr/>
          <p:nvPr/>
        </p:nvGrpSpPr>
        <p:grpSpPr>
          <a:xfrm rot="0">
            <a:off x="1255545" y="1862987"/>
            <a:ext cx="2162086" cy="2897024"/>
            <a:chOff x="1786071" y="1999716"/>
            <a:chExt cx="2162086" cy="2897024"/>
          </a:xfrm>
          <a:solidFill>
            <a:srgbClr val="8389f2"/>
          </a:solidFill>
        </p:grpSpPr>
        <p:sp>
          <p:nvSpPr>
            <p:cNvPr id="63" name="모서리가 둥근 직사각형 10"/>
            <p:cNvSpPr/>
            <p:nvPr/>
          </p:nvSpPr>
          <p:spPr>
            <a:xfrm>
              <a:off x="1786071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c53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모서리가 둥근 직사각형 11"/>
            <p:cNvSpPr/>
            <p:nvPr/>
          </p:nvSpPr>
          <p:spPr>
            <a:xfrm>
              <a:off x="1786071" y="3435409"/>
              <a:ext cx="2162086" cy="1461331"/>
            </a:xfrm>
            <a:prstGeom prst="roundRect">
              <a:avLst>
                <a:gd name="adj" fmla="val 16667"/>
              </a:avLst>
            </a:prstGeom>
            <a:solidFill>
              <a:srgbClr val="c53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5" name="타원 21"/>
          <p:cNvSpPr/>
          <p:nvPr/>
        </p:nvSpPr>
        <p:spPr>
          <a:xfrm>
            <a:off x="1409369" y="1969811"/>
            <a:ext cx="1854437" cy="1854437"/>
          </a:xfrm>
          <a:prstGeom prst="ellipse">
            <a:avLst/>
          </a:prstGeom>
          <a:solidFill>
            <a:srgbClr val="ed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TextBox 25"/>
          <p:cNvSpPr txBox="1"/>
          <p:nvPr/>
        </p:nvSpPr>
        <p:spPr>
          <a:xfrm>
            <a:off x="1785385" y="2050994"/>
            <a:ext cx="1136591" cy="155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>
                <a:solidFill>
                  <a:srgbClr val="c53480"/>
                </a:solidFill>
                <a:latin typeface="KoPub돋움체 Bold"/>
                <a:ea typeface="KoPub돋움체 Bold"/>
              </a:rPr>
              <a:t>4</a:t>
            </a:r>
            <a:endParaRPr lang="en-US" altLang="ko-KR" sz="9600">
              <a:solidFill>
                <a:srgbClr val="c53480"/>
              </a:solidFill>
              <a:latin typeface="KoPub돋움체 Bold"/>
              <a:ea typeface="KoPub돋움체 Bold"/>
            </a:endParaRPr>
          </a:p>
        </p:txBody>
      </p:sp>
      <p:sp>
        <p:nvSpPr>
          <p:cNvPr id="67" name="TextBox 29"/>
          <p:cNvSpPr txBox="1"/>
          <p:nvPr/>
        </p:nvSpPr>
        <p:spPr>
          <a:xfrm>
            <a:off x="1261126" y="4075897"/>
            <a:ext cx="2150923" cy="265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fdffff"/>
                </a:solidFill>
                <a:latin typeface="KoPub돋움체 Medium"/>
                <a:ea typeface="KoPub돋움체 Medium"/>
              </a:rPr>
              <a:t>결제하기</a:t>
            </a:r>
            <a:endParaRPr lang="ko-KR" altLang="en-US" sz="1200">
              <a:solidFill>
                <a:srgbClr val="fdffff"/>
              </a:solidFill>
              <a:latin typeface="KoPub돋움체 Medium"/>
              <a:ea typeface="KoPub돋움체 Medium"/>
            </a:endParaRPr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48074" y="628407"/>
            <a:ext cx="2895851" cy="5601185"/>
          </a:xfrm>
          <a:prstGeom prst="rect">
            <a:avLst/>
          </a:prstGeom>
        </p:spPr>
      </p:pic>
      <p:sp>
        <p:nvSpPr>
          <p:cNvPr id="73" name="직사각형 64"/>
          <p:cNvSpPr/>
          <p:nvPr/>
        </p:nvSpPr>
        <p:spPr>
          <a:xfrm>
            <a:off x="8943440" y="1306563"/>
            <a:ext cx="2159213" cy="668839"/>
          </a:xfrm>
          <a:prstGeom prst="rect">
            <a:avLst/>
          </a:prstGeom>
          <a:solidFill>
            <a:srgbClr val="c53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직사각형 67"/>
          <p:cNvSpPr/>
          <p:nvPr/>
        </p:nvSpPr>
        <p:spPr>
          <a:xfrm>
            <a:off x="8943438" y="1975402"/>
            <a:ext cx="2159213" cy="338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TextBox 73"/>
          <p:cNvSpPr txBox="1"/>
          <p:nvPr/>
        </p:nvSpPr>
        <p:spPr>
          <a:xfrm>
            <a:off x="8936022" y="2559843"/>
            <a:ext cx="2166629" cy="2038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총 결제금액 확인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결제방식 선택가능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GPS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기반 매장 위치 확인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고객 전화번호 기입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76" name="TextBox 71"/>
          <p:cNvSpPr txBox="1"/>
          <p:nvPr/>
        </p:nvSpPr>
        <p:spPr>
          <a:xfrm>
            <a:off x="8949887" y="1508698"/>
            <a:ext cx="2166629" cy="337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lt1"/>
                </a:solidFill>
                <a:latin typeface="KoPub돋움체 Bold"/>
                <a:ea typeface="KoPub돋움체 Bold"/>
              </a:rPr>
              <a:t>결제하기</a:t>
            </a:r>
            <a:endParaRPr lang="ko-KR" altLang="en-US" sz="1600">
              <a:solidFill>
                <a:schemeClr val="lt1"/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03</a:t>
            </a:r>
            <a:endParaRPr lang="ko-KR" altLang="en-US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기능소개</a:t>
            </a: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&lt;</a:t>
            </a: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고객용</a:t>
            </a: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&gt;</a:t>
            </a:r>
            <a:endParaRPr lang="en-US" altLang="ko-KR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grpSp>
        <p:nvGrpSpPr>
          <p:cNvPr id="62" name="그룹 7"/>
          <p:cNvGrpSpPr/>
          <p:nvPr/>
        </p:nvGrpSpPr>
        <p:grpSpPr>
          <a:xfrm rot="0">
            <a:off x="1255545" y="1862987"/>
            <a:ext cx="2162086" cy="2897024"/>
            <a:chOff x="1786071" y="1999716"/>
            <a:chExt cx="2162086" cy="2897024"/>
          </a:xfrm>
          <a:solidFill>
            <a:srgbClr val="8389f2"/>
          </a:solidFill>
        </p:grpSpPr>
        <p:sp>
          <p:nvSpPr>
            <p:cNvPr id="63" name="모서리가 둥근 직사각형 10"/>
            <p:cNvSpPr/>
            <p:nvPr/>
          </p:nvSpPr>
          <p:spPr>
            <a:xfrm>
              <a:off x="1786071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c53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모서리가 둥근 직사각형 11"/>
            <p:cNvSpPr/>
            <p:nvPr/>
          </p:nvSpPr>
          <p:spPr>
            <a:xfrm>
              <a:off x="1786071" y="3435409"/>
              <a:ext cx="2162086" cy="1461331"/>
            </a:xfrm>
            <a:prstGeom prst="roundRect">
              <a:avLst>
                <a:gd name="adj" fmla="val 16667"/>
              </a:avLst>
            </a:prstGeom>
            <a:solidFill>
              <a:srgbClr val="c53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5" name="타원 21"/>
          <p:cNvSpPr/>
          <p:nvPr/>
        </p:nvSpPr>
        <p:spPr>
          <a:xfrm>
            <a:off x="1409369" y="1969811"/>
            <a:ext cx="1854437" cy="1854437"/>
          </a:xfrm>
          <a:prstGeom prst="ellipse">
            <a:avLst/>
          </a:prstGeom>
          <a:solidFill>
            <a:srgbClr val="ed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TextBox 25"/>
          <p:cNvSpPr txBox="1"/>
          <p:nvPr/>
        </p:nvSpPr>
        <p:spPr>
          <a:xfrm>
            <a:off x="1785385" y="2050994"/>
            <a:ext cx="1136591" cy="155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>
                <a:solidFill>
                  <a:srgbClr val="c53480"/>
                </a:solidFill>
                <a:latin typeface="KoPub돋움체 Bold"/>
                <a:ea typeface="KoPub돋움체 Bold"/>
              </a:rPr>
              <a:t>5</a:t>
            </a:r>
            <a:endParaRPr lang="en-US" altLang="ko-KR" sz="9600">
              <a:solidFill>
                <a:srgbClr val="c53480"/>
              </a:solidFill>
              <a:latin typeface="KoPub돋움체 Bold"/>
              <a:ea typeface="KoPub돋움체 Bold"/>
            </a:endParaRPr>
          </a:p>
        </p:txBody>
      </p:sp>
      <p:sp>
        <p:nvSpPr>
          <p:cNvPr id="67" name="TextBox 29"/>
          <p:cNvSpPr txBox="1"/>
          <p:nvPr/>
        </p:nvSpPr>
        <p:spPr>
          <a:xfrm>
            <a:off x="1261126" y="4075897"/>
            <a:ext cx="2150923" cy="265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fdffff"/>
                </a:solidFill>
                <a:latin typeface="KoPub돋움체 Medium"/>
                <a:ea typeface="KoPub돋움체 Medium"/>
              </a:rPr>
              <a:t>기타</a:t>
            </a:r>
            <a:endParaRPr lang="ko-KR" altLang="en-US" sz="1200">
              <a:solidFill>
                <a:srgbClr val="fdffff"/>
              </a:solidFill>
              <a:latin typeface="KoPub돋움체 Medium"/>
              <a:ea typeface="KoPub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rot="0">
            <a:off x="11571005" y="76911"/>
            <a:ext cx="512749" cy="496398"/>
            <a:chOff x="11571005" y="76911"/>
            <a:chExt cx="512749" cy="496398"/>
          </a:xfrm>
          <a:solidFill>
            <a:srgbClr val="c53480"/>
          </a:solidFill>
        </p:grpSpPr>
        <p:sp>
          <p:nvSpPr>
            <p:cNvPr id="6" name="직각 삼각형 5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12607" y="3782254"/>
            <a:ext cx="675118" cy="387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>
                <a:solidFill>
                  <a:schemeClr val="tx1"/>
                </a:solidFill>
                <a:latin typeface="KoPub돋움체 Bold"/>
                <a:ea typeface="KoPub돋움체 Bold"/>
              </a:rPr>
              <a:t>04</a:t>
            </a:r>
            <a:endParaRPr lang="ko-KR" altLang="en-US" sz="20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7008" y="3790800"/>
            <a:ext cx="2358638" cy="388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KoPub돋움체 Bold"/>
                <a:ea typeface="KoPub돋움체 Bold"/>
              </a:rPr>
              <a:t>기능소개</a:t>
            </a:r>
            <a:r>
              <a:rPr lang="en-US" altLang="ko-KR" sz="2000">
                <a:solidFill>
                  <a:schemeClr val="tx1"/>
                </a:solidFill>
                <a:latin typeface="KoPub돋움체 Bold"/>
                <a:ea typeface="KoPub돋움체 Bold"/>
              </a:rPr>
              <a:t>&lt;</a:t>
            </a:r>
            <a:r>
              <a:rPr lang="ko-KR" altLang="en-US" sz="2000">
                <a:solidFill>
                  <a:schemeClr val="tx1"/>
                </a:solidFill>
                <a:latin typeface="KoPub돋움체 Bold"/>
                <a:ea typeface="KoPub돋움체 Bold"/>
              </a:rPr>
              <a:t>업주용</a:t>
            </a:r>
            <a:r>
              <a:rPr lang="en-US" altLang="ko-KR" sz="2000">
                <a:solidFill>
                  <a:schemeClr val="tx1"/>
                </a:solidFill>
                <a:latin typeface="KoPub돋움체 Bold"/>
                <a:ea typeface="KoPub돋움체 Bold"/>
              </a:rPr>
              <a:t>&gt;</a:t>
            </a:r>
            <a:endParaRPr lang="en-US" altLang="ko-KR" sz="20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7008" y="4190910"/>
            <a:ext cx="2608669" cy="817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Medium"/>
                <a:ea typeface="KoPub돋움체 Medium"/>
              </a:rPr>
              <a:t>주문대기 </a:t>
            </a:r>
            <a:r>
              <a:rPr lang="en-US" altLang="ko-KR" sz="1600">
                <a:solidFill>
                  <a:schemeClr val="tx1"/>
                </a:solidFill>
                <a:latin typeface="KoPub돋움체 Medium"/>
                <a:ea typeface="KoPub돋움체 Medium"/>
              </a:rPr>
              <a:t>/</a:t>
            </a:r>
            <a:r>
              <a:rPr lang="ko-KR" altLang="en-US" sz="1600">
                <a:solidFill>
                  <a:schemeClr val="tx1"/>
                </a:solidFill>
                <a:latin typeface="KoPub돋움체 Medium"/>
                <a:ea typeface="KoPub돋움체 Medium"/>
              </a:rPr>
              <a:t> 처리중 </a:t>
            </a:r>
            <a:r>
              <a:rPr lang="en-US" altLang="ko-KR" sz="1600">
                <a:solidFill>
                  <a:schemeClr val="tx1"/>
                </a:solidFill>
                <a:latin typeface="KoPub돋움체 Medium"/>
                <a:ea typeface="KoPub돋움체 Medium"/>
              </a:rPr>
              <a:t>/</a:t>
            </a:r>
            <a:r>
              <a:rPr lang="ko-KR" altLang="en-US" sz="1600">
                <a:solidFill>
                  <a:schemeClr val="tx1"/>
                </a:solidFill>
                <a:latin typeface="KoPub돋움체 Medium"/>
                <a:ea typeface="KoPub돋움체 Medium"/>
              </a:rPr>
              <a:t> 완료</a:t>
            </a:r>
            <a:endParaRPr lang="ko-KR" altLang="en-US" sz="1600">
              <a:solidFill>
                <a:schemeClr val="tx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Medium"/>
                <a:ea typeface="KoPub돋움체 Medium"/>
              </a:rPr>
              <a:t>주문상세</a:t>
            </a:r>
            <a:endParaRPr lang="ko-KR" altLang="en-US" sz="1600">
              <a:solidFill>
                <a:schemeClr val="tx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Medium"/>
                <a:ea typeface="KoPub돋움체 Medium"/>
              </a:rPr>
              <a:t>기타기능</a:t>
            </a:r>
            <a:endParaRPr lang="ko-KR" altLang="en-US" sz="1600">
              <a:solidFill>
                <a:schemeClr val="tx1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99715" y="-8546"/>
            <a:ext cx="47631" cy="3683237"/>
          </a:xfrm>
          <a:prstGeom prst="rect">
            <a:avLst/>
          </a:prstGeom>
          <a:solidFill>
            <a:srgbClr val="d39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06904" y="-12037"/>
            <a:ext cx="47631" cy="2767270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04</a:t>
            </a:r>
            <a:endParaRPr lang="en-US" altLang="ko-KR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기능소개</a:t>
            </a: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&lt;</a:t>
            </a: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업주용</a:t>
            </a: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&gt;</a:t>
            </a:r>
            <a:endParaRPr lang="en-US" altLang="ko-KR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grpSp>
        <p:nvGrpSpPr>
          <p:cNvPr id="62" name="그룹 7"/>
          <p:cNvGrpSpPr/>
          <p:nvPr/>
        </p:nvGrpSpPr>
        <p:grpSpPr>
          <a:xfrm rot="0">
            <a:off x="1255545" y="1862987"/>
            <a:ext cx="2162086" cy="2897024"/>
            <a:chOff x="1786071" y="1999716"/>
            <a:chExt cx="2162086" cy="2897024"/>
          </a:xfrm>
          <a:solidFill>
            <a:srgbClr val="8389f2"/>
          </a:solidFill>
        </p:grpSpPr>
        <p:sp>
          <p:nvSpPr>
            <p:cNvPr id="63" name="모서리가 둥근 직사각형 10"/>
            <p:cNvSpPr/>
            <p:nvPr/>
          </p:nvSpPr>
          <p:spPr>
            <a:xfrm>
              <a:off x="1786071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c53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모서리가 둥근 직사각형 11"/>
            <p:cNvSpPr/>
            <p:nvPr/>
          </p:nvSpPr>
          <p:spPr>
            <a:xfrm>
              <a:off x="1786071" y="3435409"/>
              <a:ext cx="2162086" cy="1461331"/>
            </a:xfrm>
            <a:prstGeom prst="roundRect">
              <a:avLst>
                <a:gd name="adj" fmla="val 16667"/>
              </a:avLst>
            </a:prstGeom>
            <a:solidFill>
              <a:srgbClr val="c53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5" name="타원 21"/>
          <p:cNvSpPr/>
          <p:nvPr/>
        </p:nvSpPr>
        <p:spPr>
          <a:xfrm>
            <a:off x="1409369" y="1969811"/>
            <a:ext cx="1854437" cy="1854437"/>
          </a:xfrm>
          <a:prstGeom prst="ellipse">
            <a:avLst/>
          </a:prstGeom>
          <a:solidFill>
            <a:srgbClr val="ed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TextBox 25"/>
          <p:cNvSpPr txBox="1"/>
          <p:nvPr/>
        </p:nvSpPr>
        <p:spPr>
          <a:xfrm>
            <a:off x="1785385" y="2050994"/>
            <a:ext cx="1136591" cy="155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>
                <a:solidFill>
                  <a:srgbClr val="c53480"/>
                </a:solidFill>
                <a:latin typeface="KoPub돋움체 Bold"/>
                <a:ea typeface="KoPub돋움체 Bold"/>
              </a:rPr>
              <a:t>1</a:t>
            </a:r>
            <a:endParaRPr lang="en-US" altLang="ko-KR" sz="9600">
              <a:solidFill>
                <a:srgbClr val="c53480"/>
              </a:solidFill>
              <a:latin typeface="KoPub돋움체 Bold"/>
              <a:ea typeface="KoPub돋움체 Bold"/>
            </a:endParaRPr>
          </a:p>
        </p:txBody>
      </p:sp>
      <p:sp>
        <p:nvSpPr>
          <p:cNvPr id="67" name="TextBox 29"/>
          <p:cNvSpPr txBox="1"/>
          <p:nvPr/>
        </p:nvSpPr>
        <p:spPr>
          <a:xfrm>
            <a:off x="1261126" y="4075897"/>
            <a:ext cx="2150923" cy="265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fdffff"/>
                </a:solidFill>
                <a:latin typeface="KoPub돋움체 Medium"/>
                <a:ea typeface="KoPub돋움체 Medium"/>
              </a:rPr>
              <a:t>주문대기 </a:t>
            </a:r>
            <a:r>
              <a:rPr lang="en-US" altLang="ko-KR" sz="1200">
                <a:solidFill>
                  <a:srgbClr val="fdffff"/>
                </a:solidFill>
                <a:latin typeface="KoPub돋움체 Medium"/>
                <a:ea typeface="KoPub돋움체 Medium"/>
              </a:rPr>
              <a:t>/</a:t>
            </a:r>
            <a:r>
              <a:rPr lang="ko-KR" altLang="en-US" sz="1200">
                <a:solidFill>
                  <a:srgbClr val="fdffff"/>
                </a:solidFill>
                <a:latin typeface="KoPub돋움체 Medium"/>
                <a:ea typeface="KoPub돋움체 Medium"/>
              </a:rPr>
              <a:t> 처리중 </a:t>
            </a:r>
            <a:r>
              <a:rPr lang="en-US" altLang="ko-KR" sz="1200">
                <a:solidFill>
                  <a:srgbClr val="fdffff"/>
                </a:solidFill>
                <a:latin typeface="KoPub돋움체 Medium"/>
                <a:ea typeface="KoPub돋움체 Medium"/>
              </a:rPr>
              <a:t>/</a:t>
            </a:r>
            <a:r>
              <a:rPr lang="ko-KR" altLang="en-US" sz="1200">
                <a:solidFill>
                  <a:srgbClr val="fdffff"/>
                </a:solidFill>
                <a:latin typeface="KoPub돋움체 Medium"/>
                <a:ea typeface="KoPub돋움체 Medium"/>
              </a:rPr>
              <a:t> 완료</a:t>
            </a:r>
            <a:endParaRPr lang="ko-KR" altLang="en-US" sz="1200">
              <a:solidFill>
                <a:srgbClr val="fdffff"/>
              </a:solidFill>
              <a:latin typeface="KoPub돋움체 Medium"/>
              <a:ea typeface="KoPub돋움체 Medium"/>
            </a:endParaRPr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25212" y="651269"/>
            <a:ext cx="2941574" cy="5555461"/>
          </a:xfrm>
          <a:prstGeom prst="rect">
            <a:avLst/>
          </a:prstGeom>
        </p:spPr>
      </p:pic>
      <p:sp>
        <p:nvSpPr>
          <p:cNvPr id="73" name="직사각형 64"/>
          <p:cNvSpPr/>
          <p:nvPr/>
        </p:nvSpPr>
        <p:spPr>
          <a:xfrm>
            <a:off x="8943440" y="1306563"/>
            <a:ext cx="2159213" cy="668839"/>
          </a:xfrm>
          <a:prstGeom prst="rect">
            <a:avLst/>
          </a:prstGeom>
          <a:solidFill>
            <a:srgbClr val="c53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직사각형 67"/>
          <p:cNvSpPr/>
          <p:nvPr/>
        </p:nvSpPr>
        <p:spPr>
          <a:xfrm>
            <a:off x="8943438" y="1975402"/>
            <a:ext cx="2159213" cy="338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TextBox 73"/>
          <p:cNvSpPr txBox="1"/>
          <p:nvPr/>
        </p:nvSpPr>
        <p:spPr>
          <a:xfrm>
            <a:off x="8936022" y="2539365"/>
            <a:ext cx="2166629" cy="228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주문대기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,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처리중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,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완료 화면이용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최근 주문건이 상단에 표시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주문시간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,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내역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,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가격만 표시하여 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가독성 높임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76" name="TextBox 71"/>
          <p:cNvSpPr txBox="1"/>
          <p:nvPr/>
        </p:nvSpPr>
        <p:spPr>
          <a:xfrm>
            <a:off x="8949887" y="1508698"/>
            <a:ext cx="2166629" cy="337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lt1"/>
                </a:solidFill>
                <a:latin typeface="KoPub돋움체 Bold"/>
                <a:ea typeface="KoPub돋움체 Bold"/>
              </a:rPr>
              <a:t>주문대기</a:t>
            </a:r>
            <a:endParaRPr lang="ko-KR" altLang="en-US" sz="1600">
              <a:solidFill>
                <a:schemeClr val="lt1"/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7733" y="43468"/>
            <a:ext cx="675118" cy="573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04</a:t>
            </a: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	</a:t>
            </a:r>
            <a:endParaRPr lang="ko-KR" altLang="en-US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기능소개</a:t>
            </a: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&lt;</a:t>
            </a: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업주용</a:t>
            </a: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&gt;</a:t>
            </a:r>
            <a:endParaRPr lang="en-US" altLang="ko-KR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grpSp>
        <p:nvGrpSpPr>
          <p:cNvPr id="62" name="그룹 7"/>
          <p:cNvGrpSpPr/>
          <p:nvPr/>
        </p:nvGrpSpPr>
        <p:grpSpPr>
          <a:xfrm rot="0">
            <a:off x="1255545" y="1862987"/>
            <a:ext cx="2162086" cy="2897024"/>
            <a:chOff x="1786071" y="1999716"/>
            <a:chExt cx="2162086" cy="2897024"/>
          </a:xfrm>
          <a:solidFill>
            <a:srgbClr val="8389f2"/>
          </a:solidFill>
        </p:grpSpPr>
        <p:sp>
          <p:nvSpPr>
            <p:cNvPr id="63" name="모서리가 둥근 직사각형 10"/>
            <p:cNvSpPr/>
            <p:nvPr/>
          </p:nvSpPr>
          <p:spPr>
            <a:xfrm>
              <a:off x="1786071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c53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모서리가 둥근 직사각형 11"/>
            <p:cNvSpPr/>
            <p:nvPr/>
          </p:nvSpPr>
          <p:spPr>
            <a:xfrm>
              <a:off x="1786071" y="3435409"/>
              <a:ext cx="2162086" cy="1461331"/>
            </a:xfrm>
            <a:prstGeom prst="roundRect">
              <a:avLst>
                <a:gd name="adj" fmla="val 16667"/>
              </a:avLst>
            </a:prstGeom>
            <a:solidFill>
              <a:srgbClr val="c53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5" name="타원 21"/>
          <p:cNvSpPr/>
          <p:nvPr/>
        </p:nvSpPr>
        <p:spPr>
          <a:xfrm>
            <a:off x="1409369" y="1969811"/>
            <a:ext cx="1854437" cy="1854437"/>
          </a:xfrm>
          <a:prstGeom prst="ellipse">
            <a:avLst/>
          </a:prstGeom>
          <a:solidFill>
            <a:srgbClr val="ed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TextBox 25"/>
          <p:cNvSpPr txBox="1"/>
          <p:nvPr/>
        </p:nvSpPr>
        <p:spPr>
          <a:xfrm>
            <a:off x="1785385" y="2050994"/>
            <a:ext cx="1136591" cy="155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>
                <a:solidFill>
                  <a:srgbClr val="c53480"/>
                </a:solidFill>
                <a:latin typeface="KoPub돋움체 Bold"/>
                <a:ea typeface="KoPub돋움체 Bold"/>
              </a:rPr>
              <a:t>2</a:t>
            </a:r>
            <a:endParaRPr lang="en-US" altLang="ko-KR" sz="9600">
              <a:solidFill>
                <a:srgbClr val="c53480"/>
              </a:solidFill>
              <a:latin typeface="KoPub돋움체 Bold"/>
              <a:ea typeface="KoPub돋움체 Bold"/>
            </a:endParaRPr>
          </a:p>
        </p:txBody>
      </p:sp>
      <p:sp>
        <p:nvSpPr>
          <p:cNvPr id="67" name="TextBox 29"/>
          <p:cNvSpPr txBox="1"/>
          <p:nvPr/>
        </p:nvSpPr>
        <p:spPr>
          <a:xfrm>
            <a:off x="1261126" y="4075897"/>
            <a:ext cx="2150923" cy="265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fdffff"/>
                </a:solidFill>
                <a:latin typeface="KoPub돋움체 Medium"/>
                <a:ea typeface="KoPub돋움체 Medium"/>
              </a:rPr>
              <a:t>주문상세</a:t>
            </a:r>
            <a:endParaRPr lang="ko-KR" altLang="en-US" sz="1200">
              <a:solidFill>
                <a:srgbClr val="fdffff"/>
              </a:solidFill>
              <a:latin typeface="KoPub돋움체 Medium"/>
              <a:ea typeface="KoPub돋움체 Medium"/>
            </a:endParaRPr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48074" y="632218"/>
            <a:ext cx="2895851" cy="5593564"/>
          </a:xfrm>
          <a:prstGeom prst="rect">
            <a:avLst/>
          </a:prstGeom>
        </p:spPr>
      </p:pic>
      <p:sp>
        <p:nvSpPr>
          <p:cNvPr id="73" name="직사각형 64"/>
          <p:cNvSpPr/>
          <p:nvPr/>
        </p:nvSpPr>
        <p:spPr>
          <a:xfrm>
            <a:off x="8943440" y="1306563"/>
            <a:ext cx="2159213" cy="668839"/>
          </a:xfrm>
          <a:prstGeom prst="rect">
            <a:avLst/>
          </a:prstGeom>
          <a:solidFill>
            <a:srgbClr val="c53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직사각형 67"/>
          <p:cNvSpPr/>
          <p:nvPr/>
        </p:nvSpPr>
        <p:spPr>
          <a:xfrm>
            <a:off x="8943438" y="1975402"/>
            <a:ext cx="2159213" cy="338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TextBox 73"/>
          <p:cNvSpPr txBox="1"/>
          <p:nvPr/>
        </p:nvSpPr>
        <p:spPr>
          <a:xfrm>
            <a:off x="8936022" y="2524125"/>
            <a:ext cx="2166629" cy="2284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상세화면에서 자세한 메뉴명과 수량 확인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고객전화번호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,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요청사항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,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결제금액 확인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하단 주문받기 버튼을 통해 대기 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-&gt;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처리 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-&gt;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완료로 주문건 처리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76" name="TextBox 71"/>
          <p:cNvSpPr txBox="1"/>
          <p:nvPr/>
        </p:nvSpPr>
        <p:spPr>
          <a:xfrm>
            <a:off x="8949887" y="1508698"/>
            <a:ext cx="2166629" cy="337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lt1"/>
                </a:solidFill>
                <a:latin typeface="KoPub돋움체 Bold"/>
                <a:ea typeface="KoPub돋움체 Bold"/>
              </a:rPr>
              <a:t>주문상세</a:t>
            </a:r>
            <a:endParaRPr lang="ko-KR" altLang="en-US" sz="1600">
              <a:solidFill>
                <a:schemeClr val="lt1"/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04</a:t>
            </a:r>
            <a:endParaRPr lang="en-US" altLang="ko-KR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기능소개</a:t>
            </a: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&lt;</a:t>
            </a: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업주용</a:t>
            </a: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&gt;</a:t>
            </a:r>
            <a:endParaRPr lang="en-US" altLang="ko-KR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grpSp>
        <p:nvGrpSpPr>
          <p:cNvPr id="62" name="그룹 7"/>
          <p:cNvGrpSpPr/>
          <p:nvPr/>
        </p:nvGrpSpPr>
        <p:grpSpPr>
          <a:xfrm rot="0">
            <a:off x="1255545" y="1862987"/>
            <a:ext cx="2162086" cy="2897024"/>
            <a:chOff x="1786071" y="1999716"/>
            <a:chExt cx="2162086" cy="2897024"/>
          </a:xfrm>
          <a:solidFill>
            <a:srgbClr val="8389f2"/>
          </a:solidFill>
        </p:grpSpPr>
        <p:sp>
          <p:nvSpPr>
            <p:cNvPr id="63" name="모서리가 둥근 직사각형 10"/>
            <p:cNvSpPr/>
            <p:nvPr/>
          </p:nvSpPr>
          <p:spPr>
            <a:xfrm>
              <a:off x="1786071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c53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모서리가 둥근 직사각형 11"/>
            <p:cNvSpPr/>
            <p:nvPr/>
          </p:nvSpPr>
          <p:spPr>
            <a:xfrm>
              <a:off x="1786071" y="3435409"/>
              <a:ext cx="2162086" cy="1461331"/>
            </a:xfrm>
            <a:prstGeom prst="roundRect">
              <a:avLst>
                <a:gd name="adj" fmla="val 16667"/>
              </a:avLst>
            </a:prstGeom>
            <a:solidFill>
              <a:srgbClr val="c53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5" name="타원 21"/>
          <p:cNvSpPr/>
          <p:nvPr/>
        </p:nvSpPr>
        <p:spPr>
          <a:xfrm>
            <a:off x="1409369" y="1969811"/>
            <a:ext cx="1854437" cy="1854437"/>
          </a:xfrm>
          <a:prstGeom prst="ellipse">
            <a:avLst/>
          </a:prstGeom>
          <a:solidFill>
            <a:srgbClr val="ed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TextBox 25"/>
          <p:cNvSpPr txBox="1"/>
          <p:nvPr/>
        </p:nvSpPr>
        <p:spPr>
          <a:xfrm>
            <a:off x="1785385" y="2050994"/>
            <a:ext cx="1136591" cy="155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>
                <a:solidFill>
                  <a:srgbClr val="c53480"/>
                </a:solidFill>
                <a:latin typeface="KoPub돋움체 Bold"/>
                <a:ea typeface="KoPub돋움체 Bold"/>
              </a:rPr>
              <a:t>3</a:t>
            </a:r>
            <a:endParaRPr lang="en-US" altLang="ko-KR" sz="9600">
              <a:solidFill>
                <a:srgbClr val="c53480"/>
              </a:solidFill>
              <a:latin typeface="KoPub돋움체 Bold"/>
              <a:ea typeface="KoPub돋움체 Bold"/>
            </a:endParaRPr>
          </a:p>
        </p:txBody>
      </p:sp>
      <p:sp>
        <p:nvSpPr>
          <p:cNvPr id="67" name="TextBox 29"/>
          <p:cNvSpPr txBox="1"/>
          <p:nvPr/>
        </p:nvSpPr>
        <p:spPr>
          <a:xfrm>
            <a:off x="1261126" y="4075897"/>
            <a:ext cx="2150923" cy="265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fdffff"/>
                </a:solidFill>
                <a:latin typeface="KoPub돋움체 Medium"/>
                <a:ea typeface="KoPub돋움체 Medium"/>
              </a:rPr>
              <a:t>기타</a:t>
            </a:r>
            <a:endParaRPr lang="ko-KR" altLang="en-US" sz="1200">
              <a:solidFill>
                <a:srgbClr val="fdffff"/>
              </a:solidFill>
              <a:latin typeface="KoPub돋움체 Medium"/>
              <a:ea typeface="KoPub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1405322" y="623170"/>
            <a:ext cx="957129" cy="957129"/>
          </a:xfrm>
          <a:prstGeom prst="ellipse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66406" y="870901"/>
            <a:ext cx="1034962" cy="451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rgbClr val="f6d14f"/>
                </a:solidFill>
                <a:latin typeface="KoPub돋움체 Bold"/>
                <a:ea typeface="KoPub돋움체 Bold"/>
              </a:rPr>
              <a:t>목차</a:t>
            </a:r>
            <a:endParaRPr lang="ko-KR" altLang="en-US" sz="2400">
              <a:solidFill>
                <a:srgbClr val="f6d14f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9197" y="1661548"/>
            <a:ext cx="6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rgbClr val="c53480"/>
                </a:solidFill>
                <a:latin typeface="KoPub돋움체 Bold"/>
                <a:ea typeface="KoPub돋움체 Bold"/>
              </a:rPr>
              <a:t>01</a:t>
            </a:r>
            <a:endParaRPr lang="ko-KR" altLang="en-US" sz="1600">
              <a:solidFill>
                <a:srgbClr val="c53480"/>
              </a:solidFill>
              <a:latin typeface="KoPub돋움체 Bold"/>
              <a:ea typeface="KoPub돋움체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9197" y="2862176"/>
            <a:ext cx="6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rgbClr val="c53480"/>
                </a:solidFill>
                <a:latin typeface="KoPub돋움체 Bold"/>
                <a:ea typeface="KoPub돋움체 Bold"/>
              </a:rPr>
              <a:t>02</a:t>
            </a:r>
            <a:endParaRPr lang="ko-KR" altLang="en-US" sz="1600">
              <a:solidFill>
                <a:srgbClr val="c53480"/>
              </a:solidFill>
              <a:latin typeface="KoPub돋움체 Bold"/>
              <a:ea typeface="KoPub돋움체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9197" y="3856769"/>
            <a:ext cx="6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rgbClr val="c53480"/>
                </a:solidFill>
                <a:latin typeface="KoPub돋움체 Bold"/>
                <a:ea typeface="KoPub돋움체 Bold"/>
              </a:rPr>
              <a:t>03</a:t>
            </a:r>
            <a:endParaRPr lang="ko-KR" altLang="en-US" sz="1600">
              <a:solidFill>
                <a:srgbClr val="c53480"/>
              </a:solidFill>
              <a:latin typeface="KoPub돋움체 Bold"/>
              <a:ea typeface="KoPub돋움체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9236" y="1661548"/>
            <a:ext cx="235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기획의도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9236" y="2862176"/>
            <a:ext cx="235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이츠웨어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9236" y="3856768"/>
            <a:ext cx="2506764" cy="337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기능소개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&lt;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고객용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&gt;</a:t>
            </a:r>
            <a:endParaRPr lang="en-US" altLang="ko-KR" sz="16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9236" y="5277984"/>
            <a:ext cx="2506764" cy="337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기능소개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&lt;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업주용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&gt;</a:t>
            </a:r>
            <a:endParaRPr lang="en-US" altLang="ko-KR" sz="16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9236" y="2001838"/>
            <a:ext cx="2506764" cy="639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퇴근길 출출할때</a:t>
            </a:r>
            <a:endParaRPr lang="ko-KR" altLang="en-US" sz="1200">
              <a:solidFill>
                <a:schemeClr val="tx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배달앱 이용부담</a:t>
            </a:r>
            <a:endParaRPr lang="ko-KR" altLang="en-US" sz="1200">
              <a:solidFill>
                <a:schemeClr val="tx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위치 부정확 </a:t>
            </a:r>
            <a:r>
              <a:rPr lang="en-US" altLang="ko-KR" sz="1200">
                <a:solidFill>
                  <a:schemeClr val="tx1"/>
                </a:solidFill>
                <a:latin typeface="KoPub돋움체 Medium"/>
                <a:ea typeface="KoPub돋움체 Medium"/>
              </a:rPr>
              <a:t>/</a:t>
            </a: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 미제공</a:t>
            </a:r>
            <a:endParaRPr lang="ko-KR" altLang="en-US" sz="1200">
              <a:solidFill>
                <a:schemeClr val="tx1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9236" y="3202465"/>
            <a:ext cx="2358638" cy="453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이츠웨어</a:t>
            </a:r>
            <a:r>
              <a:rPr lang="en-US" altLang="ko-KR" sz="1200">
                <a:solidFill>
                  <a:schemeClr val="tx1"/>
                </a:solidFill>
                <a:latin typeface="KoPub돋움체 Medium"/>
                <a:ea typeface="KoPub돋움체 Medium"/>
              </a:rPr>
              <a:t>&lt;</a:t>
            </a: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고객용</a:t>
            </a:r>
            <a:r>
              <a:rPr lang="en-US" altLang="ko-KR" sz="1200">
                <a:solidFill>
                  <a:schemeClr val="tx1"/>
                </a:solidFill>
                <a:latin typeface="KoPub돋움체 Medium"/>
                <a:ea typeface="KoPub돋움체 Medium"/>
              </a:rPr>
              <a:t>&gt;</a:t>
            </a:r>
            <a:endParaRPr lang="en-US" altLang="ko-KR" sz="1200">
              <a:solidFill>
                <a:schemeClr val="tx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이츠웨어</a:t>
            </a:r>
            <a:r>
              <a:rPr lang="en-US" altLang="ko-KR" sz="1200">
                <a:solidFill>
                  <a:schemeClr val="tx1"/>
                </a:solidFill>
                <a:latin typeface="KoPub돋움체 Medium"/>
                <a:ea typeface="KoPub돋움체 Medium"/>
              </a:rPr>
              <a:t>&lt;</a:t>
            </a: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사장용</a:t>
            </a:r>
            <a:r>
              <a:rPr lang="en-US" altLang="ko-KR" sz="1200">
                <a:solidFill>
                  <a:schemeClr val="tx1"/>
                </a:solidFill>
                <a:latin typeface="KoPub돋움체 Medium"/>
                <a:ea typeface="KoPub돋움체 Medium"/>
              </a:rPr>
              <a:t>&gt;</a:t>
            </a:r>
            <a:endParaRPr lang="en-US" altLang="ko-KR" sz="1200">
              <a:solidFill>
                <a:schemeClr val="tx1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9236" y="4197058"/>
            <a:ext cx="2358638" cy="1004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구글 맵</a:t>
            </a:r>
            <a:endParaRPr lang="ko-KR" altLang="en-US" sz="1200">
              <a:solidFill>
                <a:schemeClr val="tx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가게상세</a:t>
            </a:r>
            <a:endParaRPr lang="ko-KR" altLang="en-US" sz="1200">
              <a:solidFill>
                <a:schemeClr val="tx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장바구니</a:t>
            </a:r>
            <a:endParaRPr lang="ko-KR" altLang="en-US" sz="1200">
              <a:solidFill>
                <a:schemeClr val="tx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결제하기</a:t>
            </a:r>
            <a:endParaRPr lang="ko-KR" altLang="en-US" sz="1200">
              <a:solidFill>
                <a:schemeClr val="tx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기타</a:t>
            </a:r>
            <a:endParaRPr lang="ko-KR" altLang="en-US" sz="1200">
              <a:solidFill>
                <a:schemeClr val="tx1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9236" y="5618274"/>
            <a:ext cx="2358638" cy="637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주문대기 </a:t>
            </a:r>
            <a:r>
              <a:rPr lang="en-US" altLang="ko-KR" sz="1200">
                <a:solidFill>
                  <a:schemeClr val="tx1"/>
                </a:solidFill>
                <a:latin typeface="KoPub돋움체 Medium"/>
                <a:ea typeface="KoPub돋움체 Medium"/>
              </a:rPr>
              <a:t>/</a:t>
            </a: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 처리 </a:t>
            </a:r>
            <a:r>
              <a:rPr lang="en-US" altLang="ko-KR" sz="1200">
                <a:solidFill>
                  <a:schemeClr val="tx1"/>
                </a:solidFill>
                <a:latin typeface="KoPub돋움체 Medium"/>
                <a:ea typeface="KoPub돋움체 Medium"/>
              </a:rPr>
              <a:t>/</a:t>
            </a: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 완료</a:t>
            </a:r>
            <a:endParaRPr lang="ko-KR" altLang="en-US" sz="1200">
              <a:solidFill>
                <a:schemeClr val="tx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주문상세</a:t>
            </a:r>
            <a:endParaRPr lang="ko-KR" altLang="en-US" sz="1200">
              <a:solidFill>
                <a:schemeClr val="tx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>
                <a:solidFill>
                  <a:schemeClr val="tx1"/>
                </a:solidFill>
                <a:latin typeface="KoPub돋움체 Medium"/>
                <a:ea typeface="KoPub돋움체 Medium"/>
              </a:rPr>
              <a:t>기타</a:t>
            </a:r>
            <a:endParaRPr lang="ko-KR" altLang="en-US" sz="1200">
              <a:solidFill>
                <a:schemeClr val="tx1"/>
              </a:solidFill>
              <a:latin typeface="KoPub돋움체 Medium"/>
              <a:ea typeface="KoPub돋움체 Medium"/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11571005" y="76911"/>
            <a:ext cx="512749" cy="496398"/>
            <a:chOff x="11571005" y="76911"/>
            <a:chExt cx="512749" cy="496398"/>
          </a:xfrm>
        </p:grpSpPr>
        <p:sp>
          <p:nvSpPr>
            <p:cNvPr id="23" name="직각 삼각형 22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6" name="TextBox 12"/>
          <p:cNvSpPr txBox="1"/>
          <p:nvPr/>
        </p:nvSpPr>
        <p:spPr>
          <a:xfrm>
            <a:off x="2649197" y="5220256"/>
            <a:ext cx="6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rgbClr val="c53480"/>
                </a:solidFill>
                <a:latin typeface="KoPub돋움체 Bold"/>
                <a:ea typeface="KoPub돋움체 Bold"/>
              </a:rPr>
              <a:t>04</a:t>
            </a:r>
            <a:endParaRPr lang="ko-KR" altLang="en-US" sz="1600">
              <a:solidFill>
                <a:srgbClr val="c53480"/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164855"/>
            <a:ext cx="7545936" cy="173355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01487" y="3293317"/>
            <a:ext cx="5761645" cy="57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0" spc="-150">
                <a:solidFill>
                  <a:srgbClr val="1a0a05"/>
                </a:solidFill>
                <a:latin typeface="KoPub돋움체 Bold"/>
                <a:ea typeface="KoPub돋움체 Bold"/>
              </a:rPr>
              <a:t>감사합니다</a:t>
            </a:r>
            <a:endParaRPr lang="ko-KR" altLang="en-US" sz="3200" b="0" spc="-150">
              <a:solidFill>
                <a:srgbClr val="1a0a05"/>
              </a:solidFill>
              <a:latin typeface="KoPub돋움체 Bold"/>
              <a:ea typeface="KoPub돋움체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1487" y="3819841"/>
            <a:ext cx="5761645" cy="264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c53480"/>
                </a:solidFill>
                <a:latin typeface="KoPub돋움체 Light"/>
                <a:ea typeface="KoPub돋움체 Light"/>
              </a:rPr>
              <a:t>Thank you</a:t>
            </a:r>
            <a:endParaRPr lang="ko-KR" altLang="en-US" sz="1200">
              <a:solidFill>
                <a:srgbClr val="c53480"/>
              </a:solidFill>
              <a:latin typeface="KoPub돋움체 Light"/>
              <a:ea typeface="KoPub돋움체 Light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11571005" y="76911"/>
            <a:ext cx="512749" cy="496398"/>
            <a:chOff x="11571005" y="76911"/>
            <a:chExt cx="512749" cy="496398"/>
          </a:xfrm>
        </p:grpSpPr>
        <p:sp>
          <p:nvSpPr>
            <p:cNvPr id="9" name="직각 삼각형 8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rot="0">
            <a:off x="11571005" y="76911"/>
            <a:ext cx="512749" cy="496398"/>
            <a:chOff x="11571005" y="76911"/>
            <a:chExt cx="512749" cy="496398"/>
          </a:xfrm>
          <a:solidFill>
            <a:srgbClr val="c53480"/>
          </a:solidFill>
        </p:grpSpPr>
        <p:sp>
          <p:nvSpPr>
            <p:cNvPr id="6" name="직각 삼각형 5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12607" y="3782254"/>
            <a:ext cx="675118" cy="387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>
                <a:solidFill>
                  <a:schemeClr val="tx1"/>
                </a:solidFill>
                <a:latin typeface="KoPub돋움체 Bold"/>
                <a:ea typeface="KoPub돋움체 Bold"/>
              </a:rPr>
              <a:t>01</a:t>
            </a:r>
            <a:endParaRPr lang="ko-KR" altLang="en-US" sz="20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7008" y="3790800"/>
            <a:ext cx="2358638" cy="388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KoPub돋움체 Bold"/>
                <a:ea typeface="KoPub돋움체 Bold"/>
              </a:rPr>
              <a:t>기획의도</a:t>
            </a:r>
            <a:endParaRPr lang="ko-KR" altLang="en-US" sz="20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7008" y="4190910"/>
            <a:ext cx="6322578" cy="817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Medium"/>
                <a:ea typeface="KoPub돋움체 Medium"/>
              </a:rPr>
              <a:t>퇴근길 출출할때</a:t>
            </a:r>
            <a:endParaRPr lang="ko-KR" altLang="en-US" sz="1600">
              <a:solidFill>
                <a:schemeClr val="tx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Medium"/>
                <a:ea typeface="KoPub돋움체 Medium"/>
              </a:rPr>
              <a:t>배달앱 이용부담</a:t>
            </a:r>
            <a:endParaRPr lang="ko-KR" altLang="en-US" sz="1600">
              <a:solidFill>
                <a:schemeClr val="tx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Medium"/>
                <a:ea typeface="KoPub돋움체 Medium"/>
              </a:rPr>
              <a:t>위치 부정확 </a:t>
            </a:r>
            <a:r>
              <a:rPr lang="en-US" altLang="ko-KR" sz="1600">
                <a:solidFill>
                  <a:schemeClr val="tx1"/>
                </a:solidFill>
                <a:latin typeface="KoPub돋움체 Medium"/>
                <a:ea typeface="KoPub돋움체 Medium"/>
              </a:rPr>
              <a:t>/</a:t>
            </a:r>
            <a:r>
              <a:rPr lang="ko-KR" altLang="en-US" sz="1600">
                <a:solidFill>
                  <a:schemeClr val="tx1"/>
                </a:solidFill>
                <a:latin typeface="KoPub돋움체 Medium"/>
                <a:ea typeface="KoPub돋움체 Medium"/>
              </a:rPr>
              <a:t> 미제공</a:t>
            </a:r>
            <a:endParaRPr lang="ko-KR" altLang="en-US" sz="1600">
              <a:solidFill>
                <a:schemeClr val="tx1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99715" y="-8546"/>
            <a:ext cx="47631" cy="3683237"/>
          </a:xfrm>
          <a:prstGeom prst="rect">
            <a:avLst/>
          </a:prstGeom>
          <a:solidFill>
            <a:srgbClr val="d39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06904" y="-12037"/>
            <a:ext cx="47631" cy="2767270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01</a:t>
            </a:r>
            <a:endParaRPr lang="ko-KR" altLang="en-US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기획의도</a:t>
            </a:r>
            <a:endParaRPr lang="ko-KR" altLang="en-US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18058" y="940276"/>
            <a:ext cx="2159213" cy="1252246"/>
          </a:xfrm>
          <a:prstGeom prst="rect">
            <a:avLst/>
          </a:prstGeom>
          <a:solidFill>
            <a:srgbClr val="bf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518058" y="2192522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10642" y="1027825"/>
            <a:ext cx="2166629" cy="293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1400">
              <a:solidFill>
                <a:schemeClr val="bg1"/>
              </a:solidFill>
              <a:latin typeface="KoPub돋움체 Bold"/>
              <a:ea typeface="KoPub돋움체 Bold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20262" y="2975373"/>
            <a:ext cx="2166629" cy="57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퇴근길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출출할때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81" name="TextBox 71"/>
          <p:cNvSpPr txBox="1"/>
          <p:nvPr/>
        </p:nvSpPr>
        <p:spPr>
          <a:xfrm>
            <a:off x="520262" y="1397493"/>
            <a:ext cx="2166629" cy="33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Case l</a:t>
            </a:r>
            <a:endParaRPr lang="en-US" altLang="ko-KR" sz="16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52800" y="381000"/>
            <a:ext cx="2743200" cy="3048000"/>
          </a:xfrm>
          <a:prstGeom prst="rect">
            <a:avLst/>
          </a:prstGeom>
        </p:spPr>
      </p:pic>
      <p:pic>
        <p:nvPicPr>
          <p:cNvPr id="8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95676" y="374266"/>
            <a:ext cx="4105561" cy="3054733"/>
          </a:xfrm>
          <a:prstGeom prst="rect">
            <a:avLst/>
          </a:prstGeom>
        </p:spPr>
      </p:pic>
      <p:pic>
        <p:nvPicPr>
          <p:cNvPr id="8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52800" y="3537857"/>
            <a:ext cx="2743200" cy="2743879"/>
          </a:xfrm>
          <a:prstGeom prst="rect">
            <a:avLst/>
          </a:prstGeom>
        </p:spPr>
      </p:pic>
      <p:pic>
        <p:nvPicPr>
          <p:cNvPr id="8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00679" y="3563697"/>
            <a:ext cx="4110568" cy="27142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01</a:t>
            </a:r>
            <a:endParaRPr lang="ko-KR" altLang="en-US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기획의도</a:t>
            </a:r>
            <a:endParaRPr lang="ko-KR" altLang="en-US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46632" y="928962"/>
            <a:ext cx="2159213" cy="1252246"/>
          </a:xfrm>
          <a:prstGeom prst="rect">
            <a:avLst/>
          </a:prstGeom>
          <a:solidFill>
            <a:srgbClr val="d39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46632" y="2181207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46632" y="3002542"/>
            <a:ext cx="2166629" cy="576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배달앱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이용부담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14842" y="869257"/>
            <a:ext cx="4226406" cy="2559743"/>
          </a:xfrm>
          <a:prstGeom prst="rect">
            <a:avLst/>
          </a:prstGeom>
        </p:spPr>
      </p:pic>
      <p:pic>
        <p:nvPicPr>
          <p:cNvPr id="8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59843" y="924502"/>
            <a:ext cx="3851178" cy="4632250"/>
          </a:xfrm>
          <a:prstGeom prst="rect">
            <a:avLst/>
          </a:prstGeom>
        </p:spPr>
      </p:pic>
      <p:pic>
        <p:nvPicPr>
          <p:cNvPr id="8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05607" y="3602182"/>
            <a:ext cx="4254500" cy="2056341"/>
          </a:xfrm>
          <a:prstGeom prst="rect">
            <a:avLst/>
          </a:prstGeom>
        </p:spPr>
      </p:pic>
      <p:sp>
        <p:nvSpPr>
          <p:cNvPr id="84" name="TextBox 71"/>
          <p:cNvSpPr txBox="1"/>
          <p:nvPr/>
        </p:nvSpPr>
        <p:spPr>
          <a:xfrm>
            <a:off x="520262" y="1397493"/>
            <a:ext cx="2166629" cy="33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Case ll</a:t>
            </a:r>
            <a:endParaRPr lang="en-US" altLang="ko-KR" sz="16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01</a:t>
            </a:r>
            <a:endParaRPr lang="ko-KR" altLang="en-US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기획의도</a:t>
            </a:r>
            <a:endParaRPr lang="ko-KR" altLang="en-US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13814" y="969139"/>
            <a:ext cx="2159213" cy="1252246"/>
          </a:xfrm>
          <a:prstGeom prst="rect">
            <a:avLst/>
          </a:prstGeom>
          <a:solidFill>
            <a:srgbClr val="c53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13813" y="2221385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06397" y="3091576"/>
            <a:ext cx="2166629" cy="335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위치 부정확 </a:t>
            </a: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/</a:t>
            </a:r>
            <a:r>
              <a:rPr lang="ko-KR" altLang="en-US" sz="1600">
                <a:solidFill>
                  <a:schemeClr val="tx1"/>
                </a:solidFill>
                <a:latin typeface="KoPub돋움체 Bold"/>
                <a:ea typeface="KoPub돋움체 Bold"/>
              </a:rPr>
              <a:t> 미제공</a:t>
            </a:r>
            <a:endParaRPr lang="ko-KR" altLang="en-US" sz="16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81" name="TextBox 71"/>
          <p:cNvSpPr txBox="1"/>
          <p:nvPr/>
        </p:nvSpPr>
        <p:spPr>
          <a:xfrm>
            <a:off x="520262" y="1397493"/>
            <a:ext cx="2166629" cy="33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KoPub돋움체 Bold"/>
                <a:ea typeface="KoPub돋움체 Bold"/>
              </a:rPr>
              <a:t>Case lll</a:t>
            </a:r>
            <a:endParaRPr lang="en-US" altLang="ko-KR" sz="16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pic>
        <p:nvPicPr>
          <p:cNvPr id="8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16581" y="261456"/>
            <a:ext cx="5535275" cy="3279362"/>
          </a:xfrm>
          <a:prstGeom prst="rect">
            <a:avLst/>
          </a:prstGeom>
        </p:spPr>
      </p:pic>
      <p:pic>
        <p:nvPicPr>
          <p:cNvPr id="8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21584" y="3539406"/>
            <a:ext cx="5534890" cy="31745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rot="0">
            <a:off x="11571005" y="76911"/>
            <a:ext cx="512749" cy="496398"/>
            <a:chOff x="11571005" y="76911"/>
            <a:chExt cx="512749" cy="496398"/>
          </a:xfrm>
          <a:solidFill>
            <a:srgbClr val="c53480"/>
          </a:solidFill>
        </p:grpSpPr>
        <p:sp>
          <p:nvSpPr>
            <p:cNvPr id="6" name="직각 삼각형 5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12607" y="3782254"/>
            <a:ext cx="675118" cy="387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>
                <a:solidFill>
                  <a:schemeClr val="tx1"/>
                </a:solidFill>
                <a:latin typeface="KoPub돋움체 Bold"/>
                <a:ea typeface="KoPub돋움체 Bold"/>
              </a:rPr>
              <a:t>02</a:t>
            </a:r>
            <a:endParaRPr lang="ko-KR" altLang="en-US" sz="20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7008" y="3790800"/>
            <a:ext cx="2358638" cy="388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KoPub돋움체 Bold"/>
                <a:ea typeface="KoPub돋움체 Bold"/>
              </a:rPr>
              <a:t>이츠웨어</a:t>
            </a:r>
            <a:endParaRPr lang="ko-KR" altLang="en-US" sz="20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7008" y="4190910"/>
            <a:ext cx="2358638" cy="569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Medium"/>
                <a:ea typeface="KoPub돋움체 Medium"/>
              </a:rPr>
              <a:t>이츠웨어</a:t>
            </a:r>
            <a:r>
              <a:rPr lang="en-US" altLang="ko-KR" sz="1600">
                <a:solidFill>
                  <a:schemeClr val="tx1"/>
                </a:solidFill>
                <a:latin typeface="KoPub돋움체 Medium"/>
                <a:ea typeface="KoPub돋움체 Medium"/>
              </a:rPr>
              <a:t>&lt;</a:t>
            </a:r>
            <a:r>
              <a:rPr lang="ko-KR" altLang="en-US" sz="1600">
                <a:solidFill>
                  <a:schemeClr val="tx1"/>
                </a:solidFill>
                <a:latin typeface="KoPub돋움체 Medium"/>
                <a:ea typeface="KoPub돋움체 Medium"/>
              </a:rPr>
              <a:t>고객용</a:t>
            </a:r>
            <a:r>
              <a:rPr lang="en-US" altLang="ko-KR" sz="1600">
                <a:solidFill>
                  <a:schemeClr val="tx1"/>
                </a:solidFill>
                <a:latin typeface="KoPub돋움체 Medium"/>
                <a:ea typeface="KoPub돋움체 Medium"/>
              </a:rPr>
              <a:t>&gt;</a:t>
            </a:r>
            <a:endParaRPr lang="en-US" altLang="ko-KR" sz="1600">
              <a:solidFill>
                <a:schemeClr val="tx1"/>
              </a:solidFill>
              <a:latin typeface="KoPub돋움체 Medium"/>
              <a:ea typeface="KoPub돋움체 Medium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600">
                <a:solidFill>
                  <a:schemeClr val="tx1"/>
                </a:solidFill>
                <a:latin typeface="KoPub돋움체 Medium"/>
                <a:ea typeface="KoPub돋움체 Medium"/>
              </a:rPr>
              <a:t>이츠웨어</a:t>
            </a:r>
            <a:r>
              <a:rPr lang="en-US" altLang="ko-KR" sz="1600">
                <a:solidFill>
                  <a:schemeClr val="tx1"/>
                </a:solidFill>
                <a:latin typeface="KoPub돋움체 Medium"/>
                <a:ea typeface="KoPub돋움체 Medium"/>
              </a:rPr>
              <a:t>&lt;</a:t>
            </a:r>
            <a:r>
              <a:rPr lang="ko-KR" altLang="en-US" sz="1600">
                <a:solidFill>
                  <a:schemeClr val="tx1"/>
                </a:solidFill>
                <a:latin typeface="KoPub돋움체 Medium"/>
                <a:ea typeface="KoPub돋움체 Medium"/>
              </a:rPr>
              <a:t>업주용</a:t>
            </a:r>
            <a:r>
              <a:rPr lang="en-US" altLang="ko-KR" sz="1600">
                <a:solidFill>
                  <a:schemeClr val="tx1"/>
                </a:solidFill>
                <a:latin typeface="KoPub돋움체 Medium"/>
                <a:ea typeface="KoPub돋움체 Medium"/>
              </a:rPr>
              <a:t>&gt;</a:t>
            </a:r>
            <a:endParaRPr lang="en-US" altLang="ko-KR" sz="1600">
              <a:solidFill>
                <a:schemeClr val="tx1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99715" y="-8546"/>
            <a:ext cx="47631" cy="3683237"/>
          </a:xfrm>
          <a:prstGeom prst="rect">
            <a:avLst/>
          </a:prstGeom>
          <a:solidFill>
            <a:srgbClr val="d39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06904" y="-12037"/>
            <a:ext cx="47631" cy="2767270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02</a:t>
            </a:r>
            <a:endParaRPr lang="ko-KR" altLang="en-US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이츠웨어</a:t>
            </a:r>
            <a:endParaRPr lang="ko-KR" altLang="en-US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2815828" y="2821781"/>
            <a:ext cx="6965157" cy="3671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이츠웨어 스플래시 이미지 넣을 예정</a:t>
            </a:r>
            <a:r>
              <a:rPr lang="en-US" altLang="ko-KR"/>
              <a:t>(</a:t>
            </a:r>
            <a:r>
              <a:rPr lang="ko-KR" altLang="en-US"/>
              <a:t>고객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fdffff"/>
                </a:solidFill>
                <a:latin typeface="KoPub돋움체 Bold"/>
                <a:ea typeface="KoPub돋움체 Bold"/>
              </a:rPr>
              <a:t>02</a:t>
            </a:r>
            <a:endParaRPr lang="ko-KR" altLang="en-US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rgbClr val="fdffff"/>
                </a:solidFill>
                <a:latin typeface="KoPub돋움체 Bold"/>
                <a:ea typeface="KoPub돋움체 Bold"/>
              </a:rPr>
              <a:t>이츠웨어</a:t>
            </a:r>
            <a:endParaRPr lang="ko-KR" altLang="en-US" sz="1600">
              <a:solidFill>
                <a:srgbClr val="fdffff"/>
              </a:solidFill>
              <a:latin typeface="KoPub돋움체 Bold"/>
              <a:ea typeface="KoPub돋움체 Bold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2815828" y="2821781"/>
            <a:ext cx="6965157" cy="36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이츠웨어 스플래시 이미지 넣을 예정</a:t>
            </a:r>
            <a:r>
              <a:rPr lang="en-US" altLang="ko-KR"/>
              <a:t>(</a:t>
            </a:r>
            <a:r>
              <a:rPr lang="ko-KR" altLang="en-US"/>
              <a:t>업주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857</ep:Words>
  <ep:PresentationFormat>와이드스크린</ep:PresentationFormat>
  <ep:Paragraphs>254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2017-11-23T05:07:23.000</dcterms:created>
  <dc:creator>크레벅스</dc:creator>
  <cp:lastModifiedBy>chaew</cp:lastModifiedBy>
  <dcterms:modified xsi:type="dcterms:W3CDTF">2019-11-25T13:00:48.061</dcterms:modified>
  <cp:revision>42</cp:revision>
  <dc:title>PowerPoint 프레젠테이션</dc:title>
  <cp:version>1000.0000.01</cp:version>
</cp:coreProperties>
</file>