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57" r:id="rId4"/>
    <p:sldId id="281" r:id="rId5"/>
    <p:sldId id="282" r:id="rId6"/>
    <p:sldId id="283"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8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86399" autoAdjust="0"/>
  </p:normalViewPr>
  <p:slideViewPr>
    <p:cSldViewPr snapToGrid="0">
      <p:cViewPr varScale="1">
        <p:scale>
          <a:sx n="104" d="100"/>
          <a:sy n="104" d="100"/>
        </p:scale>
        <p:origin x="1104" y="120"/>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3.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5" Type="http://schemas.openxmlformats.org/officeDocument/2006/relationships/slide" Target="slides/slide1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FE4066-02E7-4B48-810D-D88A98E65D8F}" type="datetimeFigureOut">
              <a:rPr lang="zh-CN" altLang="en-US" smtClean="0"/>
              <a:t>2020/11/2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03BCF-ACC9-48B9-AC24-18CCA3C6C753}" type="slidenum">
              <a:rPr lang="zh-CN" altLang="en-US" smtClean="0"/>
              <a:t>‹#›</a:t>
            </a:fld>
            <a:endParaRPr lang="zh-CN" altLang="en-US"/>
          </a:p>
        </p:txBody>
      </p:sp>
    </p:spTree>
    <p:extLst>
      <p:ext uri="{BB962C8B-B14F-4D97-AF65-F5344CB8AC3E}">
        <p14:creationId xmlns:p14="http://schemas.microsoft.com/office/powerpoint/2010/main" val="736479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8C61556-95CD-47A5-83B2-3D3C25A8B7DE}" type="slidenum">
              <a:rPr kumimoji="0" lang="zh-CN" altLang="en-US" sz="1200" b="0" i="0" u="none" strike="noStrike" kern="1200" cap="none" spc="0" normalizeH="0" baseline="0" noProof="0" smtClean="0">
                <a:ln>
                  <a:noFill/>
                </a:ln>
                <a:solidFill>
                  <a:prstClr val="black"/>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40922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78C61556-95CD-47A5-83B2-3D3C25A8B7DE}" type="slidenum">
              <a:rPr lang="zh-CN" altLang="en-US" smtClean="0"/>
              <a:pPr>
                <a:defRPr/>
              </a:pPr>
              <a:t>10</a:t>
            </a:fld>
            <a:endParaRPr lang="zh-CN" altLang="en-US"/>
          </a:p>
        </p:txBody>
      </p:sp>
    </p:spTree>
    <p:extLst>
      <p:ext uri="{BB962C8B-B14F-4D97-AF65-F5344CB8AC3E}">
        <p14:creationId xmlns:p14="http://schemas.microsoft.com/office/powerpoint/2010/main" val="59253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78C61556-95CD-47A5-83B2-3D3C25A8B7DE}" type="slidenum">
              <a:rPr lang="zh-CN" altLang="en-US" smtClean="0"/>
              <a:pPr>
                <a:defRPr/>
              </a:pPr>
              <a:t>11</a:t>
            </a:fld>
            <a:endParaRPr lang="zh-CN" altLang="en-US"/>
          </a:p>
        </p:txBody>
      </p:sp>
    </p:spTree>
    <p:extLst>
      <p:ext uri="{BB962C8B-B14F-4D97-AF65-F5344CB8AC3E}">
        <p14:creationId xmlns:p14="http://schemas.microsoft.com/office/powerpoint/2010/main" val="2832454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78C61556-95CD-47A5-83B2-3D3C25A8B7DE}" type="slidenum">
              <a:rPr lang="zh-CN" altLang="en-US" smtClean="0"/>
              <a:pPr>
                <a:defRPr/>
              </a:pPr>
              <a:t>12</a:t>
            </a:fld>
            <a:endParaRPr lang="zh-CN" altLang="en-US"/>
          </a:p>
        </p:txBody>
      </p:sp>
    </p:spTree>
    <p:extLst>
      <p:ext uri="{BB962C8B-B14F-4D97-AF65-F5344CB8AC3E}">
        <p14:creationId xmlns:p14="http://schemas.microsoft.com/office/powerpoint/2010/main" val="1405056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78C61556-95CD-47A5-83B2-3D3C25A8B7DE}" type="slidenum">
              <a:rPr lang="zh-CN" altLang="en-US" smtClean="0"/>
              <a:pPr>
                <a:defRPr/>
              </a:pPr>
              <a:t>13</a:t>
            </a:fld>
            <a:endParaRPr lang="zh-CN" altLang="en-US"/>
          </a:p>
        </p:txBody>
      </p:sp>
    </p:spTree>
    <p:extLst>
      <p:ext uri="{BB962C8B-B14F-4D97-AF65-F5344CB8AC3E}">
        <p14:creationId xmlns:p14="http://schemas.microsoft.com/office/powerpoint/2010/main" val="454765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78C61556-95CD-47A5-83B2-3D3C25A8B7DE}" type="slidenum">
              <a:rPr lang="zh-CN" altLang="en-US" smtClean="0"/>
              <a:pPr>
                <a:defRPr/>
              </a:pPr>
              <a:t>14</a:t>
            </a:fld>
            <a:endParaRPr lang="zh-CN" altLang="en-US"/>
          </a:p>
        </p:txBody>
      </p:sp>
    </p:spTree>
    <p:extLst>
      <p:ext uri="{BB962C8B-B14F-4D97-AF65-F5344CB8AC3E}">
        <p14:creationId xmlns:p14="http://schemas.microsoft.com/office/powerpoint/2010/main" val="1673251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78C61556-95CD-47A5-83B2-3D3C25A8B7DE}" type="slidenum">
              <a:rPr lang="zh-CN" altLang="en-US" smtClean="0"/>
              <a:pPr>
                <a:defRPr/>
              </a:pPr>
              <a:t>15</a:t>
            </a:fld>
            <a:endParaRPr lang="zh-CN" altLang="en-US"/>
          </a:p>
        </p:txBody>
      </p:sp>
    </p:spTree>
    <p:extLst>
      <p:ext uri="{BB962C8B-B14F-4D97-AF65-F5344CB8AC3E}">
        <p14:creationId xmlns:p14="http://schemas.microsoft.com/office/powerpoint/2010/main" val="3211577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78C61556-95CD-47A5-83B2-3D3C25A8B7DE}" type="slidenum">
              <a:rPr lang="zh-CN" altLang="en-US" smtClean="0"/>
              <a:pPr>
                <a:defRPr/>
              </a:pPr>
              <a:t>16</a:t>
            </a:fld>
            <a:endParaRPr lang="zh-CN" altLang="en-US"/>
          </a:p>
        </p:txBody>
      </p:sp>
    </p:spTree>
    <p:extLst>
      <p:ext uri="{BB962C8B-B14F-4D97-AF65-F5344CB8AC3E}">
        <p14:creationId xmlns:p14="http://schemas.microsoft.com/office/powerpoint/2010/main" val="924440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聚合来自段落不同部分的信息</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9203BCF-ACC9-48B9-AC24-18CCA3C6C753}" type="slidenum">
              <a:rPr lang="zh-CN" altLang="en-US" smtClean="0"/>
              <a:t>18</a:t>
            </a:fld>
            <a:endParaRPr lang="zh-CN" altLang="en-US"/>
          </a:p>
        </p:txBody>
      </p:sp>
    </p:spTree>
    <p:extLst>
      <p:ext uri="{BB962C8B-B14F-4D97-AF65-F5344CB8AC3E}">
        <p14:creationId xmlns:p14="http://schemas.microsoft.com/office/powerpoint/2010/main" val="3930358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78C61556-95CD-47A5-83B2-3D3C25A8B7DE}" type="slidenum">
              <a:rPr lang="zh-CN" altLang="en-US" smtClean="0"/>
              <a:pPr>
                <a:defRPr/>
              </a:pPr>
              <a:t>2</a:t>
            </a:fld>
            <a:endParaRPr lang="zh-CN" altLang="en-US"/>
          </a:p>
        </p:txBody>
      </p:sp>
    </p:spTree>
    <p:extLst>
      <p:ext uri="{BB962C8B-B14F-4D97-AF65-F5344CB8AC3E}">
        <p14:creationId xmlns:p14="http://schemas.microsoft.com/office/powerpoint/2010/main" val="2585244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78C61556-95CD-47A5-83B2-3D3C25A8B7DE}" type="slidenum">
              <a:rPr lang="zh-CN" altLang="en-US" smtClean="0"/>
              <a:pPr>
                <a:defRPr/>
              </a:pPr>
              <a:t>3</a:t>
            </a:fld>
            <a:endParaRPr lang="zh-CN" altLang="en-US"/>
          </a:p>
        </p:txBody>
      </p:sp>
    </p:spTree>
    <p:extLst>
      <p:ext uri="{BB962C8B-B14F-4D97-AF65-F5344CB8AC3E}">
        <p14:creationId xmlns:p14="http://schemas.microsoft.com/office/powerpoint/2010/main" val="2834569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78C61556-95CD-47A5-83B2-3D3C25A8B7DE}" type="slidenum">
              <a:rPr lang="zh-CN" altLang="en-US" smtClean="0"/>
              <a:pPr>
                <a:defRPr/>
              </a:pPr>
              <a:t>4</a:t>
            </a:fld>
            <a:endParaRPr lang="zh-CN" altLang="en-US"/>
          </a:p>
        </p:txBody>
      </p:sp>
    </p:spTree>
    <p:extLst>
      <p:ext uri="{BB962C8B-B14F-4D97-AF65-F5344CB8AC3E}">
        <p14:creationId xmlns:p14="http://schemas.microsoft.com/office/powerpoint/2010/main" val="1817587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78C61556-95CD-47A5-83B2-3D3C25A8B7DE}" type="slidenum">
              <a:rPr lang="zh-CN" altLang="en-US" smtClean="0"/>
              <a:pPr>
                <a:defRPr/>
              </a:pPr>
              <a:t>5</a:t>
            </a:fld>
            <a:endParaRPr lang="zh-CN" altLang="en-US"/>
          </a:p>
        </p:txBody>
      </p:sp>
    </p:spTree>
    <p:extLst>
      <p:ext uri="{BB962C8B-B14F-4D97-AF65-F5344CB8AC3E}">
        <p14:creationId xmlns:p14="http://schemas.microsoft.com/office/powerpoint/2010/main" val="2888973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78C61556-95CD-47A5-83B2-3D3C25A8B7DE}" type="slidenum">
              <a:rPr lang="zh-CN" altLang="en-US" smtClean="0"/>
              <a:pPr>
                <a:defRPr/>
              </a:pPr>
              <a:t>6</a:t>
            </a:fld>
            <a:endParaRPr lang="zh-CN" altLang="en-US"/>
          </a:p>
        </p:txBody>
      </p:sp>
    </p:spTree>
    <p:extLst>
      <p:ext uri="{BB962C8B-B14F-4D97-AF65-F5344CB8AC3E}">
        <p14:creationId xmlns:p14="http://schemas.microsoft.com/office/powerpoint/2010/main" val="101541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78C61556-95CD-47A5-83B2-3D3C25A8B7DE}" type="slidenum">
              <a:rPr lang="zh-CN" altLang="en-US" smtClean="0"/>
              <a:pPr>
                <a:defRPr/>
              </a:pPr>
              <a:t>7</a:t>
            </a:fld>
            <a:endParaRPr lang="zh-CN" altLang="en-US"/>
          </a:p>
        </p:txBody>
      </p:sp>
    </p:spTree>
    <p:extLst>
      <p:ext uri="{BB962C8B-B14F-4D97-AF65-F5344CB8AC3E}">
        <p14:creationId xmlns:p14="http://schemas.microsoft.com/office/powerpoint/2010/main" val="1534329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78C61556-95CD-47A5-83B2-3D3C25A8B7DE}" type="slidenum">
              <a:rPr lang="zh-CN" altLang="en-US" smtClean="0"/>
              <a:pPr>
                <a:defRPr/>
              </a:pPr>
              <a:t>8</a:t>
            </a:fld>
            <a:endParaRPr lang="zh-CN" altLang="en-US"/>
          </a:p>
        </p:txBody>
      </p:sp>
    </p:spTree>
    <p:extLst>
      <p:ext uri="{BB962C8B-B14F-4D97-AF65-F5344CB8AC3E}">
        <p14:creationId xmlns:p14="http://schemas.microsoft.com/office/powerpoint/2010/main" val="3397431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78C61556-95CD-47A5-83B2-3D3C25A8B7DE}" type="slidenum">
              <a:rPr lang="zh-CN" altLang="en-US" smtClean="0"/>
              <a:pPr>
                <a:defRPr/>
              </a:pPr>
              <a:t>9</a:t>
            </a:fld>
            <a:endParaRPr lang="zh-CN" altLang="en-US"/>
          </a:p>
        </p:txBody>
      </p:sp>
    </p:spTree>
    <p:extLst>
      <p:ext uri="{BB962C8B-B14F-4D97-AF65-F5344CB8AC3E}">
        <p14:creationId xmlns:p14="http://schemas.microsoft.com/office/powerpoint/2010/main" val="69831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D8DE347-C246-423B-A316-FEE2436539D2}" type="datetimeFigureOut">
              <a:rPr lang="zh-CN" altLang="en-US" smtClean="0"/>
              <a:t>2020/11/2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117210-33D9-402B-B150-4BFEFF50959C}" type="slidenum">
              <a:rPr lang="zh-CN" altLang="en-US" smtClean="0"/>
              <a:t>‹#›</a:t>
            </a:fld>
            <a:endParaRPr lang="zh-CN" altLang="en-US"/>
          </a:p>
        </p:txBody>
      </p:sp>
    </p:spTree>
    <p:extLst>
      <p:ext uri="{BB962C8B-B14F-4D97-AF65-F5344CB8AC3E}">
        <p14:creationId xmlns:p14="http://schemas.microsoft.com/office/powerpoint/2010/main" val="303200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8DE347-C246-423B-A316-FEE2436539D2}" type="datetimeFigureOut">
              <a:rPr lang="zh-CN" altLang="en-US" smtClean="0"/>
              <a:t>2020/11/2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117210-33D9-402B-B150-4BFEFF50959C}" type="slidenum">
              <a:rPr lang="zh-CN" altLang="en-US" smtClean="0"/>
              <a:t>‹#›</a:t>
            </a:fld>
            <a:endParaRPr lang="zh-CN" altLang="en-US"/>
          </a:p>
        </p:txBody>
      </p:sp>
    </p:spTree>
    <p:extLst>
      <p:ext uri="{BB962C8B-B14F-4D97-AF65-F5344CB8AC3E}">
        <p14:creationId xmlns:p14="http://schemas.microsoft.com/office/powerpoint/2010/main" val="2475682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8DE347-C246-423B-A316-FEE2436539D2}" type="datetimeFigureOut">
              <a:rPr lang="zh-CN" altLang="en-US" smtClean="0"/>
              <a:t>2020/11/2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117210-33D9-402B-B150-4BFEFF50959C}" type="slidenum">
              <a:rPr lang="zh-CN" altLang="en-US" smtClean="0"/>
              <a:t>‹#›</a:t>
            </a:fld>
            <a:endParaRPr lang="zh-CN" altLang="en-US"/>
          </a:p>
        </p:txBody>
      </p:sp>
    </p:spTree>
    <p:extLst>
      <p:ext uri="{BB962C8B-B14F-4D97-AF65-F5344CB8AC3E}">
        <p14:creationId xmlns:p14="http://schemas.microsoft.com/office/powerpoint/2010/main" val="1308004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631951" y="1630364"/>
            <a:ext cx="8968316" cy="1470025"/>
          </a:xfrm>
        </p:spPr>
        <p:txBody>
          <a:bodyPr/>
          <a:lstStyle>
            <a:lvl1pPr algn="ctr">
              <a:defRPr/>
            </a:lvl1pPr>
          </a:lstStyle>
          <a:p>
            <a:r>
              <a:rPr lang="zh-CN" altLang="en-US" smtClean="0"/>
              <a:t>单击此处编辑母版标题样式</a:t>
            </a:r>
            <a:endParaRPr lang="zh-CN" altLang="en-US"/>
          </a:p>
        </p:txBody>
      </p:sp>
      <p:sp>
        <p:nvSpPr>
          <p:cNvPr id="5123" name="Rectangle 3"/>
          <p:cNvSpPr>
            <a:spLocks noGrp="1" noChangeArrowheads="1"/>
          </p:cNvSpPr>
          <p:nvPr>
            <p:ph type="subTitle" idx="1"/>
          </p:nvPr>
        </p:nvSpPr>
        <p:spPr>
          <a:xfrm>
            <a:off x="1828800" y="3500438"/>
            <a:ext cx="8534400" cy="968375"/>
          </a:xfrm>
        </p:spPr>
        <p:txBody>
          <a:bodyPr/>
          <a:lstStyle>
            <a:lvl1pPr marL="0" indent="0" algn="ctr">
              <a:defRPr/>
            </a:lvl1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6561662-7BBE-495D-966E-D0717662CCD0}" type="datetimeFigureOut">
              <a:rPr lang="zh-CN" altLang="en-US" smtClean="0">
                <a:solidFill>
                  <a:srgbClr val="000000"/>
                </a:solidFill>
              </a:rPr>
              <a:pPr>
                <a:defRPr/>
              </a:pPr>
              <a:t>2020/11/2</a:t>
            </a:fld>
            <a:endParaRPr lang="zh-CN" alt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solidFill>
                <a:srgbClr val="000000"/>
              </a:solidFill>
            </a:endParaRPr>
          </a:p>
        </p:txBody>
      </p:sp>
      <p:sp>
        <p:nvSpPr>
          <p:cNvPr id="6" name="Rectangle 6"/>
          <p:cNvSpPr>
            <a:spLocks noGrp="1" noChangeArrowheads="1"/>
          </p:cNvSpPr>
          <p:nvPr>
            <p:ph type="sldNum" sz="quarter" idx="12"/>
          </p:nvPr>
        </p:nvSpPr>
        <p:spPr>
          <a:xfrm>
            <a:off x="9347200" y="6381750"/>
            <a:ext cx="2844800" cy="476250"/>
          </a:xfrm>
        </p:spPr>
        <p:txBody>
          <a:bodyPr/>
          <a:lstStyle>
            <a:lvl1pPr>
              <a:defRPr/>
            </a:lvl1pPr>
          </a:lstStyle>
          <a:p>
            <a:pPr>
              <a:defRPr/>
            </a:pPr>
            <a:fld id="{49C16990-C1E5-4C3A-BE29-96B1FA04054F}" type="slidenum">
              <a:rPr lang="zh-CN" altLang="en-US" smtClean="0">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141920107"/>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BB3DFB8-9CE9-4588-8E0C-FE887E251DB7}" type="datetimeFigureOut">
              <a:rPr lang="zh-CN" altLang="en-US" smtClean="0">
                <a:solidFill>
                  <a:srgbClr val="000000"/>
                </a:solidFill>
              </a:rPr>
              <a:pPr>
                <a:defRPr/>
              </a:pPr>
              <a:t>2020/11/2</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12"/>
          <p:cNvSpPr>
            <a:spLocks noGrp="1" noChangeArrowheads="1"/>
          </p:cNvSpPr>
          <p:nvPr>
            <p:ph type="sldNum" sz="quarter" idx="12"/>
          </p:nvPr>
        </p:nvSpPr>
        <p:spPr>
          <a:ln/>
        </p:spPr>
        <p:txBody>
          <a:bodyPr/>
          <a:lstStyle>
            <a:lvl1pPr>
              <a:defRPr/>
            </a:lvl1pPr>
          </a:lstStyle>
          <a:p>
            <a:pPr>
              <a:defRPr/>
            </a:pPr>
            <a:fld id="{7ABEC529-C5ED-48D8-8A2B-0B140E9DCBA4}" type="slidenum">
              <a:rPr lang="zh-CN" altLang="en-US" smtClean="0">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557489495"/>
      </p:ext>
    </p:extLst>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F551FA45-78EF-45C9-821B-B391F4300DD8}" type="datetimeFigureOut">
              <a:rPr lang="zh-CN" altLang="en-US" smtClean="0">
                <a:solidFill>
                  <a:srgbClr val="000000"/>
                </a:solidFill>
              </a:rPr>
              <a:pPr>
                <a:defRPr/>
              </a:pPr>
              <a:t>2020/11/2</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12"/>
          <p:cNvSpPr>
            <a:spLocks noGrp="1" noChangeArrowheads="1"/>
          </p:cNvSpPr>
          <p:nvPr>
            <p:ph type="sldNum" sz="quarter" idx="12"/>
          </p:nvPr>
        </p:nvSpPr>
        <p:spPr>
          <a:ln/>
        </p:spPr>
        <p:txBody>
          <a:bodyPr/>
          <a:lstStyle>
            <a:lvl1pPr>
              <a:defRPr/>
            </a:lvl1pPr>
          </a:lstStyle>
          <a:p>
            <a:pPr>
              <a:defRPr/>
            </a:pPr>
            <a:fld id="{B47E51F0-84BB-4127-BE66-AF7EBF55CC00}" type="slidenum">
              <a:rPr lang="zh-CN" altLang="en-US" smtClean="0">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162350306"/>
      </p:ext>
    </p:extLst>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76818" y="1619250"/>
            <a:ext cx="5270500" cy="436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0518" y="1619250"/>
            <a:ext cx="5270500" cy="436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1106D45B-90D7-42BB-998B-2979554E7CAC}" type="datetimeFigureOut">
              <a:rPr lang="zh-CN" altLang="en-US" smtClean="0">
                <a:solidFill>
                  <a:srgbClr val="000000"/>
                </a:solidFill>
              </a:rPr>
              <a:pPr>
                <a:defRPr/>
              </a:pPr>
              <a:t>2020/11/2</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12"/>
          <p:cNvSpPr>
            <a:spLocks noGrp="1" noChangeArrowheads="1"/>
          </p:cNvSpPr>
          <p:nvPr>
            <p:ph type="sldNum" sz="quarter" idx="12"/>
          </p:nvPr>
        </p:nvSpPr>
        <p:spPr>
          <a:ln/>
        </p:spPr>
        <p:txBody>
          <a:bodyPr/>
          <a:lstStyle>
            <a:lvl1pPr>
              <a:defRPr/>
            </a:lvl1pPr>
          </a:lstStyle>
          <a:p>
            <a:pPr>
              <a:defRPr/>
            </a:pPr>
            <a:fld id="{16762E6B-1A97-460F-A851-D5942FAF2611}" type="slidenum">
              <a:rPr lang="zh-CN" altLang="en-US" smtClean="0">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6704759"/>
      </p:ext>
    </p:extLst>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68D69111-80EC-41B0-89FB-9F8A5C7FFCEE}" type="datetimeFigureOut">
              <a:rPr lang="zh-CN" altLang="en-US" smtClean="0">
                <a:solidFill>
                  <a:srgbClr val="000000"/>
                </a:solidFill>
              </a:rPr>
              <a:pPr>
                <a:defRPr/>
              </a:pPr>
              <a:t>2020/11/2</a:t>
            </a:fld>
            <a:endParaRPr lang="zh-CN"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Rectangle 12"/>
          <p:cNvSpPr>
            <a:spLocks noGrp="1" noChangeArrowheads="1"/>
          </p:cNvSpPr>
          <p:nvPr>
            <p:ph type="sldNum" sz="quarter" idx="12"/>
          </p:nvPr>
        </p:nvSpPr>
        <p:spPr>
          <a:ln/>
        </p:spPr>
        <p:txBody>
          <a:bodyPr/>
          <a:lstStyle>
            <a:lvl1pPr>
              <a:defRPr/>
            </a:lvl1pPr>
          </a:lstStyle>
          <a:p>
            <a:pPr>
              <a:defRPr/>
            </a:pPr>
            <a:fld id="{692243D8-08BB-4A15-800E-C504E3E55CC3}" type="slidenum">
              <a:rPr lang="zh-CN" altLang="en-US" smtClean="0">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933094646"/>
      </p:ext>
    </p:extLst>
  </p:cSld>
  <p:clrMapOvr>
    <a:masterClrMapping/>
  </p:clrMapOvr>
  <p:transition spd="med">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63F104FD-D9A0-4039-A335-C81649A2CA21}" type="datetimeFigureOut">
              <a:rPr lang="zh-CN" altLang="en-US" smtClean="0">
                <a:solidFill>
                  <a:srgbClr val="000000"/>
                </a:solidFill>
              </a:rPr>
              <a:pPr>
                <a:defRPr/>
              </a:pPr>
              <a:t>2020/11/2</a:t>
            </a:fld>
            <a:endParaRPr lang="zh-CN"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Rectangle 12"/>
          <p:cNvSpPr>
            <a:spLocks noGrp="1" noChangeArrowheads="1"/>
          </p:cNvSpPr>
          <p:nvPr>
            <p:ph type="sldNum" sz="quarter" idx="12"/>
          </p:nvPr>
        </p:nvSpPr>
        <p:spPr>
          <a:ln/>
        </p:spPr>
        <p:txBody>
          <a:bodyPr/>
          <a:lstStyle>
            <a:lvl1pPr>
              <a:defRPr/>
            </a:lvl1pPr>
          </a:lstStyle>
          <a:p>
            <a:pPr>
              <a:defRPr/>
            </a:pPr>
            <a:fld id="{1612319E-CFB8-4483-925A-B8DE79E3C160}" type="slidenum">
              <a:rPr lang="zh-CN" altLang="en-US" smtClean="0">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069366154"/>
      </p:ext>
    </p:extLst>
  </p:cSld>
  <p:clrMapOvr>
    <a:masterClrMapping/>
  </p:clrMapOvr>
  <p:transition spd="med">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93742F6-6115-42F2-B43C-C0AEAAFBA738}" type="datetimeFigureOut">
              <a:rPr lang="zh-CN" altLang="en-US" smtClean="0">
                <a:solidFill>
                  <a:srgbClr val="000000"/>
                </a:solidFill>
              </a:rPr>
              <a:pPr>
                <a:defRPr/>
              </a:pPr>
              <a:t>2020/11/2</a:t>
            </a:fld>
            <a:endParaRPr lang="zh-CN"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Rectangle 12"/>
          <p:cNvSpPr>
            <a:spLocks noGrp="1" noChangeArrowheads="1"/>
          </p:cNvSpPr>
          <p:nvPr>
            <p:ph type="sldNum" sz="quarter" idx="12"/>
          </p:nvPr>
        </p:nvSpPr>
        <p:spPr>
          <a:ln/>
        </p:spPr>
        <p:txBody>
          <a:bodyPr/>
          <a:lstStyle>
            <a:lvl1pPr>
              <a:defRPr/>
            </a:lvl1pPr>
          </a:lstStyle>
          <a:p>
            <a:pPr>
              <a:defRPr/>
            </a:pPr>
            <a:fld id="{8465D134-7450-494B-8C0D-0411A742E9F1}" type="slidenum">
              <a:rPr lang="zh-CN" altLang="en-US" smtClean="0">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804046222"/>
      </p:ext>
    </p:extLst>
  </p:cSld>
  <p:clrMapOvr>
    <a:masterClrMapping/>
  </p:clrMapOvr>
  <p:transition spd="med">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424F6645-426D-480C-95DE-2282327904BD}" type="datetimeFigureOut">
              <a:rPr lang="zh-CN" altLang="en-US" smtClean="0">
                <a:solidFill>
                  <a:srgbClr val="000000"/>
                </a:solidFill>
              </a:rPr>
              <a:pPr>
                <a:defRPr/>
              </a:pPr>
              <a:t>2020/11/2</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12"/>
          <p:cNvSpPr>
            <a:spLocks noGrp="1" noChangeArrowheads="1"/>
          </p:cNvSpPr>
          <p:nvPr>
            <p:ph type="sldNum" sz="quarter" idx="12"/>
          </p:nvPr>
        </p:nvSpPr>
        <p:spPr>
          <a:ln/>
        </p:spPr>
        <p:txBody>
          <a:bodyPr/>
          <a:lstStyle>
            <a:lvl1pPr>
              <a:defRPr/>
            </a:lvl1pPr>
          </a:lstStyle>
          <a:p>
            <a:pPr>
              <a:defRPr/>
            </a:pPr>
            <a:fld id="{7520C53B-1A9E-426E-AF09-42E5F6D7477B}" type="slidenum">
              <a:rPr lang="zh-CN" altLang="en-US" smtClean="0">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521814742"/>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8DE347-C246-423B-A316-FEE2436539D2}" type="datetimeFigureOut">
              <a:rPr lang="zh-CN" altLang="en-US" smtClean="0"/>
              <a:t>2020/11/2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117210-33D9-402B-B150-4BFEFF50959C}" type="slidenum">
              <a:rPr lang="zh-CN" altLang="en-US" smtClean="0"/>
              <a:t>‹#›</a:t>
            </a:fld>
            <a:endParaRPr lang="zh-CN" altLang="en-US"/>
          </a:p>
        </p:txBody>
      </p:sp>
    </p:spTree>
    <p:extLst>
      <p:ext uri="{BB962C8B-B14F-4D97-AF65-F5344CB8AC3E}">
        <p14:creationId xmlns:p14="http://schemas.microsoft.com/office/powerpoint/2010/main" val="1684349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718596B7-0EDD-4AAE-AC4E-043A2F27F9DD}" type="datetimeFigureOut">
              <a:rPr lang="zh-CN" altLang="en-US" smtClean="0">
                <a:solidFill>
                  <a:srgbClr val="000000"/>
                </a:solidFill>
              </a:rPr>
              <a:pPr>
                <a:defRPr/>
              </a:pPr>
              <a:t>2020/11/2</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12"/>
          <p:cNvSpPr>
            <a:spLocks noGrp="1" noChangeArrowheads="1"/>
          </p:cNvSpPr>
          <p:nvPr>
            <p:ph type="sldNum" sz="quarter" idx="12"/>
          </p:nvPr>
        </p:nvSpPr>
        <p:spPr>
          <a:ln/>
        </p:spPr>
        <p:txBody>
          <a:bodyPr/>
          <a:lstStyle>
            <a:lvl1pPr>
              <a:defRPr/>
            </a:lvl1pPr>
          </a:lstStyle>
          <a:p>
            <a:pPr>
              <a:defRPr/>
            </a:pPr>
            <a:fld id="{4A2E153D-3E55-4AFD-AFC6-36D65989D2B5}" type="slidenum">
              <a:rPr lang="zh-CN" altLang="en-US" smtClean="0">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798655007"/>
      </p:ext>
    </p:extLst>
  </p:cSld>
  <p:clrMapOvr>
    <a:masterClrMapping/>
  </p:clrMapOvr>
  <p:transition spd="med">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60AA4EC-A888-4EDD-9A12-13FBC0DD9027}" type="datetimeFigureOut">
              <a:rPr lang="zh-CN" altLang="en-US" smtClean="0">
                <a:solidFill>
                  <a:srgbClr val="000000"/>
                </a:solidFill>
              </a:rPr>
              <a:pPr>
                <a:defRPr/>
              </a:pPr>
              <a:t>2020/11/2</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12"/>
          <p:cNvSpPr>
            <a:spLocks noGrp="1" noChangeArrowheads="1"/>
          </p:cNvSpPr>
          <p:nvPr>
            <p:ph type="sldNum" sz="quarter" idx="12"/>
          </p:nvPr>
        </p:nvSpPr>
        <p:spPr>
          <a:ln/>
        </p:spPr>
        <p:txBody>
          <a:bodyPr/>
          <a:lstStyle>
            <a:lvl1pPr>
              <a:defRPr/>
            </a:lvl1pPr>
          </a:lstStyle>
          <a:p>
            <a:pPr>
              <a:defRPr/>
            </a:pPr>
            <a:fld id="{E3AEE1D5-5CD6-4EF5-A535-A88493E97B51}" type="slidenum">
              <a:rPr lang="zh-CN" altLang="en-US" smtClean="0">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335856436"/>
      </p:ext>
    </p:extLst>
  </p:cSld>
  <p:clrMapOvr>
    <a:masterClrMapping/>
  </p:clrMapOvr>
  <p:transition spd="med">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318" y="519114"/>
            <a:ext cx="2686049" cy="54625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76818" y="519114"/>
            <a:ext cx="7861300" cy="54625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A3DD580E-C707-494C-9A45-3511A861F298}" type="datetimeFigureOut">
              <a:rPr lang="zh-CN" altLang="en-US" smtClean="0">
                <a:solidFill>
                  <a:srgbClr val="000000"/>
                </a:solidFill>
              </a:rPr>
              <a:pPr>
                <a:defRPr/>
              </a:pPr>
              <a:t>2020/11/2</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12"/>
          <p:cNvSpPr>
            <a:spLocks noGrp="1" noChangeArrowheads="1"/>
          </p:cNvSpPr>
          <p:nvPr>
            <p:ph type="sldNum" sz="quarter" idx="12"/>
          </p:nvPr>
        </p:nvSpPr>
        <p:spPr>
          <a:ln/>
        </p:spPr>
        <p:txBody>
          <a:bodyPr/>
          <a:lstStyle>
            <a:lvl1pPr>
              <a:defRPr/>
            </a:lvl1pPr>
          </a:lstStyle>
          <a:p>
            <a:pPr>
              <a:defRPr/>
            </a:pPr>
            <a:fld id="{91B43E9E-5008-4C67-B31B-36748942F9F1}" type="slidenum">
              <a:rPr lang="zh-CN" altLang="en-US" smtClean="0">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923620047"/>
      </p:ext>
    </p:extLst>
  </p:cSld>
  <p:clrMapOvr>
    <a:masterClrMapping/>
  </p:clrMapOvr>
  <p:transition spd="med">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161118" y="519114"/>
            <a:ext cx="9366249" cy="7064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76818" y="1619250"/>
            <a:ext cx="5270500" cy="4362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50518" y="1619251"/>
            <a:ext cx="5270500" cy="2105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50518" y="3876676"/>
            <a:ext cx="5270500" cy="2105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fld id="{361E60B9-4712-4680-86BC-0AAEF9CF7E83}" type="datetimeFigureOut">
              <a:rPr lang="zh-CN" altLang="en-US" smtClean="0">
                <a:solidFill>
                  <a:srgbClr val="000000"/>
                </a:solidFill>
              </a:rPr>
              <a:pPr>
                <a:defRPr/>
              </a:pPr>
              <a:t>2020/11/2</a:t>
            </a:fld>
            <a:endParaRPr lang="zh-CN" alt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8" name="Rectangle 12"/>
          <p:cNvSpPr>
            <a:spLocks noGrp="1" noChangeArrowheads="1"/>
          </p:cNvSpPr>
          <p:nvPr>
            <p:ph type="sldNum" sz="quarter" idx="12"/>
          </p:nvPr>
        </p:nvSpPr>
        <p:spPr>
          <a:ln/>
        </p:spPr>
        <p:txBody>
          <a:bodyPr/>
          <a:lstStyle>
            <a:lvl1pPr>
              <a:defRPr/>
            </a:lvl1pPr>
          </a:lstStyle>
          <a:p>
            <a:pPr>
              <a:defRPr/>
            </a:pPr>
            <a:fld id="{23F2C71A-E8F6-4F7C-9825-28C59D79CEF2}" type="slidenum">
              <a:rPr lang="zh-CN" altLang="en-US" smtClean="0">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831547075"/>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D8DE347-C246-423B-A316-FEE2436539D2}" type="datetimeFigureOut">
              <a:rPr lang="zh-CN" altLang="en-US" smtClean="0"/>
              <a:t>2020/11/2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117210-33D9-402B-B150-4BFEFF50959C}" type="slidenum">
              <a:rPr lang="zh-CN" altLang="en-US" smtClean="0"/>
              <a:t>‹#›</a:t>
            </a:fld>
            <a:endParaRPr lang="zh-CN" altLang="en-US"/>
          </a:p>
        </p:txBody>
      </p:sp>
    </p:spTree>
    <p:extLst>
      <p:ext uri="{BB962C8B-B14F-4D97-AF65-F5344CB8AC3E}">
        <p14:creationId xmlns:p14="http://schemas.microsoft.com/office/powerpoint/2010/main" val="4139427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8DE347-C246-423B-A316-FEE2436539D2}" type="datetimeFigureOut">
              <a:rPr lang="zh-CN" altLang="en-US" smtClean="0"/>
              <a:t>2020/11/2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117210-33D9-402B-B150-4BFEFF50959C}" type="slidenum">
              <a:rPr lang="zh-CN" altLang="en-US" smtClean="0"/>
              <a:t>‹#›</a:t>
            </a:fld>
            <a:endParaRPr lang="zh-CN" altLang="en-US"/>
          </a:p>
        </p:txBody>
      </p:sp>
    </p:spTree>
    <p:extLst>
      <p:ext uri="{BB962C8B-B14F-4D97-AF65-F5344CB8AC3E}">
        <p14:creationId xmlns:p14="http://schemas.microsoft.com/office/powerpoint/2010/main" val="315354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8DE347-C246-423B-A316-FEE2436539D2}" type="datetimeFigureOut">
              <a:rPr lang="zh-CN" altLang="en-US" smtClean="0"/>
              <a:t>2020/11/2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117210-33D9-402B-B150-4BFEFF50959C}" type="slidenum">
              <a:rPr lang="zh-CN" altLang="en-US" smtClean="0"/>
              <a:t>‹#›</a:t>
            </a:fld>
            <a:endParaRPr lang="zh-CN" altLang="en-US"/>
          </a:p>
        </p:txBody>
      </p:sp>
    </p:spTree>
    <p:extLst>
      <p:ext uri="{BB962C8B-B14F-4D97-AF65-F5344CB8AC3E}">
        <p14:creationId xmlns:p14="http://schemas.microsoft.com/office/powerpoint/2010/main" val="235500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8DE347-C246-423B-A316-FEE2436539D2}" type="datetimeFigureOut">
              <a:rPr lang="zh-CN" altLang="en-US" smtClean="0"/>
              <a:t>2020/11/2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117210-33D9-402B-B150-4BFEFF50959C}" type="slidenum">
              <a:rPr lang="zh-CN" altLang="en-US" smtClean="0"/>
              <a:t>‹#›</a:t>
            </a:fld>
            <a:endParaRPr lang="zh-CN" altLang="en-US"/>
          </a:p>
        </p:txBody>
      </p:sp>
    </p:spTree>
    <p:extLst>
      <p:ext uri="{BB962C8B-B14F-4D97-AF65-F5344CB8AC3E}">
        <p14:creationId xmlns:p14="http://schemas.microsoft.com/office/powerpoint/2010/main" val="274385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8DE347-C246-423B-A316-FEE2436539D2}" type="datetimeFigureOut">
              <a:rPr lang="zh-CN" altLang="en-US" smtClean="0"/>
              <a:t>2020/11/2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117210-33D9-402B-B150-4BFEFF50959C}" type="slidenum">
              <a:rPr lang="zh-CN" altLang="en-US" smtClean="0"/>
              <a:t>‹#›</a:t>
            </a:fld>
            <a:endParaRPr lang="zh-CN" altLang="en-US"/>
          </a:p>
        </p:txBody>
      </p:sp>
    </p:spTree>
    <p:extLst>
      <p:ext uri="{BB962C8B-B14F-4D97-AF65-F5344CB8AC3E}">
        <p14:creationId xmlns:p14="http://schemas.microsoft.com/office/powerpoint/2010/main" val="903542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D8DE347-C246-423B-A316-FEE2436539D2}" type="datetimeFigureOut">
              <a:rPr lang="zh-CN" altLang="en-US" smtClean="0"/>
              <a:t>2020/11/2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117210-33D9-402B-B150-4BFEFF50959C}" type="slidenum">
              <a:rPr lang="zh-CN" altLang="en-US" smtClean="0"/>
              <a:t>‹#›</a:t>
            </a:fld>
            <a:endParaRPr lang="zh-CN" altLang="en-US"/>
          </a:p>
        </p:txBody>
      </p:sp>
    </p:spTree>
    <p:extLst>
      <p:ext uri="{BB962C8B-B14F-4D97-AF65-F5344CB8AC3E}">
        <p14:creationId xmlns:p14="http://schemas.microsoft.com/office/powerpoint/2010/main" val="896734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D8DE347-C246-423B-A316-FEE2436539D2}" type="datetimeFigureOut">
              <a:rPr lang="zh-CN" altLang="en-US" smtClean="0"/>
              <a:t>2020/11/2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117210-33D9-402B-B150-4BFEFF50959C}" type="slidenum">
              <a:rPr lang="zh-CN" altLang="en-US" smtClean="0"/>
              <a:t>‹#›</a:t>
            </a:fld>
            <a:endParaRPr lang="zh-CN" altLang="en-US"/>
          </a:p>
        </p:txBody>
      </p:sp>
    </p:spTree>
    <p:extLst>
      <p:ext uri="{BB962C8B-B14F-4D97-AF65-F5344CB8AC3E}">
        <p14:creationId xmlns:p14="http://schemas.microsoft.com/office/powerpoint/2010/main" val="285050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alphaModFix amt="22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DE347-C246-423B-A316-FEE2436539D2}" type="datetimeFigureOut">
              <a:rPr lang="zh-CN" altLang="en-US" smtClean="0"/>
              <a:t>2020/11/2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117210-33D9-402B-B150-4BFEFF50959C}" type="slidenum">
              <a:rPr lang="zh-CN" altLang="en-US" smtClean="0"/>
              <a:t>‹#›</a:t>
            </a:fld>
            <a:endParaRPr lang="zh-CN" altLang="en-US"/>
          </a:p>
        </p:txBody>
      </p:sp>
    </p:spTree>
    <p:extLst>
      <p:ext uri="{BB962C8B-B14F-4D97-AF65-F5344CB8AC3E}">
        <p14:creationId xmlns:p14="http://schemas.microsoft.com/office/powerpoint/2010/main" val="2921979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alphaModFix amt="2200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90652" y="188914"/>
            <a:ext cx="9366249"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24418" y="1196975"/>
            <a:ext cx="10943167" cy="4679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307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fontAlgn="auto" hangingPunct="1">
              <a:lnSpc>
                <a:spcPct val="100000"/>
              </a:lnSpc>
              <a:spcBef>
                <a:spcPts val="0"/>
              </a:spcBef>
              <a:spcAft>
                <a:spcPts val="0"/>
              </a:spcAft>
              <a:defRPr sz="1400">
                <a:latin typeface="+mn-lt"/>
                <a:ea typeface="+mn-ea"/>
              </a:defRPr>
            </a:lvl1pPr>
          </a:lstStyle>
          <a:p>
            <a:pPr>
              <a:defRPr/>
            </a:pPr>
            <a:fld id="{734DAAEF-8E3C-44B0-9760-B3C9AED3EACB}" type="datetimeFigureOut">
              <a:rPr lang="zh-CN" altLang="en-US" smtClean="0">
                <a:solidFill>
                  <a:srgbClr val="000000"/>
                </a:solidFill>
              </a:rPr>
              <a:pPr>
                <a:defRPr/>
              </a:pPr>
              <a:t>2020/11/2</a:t>
            </a:fld>
            <a:endParaRPr lang="zh-CN" altLang="en-US">
              <a:solidFill>
                <a:srgbClr val="000000"/>
              </a:solidFill>
            </a:endParaRPr>
          </a:p>
        </p:txBody>
      </p:sp>
      <p:sp>
        <p:nvSpPr>
          <p:cNvPr id="307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lnSpc>
                <a:spcPct val="100000"/>
              </a:lnSpc>
              <a:spcBef>
                <a:spcPts val="0"/>
              </a:spcBef>
              <a:spcAft>
                <a:spcPts val="0"/>
              </a:spcAft>
              <a:defRPr sz="1400">
                <a:latin typeface="+mn-lt"/>
                <a:ea typeface="+mn-ea"/>
              </a:defRPr>
            </a:lvl1pPr>
          </a:lstStyle>
          <a:p>
            <a:pPr>
              <a:defRPr/>
            </a:pPr>
            <a:endParaRPr lang="zh-CN" altLang="en-US">
              <a:solidFill>
                <a:srgbClr val="000000"/>
              </a:solidFill>
            </a:endParaRPr>
          </a:p>
        </p:txBody>
      </p:sp>
      <p:sp>
        <p:nvSpPr>
          <p:cNvPr id="3084" name="Rectangle 12"/>
          <p:cNvSpPr>
            <a:spLocks noGrp="1" noChangeArrowheads="1"/>
          </p:cNvSpPr>
          <p:nvPr>
            <p:ph type="sldNum" sz="quarter" idx="4"/>
          </p:nvPr>
        </p:nvSpPr>
        <p:spPr bwMode="auto">
          <a:xfrm>
            <a:off x="9328151" y="6545263"/>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auto" hangingPunct="1">
              <a:lnSpc>
                <a:spcPct val="100000"/>
              </a:lnSpc>
              <a:spcBef>
                <a:spcPts val="0"/>
              </a:spcBef>
              <a:spcAft>
                <a:spcPts val="0"/>
              </a:spcAft>
              <a:defRPr sz="1400" b="1">
                <a:latin typeface="+mn-lt"/>
                <a:ea typeface="+mn-ea"/>
              </a:defRPr>
            </a:lvl1pPr>
          </a:lstStyle>
          <a:p>
            <a:pPr>
              <a:defRPr/>
            </a:pPr>
            <a:fld id="{3F9BDD3C-1FD1-4CB0-ADE3-40788A34A865}" type="slidenum">
              <a:rPr lang="zh-CN" altLang="en-US" smtClean="0">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731475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med">
    <p:random/>
  </p:transition>
  <p:timing>
    <p:tnLst>
      <p:par>
        <p:cTn id="1" dur="indefinite" restart="never" nodeType="tmRoot"/>
      </p:par>
    </p:tnLst>
  </p:timing>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p:titleStyle>
    <p:bodyStyle>
      <a:lvl1pPr marL="711200" indent="-711200" algn="l" rtl="0" eaLnBrk="0" fontAlgn="t" hangingPunct="0">
        <a:lnSpc>
          <a:spcPct val="120000"/>
        </a:lnSpc>
        <a:spcBef>
          <a:spcPct val="20000"/>
        </a:spcBef>
        <a:spcAft>
          <a:spcPct val="0"/>
        </a:spcAft>
        <a:defRPr sz="2400">
          <a:solidFill>
            <a:schemeClr val="tx1"/>
          </a:solidFill>
          <a:latin typeface="+mn-lt"/>
          <a:ea typeface="+mn-ea"/>
          <a:cs typeface="+mn-cs"/>
        </a:defRPr>
      </a:lvl1pPr>
      <a:lvl2pPr marL="1066800" indent="-609600" algn="l" rtl="0" eaLnBrk="0" fontAlgn="base" hangingPunct="0">
        <a:spcBef>
          <a:spcPct val="20000"/>
        </a:spcBef>
        <a:spcAft>
          <a:spcPct val="0"/>
        </a:spcAft>
        <a:defRPr sz="2400">
          <a:solidFill>
            <a:schemeClr val="tx1"/>
          </a:solidFill>
          <a:latin typeface="Franklin Gothic Medium" pitchFamily="34" charset="0"/>
          <a:ea typeface="文鼎中隶简" pitchFamily="49" charset="-122"/>
          <a:cs typeface="文鼎中隶简"/>
        </a:defRPr>
      </a:lvl2pPr>
      <a:lvl3pPr marL="1422400" indent="-508000" algn="l" rtl="0" eaLnBrk="0" fontAlgn="base" hangingPunct="0">
        <a:spcBef>
          <a:spcPct val="20000"/>
        </a:spcBef>
        <a:spcAft>
          <a:spcPct val="0"/>
        </a:spcAft>
        <a:buFont typeface="Wingdings" pitchFamily="2" charset="2"/>
        <a:defRPr sz="2000">
          <a:solidFill>
            <a:schemeClr val="tx1"/>
          </a:solidFill>
          <a:latin typeface="Franklin Gothic Medium" pitchFamily="34" charset="0"/>
          <a:ea typeface="文鼎中隶简" pitchFamily="49" charset="-122"/>
          <a:cs typeface="文鼎中隶简"/>
        </a:defRPr>
      </a:lvl3pPr>
      <a:lvl4pPr marL="1879600" indent="-508000" algn="l" rtl="0" eaLnBrk="0" fontAlgn="base" hangingPunct="0">
        <a:spcBef>
          <a:spcPct val="20000"/>
        </a:spcBef>
        <a:spcAft>
          <a:spcPct val="0"/>
        </a:spcAft>
        <a:defRPr sz="2000">
          <a:solidFill>
            <a:schemeClr val="tx1"/>
          </a:solidFill>
          <a:latin typeface="Franklin Gothic Medium" pitchFamily="34" charset="0"/>
          <a:ea typeface="文鼎中隶简" pitchFamily="49" charset="-122"/>
          <a:cs typeface="文鼎中隶简"/>
        </a:defRPr>
      </a:lvl4pPr>
      <a:lvl5pPr marL="2336800" indent="-508000" algn="l" rtl="0" eaLnBrk="0" fontAlgn="base" hangingPunct="0">
        <a:spcBef>
          <a:spcPct val="20000"/>
        </a:spcBef>
        <a:spcAft>
          <a:spcPct val="0"/>
        </a:spcAft>
        <a:defRPr sz="2000">
          <a:solidFill>
            <a:schemeClr val="tx1"/>
          </a:solidFill>
          <a:latin typeface="Franklin Gothic Medium" pitchFamily="34" charset="0"/>
          <a:ea typeface="文鼎中隶简" pitchFamily="49" charset="-122"/>
          <a:cs typeface="文鼎中隶简"/>
        </a:defRPr>
      </a:lvl5pPr>
      <a:lvl6pPr marL="2794000" indent="-508000" algn="l" rtl="0" eaLnBrk="1" fontAlgn="base" hangingPunct="1">
        <a:spcBef>
          <a:spcPct val="20000"/>
        </a:spcBef>
        <a:spcAft>
          <a:spcPct val="0"/>
        </a:spcAft>
        <a:defRPr sz="2000">
          <a:solidFill>
            <a:schemeClr val="tx1"/>
          </a:solidFill>
          <a:latin typeface="Franklin Gothic Medium" pitchFamily="34" charset="0"/>
          <a:ea typeface="文鼎中隶简" pitchFamily="49" charset="-122"/>
        </a:defRPr>
      </a:lvl6pPr>
      <a:lvl7pPr marL="3251200" indent="-508000" algn="l" rtl="0" eaLnBrk="1" fontAlgn="base" hangingPunct="1">
        <a:spcBef>
          <a:spcPct val="20000"/>
        </a:spcBef>
        <a:spcAft>
          <a:spcPct val="0"/>
        </a:spcAft>
        <a:defRPr sz="2000">
          <a:solidFill>
            <a:schemeClr val="tx1"/>
          </a:solidFill>
          <a:latin typeface="Franklin Gothic Medium" pitchFamily="34" charset="0"/>
          <a:ea typeface="文鼎中隶简" pitchFamily="49" charset="-122"/>
        </a:defRPr>
      </a:lvl7pPr>
      <a:lvl8pPr marL="3708400" indent="-508000" algn="l" rtl="0" eaLnBrk="1" fontAlgn="base" hangingPunct="1">
        <a:spcBef>
          <a:spcPct val="20000"/>
        </a:spcBef>
        <a:spcAft>
          <a:spcPct val="0"/>
        </a:spcAft>
        <a:defRPr sz="2000">
          <a:solidFill>
            <a:schemeClr val="tx1"/>
          </a:solidFill>
          <a:latin typeface="Franklin Gothic Medium" pitchFamily="34" charset="0"/>
          <a:ea typeface="文鼎中隶简" pitchFamily="49" charset="-122"/>
        </a:defRPr>
      </a:lvl8pPr>
      <a:lvl9pPr marL="4165600" indent="-508000" algn="l" rtl="0" eaLnBrk="1" fontAlgn="base" hangingPunct="1">
        <a:spcBef>
          <a:spcPct val="20000"/>
        </a:spcBef>
        <a:spcAft>
          <a:spcPct val="0"/>
        </a:spcAft>
        <a:defRPr sz="2000">
          <a:solidFill>
            <a:schemeClr val="tx1"/>
          </a:solidFill>
          <a:latin typeface="Franklin Gothic Medium" pitchFamily="34" charset="0"/>
          <a:ea typeface="文鼎中隶简"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bwMode="auto">
          <a:xfrm>
            <a:off x="1789544" y="2032152"/>
            <a:ext cx="8069580" cy="697627"/>
          </a:xfrm>
          <a:prstGeom prst="rect">
            <a:avLst/>
          </a:prstGeom>
          <a:noFill/>
          <a:ln w="9525">
            <a:noFill/>
            <a:miter lim="800000"/>
            <a:headEnd/>
            <a:tailEnd/>
          </a:ln>
        </p:spPr>
        <p:txBody>
          <a:bodyPr vert="horz" wrap="square" lIns="0" tIns="81280" rIns="0" bIns="0" numCol="1" rtlCol="0" anchor="ctr" anchorCtr="0" compatLnSpc="1">
            <a:prstTxWarp prst="textNoShape">
              <a:avLst/>
            </a:prstTxWarp>
            <a:spAutoFit/>
          </a:bodyPr>
          <a:lstStyle>
            <a:lvl1pPr algn="ctr"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a:lstStyle>
          <a:p>
            <a:r>
              <a:rPr lang="en-US" altLang="zh-CN" sz="4000" dirty="0" smtClean="0">
                <a:solidFill>
                  <a:srgbClr val="000000"/>
                </a:solidFill>
                <a:latin typeface="Arial"/>
                <a:ea typeface="黑体"/>
              </a:rPr>
              <a:t>Decision Tree</a:t>
            </a:r>
            <a:endParaRPr lang="en-US" altLang="zh-CN" sz="4000" kern="0" dirty="0">
              <a:solidFill>
                <a:srgbClr val="000000"/>
              </a:solidFill>
              <a:latin typeface="Times New Roman" charset="0"/>
              <a:ea typeface="黑体"/>
              <a:cs typeface="Times New Roman" charset="0"/>
            </a:endParaRPr>
          </a:p>
        </p:txBody>
      </p:sp>
      <p:sp>
        <p:nvSpPr>
          <p:cNvPr id="2" name="文本框 1"/>
          <p:cNvSpPr txBox="1"/>
          <p:nvPr/>
        </p:nvSpPr>
        <p:spPr>
          <a:xfrm>
            <a:off x="7206085" y="4706224"/>
            <a:ext cx="3003258" cy="369332"/>
          </a:xfrm>
          <a:prstGeom prst="rect">
            <a:avLst/>
          </a:prstGeom>
          <a:noFill/>
        </p:spPr>
        <p:txBody>
          <a:bodyPr wrap="square" rtlCol="0">
            <a:spAutoFit/>
          </a:bodyPr>
          <a:lstStyle/>
          <a:p>
            <a:r>
              <a:rPr lang="zh-CN" altLang="en-US" dirty="0"/>
              <a:t> </a:t>
            </a:r>
            <a:r>
              <a:rPr lang="zh-CN" altLang="en-US" dirty="0" smtClean="0"/>
              <a:t>李烨秋</a:t>
            </a:r>
            <a:endParaRPr lang="zh-CN" altLang="en-US" dirty="0"/>
          </a:p>
        </p:txBody>
      </p:sp>
    </p:spTree>
    <p:extLst>
      <p:ext uri="{BB962C8B-B14F-4D97-AF65-F5344CB8AC3E}">
        <p14:creationId xmlns:p14="http://schemas.microsoft.com/office/powerpoint/2010/main" val="2497943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732" y="418306"/>
            <a:ext cx="7849492" cy="706437"/>
          </a:xfrm>
        </p:spPr>
        <p:txBody>
          <a:bodyPr/>
          <a:lstStyle/>
          <a:p>
            <a:r>
              <a:rPr lang="zh-CN" altLang="en-US" sz="2800" dirty="0" smtClean="0">
                <a:solidFill>
                  <a:schemeClr val="tx1"/>
                </a:solidFill>
              </a:rPr>
              <a:t>决策树剪枝</a:t>
            </a:r>
            <a:endParaRPr lang="zh-CN" altLang="en-US" sz="2800" dirty="0">
              <a:solidFill>
                <a:schemeClr val="tx1"/>
              </a:solidFill>
            </a:endParaRPr>
          </a:p>
        </p:txBody>
      </p:sp>
      <p:sp>
        <p:nvSpPr>
          <p:cNvPr id="216" name="Rectangle 19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5" name="object 4"/>
              <p:cNvSpPr txBox="1">
                <a:spLocks/>
              </p:cNvSpPr>
              <p:nvPr/>
            </p:nvSpPr>
            <p:spPr bwMode="auto">
              <a:xfrm>
                <a:off x="1708732" y="1124743"/>
                <a:ext cx="9216443" cy="4919552"/>
              </a:xfrm>
              <a:prstGeom prst="rect">
                <a:avLst/>
              </a:prstGeom>
              <a:noFill/>
              <a:ln w="9525">
                <a:noFill/>
                <a:miter lim="800000"/>
                <a:headEnd/>
                <a:tailEnd/>
              </a:ln>
            </p:spPr>
            <p:txBody>
              <a:bodyPr vert="horz" wrap="square" lIns="0" tIns="81280" rIns="0" bIns="0" numCol="1" rtlCol="0" anchor="t" anchorCtr="0" compatLnSpc="1">
                <a:prstTxWarp prst="textNoShape">
                  <a:avLst/>
                </a:prstTxWarp>
                <a:spAutoFit/>
              </a:bodyPr>
              <a:lstStyle>
                <a:lvl1pPr algn="ctr"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a:lstStyle>
              <a:p>
                <a:pPr marL="457200" indent="-457200" algn="l">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过拟合</a:t>
                </a:r>
                <a:endParaRPr lang="en-US" altLang="zh-CN" sz="2400" kern="0" dirty="0" smtClean="0">
                  <a:solidFill>
                    <a:schemeClr val="tx1"/>
                  </a:solidFill>
                  <a:latin typeface="Times New Roman" charset="0"/>
                  <a:ea typeface="Times New Roman" charset="0"/>
                  <a:cs typeface="Times New Roman" charset="0"/>
                </a:endParaRPr>
              </a:p>
              <a:p>
                <a:pPr marL="914400" lvl="1" indent="-457200">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原因：学习时过多地考虑提高对训练数据的正确分类，导致生成了过于复杂的决策树</a:t>
                </a:r>
                <a:endParaRPr lang="en-US" altLang="zh-CN" sz="2400" kern="0" dirty="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决策树学习：极小化决策树的整体的损失函数</a:t>
                </a:r>
                <a:endParaRPr lang="en-US" altLang="zh-CN" sz="2400" kern="0" dirty="0" smtClean="0">
                  <a:solidFill>
                    <a:schemeClr val="tx1"/>
                  </a:solidFill>
                  <a:latin typeface="Times New Roman" charset="0"/>
                  <a:ea typeface="Times New Roman" charset="0"/>
                  <a:cs typeface="Times New Roman" charset="0"/>
                </a:endParaRPr>
              </a:p>
              <a:p>
                <a:pPr marL="914400" lvl="1" indent="-457200">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损失函数：</a:t>
                </a:r>
                <a:endParaRPr lang="en-US" altLang="zh-CN" sz="2400" kern="0" dirty="0" smtClean="0">
                  <a:solidFill>
                    <a:schemeClr val="tx1"/>
                  </a:solidFill>
                  <a:latin typeface="Times New Roman" charset="0"/>
                  <a:ea typeface="Times New Roman" charset="0"/>
                  <a:cs typeface="Times New Roman" charset="0"/>
                </a:endParaRPr>
              </a:p>
              <a:p>
                <a:pPr lvl="2"/>
                <a14:m>
                  <m:oMathPara xmlns:m="http://schemas.openxmlformats.org/officeDocument/2006/math">
                    <m:oMathParaPr>
                      <m:jc m:val="centerGroup"/>
                    </m:oMathParaPr>
                    <m:oMath xmlns:m="http://schemas.openxmlformats.org/officeDocument/2006/math">
                      <m:sSub>
                        <m:sSubPr>
                          <m:ctrlPr>
                            <a:rPr lang="en-US" altLang="zh-CN" sz="2000" b="0" i="1" kern="0" smtClean="0">
                              <a:solidFill>
                                <a:schemeClr val="tx1"/>
                              </a:solidFill>
                              <a:latin typeface="Cambria Math" panose="02040503050406030204" pitchFamily="18" charset="0"/>
                              <a:ea typeface="Times New Roman" charset="0"/>
                              <a:cs typeface="Times New Roman" charset="0"/>
                            </a:rPr>
                          </m:ctrlPr>
                        </m:sSubPr>
                        <m:e>
                          <m:r>
                            <a:rPr lang="en-US" altLang="zh-CN" sz="2000" b="0" i="1" kern="0" smtClean="0">
                              <a:solidFill>
                                <a:schemeClr val="tx1"/>
                              </a:solidFill>
                              <a:latin typeface="Cambria Math" panose="02040503050406030204" pitchFamily="18" charset="0"/>
                              <a:ea typeface="Times New Roman" charset="0"/>
                              <a:cs typeface="Times New Roman" charset="0"/>
                            </a:rPr>
                            <m:t>𝐶</m:t>
                          </m:r>
                        </m:e>
                        <m:sub>
                          <m:r>
                            <a:rPr lang="en-US" altLang="zh-CN" sz="2000" b="0" i="1" kern="0" smtClean="0">
                              <a:solidFill>
                                <a:schemeClr val="tx1"/>
                              </a:solidFill>
                              <a:latin typeface="Cambria Math" panose="02040503050406030204" pitchFamily="18" charset="0"/>
                              <a:ea typeface="Times New Roman" charset="0"/>
                              <a:cs typeface="Times New Roman" charset="0"/>
                            </a:rPr>
                            <m:t>𝛼</m:t>
                          </m:r>
                        </m:sub>
                      </m:sSub>
                      <m:d>
                        <m:dPr>
                          <m:ctrlPr>
                            <a:rPr lang="en-US" altLang="zh-CN" sz="2000" b="0" i="1" kern="0" smtClean="0">
                              <a:solidFill>
                                <a:schemeClr val="tx1"/>
                              </a:solidFill>
                              <a:latin typeface="Cambria Math" panose="02040503050406030204" pitchFamily="18" charset="0"/>
                              <a:ea typeface="Times New Roman" charset="0"/>
                              <a:cs typeface="Times New Roman" charset="0"/>
                            </a:rPr>
                          </m:ctrlPr>
                        </m:dPr>
                        <m:e>
                          <m:r>
                            <a:rPr lang="en-US" altLang="zh-CN" sz="2000" b="0" i="1" kern="0" smtClean="0">
                              <a:solidFill>
                                <a:schemeClr val="tx1"/>
                              </a:solidFill>
                              <a:latin typeface="Cambria Math" panose="02040503050406030204" pitchFamily="18" charset="0"/>
                              <a:ea typeface="Times New Roman" charset="0"/>
                              <a:cs typeface="Times New Roman" charset="0"/>
                            </a:rPr>
                            <m:t>𝑇</m:t>
                          </m:r>
                        </m:e>
                      </m:d>
                      <m:r>
                        <a:rPr lang="en-US" altLang="zh-CN" sz="2000" b="0" i="1" kern="0" smtClean="0">
                          <a:solidFill>
                            <a:schemeClr val="tx1"/>
                          </a:solidFill>
                          <a:latin typeface="Cambria Math" panose="02040503050406030204" pitchFamily="18" charset="0"/>
                          <a:ea typeface="Times New Roman" charset="0"/>
                          <a:cs typeface="Times New Roman" charset="0"/>
                        </a:rPr>
                        <m:t>=</m:t>
                      </m:r>
                      <m:nary>
                        <m:naryPr>
                          <m:chr m:val="∑"/>
                          <m:limLoc m:val="undOvr"/>
                          <m:grow m:val="on"/>
                          <m:ctrlPr>
                            <a:rPr lang="en-US" altLang="zh-CN" sz="2000" kern="0" dirty="0" smtClean="0">
                              <a:solidFill>
                                <a:schemeClr val="tx1"/>
                              </a:solidFill>
                              <a:latin typeface="Cambria Math" panose="02040503050406030204" pitchFamily="18" charset="0"/>
                            </a:rPr>
                          </m:ctrlPr>
                        </m:naryPr>
                        <m:sub>
                          <m:r>
                            <a:rPr lang="en-US" altLang="zh-CN" sz="2000" i="1" kern="0" dirty="0" smtClean="0">
                              <a:solidFill>
                                <a:schemeClr val="tx1"/>
                              </a:solidFill>
                              <a:latin typeface="Cambria Math" panose="02040503050406030204" pitchFamily="18" charset="0"/>
                            </a:rPr>
                            <m:t>𝑡</m:t>
                          </m:r>
                          <m:r>
                            <a:rPr lang="en-US" altLang="zh-CN" sz="2000" i="0" kern="0" dirty="0" smtClean="0">
                              <a:solidFill>
                                <a:schemeClr val="tx1"/>
                              </a:solidFill>
                              <a:latin typeface="Cambria Math" panose="02040503050406030204" pitchFamily="18" charset="0"/>
                            </a:rPr>
                            <m:t>=1</m:t>
                          </m:r>
                        </m:sub>
                        <m:sup>
                          <m:d>
                            <m:dPr>
                              <m:begChr m:val="|"/>
                              <m:endChr m:val="|"/>
                              <m:ctrlPr>
                                <a:rPr lang="en-US" altLang="zh-CN" sz="2000" i="1" kern="0" dirty="0" smtClean="0">
                                  <a:solidFill>
                                    <a:schemeClr val="tx1"/>
                                  </a:solidFill>
                                  <a:latin typeface="Cambria Math" panose="02040503050406030204" pitchFamily="18" charset="0"/>
                                </a:rPr>
                              </m:ctrlPr>
                            </m:dPr>
                            <m:e>
                              <m:r>
                                <a:rPr lang="en-US" altLang="zh-CN" sz="2000" i="1" kern="0" dirty="0" smtClean="0">
                                  <a:solidFill>
                                    <a:schemeClr val="tx1"/>
                                  </a:solidFill>
                                  <a:latin typeface="Cambria Math" panose="02040503050406030204" pitchFamily="18" charset="0"/>
                                </a:rPr>
                                <m:t>𝑇</m:t>
                              </m:r>
                            </m:e>
                          </m:d>
                        </m:sup>
                        <m:e>
                          <m:sSub>
                            <m:sSubPr>
                              <m:ctrlPr>
                                <a:rPr lang="en-US" altLang="zh-CN" sz="2000" b="0" i="1" kern="0" dirty="0" smtClean="0">
                                  <a:solidFill>
                                    <a:schemeClr val="tx1"/>
                                  </a:solidFill>
                                  <a:latin typeface="Cambria Math" panose="02040503050406030204" pitchFamily="18" charset="0"/>
                                </a:rPr>
                              </m:ctrlPr>
                            </m:sSubPr>
                            <m:e>
                              <m:r>
                                <a:rPr lang="en-US" altLang="zh-CN" sz="2000" b="0" i="1" kern="0" dirty="0" smtClean="0">
                                  <a:solidFill>
                                    <a:schemeClr val="tx1"/>
                                  </a:solidFill>
                                  <a:latin typeface="Cambria Math" panose="02040503050406030204" pitchFamily="18" charset="0"/>
                                </a:rPr>
                                <m:t>𝑁</m:t>
                              </m:r>
                            </m:e>
                            <m:sub>
                              <m:r>
                                <a:rPr lang="en-US" altLang="zh-CN" sz="2000" b="0" i="1" kern="0" dirty="0" smtClean="0">
                                  <a:solidFill>
                                    <a:schemeClr val="tx1"/>
                                  </a:solidFill>
                                  <a:latin typeface="Cambria Math" panose="02040503050406030204" pitchFamily="18" charset="0"/>
                                </a:rPr>
                                <m:t>𝑡</m:t>
                              </m:r>
                            </m:sub>
                          </m:sSub>
                          <m:sSub>
                            <m:sSubPr>
                              <m:ctrlPr>
                                <a:rPr lang="en-US" altLang="zh-CN" sz="2000" b="0" i="1" kern="0" dirty="0" smtClean="0">
                                  <a:solidFill>
                                    <a:schemeClr val="tx1"/>
                                  </a:solidFill>
                                  <a:latin typeface="Cambria Math" panose="02040503050406030204" pitchFamily="18" charset="0"/>
                                </a:rPr>
                              </m:ctrlPr>
                            </m:sSubPr>
                            <m:e>
                              <m:r>
                                <a:rPr lang="en-US" altLang="zh-CN" sz="2000" b="0" i="1" kern="0" dirty="0" smtClean="0">
                                  <a:solidFill>
                                    <a:schemeClr val="tx1"/>
                                  </a:solidFill>
                                  <a:latin typeface="Cambria Math" panose="02040503050406030204" pitchFamily="18" charset="0"/>
                                </a:rPr>
                                <m:t>𝐻</m:t>
                              </m:r>
                            </m:e>
                            <m:sub>
                              <m:r>
                                <a:rPr lang="en-US" altLang="zh-CN" sz="2000" b="0" i="1" kern="0" dirty="0" smtClean="0">
                                  <a:solidFill>
                                    <a:schemeClr val="tx1"/>
                                  </a:solidFill>
                                  <a:latin typeface="Cambria Math" panose="02040503050406030204" pitchFamily="18" charset="0"/>
                                </a:rPr>
                                <m:t>𝑡</m:t>
                              </m:r>
                            </m:sub>
                          </m:sSub>
                          <m:d>
                            <m:dPr>
                              <m:ctrlPr>
                                <a:rPr lang="en-US" altLang="zh-CN" sz="2000" b="0" i="1" kern="0" dirty="0" smtClean="0">
                                  <a:solidFill>
                                    <a:schemeClr val="tx1"/>
                                  </a:solidFill>
                                  <a:latin typeface="Cambria Math" panose="02040503050406030204" pitchFamily="18" charset="0"/>
                                </a:rPr>
                              </m:ctrlPr>
                            </m:dPr>
                            <m:e>
                              <m:r>
                                <a:rPr lang="en-US" altLang="zh-CN" sz="2000" b="0" i="1" kern="0" dirty="0" smtClean="0">
                                  <a:solidFill>
                                    <a:schemeClr val="tx1"/>
                                  </a:solidFill>
                                  <a:latin typeface="Cambria Math" panose="02040503050406030204" pitchFamily="18" charset="0"/>
                                </a:rPr>
                                <m:t>𝑇</m:t>
                              </m:r>
                            </m:e>
                          </m:d>
                          <m:r>
                            <a:rPr lang="en-US" altLang="zh-CN" sz="2000" b="0" i="1" kern="0" dirty="0" smtClean="0">
                              <a:solidFill>
                                <a:schemeClr val="tx1"/>
                              </a:solidFill>
                              <a:latin typeface="Cambria Math" panose="02040503050406030204" pitchFamily="18" charset="0"/>
                            </a:rPr>
                            <m:t>+</m:t>
                          </m:r>
                          <m:r>
                            <a:rPr lang="en-US" altLang="zh-CN" sz="2000" b="0" i="1" kern="0" dirty="0" smtClean="0">
                              <a:solidFill>
                                <a:schemeClr val="tx1"/>
                              </a:solidFill>
                              <a:latin typeface="Cambria Math" panose="02040503050406030204" pitchFamily="18" charset="0"/>
                            </a:rPr>
                            <m:t>𝛼</m:t>
                          </m:r>
                          <m:r>
                            <a:rPr lang="en-US" altLang="zh-CN" sz="2000" b="0" i="1" kern="0" dirty="0" smtClean="0">
                              <a:solidFill>
                                <a:schemeClr val="tx1"/>
                              </a:solidFill>
                              <a:latin typeface="Cambria Math" panose="02040503050406030204" pitchFamily="18" charset="0"/>
                            </a:rPr>
                            <m:t>|</m:t>
                          </m:r>
                          <m:r>
                            <a:rPr lang="en-US" altLang="zh-CN" sz="2000" b="0" i="1" kern="0" dirty="0" smtClean="0">
                              <a:solidFill>
                                <a:schemeClr val="tx1"/>
                              </a:solidFill>
                              <a:latin typeface="Cambria Math" panose="02040503050406030204" pitchFamily="18" charset="0"/>
                            </a:rPr>
                            <m:t>𝑇</m:t>
                          </m:r>
                          <m:r>
                            <a:rPr lang="en-US" altLang="zh-CN" sz="2000" b="0" i="1" kern="0" dirty="0" smtClean="0">
                              <a:solidFill>
                                <a:schemeClr val="tx1"/>
                              </a:solidFill>
                              <a:latin typeface="Cambria Math" panose="02040503050406030204" pitchFamily="18" charset="0"/>
                            </a:rPr>
                            <m:t>|</m:t>
                          </m:r>
                        </m:e>
                      </m:nary>
                    </m:oMath>
                  </m:oMathPara>
                </a14:m>
                <a:endParaRPr lang="en-US" altLang="zh-CN" sz="2400" kern="0" dirty="0" smtClean="0">
                  <a:solidFill>
                    <a:schemeClr val="tx1"/>
                  </a:solidFill>
                  <a:latin typeface="Times New Roman" charset="0"/>
                </a:endParaRPr>
              </a:p>
              <a:p>
                <a:pPr lvl="2"/>
                <a14:m>
                  <m:oMathPara xmlns:m="http://schemas.openxmlformats.org/officeDocument/2006/math">
                    <m:oMathParaPr>
                      <m:jc m:val="centerGroup"/>
                    </m:oMathParaPr>
                    <m:oMath xmlns:m="http://schemas.openxmlformats.org/officeDocument/2006/math">
                      <m:sSub>
                        <m:sSubPr>
                          <m:ctrlPr>
                            <a:rPr lang="en-US" altLang="zh-CN" sz="2000" b="0" i="1" kern="0" smtClean="0">
                              <a:solidFill>
                                <a:schemeClr val="tx1"/>
                              </a:solidFill>
                              <a:latin typeface="Cambria Math" panose="02040503050406030204" pitchFamily="18" charset="0"/>
                              <a:ea typeface="Times New Roman" charset="0"/>
                              <a:cs typeface="Times New Roman" charset="0"/>
                            </a:rPr>
                          </m:ctrlPr>
                        </m:sSubPr>
                        <m:e>
                          <m:r>
                            <a:rPr lang="en-US" altLang="zh-CN" sz="2000" b="0" i="1" kern="0" smtClean="0">
                              <a:solidFill>
                                <a:schemeClr val="tx1"/>
                              </a:solidFill>
                              <a:latin typeface="Cambria Math" panose="02040503050406030204" pitchFamily="18" charset="0"/>
                              <a:ea typeface="Times New Roman" charset="0"/>
                              <a:cs typeface="Times New Roman" charset="0"/>
                            </a:rPr>
                            <m:t>𝐻</m:t>
                          </m:r>
                        </m:e>
                        <m:sub>
                          <m:r>
                            <a:rPr lang="en-US" altLang="zh-CN" sz="2000" b="0" i="1" kern="0" smtClean="0">
                              <a:solidFill>
                                <a:schemeClr val="tx1"/>
                              </a:solidFill>
                              <a:latin typeface="Cambria Math" panose="02040503050406030204" pitchFamily="18" charset="0"/>
                              <a:ea typeface="Times New Roman" charset="0"/>
                              <a:cs typeface="Times New Roman" charset="0"/>
                            </a:rPr>
                            <m:t>𝑡</m:t>
                          </m:r>
                        </m:sub>
                      </m:sSub>
                      <m:d>
                        <m:dPr>
                          <m:ctrlPr>
                            <a:rPr lang="en-US" altLang="zh-CN" sz="2000" b="0" i="1" kern="0" smtClean="0">
                              <a:solidFill>
                                <a:schemeClr val="tx1"/>
                              </a:solidFill>
                              <a:latin typeface="Cambria Math" panose="02040503050406030204" pitchFamily="18" charset="0"/>
                              <a:ea typeface="Times New Roman" charset="0"/>
                              <a:cs typeface="Times New Roman" charset="0"/>
                            </a:rPr>
                          </m:ctrlPr>
                        </m:dPr>
                        <m:e>
                          <m:r>
                            <a:rPr lang="en-US" altLang="zh-CN" sz="2000" b="0" i="1" kern="0" smtClean="0">
                              <a:solidFill>
                                <a:schemeClr val="tx1"/>
                              </a:solidFill>
                              <a:latin typeface="Cambria Math" panose="02040503050406030204" pitchFamily="18" charset="0"/>
                              <a:ea typeface="Times New Roman" charset="0"/>
                              <a:cs typeface="Times New Roman" charset="0"/>
                            </a:rPr>
                            <m:t>𝑇</m:t>
                          </m:r>
                        </m:e>
                      </m:d>
                      <m:r>
                        <a:rPr lang="en-US" altLang="zh-CN" sz="2000" b="0" i="1" kern="0" smtClean="0">
                          <a:solidFill>
                            <a:schemeClr val="tx1"/>
                          </a:solidFill>
                          <a:latin typeface="Cambria Math" panose="02040503050406030204" pitchFamily="18" charset="0"/>
                          <a:ea typeface="Times New Roman" charset="0"/>
                          <a:cs typeface="Times New Roman" charset="0"/>
                        </a:rPr>
                        <m:t>=−</m:t>
                      </m:r>
                      <m:nary>
                        <m:naryPr>
                          <m:chr m:val="∑"/>
                          <m:limLoc m:val="undOvr"/>
                          <m:grow m:val="on"/>
                          <m:supHide m:val="on"/>
                          <m:ctrlPr>
                            <a:rPr lang="en-US" altLang="zh-CN" sz="2000" kern="0" dirty="0" smtClean="0">
                              <a:solidFill>
                                <a:schemeClr val="tx1"/>
                              </a:solidFill>
                              <a:latin typeface="Cambria Math" panose="02040503050406030204" pitchFamily="18" charset="0"/>
                            </a:rPr>
                          </m:ctrlPr>
                        </m:naryPr>
                        <m:sub>
                          <m:r>
                            <a:rPr lang="en-US" altLang="zh-CN" sz="2000" i="1" kern="0" dirty="0" smtClean="0">
                              <a:solidFill>
                                <a:schemeClr val="tx1"/>
                              </a:solidFill>
                              <a:latin typeface="Cambria Math" panose="02040503050406030204" pitchFamily="18" charset="0"/>
                            </a:rPr>
                            <m:t>𝑘</m:t>
                          </m:r>
                        </m:sub>
                        <m:sup/>
                        <m:e>
                          <m:f>
                            <m:fPr>
                              <m:ctrlPr>
                                <a:rPr lang="en-US" altLang="zh-CN" sz="2000" i="1" kern="0" dirty="0" smtClean="0">
                                  <a:solidFill>
                                    <a:schemeClr val="tx1"/>
                                  </a:solidFill>
                                  <a:latin typeface="Cambria Math" panose="02040503050406030204" pitchFamily="18" charset="0"/>
                                </a:rPr>
                              </m:ctrlPr>
                            </m:fPr>
                            <m:num>
                              <m:sSub>
                                <m:sSubPr>
                                  <m:ctrlPr>
                                    <a:rPr lang="en-US" altLang="zh-CN" sz="2000" b="0" i="1" kern="0" dirty="0" smtClean="0">
                                      <a:solidFill>
                                        <a:schemeClr val="tx1"/>
                                      </a:solidFill>
                                      <a:latin typeface="Cambria Math" panose="02040503050406030204" pitchFamily="18" charset="0"/>
                                    </a:rPr>
                                  </m:ctrlPr>
                                </m:sSubPr>
                                <m:e>
                                  <m:r>
                                    <a:rPr lang="en-US" altLang="zh-CN" sz="2000" b="0" i="1" kern="0" dirty="0" smtClean="0">
                                      <a:solidFill>
                                        <a:schemeClr val="tx1"/>
                                      </a:solidFill>
                                      <a:latin typeface="Cambria Math" panose="02040503050406030204" pitchFamily="18" charset="0"/>
                                    </a:rPr>
                                    <m:t>𝑁</m:t>
                                  </m:r>
                                </m:e>
                                <m:sub>
                                  <m:r>
                                    <a:rPr lang="en-US" altLang="zh-CN" sz="2000" b="0" i="1" kern="0" dirty="0" smtClean="0">
                                      <a:solidFill>
                                        <a:schemeClr val="tx1"/>
                                      </a:solidFill>
                                      <a:latin typeface="Cambria Math" panose="02040503050406030204" pitchFamily="18" charset="0"/>
                                    </a:rPr>
                                    <m:t>𝑡𝑘</m:t>
                                  </m:r>
                                </m:sub>
                              </m:sSub>
                            </m:num>
                            <m:den>
                              <m:sSub>
                                <m:sSubPr>
                                  <m:ctrlPr>
                                    <a:rPr lang="en-US" altLang="zh-CN" sz="2000" b="0" i="1" kern="0" dirty="0" smtClean="0">
                                      <a:solidFill>
                                        <a:schemeClr val="tx1"/>
                                      </a:solidFill>
                                      <a:latin typeface="Cambria Math" panose="02040503050406030204" pitchFamily="18" charset="0"/>
                                    </a:rPr>
                                  </m:ctrlPr>
                                </m:sSubPr>
                                <m:e>
                                  <m:r>
                                    <a:rPr lang="en-US" altLang="zh-CN" sz="2000" b="0" i="1" kern="0" dirty="0" smtClean="0">
                                      <a:solidFill>
                                        <a:schemeClr val="tx1"/>
                                      </a:solidFill>
                                      <a:latin typeface="Cambria Math" panose="02040503050406030204" pitchFamily="18" charset="0"/>
                                    </a:rPr>
                                    <m:t>𝑁</m:t>
                                  </m:r>
                                </m:e>
                                <m:sub>
                                  <m:r>
                                    <a:rPr lang="en-US" altLang="zh-CN" sz="2000" b="0" i="1" kern="0" dirty="0" smtClean="0">
                                      <a:solidFill>
                                        <a:schemeClr val="tx1"/>
                                      </a:solidFill>
                                      <a:latin typeface="Cambria Math" panose="02040503050406030204" pitchFamily="18" charset="0"/>
                                    </a:rPr>
                                    <m:t>𝑡</m:t>
                                  </m:r>
                                </m:sub>
                              </m:sSub>
                            </m:den>
                          </m:f>
                          <m:func>
                            <m:funcPr>
                              <m:ctrlPr>
                                <a:rPr lang="en-US" altLang="zh-CN" sz="2000" b="0" i="1" kern="0" dirty="0" smtClean="0">
                                  <a:solidFill>
                                    <a:schemeClr val="tx1"/>
                                  </a:solidFill>
                                  <a:latin typeface="Cambria Math" panose="02040503050406030204" pitchFamily="18" charset="0"/>
                                </a:rPr>
                              </m:ctrlPr>
                            </m:funcPr>
                            <m:fName>
                              <m:r>
                                <m:rPr>
                                  <m:sty m:val="p"/>
                                </m:rPr>
                                <a:rPr lang="en-US" altLang="zh-CN" sz="2000" b="0" i="0" kern="0" dirty="0" smtClean="0">
                                  <a:solidFill>
                                    <a:schemeClr val="tx1"/>
                                  </a:solidFill>
                                  <a:latin typeface="Cambria Math" panose="02040503050406030204" pitchFamily="18" charset="0"/>
                                </a:rPr>
                                <m:t>log</m:t>
                              </m:r>
                            </m:fName>
                            <m:e>
                              <m:f>
                                <m:fPr>
                                  <m:ctrlPr>
                                    <a:rPr lang="en-US" altLang="zh-CN" sz="2000" b="0" i="1" kern="0" dirty="0" smtClean="0">
                                      <a:solidFill>
                                        <a:schemeClr val="tx1"/>
                                      </a:solidFill>
                                      <a:latin typeface="Cambria Math" panose="02040503050406030204" pitchFamily="18" charset="0"/>
                                    </a:rPr>
                                  </m:ctrlPr>
                                </m:fPr>
                                <m:num>
                                  <m:sSub>
                                    <m:sSubPr>
                                      <m:ctrlPr>
                                        <a:rPr lang="en-US" altLang="zh-CN" sz="2000" b="0" i="1" kern="0" dirty="0" smtClean="0">
                                          <a:solidFill>
                                            <a:schemeClr val="tx1"/>
                                          </a:solidFill>
                                          <a:latin typeface="Cambria Math" panose="02040503050406030204" pitchFamily="18" charset="0"/>
                                        </a:rPr>
                                      </m:ctrlPr>
                                    </m:sSubPr>
                                    <m:e>
                                      <m:r>
                                        <a:rPr lang="en-US" altLang="zh-CN" sz="2000" b="0" i="1" kern="0" dirty="0" smtClean="0">
                                          <a:solidFill>
                                            <a:schemeClr val="tx1"/>
                                          </a:solidFill>
                                          <a:latin typeface="Cambria Math" panose="02040503050406030204" pitchFamily="18" charset="0"/>
                                        </a:rPr>
                                        <m:t>𝑁</m:t>
                                      </m:r>
                                    </m:e>
                                    <m:sub>
                                      <m:r>
                                        <a:rPr lang="en-US" altLang="zh-CN" sz="2000" b="0" i="1" kern="0" dirty="0" smtClean="0">
                                          <a:solidFill>
                                            <a:schemeClr val="tx1"/>
                                          </a:solidFill>
                                          <a:latin typeface="Cambria Math" panose="02040503050406030204" pitchFamily="18" charset="0"/>
                                        </a:rPr>
                                        <m:t>𝑡𝑘</m:t>
                                      </m:r>
                                    </m:sub>
                                  </m:sSub>
                                </m:num>
                                <m:den>
                                  <m:sSub>
                                    <m:sSubPr>
                                      <m:ctrlPr>
                                        <a:rPr lang="en-US" altLang="zh-CN" sz="2000" b="0" i="1" kern="0" dirty="0" smtClean="0">
                                          <a:solidFill>
                                            <a:schemeClr val="tx1"/>
                                          </a:solidFill>
                                          <a:latin typeface="Cambria Math" panose="02040503050406030204" pitchFamily="18" charset="0"/>
                                        </a:rPr>
                                      </m:ctrlPr>
                                    </m:sSubPr>
                                    <m:e>
                                      <m:r>
                                        <a:rPr lang="en-US" altLang="zh-CN" sz="2000" b="0" i="1" kern="0" dirty="0" smtClean="0">
                                          <a:solidFill>
                                            <a:schemeClr val="tx1"/>
                                          </a:solidFill>
                                          <a:latin typeface="Cambria Math" panose="02040503050406030204" pitchFamily="18" charset="0"/>
                                        </a:rPr>
                                        <m:t>𝑁</m:t>
                                      </m:r>
                                    </m:e>
                                    <m:sub>
                                      <m:r>
                                        <a:rPr lang="en-US" altLang="zh-CN" sz="2000" b="0" i="1" kern="0" dirty="0" smtClean="0">
                                          <a:solidFill>
                                            <a:schemeClr val="tx1"/>
                                          </a:solidFill>
                                          <a:latin typeface="Cambria Math" panose="02040503050406030204" pitchFamily="18" charset="0"/>
                                        </a:rPr>
                                        <m:t>𝑡</m:t>
                                      </m:r>
                                    </m:sub>
                                  </m:sSub>
                                </m:den>
                              </m:f>
                            </m:e>
                          </m:func>
                        </m:e>
                      </m:nary>
                    </m:oMath>
                  </m:oMathPara>
                </a14:m>
                <a:endParaRPr lang="en-US" altLang="zh-CN" sz="2400" kern="0" dirty="0" smtClean="0">
                  <a:solidFill>
                    <a:schemeClr val="tx1"/>
                  </a:solidFill>
                  <a:latin typeface="Times New Roman" charset="0"/>
                </a:endParaRPr>
              </a:p>
              <a:p>
                <a:pPr lvl="2"/>
                <a:r>
                  <a:rPr lang="zh-CN" altLang="en-US" sz="2400" kern="0" dirty="0">
                    <a:solidFill>
                      <a:schemeClr val="tx1"/>
                    </a:solidFill>
                    <a:latin typeface="Times New Roman" charset="0"/>
                    <a:ea typeface="Times New Roman" charset="0"/>
                    <a:cs typeface="Times New Roman" charset="0"/>
                  </a:rPr>
                  <a:t>左项记为</a:t>
                </a:r>
                <a14:m>
                  <m:oMath xmlns:m="http://schemas.openxmlformats.org/officeDocument/2006/math">
                    <m:r>
                      <a:rPr lang="en-US" altLang="zh-CN" sz="2400" kern="0">
                        <a:solidFill>
                          <a:schemeClr val="tx1"/>
                        </a:solidFill>
                        <a:latin typeface="Times New Roman" charset="0"/>
                        <a:ea typeface="Times New Roman" charset="0"/>
                        <a:cs typeface="Times New Roman" charset="0"/>
                      </a:rPr>
                      <m:t>𝐶</m:t>
                    </m:r>
                    <m:d>
                      <m:dPr>
                        <m:ctrlPr>
                          <a:rPr lang="en-US" altLang="zh-CN" sz="2400" kern="0">
                            <a:solidFill>
                              <a:schemeClr val="tx1"/>
                            </a:solidFill>
                            <a:latin typeface="Times New Roman" charset="0"/>
                            <a:ea typeface="Times New Roman" charset="0"/>
                            <a:cs typeface="Times New Roman" charset="0"/>
                          </a:rPr>
                        </m:ctrlPr>
                      </m:dPr>
                      <m:e>
                        <m:r>
                          <a:rPr lang="en-US" altLang="zh-CN" sz="2400" kern="0">
                            <a:solidFill>
                              <a:schemeClr val="tx1"/>
                            </a:solidFill>
                            <a:latin typeface="Times New Roman" charset="0"/>
                            <a:ea typeface="Times New Roman" charset="0"/>
                            <a:cs typeface="Times New Roman" charset="0"/>
                          </a:rPr>
                          <m:t>𝑇</m:t>
                        </m:r>
                      </m:e>
                    </m:d>
                  </m:oMath>
                </a14:m>
                <a:endParaRPr lang="en-US" altLang="zh-CN" sz="2400" kern="0" dirty="0">
                  <a:solidFill>
                    <a:schemeClr val="tx1"/>
                  </a:solidFill>
                  <a:latin typeface="Times New Roman" charset="0"/>
                  <a:ea typeface="Times New Roman" charset="0"/>
                  <a:cs typeface="Times New Roman" charset="0"/>
                </a:endParaRPr>
              </a:p>
              <a:p>
                <a:pPr lvl="2"/>
                <a14:m>
                  <m:oMathPara xmlns:m="http://schemas.openxmlformats.org/officeDocument/2006/math">
                    <m:oMathParaPr>
                      <m:jc m:val="centerGroup"/>
                    </m:oMathParaPr>
                    <m:oMath xmlns:m="http://schemas.openxmlformats.org/officeDocument/2006/math">
                      <m:sSub>
                        <m:sSubPr>
                          <m:ctrlPr>
                            <a:rPr lang="en-US" altLang="zh-CN" sz="2400" b="0" i="1" kern="0" smtClean="0">
                              <a:solidFill>
                                <a:schemeClr val="tx1"/>
                              </a:solidFill>
                              <a:latin typeface="Cambria Math" panose="02040503050406030204" pitchFamily="18" charset="0"/>
                            </a:rPr>
                          </m:ctrlPr>
                        </m:sSubPr>
                        <m:e>
                          <m:r>
                            <a:rPr lang="en-US" altLang="zh-CN" sz="2400" b="0" i="1" kern="0" smtClean="0">
                              <a:solidFill>
                                <a:schemeClr val="tx1"/>
                              </a:solidFill>
                              <a:latin typeface="Cambria Math" panose="02040503050406030204" pitchFamily="18" charset="0"/>
                            </a:rPr>
                            <m:t>𝐶</m:t>
                          </m:r>
                        </m:e>
                        <m:sub>
                          <m:r>
                            <a:rPr lang="en-US" altLang="zh-CN" sz="2400" b="0" i="1" kern="0" smtClean="0">
                              <a:solidFill>
                                <a:schemeClr val="tx1"/>
                              </a:solidFill>
                              <a:latin typeface="Cambria Math" panose="02040503050406030204" pitchFamily="18" charset="0"/>
                            </a:rPr>
                            <m:t>𝛼</m:t>
                          </m:r>
                        </m:sub>
                      </m:sSub>
                      <m:d>
                        <m:dPr>
                          <m:ctrlPr>
                            <a:rPr lang="en-US" altLang="zh-CN" sz="2400" b="0" i="1" kern="0" smtClean="0">
                              <a:solidFill>
                                <a:schemeClr val="tx1"/>
                              </a:solidFill>
                              <a:latin typeface="Cambria Math" panose="02040503050406030204" pitchFamily="18" charset="0"/>
                            </a:rPr>
                          </m:ctrlPr>
                        </m:dPr>
                        <m:e>
                          <m:r>
                            <a:rPr lang="en-US" altLang="zh-CN" sz="2400" b="0" i="1" kern="0" smtClean="0">
                              <a:solidFill>
                                <a:schemeClr val="tx1"/>
                              </a:solidFill>
                              <a:latin typeface="Cambria Math" panose="02040503050406030204" pitchFamily="18" charset="0"/>
                            </a:rPr>
                            <m:t>𝑇</m:t>
                          </m:r>
                        </m:e>
                      </m:d>
                      <m:r>
                        <a:rPr lang="en-US" altLang="zh-CN" sz="2400" b="0" i="1" kern="0" smtClean="0">
                          <a:solidFill>
                            <a:schemeClr val="tx1"/>
                          </a:solidFill>
                          <a:latin typeface="Cambria Math" panose="02040503050406030204" pitchFamily="18" charset="0"/>
                        </a:rPr>
                        <m:t>=</m:t>
                      </m:r>
                      <m:r>
                        <a:rPr lang="en-US" altLang="zh-CN" sz="2400" b="0" i="1" kern="0" smtClean="0">
                          <a:solidFill>
                            <a:schemeClr val="tx1"/>
                          </a:solidFill>
                          <a:latin typeface="Cambria Math" panose="02040503050406030204" pitchFamily="18" charset="0"/>
                        </a:rPr>
                        <m:t>𝐶</m:t>
                      </m:r>
                      <m:d>
                        <m:dPr>
                          <m:ctrlPr>
                            <a:rPr lang="en-US" altLang="zh-CN" sz="2400" b="0" i="1" kern="0" smtClean="0">
                              <a:solidFill>
                                <a:schemeClr val="tx1"/>
                              </a:solidFill>
                              <a:latin typeface="Cambria Math" panose="02040503050406030204" pitchFamily="18" charset="0"/>
                            </a:rPr>
                          </m:ctrlPr>
                        </m:dPr>
                        <m:e>
                          <m:r>
                            <a:rPr lang="en-US" altLang="zh-CN" sz="2400" b="0" i="1" kern="0" smtClean="0">
                              <a:solidFill>
                                <a:schemeClr val="tx1"/>
                              </a:solidFill>
                              <a:latin typeface="Cambria Math" panose="02040503050406030204" pitchFamily="18" charset="0"/>
                            </a:rPr>
                            <m:t>𝑇</m:t>
                          </m:r>
                        </m:e>
                      </m:d>
                      <m:r>
                        <a:rPr lang="en-US" altLang="zh-CN" sz="2400" b="0" i="1" kern="0" smtClean="0">
                          <a:solidFill>
                            <a:schemeClr val="tx1"/>
                          </a:solidFill>
                          <a:latin typeface="Cambria Math" panose="02040503050406030204" pitchFamily="18" charset="0"/>
                        </a:rPr>
                        <m:t>+</m:t>
                      </m:r>
                      <m:r>
                        <a:rPr lang="en-US" altLang="zh-CN" sz="2400" b="0" i="1" kern="0" smtClean="0">
                          <a:solidFill>
                            <a:schemeClr val="tx1"/>
                          </a:solidFill>
                          <a:latin typeface="Cambria Math" panose="02040503050406030204" pitchFamily="18" charset="0"/>
                        </a:rPr>
                        <m:t>𝛼</m:t>
                      </m:r>
                      <m:r>
                        <a:rPr lang="en-US" altLang="zh-CN" sz="2400" b="0" i="1" kern="0" smtClean="0">
                          <a:solidFill>
                            <a:schemeClr val="tx1"/>
                          </a:solidFill>
                          <a:latin typeface="Cambria Math" panose="02040503050406030204" pitchFamily="18" charset="0"/>
                        </a:rPr>
                        <m:t>|</m:t>
                      </m:r>
                      <m:r>
                        <a:rPr lang="en-US" altLang="zh-CN" sz="2400" b="0" i="1" kern="0" smtClean="0">
                          <a:solidFill>
                            <a:schemeClr val="tx1"/>
                          </a:solidFill>
                          <a:latin typeface="Cambria Math" panose="02040503050406030204" pitchFamily="18" charset="0"/>
                        </a:rPr>
                        <m:t>𝑇</m:t>
                      </m:r>
                      <m:r>
                        <a:rPr lang="en-US" altLang="zh-CN" sz="2400" b="0" i="1" kern="0" smtClean="0">
                          <a:solidFill>
                            <a:schemeClr val="tx1"/>
                          </a:solidFill>
                          <a:latin typeface="Cambria Math" panose="02040503050406030204" pitchFamily="18" charset="0"/>
                        </a:rPr>
                        <m:t>|</m:t>
                      </m:r>
                    </m:oMath>
                  </m:oMathPara>
                </a14:m>
                <a:endParaRPr lang="en-US" altLang="zh-CN" sz="2400" kern="0" dirty="0" smtClean="0">
                  <a:solidFill>
                    <a:schemeClr val="tx1"/>
                  </a:solidFill>
                  <a:latin typeface="Times New Roman" charset="0"/>
                </a:endParaRPr>
              </a:p>
              <a:p>
                <a:pPr lvl="2"/>
                <a:endParaRPr lang="en-US" altLang="zh-CN" sz="2400" kern="0" dirty="0" smtClean="0">
                  <a:solidFill>
                    <a:schemeClr val="tx1"/>
                  </a:solidFill>
                  <a:latin typeface="Times New Roman" charset="0"/>
                  <a:ea typeface="Times New Roman" charset="0"/>
                  <a:cs typeface="Times New Roman" charset="0"/>
                </a:endParaRPr>
              </a:p>
            </p:txBody>
          </p:sp>
        </mc:Choice>
        <mc:Fallback>
          <p:sp>
            <p:nvSpPr>
              <p:cNvPr id="5" name="object 4"/>
              <p:cNvSpPr txBox="1">
                <a:spLocks noRot="1" noChangeAspect="1" noMove="1" noResize="1" noEditPoints="1" noAdjustHandles="1" noChangeArrowheads="1" noChangeShapeType="1" noTextEdit="1"/>
              </p:cNvSpPr>
              <p:nvPr/>
            </p:nvSpPr>
            <p:spPr bwMode="auto">
              <a:xfrm>
                <a:off x="1708732" y="1124743"/>
                <a:ext cx="9216443" cy="4919552"/>
              </a:xfrm>
              <a:prstGeom prst="rect">
                <a:avLst/>
              </a:prstGeom>
              <a:blipFill>
                <a:blip r:embed="rId3"/>
                <a:stretch>
                  <a:fillRect l="-1852" t="-743" r="-125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490937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732" y="418306"/>
            <a:ext cx="7849492" cy="706437"/>
          </a:xfrm>
        </p:spPr>
        <p:txBody>
          <a:bodyPr/>
          <a:lstStyle/>
          <a:p>
            <a:r>
              <a:rPr lang="zh-CN" altLang="en-US" sz="2800" dirty="0" smtClean="0">
                <a:solidFill>
                  <a:schemeClr val="tx1"/>
                </a:solidFill>
              </a:rPr>
              <a:t>决策树剪枝</a:t>
            </a:r>
            <a:r>
              <a:rPr lang="zh-CN" altLang="en-US" sz="2800" dirty="0">
                <a:solidFill>
                  <a:schemeClr val="tx1"/>
                </a:solidFill>
              </a:rPr>
              <a:t>算法</a:t>
            </a:r>
            <a:endParaRPr lang="zh-CN" altLang="en-US" sz="2800" dirty="0">
              <a:solidFill>
                <a:schemeClr val="tx1"/>
              </a:solidFill>
            </a:endParaRPr>
          </a:p>
        </p:txBody>
      </p:sp>
      <p:sp>
        <p:nvSpPr>
          <p:cNvPr id="216" name="Rectangle 19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5" name="object 4"/>
              <p:cNvSpPr txBox="1">
                <a:spLocks/>
              </p:cNvSpPr>
              <p:nvPr/>
            </p:nvSpPr>
            <p:spPr bwMode="auto">
              <a:xfrm>
                <a:off x="1708732" y="1124743"/>
                <a:ext cx="9216443" cy="2667397"/>
              </a:xfrm>
              <a:prstGeom prst="rect">
                <a:avLst/>
              </a:prstGeom>
              <a:noFill/>
              <a:ln w="9525">
                <a:noFill/>
                <a:miter lim="800000"/>
                <a:headEnd/>
                <a:tailEnd/>
              </a:ln>
            </p:spPr>
            <p:txBody>
              <a:bodyPr vert="horz" wrap="square" lIns="0" tIns="81280" rIns="0" bIns="0" numCol="1" rtlCol="0" anchor="t" anchorCtr="0" compatLnSpc="1">
                <a:prstTxWarp prst="textNoShape">
                  <a:avLst/>
                </a:prstTxWarp>
                <a:spAutoFit/>
              </a:bodyPr>
              <a:lstStyle>
                <a:lvl1pPr algn="ctr"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a:lstStyle>
              <a:p>
                <a:pPr lvl="1"/>
                <a:r>
                  <a:rPr lang="zh-CN" altLang="en-US" sz="2400" kern="0" dirty="0" smtClean="0">
                    <a:solidFill>
                      <a:schemeClr val="tx1"/>
                    </a:solidFill>
                    <a:latin typeface="Times New Roman" charset="0"/>
                    <a:ea typeface="Times New Roman" charset="0"/>
                    <a:cs typeface="Times New Roman" charset="0"/>
                  </a:rPr>
                  <a:t>输入：生成算法产生的树</a:t>
                </a:r>
                <a:r>
                  <a:rPr lang="en-US" altLang="zh-CN" sz="2400" kern="0" dirty="0" smtClean="0">
                    <a:solidFill>
                      <a:schemeClr val="tx1"/>
                    </a:solidFill>
                    <a:latin typeface="Times New Roman" charset="0"/>
                    <a:ea typeface="Times New Roman" charset="0"/>
                    <a:cs typeface="Times New Roman" charset="0"/>
                  </a:rPr>
                  <a:t>T</a:t>
                </a:r>
                <a:r>
                  <a:rPr lang="zh-CN" altLang="en-US" sz="2400" kern="0" dirty="0" smtClean="0">
                    <a:solidFill>
                      <a:schemeClr val="tx1"/>
                    </a:solidFill>
                    <a:latin typeface="Times New Roman" charset="0"/>
                    <a:ea typeface="Times New Roman" charset="0"/>
                    <a:cs typeface="Times New Roman" charset="0"/>
                  </a:rPr>
                  <a:t>，参数</a:t>
                </a:r>
                <a14:m>
                  <m:oMath xmlns:m="http://schemas.openxmlformats.org/officeDocument/2006/math">
                    <m:r>
                      <a:rPr lang="en-US" altLang="zh-CN" sz="2400" i="1" kern="0" dirty="0" smtClean="0">
                        <a:solidFill>
                          <a:schemeClr val="tx1"/>
                        </a:solidFill>
                        <a:latin typeface="Cambria Math" panose="02040503050406030204" pitchFamily="18" charset="0"/>
                        <a:ea typeface="Times New Roman" charset="0"/>
                        <a:cs typeface="Times New Roman" charset="0"/>
                      </a:rPr>
                      <m:t>𝛼</m:t>
                    </m:r>
                  </m:oMath>
                </a14:m>
                <a:endParaRPr lang="en-US" altLang="zh-CN" sz="2400" kern="0" dirty="0" smtClean="0">
                  <a:solidFill>
                    <a:schemeClr val="tx1"/>
                  </a:solidFill>
                  <a:latin typeface="Times New Roman" charset="0"/>
                  <a:ea typeface="Times New Roman" charset="0"/>
                  <a:cs typeface="Times New Roman" charset="0"/>
                </a:endParaRPr>
              </a:p>
              <a:p>
                <a:pPr lvl="1"/>
                <a:r>
                  <a:rPr lang="zh-CN" altLang="en-US" sz="2400" kern="0" dirty="0" smtClean="0">
                    <a:solidFill>
                      <a:schemeClr val="tx1"/>
                    </a:solidFill>
                    <a:latin typeface="Times New Roman" charset="0"/>
                    <a:ea typeface="Times New Roman" charset="0"/>
                    <a:cs typeface="Times New Roman" charset="0"/>
                  </a:rPr>
                  <a:t>输出：修剪后的子树</a:t>
                </a:r>
                <a:endParaRPr lang="en-US" altLang="zh-CN" sz="2400" kern="0" dirty="0" smtClean="0">
                  <a:solidFill>
                    <a:schemeClr val="tx1"/>
                  </a:solidFill>
                  <a:latin typeface="Times New Roman" charset="0"/>
                  <a:ea typeface="Times New Roman" charset="0"/>
                  <a:cs typeface="Times New Roman" charset="0"/>
                </a:endParaRPr>
              </a:p>
              <a:p>
                <a:pPr lvl="1"/>
                <a:r>
                  <a:rPr lang="zh-CN" altLang="en-US" sz="2400" kern="0" dirty="0" smtClean="0">
                    <a:solidFill>
                      <a:schemeClr val="tx1"/>
                    </a:solidFill>
                    <a:latin typeface="Times New Roman" charset="0"/>
                    <a:ea typeface="Times New Roman" charset="0"/>
                    <a:cs typeface="Times New Roman" charset="0"/>
                  </a:rPr>
                  <a:t>（</a:t>
                </a:r>
                <a:r>
                  <a:rPr lang="en-US" altLang="zh-CN" sz="2400" kern="0" dirty="0" smtClean="0">
                    <a:solidFill>
                      <a:schemeClr val="tx1"/>
                    </a:solidFill>
                    <a:latin typeface="Times New Roman" charset="0"/>
                    <a:ea typeface="Times New Roman" charset="0"/>
                    <a:cs typeface="Times New Roman" charset="0"/>
                  </a:rPr>
                  <a:t>1</a:t>
                </a:r>
                <a:r>
                  <a:rPr lang="zh-CN" altLang="en-US" sz="2400" kern="0" dirty="0" smtClean="0">
                    <a:solidFill>
                      <a:schemeClr val="tx1"/>
                    </a:solidFill>
                    <a:latin typeface="Times New Roman" charset="0"/>
                    <a:ea typeface="Times New Roman" charset="0"/>
                    <a:cs typeface="Times New Roman" charset="0"/>
                  </a:rPr>
                  <a:t>） 计算每个结点的经验熵</a:t>
                </a:r>
                <a:endParaRPr lang="en-US" altLang="zh-CN" sz="2400" kern="0" dirty="0">
                  <a:solidFill>
                    <a:schemeClr val="tx1"/>
                  </a:solidFill>
                  <a:latin typeface="Times New Roman" charset="0"/>
                  <a:ea typeface="Times New Roman" charset="0"/>
                  <a:cs typeface="Times New Roman" charset="0"/>
                </a:endParaRPr>
              </a:p>
              <a:p>
                <a:pPr lvl="1"/>
                <a:r>
                  <a:rPr lang="zh-CN" altLang="en-US" sz="2400" kern="0" dirty="0" smtClean="0">
                    <a:solidFill>
                      <a:schemeClr val="tx1"/>
                    </a:solidFill>
                    <a:latin typeface="Times New Roman" charset="0"/>
                    <a:ea typeface="Times New Roman" charset="0"/>
                    <a:cs typeface="Times New Roman" charset="0"/>
                  </a:rPr>
                  <a:t>（</a:t>
                </a:r>
                <a:r>
                  <a:rPr lang="en-US" altLang="zh-CN" sz="2400" kern="0" dirty="0" smtClean="0">
                    <a:solidFill>
                      <a:schemeClr val="tx1"/>
                    </a:solidFill>
                    <a:latin typeface="Times New Roman" charset="0"/>
                    <a:ea typeface="Times New Roman" charset="0"/>
                    <a:cs typeface="Times New Roman" charset="0"/>
                  </a:rPr>
                  <a:t>2</a:t>
                </a:r>
                <a:r>
                  <a:rPr lang="zh-CN" altLang="en-US" sz="2400" kern="0" dirty="0" smtClean="0">
                    <a:solidFill>
                      <a:schemeClr val="tx1"/>
                    </a:solidFill>
                    <a:latin typeface="Times New Roman" charset="0"/>
                    <a:ea typeface="Times New Roman" charset="0"/>
                    <a:cs typeface="Times New Roman" charset="0"/>
                  </a:rPr>
                  <a:t>） 递归地从树的叶结点向上回缩，计算回缩之前</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𝑇</m:t>
                        </m:r>
                      </m:e>
                      <m:sub>
                        <m:r>
                          <a:rPr lang="en-US" altLang="zh-CN" sz="2400" b="0" i="1" kern="0" smtClean="0">
                            <a:solidFill>
                              <a:schemeClr val="tx1"/>
                            </a:solidFill>
                            <a:latin typeface="Cambria Math" panose="02040503050406030204" pitchFamily="18" charset="0"/>
                            <a:ea typeface="Times New Roman" charset="0"/>
                            <a:cs typeface="Times New Roman" charset="0"/>
                          </a:rPr>
                          <m:t>𝐵</m:t>
                        </m:r>
                      </m:sub>
                    </m:sSub>
                  </m:oMath>
                </a14:m>
                <a:r>
                  <a:rPr lang="zh-CN" altLang="en-US" sz="2400" kern="0" dirty="0" smtClean="0">
                    <a:solidFill>
                      <a:schemeClr val="tx1"/>
                    </a:solidFill>
                    <a:latin typeface="Times New Roman" charset="0"/>
                    <a:ea typeface="Times New Roman" charset="0"/>
                    <a:cs typeface="Times New Roman" charset="0"/>
                  </a:rPr>
                  <a:t>和之后</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𝑇</m:t>
                        </m:r>
                      </m:e>
                      <m:sub>
                        <m:r>
                          <a:rPr lang="en-US" altLang="zh-CN" sz="2400" b="0" i="1" kern="0" smtClean="0">
                            <a:solidFill>
                              <a:schemeClr val="tx1"/>
                            </a:solidFill>
                            <a:latin typeface="Cambria Math" panose="02040503050406030204" pitchFamily="18" charset="0"/>
                            <a:ea typeface="Times New Roman" charset="0"/>
                            <a:cs typeface="Times New Roman" charset="0"/>
                          </a:rPr>
                          <m:t>𝐴</m:t>
                        </m:r>
                      </m:sub>
                    </m:sSub>
                  </m:oMath>
                </a14:m>
                <a:r>
                  <a:rPr lang="zh-CN" altLang="en-US" sz="2400" kern="0" dirty="0" smtClean="0">
                    <a:solidFill>
                      <a:schemeClr val="tx1"/>
                    </a:solidFill>
                    <a:latin typeface="Times New Roman" charset="0"/>
                    <a:ea typeface="Times New Roman" charset="0"/>
                    <a:cs typeface="Times New Roman" charset="0"/>
                  </a:rPr>
                  <a:t>的损失函数</a:t>
                </a:r>
                <a:r>
                  <a:rPr lang="en-US" altLang="zh-CN" sz="2400" kern="0" dirty="0" smtClean="0">
                    <a:solidFill>
                      <a:schemeClr val="tx1"/>
                    </a:solidFill>
                    <a:latin typeface="Times New Roman" charset="0"/>
                    <a:ea typeface="Times New Roman" charset="0"/>
                    <a:cs typeface="Times New Roman" charset="0"/>
                  </a:rPr>
                  <a:t>, </a:t>
                </a:r>
                <a:r>
                  <a:rPr lang="zh-CN" altLang="en-US" sz="2400" kern="0" dirty="0" smtClean="0">
                    <a:solidFill>
                      <a:schemeClr val="tx1"/>
                    </a:solidFill>
                    <a:latin typeface="Times New Roman" charset="0"/>
                    <a:ea typeface="Times New Roman" charset="0"/>
                    <a:cs typeface="Times New Roman" charset="0"/>
                  </a:rPr>
                  <a:t>当</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𝐶</m:t>
                        </m:r>
                      </m:e>
                      <m:sub>
                        <m:r>
                          <a:rPr lang="en-US" altLang="zh-CN" sz="2400" b="0" i="1" kern="0" smtClean="0">
                            <a:solidFill>
                              <a:schemeClr val="tx1"/>
                            </a:solidFill>
                            <a:latin typeface="Cambria Math" panose="02040503050406030204" pitchFamily="18" charset="0"/>
                            <a:ea typeface="Times New Roman" charset="0"/>
                            <a:cs typeface="Times New Roman" charset="0"/>
                          </a:rPr>
                          <m:t>𝛼</m:t>
                        </m:r>
                      </m:sub>
                    </m:sSub>
                    <m:d>
                      <m:dPr>
                        <m:ctrlPr>
                          <a:rPr lang="en-US" altLang="zh-CN" sz="2400" b="0" i="1" kern="0" smtClean="0">
                            <a:solidFill>
                              <a:schemeClr val="tx1"/>
                            </a:solidFill>
                            <a:latin typeface="Cambria Math" panose="02040503050406030204" pitchFamily="18" charset="0"/>
                            <a:ea typeface="Times New Roman" charset="0"/>
                            <a:cs typeface="Times New Roman" charset="0"/>
                          </a:rPr>
                        </m:ctrlPr>
                      </m:dPr>
                      <m:e>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𝑇</m:t>
                            </m:r>
                          </m:e>
                          <m:sub>
                            <m:r>
                              <a:rPr lang="en-US" altLang="zh-CN" sz="2400" b="0" i="1" kern="0" smtClean="0">
                                <a:solidFill>
                                  <a:schemeClr val="tx1"/>
                                </a:solidFill>
                                <a:latin typeface="Cambria Math" panose="02040503050406030204" pitchFamily="18" charset="0"/>
                                <a:ea typeface="Times New Roman" charset="0"/>
                                <a:cs typeface="Times New Roman" charset="0"/>
                              </a:rPr>
                              <m:t>𝐴</m:t>
                            </m:r>
                          </m:sub>
                        </m:sSub>
                      </m:e>
                    </m:d>
                    <m:r>
                      <a:rPr lang="en-US" altLang="zh-CN" sz="2400" b="0" i="1" kern="0" smtClean="0">
                        <a:solidFill>
                          <a:schemeClr val="tx1"/>
                        </a:solidFill>
                        <a:latin typeface="Cambria Math" panose="02040503050406030204" pitchFamily="18" charset="0"/>
                        <a:ea typeface="Times New Roman" charset="0"/>
                        <a:cs typeface="Times New Roman" charset="0"/>
                      </a:rPr>
                      <m:t>≤</m:t>
                    </m:r>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𝐶</m:t>
                        </m:r>
                      </m:e>
                      <m:sub>
                        <m:r>
                          <a:rPr lang="en-US" altLang="zh-CN" sz="2400" b="0" i="1" kern="0" smtClean="0">
                            <a:solidFill>
                              <a:schemeClr val="tx1"/>
                            </a:solidFill>
                            <a:latin typeface="Cambria Math" panose="02040503050406030204" pitchFamily="18" charset="0"/>
                            <a:ea typeface="Times New Roman" charset="0"/>
                            <a:cs typeface="Times New Roman" charset="0"/>
                          </a:rPr>
                          <m:t>𝛼</m:t>
                        </m:r>
                      </m:sub>
                    </m:sSub>
                    <m:r>
                      <a:rPr lang="en-US" altLang="zh-CN" sz="2400" b="0" i="1" kern="0" smtClean="0">
                        <a:solidFill>
                          <a:schemeClr val="tx1"/>
                        </a:solidFill>
                        <a:latin typeface="Cambria Math" panose="02040503050406030204" pitchFamily="18" charset="0"/>
                        <a:ea typeface="Times New Roman" charset="0"/>
                        <a:cs typeface="Times New Roman" charset="0"/>
                      </a:rPr>
                      <m:t>(</m:t>
                    </m:r>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𝑇</m:t>
                        </m:r>
                      </m:e>
                      <m:sub>
                        <m:r>
                          <a:rPr lang="en-US" altLang="zh-CN" sz="2400" b="0" i="1" kern="0" smtClean="0">
                            <a:solidFill>
                              <a:schemeClr val="tx1"/>
                            </a:solidFill>
                            <a:latin typeface="Cambria Math" panose="02040503050406030204" pitchFamily="18" charset="0"/>
                            <a:ea typeface="Times New Roman" charset="0"/>
                            <a:cs typeface="Times New Roman" charset="0"/>
                          </a:rPr>
                          <m:t>𝐵</m:t>
                        </m:r>
                      </m:sub>
                    </m:sSub>
                    <m:r>
                      <a:rPr lang="en-US" altLang="zh-CN" sz="2400" b="0" i="1" kern="0" smtClean="0">
                        <a:solidFill>
                          <a:schemeClr val="tx1"/>
                        </a:solidFill>
                        <a:latin typeface="Cambria Math" panose="02040503050406030204" pitchFamily="18" charset="0"/>
                        <a:ea typeface="Times New Roman" charset="0"/>
                        <a:cs typeface="Times New Roman" charset="0"/>
                      </a:rPr>
                      <m:t>)</m:t>
                    </m:r>
                    <m:r>
                      <a:rPr lang="zh-CN" altLang="en-US" sz="2400" i="1" kern="0">
                        <a:solidFill>
                          <a:schemeClr val="tx1"/>
                        </a:solidFill>
                        <a:latin typeface="Cambria Math" panose="02040503050406030204" pitchFamily="18" charset="0"/>
                        <a:ea typeface="Times New Roman" charset="0"/>
                        <a:cs typeface="Times New Roman" charset="0"/>
                      </a:rPr>
                      <m:t>，</m:t>
                    </m:r>
                  </m:oMath>
                </a14:m>
                <a:r>
                  <a:rPr lang="zh-CN" altLang="en-US" sz="2400" kern="0" dirty="0" smtClean="0">
                    <a:solidFill>
                      <a:schemeClr val="tx1"/>
                    </a:solidFill>
                    <a:latin typeface="Times New Roman" charset="0"/>
                    <a:ea typeface="Times New Roman" charset="0"/>
                    <a:cs typeface="Times New Roman" charset="0"/>
                  </a:rPr>
                  <a:t>则进行剪枝，将父结点作为新的叶结点</a:t>
                </a:r>
                <a:endParaRPr lang="en-US" altLang="zh-CN" sz="2400" kern="0" dirty="0" smtClean="0">
                  <a:solidFill>
                    <a:schemeClr val="tx1"/>
                  </a:solidFill>
                  <a:latin typeface="Times New Roman" charset="0"/>
                  <a:ea typeface="Times New Roman" charset="0"/>
                  <a:cs typeface="Times New Roman" charset="0"/>
                </a:endParaRPr>
              </a:p>
              <a:p>
                <a:pPr lvl="1"/>
                <a:r>
                  <a:rPr lang="zh-CN" altLang="en-US" sz="2400" kern="0" dirty="0" smtClean="0">
                    <a:solidFill>
                      <a:schemeClr val="tx1"/>
                    </a:solidFill>
                    <a:latin typeface="Times New Roman" charset="0"/>
                    <a:ea typeface="Times New Roman" charset="0"/>
                    <a:cs typeface="Times New Roman" charset="0"/>
                  </a:rPr>
                  <a:t>（</a:t>
                </a:r>
                <a:r>
                  <a:rPr lang="en-US" altLang="zh-CN" sz="2400" kern="0" dirty="0" smtClean="0">
                    <a:solidFill>
                      <a:schemeClr val="tx1"/>
                    </a:solidFill>
                    <a:latin typeface="Times New Roman" charset="0"/>
                    <a:ea typeface="Times New Roman" charset="0"/>
                    <a:cs typeface="Times New Roman" charset="0"/>
                  </a:rPr>
                  <a:t>3</a:t>
                </a:r>
                <a:r>
                  <a:rPr lang="zh-CN" altLang="en-US" sz="2400" kern="0" dirty="0" smtClean="0">
                    <a:solidFill>
                      <a:schemeClr val="tx1"/>
                    </a:solidFill>
                    <a:latin typeface="Times New Roman" charset="0"/>
                    <a:ea typeface="Times New Roman" charset="0"/>
                    <a:cs typeface="Times New Roman" charset="0"/>
                  </a:rPr>
                  <a:t>） </a:t>
                </a:r>
                <a:r>
                  <a:rPr lang="en-US" altLang="zh-CN" sz="2400" kern="0" dirty="0" smtClean="0">
                    <a:solidFill>
                      <a:schemeClr val="tx1"/>
                    </a:solidFill>
                    <a:latin typeface="Times New Roman" charset="0"/>
                    <a:ea typeface="Times New Roman" charset="0"/>
                    <a:cs typeface="Times New Roman" charset="0"/>
                  </a:rPr>
                  <a:t> </a:t>
                </a:r>
                <a:r>
                  <a:rPr lang="zh-CN" altLang="en-US" sz="2400" kern="0" dirty="0" smtClean="0">
                    <a:solidFill>
                      <a:schemeClr val="tx1"/>
                    </a:solidFill>
                    <a:latin typeface="Times New Roman" charset="0"/>
                    <a:ea typeface="Times New Roman" charset="0"/>
                    <a:cs typeface="Times New Roman" charset="0"/>
                  </a:rPr>
                  <a:t>返回（</a:t>
                </a:r>
                <a:r>
                  <a:rPr lang="en-US" altLang="zh-CN" sz="2400" kern="0" dirty="0" smtClean="0">
                    <a:solidFill>
                      <a:schemeClr val="tx1"/>
                    </a:solidFill>
                    <a:latin typeface="Times New Roman" charset="0"/>
                    <a:ea typeface="Times New Roman" charset="0"/>
                    <a:cs typeface="Times New Roman" charset="0"/>
                  </a:rPr>
                  <a:t>2</a:t>
                </a:r>
                <a:r>
                  <a:rPr lang="zh-CN" altLang="en-US" sz="2400" kern="0" dirty="0" smtClean="0">
                    <a:solidFill>
                      <a:schemeClr val="tx1"/>
                    </a:solidFill>
                    <a:latin typeface="Times New Roman" charset="0"/>
                    <a:ea typeface="Times New Roman" charset="0"/>
                    <a:cs typeface="Times New Roman" charset="0"/>
                  </a:rPr>
                  <a:t>）直到找到损失函数最小的子树</a:t>
                </a:r>
                <a14:m>
                  <m:oMath xmlns:m="http://schemas.openxmlformats.org/officeDocument/2006/math">
                    <m:r>
                      <m:rPr>
                        <m:sty m:val="p"/>
                      </m:rPr>
                      <a:rPr lang="en-US" altLang="zh-CN" sz="2400" i="1" kern="0" dirty="0">
                        <a:solidFill>
                          <a:schemeClr val="tx1"/>
                        </a:solidFill>
                        <a:latin typeface="Cambria Math" panose="02040503050406030204" pitchFamily="18" charset="0"/>
                        <a:ea typeface="Times New Roman" charset="0"/>
                        <a:cs typeface="Times New Roman" charset="0"/>
                      </a:rPr>
                      <m:t>T</m:t>
                    </m:r>
                    <m:r>
                      <a:rPr lang="en-US" altLang="zh-CN" sz="2400" b="0" i="1" kern="0" dirty="0" smtClean="0">
                        <a:solidFill>
                          <a:schemeClr val="tx1"/>
                        </a:solidFill>
                        <a:latin typeface="Cambria Math" panose="02040503050406030204" pitchFamily="18" charset="0"/>
                        <a:ea typeface="Times New Roman" charset="0"/>
                        <a:cs typeface="Times New Roman" charset="0"/>
                      </a:rPr>
                      <m:t>_</m:t>
                    </m:r>
                    <m:r>
                      <a:rPr lang="en-US" altLang="zh-CN" sz="2400" b="0" i="1" kern="0" dirty="0" smtClean="0">
                        <a:solidFill>
                          <a:schemeClr val="tx1"/>
                        </a:solidFill>
                        <a:latin typeface="Cambria Math" panose="02040503050406030204" pitchFamily="18" charset="0"/>
                        <a:ea typeface="Times New Roman" charset="0"/>
                        <a:cs typeface="Times New Roman" charset="0"/>
                      </a:rPr>
                      <m:t>𝛼</m:t>
                    </m:r>
                  </m:oMath>
                </a14:m>
                <a:r>
                  <a:rPr lang="en-US" altLang="zh-CN" sz="2400" kern="0" dirty="0" smtClean="0">
                    <a:solidFill>
                      <a:schemeClr val="tx1"/>
                    </a:solidFill>
                    <a:latin typeface="Times New Roman" charset="0"/>
                    <a:ea typeface="Times New Roman" charset="0"/>
                    <a:cs typeface="Times New Roman" charset="0"/>
                  </a:rPr>
                  <a:t> </a:t>
                </a:r>
              </a:p>
            </p:txBody>
          </p:sp>
        </mc:Choice>
        <mc:Fallback>
          <p:sp>
            <p:nvSpPr>
              <p:cNvPr id="5" name="object 4"/>
              <p:cNvSpPr txBox="1">
                <a:spLocks noRot="1" noChangeAspect="1" noMove="1" noResize="1" noEditPoints="1" noAdjustHandles="1" noChangeArrowheads="1" noChangeShapeType="1" noTextEdit="1"/>
              </p:cNvSpPr>
              <p:nvPr/>
            </p:nvSpPr>
            <p:spPr bwMode="auto">
              <a:xfrm>
                <a:off x="1708732" y="1124743"/>
                <a:ext cx="9216443" cy="2667397"/>
              </a:xfrm>
              <a:prstGeom prst="rect">
                <a:avLst/>
              </a:prstGeom>
              <a:blipFill>
                <a:blip r:embed="rId3"/>
                <a:stretch>
                  <a:fillRect t="-1373" r="-1786" b="-6178"/>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257805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732" y="446014"/>
            <a:ext cx="7849492" cy="706437"/>
          </a:xfrm>
        </p:spPr>
        <p:txBody>
          <a:bodyPr/>
          <a:lstStyle/>
          <a:p>
            <a:r>
              <a:rPr lang="en-US" altLang="zh-CN" sz="2800" dirty="0" smtClean="0">
                <a:solidFill>
                  <a:schemeClr val="tx1"/>
                </a:solidFill>
              </a:rPr>
              <a:t>CART</a:t>
            </a:r>
            <a:r>
              <a:rPr lang="zh-CN" altLang="en-US" sz="2800" dirty="0" smtClean="0">
                <a:solidFill>
                  <a:schemeClr val="tx1"/>
                </a:solidFill>
              </a:rPr>
              <a:t>树</a:t>
            </a:r>
            <a:endParaRPr lang="zh-CN" altLang="en-US" sz="2800" dirty="0">
              <a:solidFill>
                <a:schemeClr val="tx1"/>
              </a:solidFill>
            </a:endParaRPr>
          </a:p>
        </p:txBody>
      </p:sp>
      <p:sp>
        <p:nvSpPr>
          <p:cNvPr id="216" name="Rectangle 19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object 4"/>
          <p:cNvSpPr txBox="1">
            <a:spLocks/>
          </p:cNvSpPr>
          <p:nvPr/>
        </p:nvSpPr>
        <p:spPr bwMode="auto">
          <a:xfrm>
            <a:off x="1708732" y="1124743"/>
            <a:ext cx="9216443" cy="3036729"/>
          </a:xfrm>
          <a:prstGeom prst="rect">
            <a:avLst/>
          </a:prstGeom>
          <a:noFill/>
          <a:ln w="9525">
            <a:noFill/>
            <a:miter lim="800000"/>
            <a:headEnd/>
            <a:tailEnd/>
          </a:ln>
        </p:spPr>
        <p:txBody>
          <a:bodyPr vert="horz" wrap="square" lIns="0" tIns="81280" rIns="0" bIns="0" numCol="1" rtlCol="0" anchor="t" anchorCtr="0" compatLnSpc="1">
            <a:prstTxWarp prst="textNoShape">
              <a:avLst/>
            </a:prstTxWarp>
            <a:spAutoFit/>
          </a:bodyPr>
          <a:lstStyle>
            <a:lvl1pPr algn="ctr"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a:lstStyle>
          <a:p>
            <a:pPr marL="457200" indent="-457200" algn="l">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定义：分类与回归树，既可以用于分类又可以用于回归。</a:t>
            </a:r>
            <a:r>
              <a:rPr lang="en-US" altLang="zh-CN" sz="2400" kern="0" dirty="0" smtClean="0">
                <a:solidFill>
                  <a:schemeClr val="tx1"/>
                </a:solidFill>
                <a:latin typeface="Times New Roman" charset="0"/>
                <a:ea typeface="Times New Roman" charset="0"/>
                <a:cs typeface="Times New Roman" charset="0"/>
              </a:rPr>
              <a:t>CART</a:t>
            </a:r>
            <a:r>
              <a:rPr lang="zh-CN" altLang="en-US" sz="2400" kern="0" dirty="0" smtClean="0">
                <a:solidFill>
                  <a:schemeClr val="tx1"/>
                </a:solidFill>
                <a:latin typeface="Times New Roman" charset="0"/>
                <a:ea typeface="Times New Roman" charset="0"/>
                <a:cs typeface="Times New Roman" charset="0"/>
              </a:rPr>
              <a:t>树假设决策树是二叉树，内部结点特征的取值为是或否。等价于递归地二分每个特征，将输入空间划分为有限个单元。</a:t>
            </a:r>
            <a:endParaRPr lang="en-US" altLang="zh-CN" sz="2400" kern="0" dirty="0" smtClean="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endParaRPr lang="en-US" altLang="zh-CN" sz="2400" kern="0" dirty="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r>
              <a:rPr lang="en-US" altLang="zh-CN" sz="2400" kern="0" dirty="0" smtClean="0">
                <a:solidFill>
                  <a:schemeClr val="tx1"/>
                </a:solidFill>
                <a:latin typeface="Times New Roman" charset="0"/>
                <a:ea typeface="Times New Roman" charset="0"/>
                <a:cs typeface="Times New Roman" charset="0"/>
              </a:rPr>
              <a:t>CART</a:t>
            </a:r>
            <a:r>
              <a:rPr lang="zh-CN" altLang="en-US" sz="2400" kern="0" dirty="0" smtClean="0">
                <a:solidFill>
                  <a:schemeClr val="tx1"/>
                </a:solidFill>
                <a:latin typeface="Times New Roman" charset="0"/>
                <a:ea typeface="Times New Roman" charset="0"/>
                <a:cs typeface="Times New Roman" charset="0"/>
              </a:rPr>
              <a:t>算法：</a:t>
            </a:r>
            <a:endParaRPr lang="en-US" altLang="zh-CN" sz="2400" kern="0" dirty="0" smtClean="0">
              <a:solidFill>
                <a:schemeClr val="tx1"/>
              </a:solidFill>
              <a:latin typeface="Times New Roman" charset="0"/>
              <a:ea typeface="Times New Roman" charset="0"/>
              <a:cs typeface="Times New Roman" charset="0"/>
            </a:endParaRPr>
          </a:p>
          <a:p>
            <a:pPr marL="914400" lvl="1" indent="-457200">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决策树生成：基于训练数据来生成决策树，生成的决策树要尽量大</a:t>
            </a:r>
            <a:endParaRPr lang="en-US" altLang="zh-CN" sz="2400" kern="0" dirty="0" smtClean="0">
              <a:solidFill>
                <a:schemeClr val="tx1"/>
              </a:solidFill>
              <a:latin typeface="Times New Roman" charset="0"/>
              <a:ea typeface="Times New Roman" charset="0"/>
              <a:cs typeface="Times New Roman" charset="0"/>
            </a:endParaRPr>
          </a:p>
          <a:p>
            <a:pPr marL="914400" lvl="1" indent="-457200">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决策树剪枝：以损失函数最小作为剪枝的标准</a:t>
            </a:r>
            <a:endParaRPr lang="en-US" altLang="zh-CN" sz="2400" kern="0" dirty="0" smtClean="0">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663783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732" y="446014"/>
            <a:ext cx="7849492" cy="706437"/>
          </a:xfrm>
        </p:spPr>
        <p:txBody>
          <a:bodyPr/>
          <a:lstStyle/>
          <a:p>
            <a:r>
              <a:rPr lang="en-US" altLang="zh-CN" sz="2800" dirty="0" smtClean="0">
                <a:solidFill>
                  <a:schemeClr val="tx1"/>
                </a:solidFill>
              </a:rPr>
              <a:t>CART</a:t>
            </a:r>
            <a:r>
              <a:rPr lang="zh-CN" altLang="en-US" sz="2800" dirty="0" smtClean="0">
                <a:solidFill>
                  <a:schemeClr val="tx1"/>
                </a:solidFill>
              </a:rPr>
              <a:t>最小二乘回归树</a:t>
            </a:r>
            <a:r>
              <a:rPr lang="zh-CN" altLang="en-US" sz="2800" dirty="0" smtClean="0">
                <a:solidFill>
                  <a:schemeClr val="tx1"/>
                </a:solidFill>
              </a:rPr>
              <a:t>的生成</a:t>
            </a:r>
            <a:endParaRPr lang="zh-CN" altLang="en-US" sz="2800" dirty="0">
              <a:solidFill>
                <a:schemeClr val="tx1"/>
              </a:solidFill>
            </a:endParaRPr>
          </a:p>
        </p:txBody>
      </p:sp>
      <p:sp>
        <p:nvSpPr>
          <p:cNvPr id="216" name="Rectangle 19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object 4"/>
          <p:cNvSpPr txBox="1">
            <a:spLocks/>
          </p:cNvSpPr>
          <p:nvPr/>
        </p:nvSpPr>
        <p:spPr bwMode="auto">
          <a:xfrm>
            <a:off x="1708732" y="1124743"/>
            <a:ext cx="9216443" cy="4883388"/>
          </a:xfrm>
          <a:prstGeom prst="rect">
            <a:avLst/>
          </a:prstGeom>
          <a:noFill/>
          <a:ln w="9525">
            <a:noFill/>
            <a:miter lim="800000"/>
            <a:headEnd/>
            <a:tailEnd/>
          </a:ln>
        </p:spPr>
        <p:txBody>
          <a:bodyPr vert="horz" wrap="square" lIns="0" tIns="81280" rIns="0" bIns="0" numCol="1" rtlCol="0" anchor="t" anchorCtr="0" compatLnSpc="1">
            <a:prstTxWarp prst="textNoShape">
              <a:avLst/>
            </a:prstTxWarp>
            <a:spAutoFit/>
          </a:bodyPr>
          <a:lstStyle>
            <a:lvl1pPr algn="ctr"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a:lstStyle>
          <a:p>
            <a:pPr algn="l"/>
            <a:r>
              <a:rPr lang="zh-CN" altLang="en-US" sz="2400" kern="0" dirty="0">
                <a:solidFill>
                  <a:schemeClr val="tx1"/>
                </a:solidFill>
                <a:latin typeface="Times New Roman" charset="0"/>
                <a:ea typeface="Times New Roman" charset="0"/>
                <a:cs typeface="Times New Roman" charset="0"/>
              </a:rPr>
              <a:t>输入：训练数据集</a:t>
            </a:r>
            <a:r>
              <a:rPr lang="zh-CN" altLang="en-US" sz="2400" kern="0" dirty="0" smtClean="0">
                <a:solidFill>
                  <a:schemeClr val="tx1"/>
                </a:solidFill>
                <a:latin typeface="Times New Roman" charset="0"/>
                <a:ea typeface="Times New Roman" charset="0"/>
                <a:cs typeface="Times New Roman" charset="0"/>
              </a:rPr>
              <a:t>；</a:t>
            </a:r>
            <a:endParaRPr lang="en-US" altLang="zh-CN" sz="2400" kern="0" dirty="0" smtClean="0">
              <a:solidFill>
                <a:schemeClr val="tx1"/>
              </a:solidFill>
              <a:latin typeface="Times New Roman" charset="0"/>
              <a:ea typeface="Times New Roman" charset="0"/>
              <a:cs typeface="Times New Roman" charset="0"/>
            </a:endParaRPr>
          </a:p>
          <a:p>
            <a:pPr algn="l"/>
            <a:r>
              <a:rPr lang="zh-CN" altLang="en-US" sz="2400" kern="0" dirty="0" smtClean="0">
                <a:solidFill>
                  <a:schemeClr val="tx1"/>
                </a:solidFill>
                <a:latin typeface="Times New Roman" charset="0"/>
                <a:ea typeface="Times New Roman" charset="0"/>
                <a:cs typeface="Times New Roman" charset="0"/>
              </a:rPr>
              <a:t>输出</a:t>
            </a:r>
            <a:r>
              <a:rPr lang="zh-CN" altLang="en-US" sz="2400" kern="0" dirty="0">
                <a:solidFill>
                  <a:schemeClr val="tx1"/>
                </a:solidFill>
                <a:latin typeface="Times New Roman" charset="0"/>
                <a:ea typeface="Times New Roman" charset="0"/>
                <a:cs typeface="Times New Roman" charset="0"/>
              </a:rPr>
              <a:t>：回归树</a:t>
            </a:r>
            <a:r>
              <a:rPr lang="zh-CN" altLang="en-US" sz="2400" kern="0" dirty="0" smtClean="0">
                <a:solidFill>
                  <a:schemeClr val="tx1"/>
                </a:solidFill>
                <a:latin typeface="Times New Roman" charset="0"/>
                <a:ea typeface="Times New Roman" charset="0"/>
                <a:cs typeface="Times New Roman" charset="0"/>
              </a:rPr>
              <a:t>。</a:t>
            </a:r>
            <a:endParaRPr lang="en-US" altLang="zh-CN" sz="2400" kern="0" dirty="0" smtClean="0">
              <a:solidFill>
                <a:schemeClr val="tx1"/>
              </a:solidFill>
              <a:latin typeface="Times New Roman" charset="0"/>
              <a:ea typeface="Times New Roman" charset="0"/>
              <a:cs typeface="Times New Roman" charset="0"/>
            </a:endParaRPr>
          </a:p>
          <a:p>
            <a:pPr lvl="1"/>
            <a:r>
              <a:rPr lang="zh-CN" altLang="en-US" sz="2400" kern="0" dirty="0" smtClean="0">
                <a:solidFill>
                  <a:schemeClr val="tx1"/>
                </a:solidFill>
                <a:latin typeface="Times New Roman" charset="0"/>
                <a:ea typeface="Times New Roman" charset="0"/>
                <a:cs typeface="Times New Roman" charset="0"/>
              </a:rPr>
              <a:t>（</a:t>
            </a:r>
            <a:r>
              <a:rPr lang="en-US" altLang="zh-CN" sz="2400" kern="0" dirty="0">
                <a:solidFill>
                  <a:schemeClr val="tx1"/>
                </a:solidFill>
                <a:latin typeface="Times New Roman" charset="0"/>
                <a:ea typeface="Times New Roman" charset="0"/>
                <a:cs typeface="Times New Roman" charset="0"/>
              </a:rPr>
              <a:t>1</a:t>
            </a:r>
            <a:r>
              <a:rPr lang="zh-CN" altLang="en-US" sz="2400" kern="0" dirty="0">
                <a:solidFill>
                  <a:schemeClr val="tx1"/>
                </a:solidFill>
                <a:latin typeface="Times New Roman" charset="0"/>
                <a:ea typeface="Times New Roman" charset="0"/>
                <a:cs typeface="Times New Roman" charset="0"/>
              </a:rPr>
              <a:t>）选择最优切分</a:t>
            </a:r>
            <a:r>
              <a:rPr lang="zh-CN" altLang="en-US" sz="2400" kern="0" dirty="0" smtClean="0">
                <a:solidFill>
                  <a:schemeClr val="tx1"/>
                </a:solidFill>
                <a:latin typeface="Times New Roman" charset="0"/>
                <a:ea typeface="Times New Roman" charset="0"/>
                <a:cs typeface="Times New Roman" charset="0"/>
              </a:rPr>
              <a:t>变量</a:t>
            </a:r>
            <a:r>
              <a:rPr lang="en-US" altLang="zh-CN" sz="2400" kern="0" dirty="0" smtClean="0">
                <a:solidFill>
                  <a:schemeClr val="tx1"/>
                </a:solidFill>
                <a:latin typeface="Times New Roman" charset="0"/>
                <a:ea typeface="Times New Roman" charset="0"/>
                <a:cs typeface="Times New Roman" charset="0"/>
              </a:rPr>
              <a:t>j</a:t>
            </a:r>
            <a:r>
              <a:rPr lang="zh-CN" altLang="en-US" sz="2400" kern="0" dirty="0" smtClean="0">
                <a:solidFill>
                  <a:schemeClr val="tx1"/>
                </a:solidFill>
                <a:latin typeface="Times New Roman" charset="0"/>
                <a:ea typeface="Times New Roman" charset="0"/>
                <a:cs typeface="Times New Roman" charset="0"/>
              </a:rPr>
              <a:t>与</a:t>
            </a:r>
            <a:r>
              <a:rPr lang="zh-CN" altLang="en-US" sz="2400" kern="0" dirty="0">
                <a:solidFill>
                  <a:schemeClr val="tx1"/>
                </a:solidFill>
                <a:latin typeface="Times New Roman" charset="0"/>
                <a:ea typeface="Times New Roman" charset="0"/>
                <a:cs typeface="Times New Roman" charset="0"/>
              </a:rPr>
              <a:t>切分</a:t>
            </a:r>
            <a:r>
              <a:rPr lang="zh-CN" altLang="en-US" sz="2400" kern="0" dirty="0" smtClean="0">
                <a:solidFill>
                  <a:schemeClr val="tx1"/>
                </a:solidFill>
                <a:latin typeface="Times New Roman" charset="0"/>
                <a:ea typeface="Times New Roman" charset="0"/>
                <a:cs typeface="Times New Roman" charset="0"/>
              </a:rPr>
              <a:t>点</a:t>
            </a:r>
            <a:r>
              <a:rPr lang="en-US" altLang="zh-CN" sz="2400" kern="0" dirty="0" smtClean="0">
                <a:solidFill>
                  <a:schemeClr val="tx1"/>
                </a:solidFill>
                <a:latin typeface="Times New Roman" charset="0"/>
                <a:ea typeface="Times New Roman" charset="0"/>
                <a:cs typeface="Times New Roman" charset="0"/>
              </a:rPr>
              <a:t>s</a:t>
            </a:r>
            <a:r>
              <a:rPr lang="zh-CN" altLang="en-US" sz="2400" kern="0" dirty="0" smtClean="0">
                <a:solidFill>
                  <a:schemeClr val="tx1"/>
                </a:solidFill>
                <a:latin typeface="Times New Roman" charset="0"/>
                <a:ea typeface="Times New Roman" charset="0"/>
                <a:cs typeface="Times New Roman" charset="0"/>
              </a:rPr>
              <a:t>，</a:t>
            </a:r>
            <a:r>
              <a:rPr lang="zh-CN" altLang="en-US" sz="2400" kern="0" dirty="0">
                <a:solidFill>
                  <a:schemeClr val="tx1"/>
                </a:solidFill>
                <a:latin typeface="Times New Roman" charset="0"/>
                <a:ea typeface="Times New Roman" charset="0"/>
                <a:cs typeface="Times New Roman" charset="0"/>
              </a:rPr>
              <a:t>求解遍历</a:t>
            </a:r>
            <a:r>
              <a:rPr lang="zh-CN" altLang="en-US" sz="2400" kern="0" dirty="0" smtClean="0">
                <a:solidFill>
                  <a:schemeClr val="tx1"/>
                </a:solidFill>
                <a:latin typeface="Times New Roman" charset="0"/>
                <a:ea typeface="Times New Roman" charset="0"/>
                <a:cs typeface="Times New Roman" charset="0"/>
              </a:rPr>
              <a:t>变量</a:t>
            </a:r>
            <a:r>
              <a:rPr lang="en-US" altLang="zh-CN" sz="2400" kern="0" dirty="0" smtClean="0">
                <a:solidFill>
                  <a:schemeClr val="tx1"/>
                </a:solidFill>
                <a:latin typeface="Times New Roman" charset="0"/>
                <a:ea typeface="Times New Roman" charset="0"/>
                <a:cs typeface="Times New Roman" charset="0"/>
              </a:rPr>
              <a:t>j</a:t>
            </a:r>
            <a:r>
              <a:rPr lang="zh-CN" altLang="en-US" sz="2400" kern="0" dirty="0" smtClean="0">
                <a:solidFill>
                  <a:schemeClr val="tx1"/>
                </a:solidFill>
                <a:latin typeface="Times New Roman" charset="0"/>
                <a:ea typeface="Times New Roman" charset="0"/>
                <a:cs typeface="Times New Roman" charset="0"/>
              </a:rPr>
              <a:t>，</a:t>
            </a:r>
            <a:r>
              <a:rPr lang="zh-CN" altLang="en-US" sz="2400" kern="0" dirty="0">
                <a:solidFill>
                  <a:schemeClr val="tx1"/>
                </a:solidFill>
                <a:latin typeface="Times New Roman" charset="0"/>
                <a:ea typeface="Times New Roman" charset="0"/>
                <a:cs typeface="Times New Roman" charset="0"/>
              </a:rPr>
              <a:t>对固定的切分</a:t>
            </a:r>
            <a:r>
              <a:rPr lang="zh-CN" altLang="en-US" sz="2400" kern="0" dirty="0" smtClean="0">
                <a:solidFill>
                  <a:schemeClr val="tx1"/>
                </a:solidFill>
                <a:latin typeface="Times New Roman" charset="0"/>
                <a:ea typeface="Times New Roman" charset="0"/>
                <a:cs typeface="Times New Roman" charset="0"/>
              </a:rPr>
              <a:t>变量</a:t>
            </a:r>
            <a:r>
              <a:rPr lang="en-US" altLang="zh-CN" sz="2400" kern="0" dirty="0" smtClean="0">
                <a:solidFill>
                  <a:schemeClr val="tx1"/>
                </a:solidFill>
                <a:latin typeface="Times New Roman" charset="0"/>
                <a:ea typeface="Times New Roman" charset="0"/>
                <a:cs typeface="Times New Roman" charset="0"/>
              </a:rPr>
              <a:t>j</a:t>
            </a:r>
            <a:r>
              <a:rPr lang="zh-CN" altLang="en-US" sz="2400" kern="0" dirty="0" smtClean="0">
                <a:solidFill>
                  <a:schemeClr val="tx1"/>
                </a:solidFill>
                <a:latin typeface="Times New Roman" charset="0"/>
                <a:ea typeface="Times New Roman" charset="0"/>
                <a:cs typeface="Times New Roman" charset="0"/>
              </a:rPr>
              <a:t>扫描</a:t>
            </a:r>
            <a:r>
              <a:rPr lang="zh-CN" altLang="en-US" sz="2400" kern="0" dirty="0">
                <a:solidFill>
                  <a:schemeClr val="tx1"/>
                </a:solidFill>
                <a:latin typeface="Times New Roman" charset="0"/>
                <a:ea typeface="Times New Roman" charset="0"/>
                <a:cs typeface="Times New Roman" charset="0"/>
              </a:rPr>
              <a:t>切分</a:t>
            </a:r>
            <a:r>
              <a:rPr lang="zh-CN" altLang="en-US" sz="2400" kern="0" dirty="0" smtClean="0">
                <a:solidFill>
                  <a:schemeClr val="tx1"/>
                </a:solidFill>
                <a:latin typeface="Times New Roman" charset="0"/>
                <a:ea typeface="Times New Roman" charset="0"/>
                <a:cs typeface="Times New Roman" charset="0"/>
              </a:rPr>
              <a:t>点</a:t>
            </a:r>
            <a:endParaRPr lang="en-US" altLang="zh-CN" sz="2400" kern="0" dirty="0" smtClean="0">
              <a:solidFill>
                <a:schemeClr val="tx1"/>
              </a:solidFill>
              <a:latin typeface="Times New Roman" charset="0"/>
              <a:ea typeface="Times New Roman" charset="0"/>
              <a:cs typeface="Times New Roman" charset="0"/>
            </a:endParaRPr>
          </a:p>
          <a:p>
            <a:pPr lvl="1"/>
            <a:endParaRPr lang="en-US" altLang="zh-CN" sz="2400" kern="0" dirty="0" smtClean="0">
              <a:solidFill>
                <a:schemeClr val="tx1"/>
              </a:solidFill>
              <a:latin typeface="Times New Roman" charset="0"/>
              <a:ea typeface="Times New Roman" charset="0"/>
              <a:cs typeface="Times New Roman" charset="0"/>
            </a:endParaRPr>
          </a:p>
          <a:p>
            <a:pPr lvl="1"/>
            <a:endParaRPr lang="en-US" altLang="zh-CN" sz="2400" kern="0" dirty="0">
              <a:solidFill>
                <a:schemeClr val="tx1"/>
              </a:solidFill>
              <a:latin typeface="Times New Roman" charset="0"/>
              <a:ea typeface="Times New Roman" charset="0"/>
              <a:cs typeface="Times New Roman" charset="0"/>
            </a:endParaRPr>
          </a:p>
          <a:p>
            <a:pPr lvl="1"/>
            <a:r>
              <a:rPr lang="zh-CN" altLang="en-US" sz="2400" kern="0" dirty="0" smtClean="0">
                <a:solidFill>
                  <a:schemeClr val="tx1"/>
                </a:solidFill>
                <a:latin typeface="Times New Roman" charset="0"/>
                <a:ea typeface="Times New Roman" charset="0"/>
                <a:cs typeface="Times New Roman" charset="0"/>
              </a:rPr>
              <a:t>（</a:t>
            </a:r>
            <a:r>
              <a:rPr lang="en-US" altLang="zh-CN" sz="2400" kern="0" dirty="0">
                <a:solidFill>
                  <a:schemeClr val="tx1"/>
                </a:solidFill>
                <a:latin typeface="Times New Roman" charset="0"/>
                <a:ea typeface="Times New Roman" charset="0"/>
                <a:cs typeface="Times New Roman" charset="0"/>
              </a:rPr>
              <a:t>2</a:t>
            </a:r>
            <a:r>
              <a:rPr lang="zh-CN" altLang="en-US" sz="2400" kern="0" dirty="0">
                <a:solidFill>
                  <a:schemeClr val="tx1"/>
                </a:solidFill>
                <a:latin typeface="Times New Roman" charset="0"/>
                <a:ea typeface="Times New Roman" charset="0"/>
                <a:cs typeface="Times New Roman" charset="0"/>
              </a:rPr>
              <a:t>）用</a:t>
            </a:r>
            <a:r>
              <a:rPr lang="zh-CN" altLang="en-US" sz="2400" kern="0" dirty="0" smtClean="0">
                <a:solidFill>
                  <a:schemeClr val="tx1"/>
                </a:solidFill>
                <a:latin typeface="Times New Roman" charset="0"/>
                <a:ea typeface="Times New Roman" charset="0"/>
                <a:cs typeface="Times New Roman" charset="0"/>
              </a:rPr>
              <a:t>选定</a:t>
            </a:r>
            <a:r>
              <a:rPr lang="en-US" altLang="zh-CN" sz="2400" kern="0" dirty="0" smtClean="0">
                <a:solidFill>
                  <a:schemeClr val="tx1"/>
                </a:solidFill>
                <a:latin typeface="Times New Roman" charset="0"/>
                <a:ea typeface="Times New Roman" charset="0"/>
                <a:cs typeface="Times New Roman" charset="0"/>
              </a:rPr>
              <a:t>(</a:t>
            </a:r>
            <a:r>
              <a:rPr lang="en-US" altLang="zh-CN" sz="2400" kern="0" dirty="0" err="1" smtClean="0">
                <a:solidFill>
                  <a:schemeClr val="tx1"/>
                </a:solidFill>
                <a:latin typeface="Times New Roman" charset="0"/>
                <a:ea typeface="Times New Roman" charset="0"/>
                <a:cs typeface="Times New Roman" charset="0"/>
              </a:rPr>
              <a:t>j,s</a:t>
            </a:r>
            <a:r>
              <a:rPr lang="en-US" altLang="zh-CN" sz="2400" kern="0" dirty="0" smtClean="0">
                <a:solidFill>
                  <a:schemeClr val="tx1"/>
                </a:solidFill>
                <a:latin typeface="Times New Roman" charset="0"/>
                <a:ea typeface="Times New Roman" charset="0"/>
                <a:cs typeface="Times New Roman" charset="0"/>
              </a:rPr>
              <a:t>)</a:t>
            </a:r>
            <a:r>
              <a:rPr lang="zh-CN" altLang="en-US" sz="2400" kern="0" dirty="0" smtClean="0">
                <a:solidFill>
                  <a:schemeClr val="tx1"/>
                </a:solidFill>
                <a:latin typeface="Times New Roman" charset="0"/>
                <a:ea typeface="Times New Roman" charset="0"/>
                <a:cs typeface="Times New Roman" charset="0"/>
              </a:rPr>
              <a:t>的</a:t>
            </a:r>
            <a:r>
              <a:rPr lang="zh-CN" altLang="en-US" sz="2400" kern="0" dirty="0">
                <a:solidFill>
                  <a:schemeClr val="tx1"/>
                </a:solidFill>
                <a:latin typeface="Times New Roman" charset="0"/>
                <a:ea typeface="Times New Roman" charset="0"/>
                <a:cs typeface="Times New Roman" charset="0"/>
              </a:rPr>
              <a:t>对划分区域并决定相应的输出值</a:t>
            </a:r>
            <a:r>
              <a:rPr lang="zh-CN" altLang="en-US" sz="2400" kern="0" dirty="0" smtClean="0">
                <a:solidFill>
                  <a:schemeClr val="tx1"/>
                </a:solidFill>
                <a:latin typeface="Times New Roman" charset="0"/>
                <a:ea typeface="Times New Roman" charset="0"/>
                <a:cs typeface="Times New Roman" charset="0"/>
              </a:rPr>
              <a:t>：</a:t>
            </a:r>
            <a:endParaRPr lang="en-US" altLang="zh-CN" sz="2400" kern="0" dirty="0" smtClean="0">
              <a:solidFill>
                <a:schemeClr val="tx1"/>
              </a:solidFill>
              <a:latin typeface="Times New Roman" charset="0"/>
              <a:ea typeface="Times New Roman" charset="0"/>
              <a:cs typeface="Times New Roman" charset="0"/>
            </a:endParaRPr>
          </a:p>
          <a:p>
            <a:pPr lvl="1"/>
            <a:endParaRPr lang="en-US" altLang="zh-CN" sz="2400" kern="0" dirty="0">
              <a:solidFill>
                <a:schemeClr val="tx1"/>
              </a:solidFill>
              <a:latin typeface="Times New Roman" charset="0"/>
              <a:ea typeface="Times New Roman" charset="0"/>
              <a:cs typeface="Times New Roman" charset="0"/>
            </a:endParaRPr>
          </a:p>
          <a:p>
            <a:pPr lvl="1"/>
            <a:endParaRPr lang="en-US" altLang="zh-CN" sz="2400" kern="0" dirty="0" smtClean="0">
              <a:solidFill>
                <a:schemeClr val="tx1"/>
              </a:solidFill>
              <a:latin typeface="Times New Roman" charset="0"/>
              <a:ea typeface="Times New Roman" charset="0"/>
              <a:cs typeface="Times New Roman" charset="0"/>
            </a:endParaRPr>
          </a:p>
          <a:p>
            <a:pPr lvl="1"/>
            <a:endParaRPr lang="en-US" altLang="zh-CN" sz="2400" kern="0" dirty="0" smtClean="0">
              <a:solidFill>
                <a:schemeClr val="tx1"/>
              </a:solidFill>
              <a:latin typeface="Times New Roman" charset="0"/>
              <a:ea typeface="Times New Roman" charset="0"/>
              <a:cs typeface="Times New Roman" charset="0"/>
            </a:endParaRPr>
          </a:p>
          <a:p>
            <a:pPr lvl="1"/>
            <a:r>
              <a:rPr lang="zh-CN" altLang="en-US" sz="2400" kern="0" dirty="0" smtClean="0">
                <a:solidFill>
                  <a:schemeClr val="tx1"/>
                </a:solidFill>
                <a:latin typeface="Times New Roman" charset="0"/>
                <a:ea typeface="Times New Roman" charset="0"/>
                <a:cs typeface="Times New Roman" charset="0"/>
              </a:rPr>
              <a:t>（</a:t>
            </a:r>
            <a:r>
              <a:rPr lang="en-US" altLang="zh-CN" sz="2400" kern="0" dirty="0">
                <a:solidFill>
                  <a:schemeClr val="tx1"/>
                </a:solidFill>
                <a:latin typeface="Times New Roman" charset="0"/>
                <a:ea typeface="Times New Roman" charset="0"/>
                <a:cs typeface="Times New Roman" charset="0"/>
              </a:rPr>
              <a:t>3</a:t>
            </a:r>
            <a:r>
              <a:rPr lang="zh-CN" altLang="en-US" sz="2400" kern="0" dirty="0">
                <a:solidFill>
                  <a:schemeClr val="tx1"/>
                </a:solidFill>
                <a:latin typeface="Times New Roman" charset="0"/>
                <a:ea typeface="Times New Roman" charset="0"/>
                <a:cs typeface="Times New Roman" charset="0"/>
              </a:rPr>
              <a:t>）继续对两个子区域调用步骤</a:t>
            </a:r>
            <a:r>
              <a:rPr lang="en-US" altLang="zh-CN" sz="2400" kern="0" dirty="0">
                <a:solidFill>
                  <a:schemeClr val="tx1"/>
                </a:solidFill>
                <a:latin typeface="Times New Roman" charset="0"/>
                <a:ea typeface="Times New Roman" charset="0"/>
                <a:cs typeface="Times New Roman" charset="0"/>
              </a:rPr>
              <a:t>(1)</a:t>
            </a:r>
            <a:r>
              <a:rPr lang="zh-CN" altLang="en-US" sz="2400" kern="0" dirty="0">
                <a:solidFill>
                  <a:schemeClr val="tx1"/>
                </a:solidFill>
                <a:latin typeface="Times New Roman" charset="0"/>
                <a:ea typeface="Times New Roman" charset="0"/>
                <a:cs typeface="Times New Roman" charset="0"/>
              </a:rPr>
              <a:t>，</a:t>
            </a:r>
            <a:r>
              <a:rPr lang="en-US" altLang="zh-CN" sz="2400" kern="0" dirty="0">
                <a:solidFill>
                  <a:schemeClr val="tx1"/>
                </a:solidFill>
                <a:latin typeface="Times New Roman" charset="0"/>
                <a:ea typeface="Times New Roman" charset="0"/>
                <a:cs typeface="Times New Roman" charset="0"/>
              </a:rPr>
              <a:t>(2)</a:t>
            </a:r>
            <a:r>
              <a:rPr lang="zh-CN" altLang="en-US" sz="2400" kern="0" dirty="0">
                <a:solidFill>
                  <a:schemeClr val="tx1"/>
                </a:solidFill>
                <a:latin typeface="Times New Roman" charset="0"/>
                <a:ea typeface="Times New Roman" charset="0"/>
                <a:cs typeface="Times New Roman" charset="0"/>
              </a:rPr>
              <a:t>，直至满足停止条件</a:t>
            </a:r>
            <a:r>
              <a:rPr lang="zh-CN" altLang="en-US" sz="2400" kern="0" dirty="0" smtClean="0">
                <a:solidFill>
                  <a:schemeClr val="tx1"/>
                </a:solidFill>
                <a:latin typeface="Times New Roman" charset="0"/>
                <a:ea typeface="Times New Roman" charset="0"/>
                <a:cs typeface="Times New Roman" charset="0"/>
              </a:rPr>
              <a:t>。</a:t>
            </a:r>
            <a:endParaRPr lang="en-US" altLang="zh-CN" sz="2400" kern="0" dirty="0" smtClean="0">
              <a:solidFill>
                <a:schemeClr val="tx1"/>
              </a:solidFill>
              <a:latin typeface="Times New Roman" charset="0"/>
              <a:ea typeface="Times New Roman" charset="0"/>
              <a:cs typeface="Times New Roman" charset="0"/>
            </a:endParaRPr>
          </a:p>
          <a:p>
            <a:pPr lvl="1"/>
            <a:r>
              <a:rPr lang="zh-CN" altLang="en-US" sz="2400" kern="0" dirty="0" smtClean="0">
                <a:solidFill>
                  <a:schemeClr val="tx1"/>
                </a:solidFill>
                <a:latin typeface="Times New Roman" charset="0"/>
                <a:ea typeface="Times New Roman" charset="0"/>
                <a:cs typeface="Times New Roman" charset="0"/>
              </a:rPr>
              <a:t>（</a:t>
            </a:r>
            <a:r>
              <a:rPr lang="en-US" altLang="zh-CN" sz="2400" kern="0" dirty="0">
                <a:solidFill>
                  <a:schemeClr val="tx1"/>
                </a:solidFill>
                <a:latin typeface="Times New Roman" charset="0"/>
                <a:ea typeface="Times New Roman" charset="0"/>
                <a:cs typeface="Times New Roman" charset="0"/>
              </a:rPr>
              <a:t>4</a:t>
            </a:r>
            <a:r>
              <a:rPr lang="zh-CN" altLang="en-US" sz="2400" kern="0" dirty="0">
                <a:solidFill>
                  <a:schemeClr val="tx1"/>
                </a:solidFill>
                <a:latin typeface="Times New Roman" charset="0"/>
                <a:ea typeface="Times New Roman" charset="0"/>
                <a:cs typeface="Times New Roman" charset="0"/>
              </a:rPr>
              <a:t>）将输入空间划分</a:t>
            </a:r>
            <a:r>
              <a:rPr lang="zh-CN" altLang="en-US" sz="2400" kern="0" dirty="0" smtClean="0">
                <a:solidFill>
                  <a:schemeClr val="tx1"/>
                </a:solidFill>
                <a:latin typeface="Times New Roman" charset="0"/>
                <a:ea typeface="Times New Roman" charset="0"/>
                <a:cs typeface="Times New Roman" charset="0"/>
              </a:rPr>
              <a:t>为</a:t>
            </a:r>
            <a:r>
              <a:rPr lang="en-US" altLang="zh-CN" sz="2400" kern="0" dirty="0" smtClean="0">
                <a:solidFill>
                  <a:schemeClr val="tx1"/>
                </a:solidFill>
                <a:latin typeface="Times New Roman" charset="0"/>
                <a:ea typeface="Times New Roman" charset="0"/>
                <a:cs typeface="Times New Roman" charset="0"/>
              </a:rPr>
              <a:t>M</a:t>
            </a:r>
            <a:r>
              <a:rPr lang="zh-CN" altLang="en-US" sz="2400" kern="0" dirty="0" smtClean="0">
                <a:solidFill>
                  <a:schemeClr val="tx1"/>
                </a:solidFill>
                <a:latin typeface="Times New Roman" charset="0"/>
                <a:ea typeface="Times New Roman" charset="0"/>
                <a:cs typeface="Times New Roman" charset="0"/>
              </a:rPr>
              <a:t>个</a:t>
            </a:r>
            <a:r>
              <a:rPr lang="zh-CN" altLang="en-US" sz="2400" kern="0" dirty="0">
                <a:solidFill>
                  <a:schemeClr val="tx1"/>
                </a:solidFill>
                <a:latin typeface="Times New Roman" charset="0"/>
                <a:ea typeface="Times New Roman" charset="0"/>
                <a:cs typeface="Times New Roman" charset="0"/>
              </a:rPr>
              <a:t>区域，生成</a:t>
            </a:r>
            <a:r>
              <a:rPr lang="zh-CN" altLang="en-US" sz="2400" kern="0" dirty="0" smtClean="0">
                <a:solidFill>
                  <a:schemeClr val="tx1"/>
                </a:solidFill>
                <a:latin typeface="Times New Roman" charset="0"/>
                <a:ea typeface="Times New Roman" charset="0"/>
                <a:cs typeface="Times New Roman" charset="0"/>
              </a:rPr>
              <a:t>决策树</a:t>
            </a:r>
            <a:endParaRPr lang="en-US" altLang="zh-CN" sz="2400" kern="0" dirty="0" smtClean="0">
              <a:solidFill>
                <a:schemeClr val="tx1"/>
              </a:solidFill>
              <a:latin typeface="Times New Roman" charset="0"/>
              <a:ea typeface="Times New Roman" charset="0"/>
              <a:cs typeface="Times New Roman" charset="0"/>
            </a:endParaRPr>
          </a:p>
          <a:p>
            <a:pPr lvl="1"/>
            <a:endParaRPr lang="en-US" altLang="zh-CN" sz="2400" kern="0" dirty="0" smtClean="0">
              <a:solidFill>
                <a:schemeClr val="tx1"/>
              </a:solidFill>
              <a:latin typeface="Times New Roman" charset="0"/>
              <a:ea typeface="Times New Roman" charset="0"/>
              <a:cs typeface="Times New Roman" charset="0"/>
            </a:endParaRPr>
          </a:p>
        </p:txBody>
      </p:sp>
      <p:sp>
        <p:nvSpPr>
          <p:cNvPr id="20" name="AutoShape 18" descr="\min_{j,s}\bigg[\min_{c_1}\sum_{x_i\in R_1(j,s)}(y_i-c_1)^2+\min_{c_2}\sum_{x_i\in R_2(j,s)}(y_i-c_2)^2\bigg]\tag7"/>
          <p:cNvSpPr>
            <a:spLocks noChangeAspect="1" noChangeArrowheads="1"/>
          </p:cNvSpPr>
          <p:nvPr/>
        </p:nvSpPr>
        <p:spPr bwMode="auto">
          <a:xfrm>
            <a:off x="155575" y="-2746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3" name="图片 22"/>
          <p:cNvPicPr>
            <a:picLocks noChangeAspect="1"/>
          </p:cNvPicPr>
          <p:nvPr/>
        </p:nvPicPr>
        <p:blipFill rotWithShape="1">
          <a:blip r:embed="rId3"/>
          <a:srcRect t="17758" r="9862" b="21189"/>
          <a:stretch/>
        </p:blipFill>
        <p:spPr>
          <a:xfrm>
            <a:off x="3826560" y="2804435"/>
            <a:ext cx="4980786" cy="517237"/>
          </a:xfrm>
          <a:prstGeom prst="rect">
            <a:avLst/>
          </a:prstGeom>
        </p:spPr>
      </p:pic>
      <p:pic>
        <p:nvPicPr>
          <p:cNvPr id="24" name="图片 23"/>
          <p:cNvPicPr>
            <a:picLocks noChangeAspect="1"/>
          </p:cNvPicPr>
          <p:nvPr/>
        </p:nvPicPr>
        <p:blipFill>
          <a:blip r:embed="rId4"/>
          <a:stretch>
            <a:fillRect/>
          </a:stretch>
        </p:blipFill>
        <p:spPr>
          <a:xfrm>
            <a:off x="4091477" y="3840684"/>
            <a:ext cx="3990342" cy="1043089"/>
          </a:xfrm>
          <a:prstGeom prst="rect">
            <a:avLst/>
          </a:prstGeom>
        </p:spPr>
      </p:pic>
      <p:pic>
        <p:nvPicPr>
          <p:cNvPr id="25" name="图片 24"/>
          <p:cNvPicPr>
            <a:picLocks noChangeAspect="1"/>
          </p:cNvPicPr>
          <p:nvPr/>
        </p:nvPicPr>
        <p:blipFill>
          <a:blip r:embed="rId5"/>
          <a:stretch>
            <a:fillRect/>
          </a:stretch>
        </p:blipFill>
        <p:spPr>
          <a:xfrm>
            <a:off x="4860920" y="5679098"/>
            <a:ext cx="2606318" cy="845079"/>
          </a:xfrm>
          <a:prstGeom prst="rect">
            <a:avLst/>
          </a:prstGeom>
        </p:spPr>
      </p:pic>
    </p:spTree>
    <p:extLst>
      <p:ext uri="{BB962C8B-B14F-4D97-AF65-F5344CB8AC3E}">
        <p14:creationId xmlns:p14="http://schemas.microsoft.com/office/powerpoint/2010/main" val="3513254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732" y="446014"/>
            <a:ext cx="7849492" cy="706437"/>
          </a:xfrm>
        </p:spPr>
        <p:txBody>
          <a:bodyPr/>
          <a:lstStyle/>
          <a:p>
            <a:r>
              <a:rPr lang="en-US" altLang="zh-CN" sz="2800" dirty="0" smtClean="0">
                <a:solidFill>
                  <a:schemeClr val="tx1"/>
                </a:solidFill>
              </a:rPr>
              <a:t>CART</a:t>
            </a:r>
            <a:r>
              <a:rPr lang="zh-CN" altLang="en-US" sz="2800" dirty="0" smtClean="0">
                <a:solidFill>
                  <a:schemeClr val="tx1"/>
                </a:solidFill>
              </a:rPr>
              <a:t>分类树的生成</a:t>
            </a:r>
            <a:endParaRPr lang="zh-CN" altLang="en-US" sz="2800" dirty="0">
              <a:solidFill>
                <a:schemeClr val="tx1"/>
              </a:solidFill>
            </a:endParaRPr>
          </a:p>
        </p:txBody>
      </p:sp>
      <p:sp>
        <p:nvSpPr>
          <p:cNvPr id="216" name="Rectangle 19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5" name="object 4"/>
              <p:cNvSpPr txBox="1">
                <a:spLocks/>
              </p:cNvSpPr>
              <p:nvPr/>
            </p:nvSpPr>
            <p:spPr bwMode="auto">
              <a:xfrm>
                <a:off x="1708732" y="1124743"/>
                <a:ext cx="9216443" cy="4883388"/>
              </a:xfrm>
              <a:prstGeom prst="rect">
                <a:avLst/>
              </a:prstGeom>
              <a:noFill/>
              <a:ln w="9525">
                <a:noFill/>
                <a:miter lim="800000"/>
                <a:headEnd/>
                <a:tailEnd/>
              </a:ln>
            </p:spPr>
            <p:txBody>
              <a:bodyPr vert="horz" wrap="square" lIns="0" tIns="81280" rIns="0" bIns="0" numCol="1" rtlCol="0" anchor="t" anchorCtr="0" compatLnSpc="1">
                <a:prstTxWarp prst="textNoShape">
                  <a:avLst/>
                </a:prstTxWarp>
                <a:spAutoFit/>
              </a:bodyPr>
              <a:lstStyle>
                <a:lvl1pPr algn="ctr"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a:lstStyle>
              <a:p>
                <a:pPr marL="457200" indent="-457200" algn="l">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基尼指数：</a:t>
                </a:r>
                <a:endParaRPr lang="en-US" altLang="zh-CN" sz="2400" kern="0" dirty="0" smtClean="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r>
                  <a:rPr lang="zh-CN" altLang="en-US" sz="2400" kern="0" dirty="0">
                    <a:solidFill>
                      <a:schemeClr val="tx1"/>
                    </a:solidFill>
                    <a:latin typeface="Times New Roman" charset="0"/>
                    <a:ea typeface="Times New Roman" charset="0"/>
                    <a:cs typeface="Times New Roman" charset="0"/>
                  </a:rPr>
                  <a:t>分类问题中，假设有</a:t>
                </a:r>
                <a:r>
                  <a:rPr lang="en-US" altLang="zh-CN" sz="2400" kern="0" dirty="0">
                    <a:solidFill>
                      <a:schemeClr val="tx1"/>
                    </a:solidFill>
                    <a:latin typeface="Times New Roman" charset="0"/>
                    <a:ea typeface="Times New Roman" charset="0"/>
                    <a:cs typeface="Times New Roman" charset="0"/>
                  </a:rPr>
                  <a:t>K</a:t>
                </a:r>
                <a:r>
                  <a:rPr lang="zh-CN" altLang="en-US" sz="2400" kern="0" dirty="0">
                    <a:solidFill>
                      <a:schemeClr val="tx1"/>
                    </a:solidFill>
                    <a:latin typeface="Times New Roman" charset="0"/>
                    <a:ea typeface="Times New Roman" charset="0"/>
                    <a:cs typeface="Times New Roman" charset="0"/>
                  </a:rPr>
                  <a:t>个类，样本点属于第</a:t>
                </a:r>
                <a:r>
                  <a:rPr lang="en-US" altLang="zh-CN" sz="2400" kern="0" dirty="0">
                    <a:solidFill>
                      <a:schemeClr val="tx1"/>
                    </a:solidFill>
                    <a:latin typeface="Times New Roman" charset="0"/>
                    <a:ea typeface="Times New Roman" charset="0"/>
                    <a:cs typeface="Times New Roman" charset="0"/>
                  </a:rPr>
                  <a:t>k</a:t>
                </a:r>
                <a:r>
                  <a:rPr lang="zh-CN" altLang="en-US" sz="2400" kern="0" dirty="0">
                    <a:solidFill>
                      <a:schemeClr val="tx1"/>
                    </a:solidFill>
                    <a:latin typeface="Times New Roman" charset="0"/>
                    <a:ea typeface="Times New Roman" charset="0"/>
                    <a:cs typeface="Times New Roman" charset="0"/>
                  </a:rPr>
                  <a:t>类的概率为</a:t>
                </a:r>
                <a14:m>
                  <m:oMath xmlns:m="http://schemas.openxmlformats.org/officeDocument/2006/math">
                    <m:sSub>
                      <m:sSubPr>
                        <m:ctrlPr>
                          <a:rPr lang="en-US" altLang="zh-CN" sz="2400" i="1" kern="0" dirty="0" smtClean="0">
                            <a:solidFill>
                              <a:schemeClr val="tx1"/>
                            </a:solidFill>
                            <a:latin typeface="Cambria Math" panose="02040503050406030204" pitchFamily="18" charset="0"/>
                            <a:ea typeface="Times New Roman" charset="0"/>
                            <a:cs typeface="Times New Roman" charset="0"/>
                          </a:rPr>
                        </m:ctrlPr>
                      </m:sSubPr>
                      <m:e>
                        <m:r>
                          <a:rPr lang="en-US" altLang="zh-CN" sz="2400" i="1" kern="0" dirty="0" smtClean="0">
                            <a:solidFill>
                              <a:schemeClr val="tx1"/>
                            </a:solidFill>
                            <a:latin typeface="Cambria Math" panose="02040503050406030204" pitchFamily="18" charset="0"/>
                            <a:ea typeface="Times New Roman" charset="0"/>
                            <a:cs typeface="Times New Roman" charset="0"/>
                          </a:rPr>
                          <m:t>𝑝</m:t>
                        </m:r>
                      </m:e>
                      <m:sub>
                        <m:r>
                          <a:rPr lang="en-US" altLang="zh-CN" sz="2400" i="1" kern="0" dirty="0" smtClean="0">
                            <a:solidFill>
                              <a:schemeClr val="tx1"/>
                            </a:solidFill>
                            <a:latin typeface="Cambria Math" panose="02040503050406030204" pitchFamily="18" charset="0"/>
                            <a:ea typeface="Times New Roman" charset="0"/>
                            <a:cs typeface="Times New Roman" charset="0"/>
                          </a:rPr>
                          <m:t>𝑘</m:t>
                        </m:r>
                      </m:sub>
                    </m:sSub>
                  </m:oMath>
                </a14:m>
                <a:r>
                  <a:rPr lang="zh-CN" altLang="en-US" sz="2400" kern="0" dirty="0">
                    <a:solidFill>
                      <a:schemeClr val="tx1"/>
                    </a:solidFill>
                    <a:latin typeface="Times New Roman" charset="0"/>
                    <a:ea typeface="Times New Roman" charset="0"/>
                    <a:cs typeface="Times New Roman" charset="0"/>
                  </a:rPr>
                  <a:t>，则概率分布的基尼指数定义为</a:t>
                </a:r>
              </a:p>
              <a:p>
                <a:pPr marL="457200" indent="-457200" algn="l">
                  <a:buFont typeface="Arial" panose="020B0604020202020204" pitchFamily="34" charset="0"/>
                  <a:buChar char="•"/>
                </a:pPr>
                <a:endParaRPr lang="en-US" altLang="zh-CN" sz="2400" kern="0" dirty="0" smtClean="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endParaRPr lang="en-US" altLang="zh-CN" sz="2400" kern="0" dirty="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r>
                  <a:rPr lang="zh-CN" altLang="en-US" sz="2400" kern="0" dirty="0">
                    <a:solidFill>
                      <a:schemeClr val="tx1"/>
                    </a:solidFill>
                    <a:latin typeface="Times New Roman" charset="0"/>
                    <a:ea typeface="Times New Roman" charset="0"/>
                    <a:cs typeface="Times New Roman" charset="0"/>
                  </a:rPr>
                  <a:t>对于给定样本集</a:t>
                </a:r>
                <a:r>
                  <a:rPr lang="en-US" altLang="zh-CN" sz="2400" kern="0" dirty="0">
                    <a:solidFill>
                      <a:schemeClr val="tx1"/>
                    </a:solidFill>
                    <a:latin typeface="Times New Roman" charset="0"/>
                    <a:ea typeface="Times New Roman" charset="0"/>
                    <a:cs typeface="Times New Roman" charset="0"/>
                  </a:rPr>
                  <a:t>D</a:t>
                </a:r>
                <a:r>
                  <a:rPr lang="zh-CN" altLang="en-US" sz="2400" kern="0" dirty="0">
                    <a:solidFill>
                      <a:schemeClr val="tx1"/>
                    </a:solidFill>
                    <a:latin typeface="Times New Roman" charset="0"/>
                    <a:ea typeface="Times New Roman" charset="0"/>
                    <a:cs typeface="Times New Roman" charset="0"/>
                  </a:rPr>
                  <a:t>，其基尼指数</a:t>
                </a:r>
                <a:r>
                  <a:rPr lang="zh-CN" altLang="en-US" sz="2400" kern="0" dirty="0" smtClean="0">
                    <a:solidFill>
                      <a:schemeClr val="tx1"/>
                    </a:solidFill>
                    <a:latin typeface="Times New Roman" charset="0"/>
                    <a:ea typeface="Times New Roman" charset="0"/>
                    <a:cs typeface="Times New Roman" charset="0"/>
                  </a:rPr>
                  <a:t>为</a:t>
                </a:r>
                <a:endParaRPr lang="en-US" altLang="zh-CN" sz="2400" kern="0" dirty="0" smtClean="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endParaRPr lang="en-US" altLang="zh-CN" sz="2400" kern="0" dirty="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endParaRPr lang="en-US" altLang="zh-CN" sz="2400" kern="0" dirty="0" smtClean="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r>
                  <a:rPr lang="zh-CN" altLang="en-US" sz="2400" kern="0" dirty="0">
                    <a:solidFill>
                      <a:schemeClr val="tx1"/>
                    </a:solidFill>
                    <a:latin typeface="Times New Roman" charset="0"/>
                    <a:ea typeface="Times New Roman" charset="0"/>
                    <a:cs typeface="Times New Roman" charset="0"/>
                  </a:rPr>
                  <a:t>如果样本集合</a:t>
                </a:r>
                <a:r>
                  <a:rPr lang="en-US" altLang="zh-CN" sz="2400" kern="0" dirty="0">
                    <a:solidFill>
                      <a:schemeClr val="tx1"/>
                    </a:solidFill>
                    <a:latin typeface="Times New Roman" charset="0"/>
                    <a:ea typeface="Times New Roman" charset="0"/>
                    <a:cs typeface="Times New Roman" charset="0"/>
                  </a:rPr>
                  <a:t>D</a:t>
                </a:r>
                <a:r>
                  <a:rPr lang="zh-CN" altLang="en-US" sz="2400" kern="0" dirty="0">
                    <a:solidFill>
                      <a:schemeClr val="tx1"/>
                    </a:solidFill>
                    <a:latin typeface="Times New Roman" charset="0"/>
                    <a:ea typeface="Times New Roman" charset="0"/>
                    <a:cs typeface="Times New Roman" charset="0"/>
                  </a:rPr>
                  <a:t>根据特征</a:t>
                </a:r>
                <a:r>
                  <a:rPr lang="en-US" altLang="zh-CN" sz="2400" kern="0" dirty="0">
                    <a:solidFill>
                      <a:schemeClr val="tx1"/>
                    </a:solidFill>
                    <a:latin typeface="Times New Roman" charset="0"/>
                    <a:ea typeface="Times New Roman" charset="0"/>
                    <a:cs typeface="Times New Roman" charset="0"/>
                  </a:rPr>
                  <a:t>A</a:t>
                </a:r>
                <a:r>
                  <a:rPr lang="zh-CN" altLang="en-US" sz="2400" kern="0" dirty="0">
                    <a:solidFill>
                      <a:schemeClr val="tx1"/>
                    </a:solidFill>
                    <a:latin typeface="Times New Roman" charset="0"/>
                    <a:ea typeface="Times New Roman" charset="0"/>
                    <a:cs typeface="Times New Roman" charset="0"/>
                  </a:rPr>
                  <a:t>是否取某一可能值</a:t>
                </a:r>
                <a:r>
                  <a:rPr lang="en-US" altLang="zh-CN" sz="2400" kern="0" dirty="0">
                    <a:solidFill>
                      <a:schemeClr val="tx1"/>
                    </a:solidFill>
                    <a:latin typeface="Times New Roman" charset="0"/>
                    <a:ea typeface="Times New Roman" charset="0"/>
                    <a:cs typeface="Times New Roman" charset="0"/>
                  </a:rPr>
                  <a:t>a</a:t>
                </a:r>
                <a:r>
                  <a:rPr lang="zh-CN" altLang="en-US" sz="2400" kern="0" dirty="0">
                    <a:solidFill>
                      <a:schemeClr val="tx1"/>
                    </a:solidFill>
                    <a:latin typeface="Times New Roman" charset="0"/>
                    <a:ea typeface="Times New Roman" charset="0"/>
                    <a:cs typeface="Times New Roman" charset="0"/>
                  </a:rPr>
                  <a:t>被分割成</a:t>
                </a:r>
                <a14:m>
                  <m:oMath xmlns:m="http://schemas.openxmlformats.org/officeDocument/2006/math">
                    <m:sSub>
                      <m:sSubPr>
                        <m:ctrlPr>
                          <a:rPr lang="en-US" altLang="zh-CN" sz="2400" i="1" kern="0" dirty="0" smtClean="0">
                            <a:solidFill>
                              <a:schemeClr val="tx1"/>
                            </a:solidFill>
                            <a:latin typeface="Cambria Math" panose="02040503050406030204" pitchFamily="18" charset="0"/>
                            <a:ea typeface="Times New Roman" charset="0"/>
                            <a:cs typeface="Times New Roman" charset="0"/>
                          </a:rPr>
                        </m:ctrlPr>
                      </m:sSubPr>
                      <m:e>
                        <m:r>
                          <a:rPr lang="en-US" altLang="zh-CN" sz="2400" i="1" kern="0" dirty="0" smtClean="0">
                            <a:solidFill>
                              <a:schemeClr val="tx1"/>
                            </a:solidFill>
                            <a:latin typeface="Cambria Math" panose="02040503050406030204" pitchFamily="18" charset="0"/>
                            <a:ea typeface="Times New Roman" charset="0"/>
                            <a:cs typeface="Times New Roman" charset="0"/>
                          </a:rPr>
                          <m:t>𝐷</m:t>
                        </m:r>
                      </m:e>
                      <m:sub>
                        <m:r>
                          <a:rPr lang="en-US" altLang="zh-CN" sz="2400" i="1" kern="0" dirty="0" smtClean="0">
                            <a:solidFill>
                              <a:schemeClr val="tx1"/>
                            </a:solidFill>
                            <a:latin typeface="Cambria Math" panose="02040503050406030204" pitchFamily="18" charset="0"/>
                            <a:ea typeface="Times New Roman" charset="0"/>
                            <a:cs typeface="Times New Roman" charset="0"/>
                          </a:rPr>
                          <m:t>1</m:t>
                        </m:r>
                      </m:sub>
                    </m:sSub>
                  </m:oMath>
                </a14:m>
                <a:r>
                  <a:rPr lang="zh-CN" altLang="en-US" sz="2400" kern="0" dirty="0" smtClean="0">
                    <a:solidFill>
                      <a:schemeClr val="tx1"/>
                    </a:solidFill>
                    <a:latin typeface="Times New Roman" charset="0"/>
                    <a:ea typeface="Times New Roman" charset="0"/>
                    <a:cs typeface="Times New Roman" charset="0"/>
                  </a:rPr>
                  <a:t> </a:t>
                </a:r>
                <a:r>
                  <a:rPr lang="zh-CN" altLang="en-US" sz="2400" kern="0" dirty="0">
                    <a:solidFill>
                      <a:schemeClr val="tx1"/>
                    </a:solidFill>
                    <a:latin typeface="Times New Roman" charset="0"/>
                    <a:ea typeface="Times New Roman" charset="0"/>
                    <a:cs typeface="Times New Roman" charset="0"/>
                  </a:rPr>
                  <a:t>和</a:t>
                </a:r>
                <a14:m>
                  <m:oMath xmlns:m="http://schemas.openxmlformats.org/officeDocument/2006/math">
                    <m:sSub>
                      <m:sSubPr>
                        <m:ctrlPr>
                          <a:rPr lang="en-US" altLang="zh-CN" sz="2400" i="1" kern="0" dirty="0" smtClean="0">
                            <a:solidFill>
                              <a:schemeClr val="tx1"/>
                            </a:solidFill>
                            <a:latin typeface="Cambria Math" panose="02040503050406030204" pitchFamily="18" charset="0"/>
                            <a:ea typeface="Times New Roman" charset="0"/>
                            <a:cs typeface="Times New Roman" charset="0"/>
                          </a:rPr>
                        </m:ctrlPr>
                      </m:sSubPr>
                      <m:e>
                        <m:r>
                          <a:rPr lang="en-US" altLang="zh-CN" sz="2400" i="1" kern="0" dirty="0" smtClean="0">
                            <a:solidFill>
                              <a:schemeClr val="tx1"/>
                            </a:solidFill>
                            <a:latin typeface="Cambria Math" panose="02040503050406030204" pitchFamily="18" charset="0"/>
                            <a:ea typeface="Times New Roman" charset="0"/>
                            <a:cs typeface="Times New Roman" charset="0"/>
                          </a:rPr>
                          <m:t>𝐷</m:t>
                        </m:r>
                      </m:e>
                      <m:sub>
                        <m:r>
                          <a:rPr lang="en-US" altLang="zh-CN" sz="2400" i="1" kern="0" dirty="0" smtClean="0">
                            <a:solidFill>
                              <a:schemeClr val="tx1"/>
                            </a:solidFill>
                            <a:latin typeface="Cambria Math" panose="02040503050406030204" pitchFamily="18" charset="0"/>
                            <a:ea typeface="Times New Roman" charset="0"/>
                            <a:cs typeface="Times New Roman" charset="0"/>
                          </a:rPr>
                          <m:t>2</m:t>
                        </m:r>
                      </m:sub>
                    </m:sSub>
                  </m:oMath>
                </a14:m>
                <a:r>
                  <a:rPr lang="zh-CN" altLang="en-US" sz="2400" kern="0" dirty="0">
                    <a:solidFill>
                      <a:schemeClr val="tx1"/>
                    </a:solidFill>
                    <a:latin typeface="Times New Roman" charset="0"/>
                    <a:ea typeface="Times New Roman" charset="0"/>
                    <a:cs typeface="Times New Roman" charset="0"/>
                  </a:rPr>
                  <a:t>两部分，则在特征</a:t>
                </a:r>
                <a:r>
                  <a:rPr lang="en-US" altLang="zh-CN" sz="2400" kern="0" dirty="0">
                    <a:solidFill>
                      <a:schemeClr val="tx1"/>
                    </a:solidFill>
                    <a:latin typeface="Times New Roman" charset="0"/>
                    <a:ea typeface="Times New Roman" charset="0"/>
                    <a:cs typeface="Times New Roman" charset="0"/>
                  </a:rPr>
                  <a:t>A</a:t>
                </a:r>
                <a:r>
                  <a:rPr lang="zh-CN" altLang="en-US" sz="2400" kern="0" dirty="0">
                    <a:solidFill>
                      <a:schemeClr val="tx1"/>
                    </a:solidFill>
                    <a:latin typeface="Times New Roman" charset="0"/>
                    <a:ea typeface="Times New Roman" charset="0"/>
                    <a:cs typeface="Times New Roman" charset="0"/>
                  </a:rPr>
                  <a:t>的条件下，集合</a:t>
                </a:r>
                <a:r>
                  <a:rPr lang="en-US" altLang="zh-CN" sz="2400" kern="0" dirty="0">
                    <a:solidFill>
                      <a:schemeClr val="tx1"/>
                    </a:solidFill>
                    <a:latin typeface="Times New Roman" charset="0"/>
                    <a:ea typeface="Times New Roman" charset="0"/>
                    <a:cs typeface="Times New Roman" charset="0"/>
                  </a:rPr>
                  <a:t>D</a:t>
                </a:r>
                <a:r>
                  <a:rPr lang="zh-CN" altLang="en-US" sz="2400" kern="0" dirty="0">
                    <a:solidFill>
                      <a:schemeClr val="tx1"/>
                    </a:solidFill>
                    <a:latin typeface="Times New Roman" charset="0"/>
                    <a:ea typeface="Times New Roman" charset="0"/>
                    <a:cs typeface="Times New Roman" charset="0"/>
                  </a:rPr>
                  <a:t>的基尼指数定义</a:t>
                </a:r>
                <a:r>
                  <a:rPr lang="zh-CN" altLang="en-US" sz="2400" kern="0" dirty="0" smtClean="0">
                    <a:solidFill>
                      <a:schemeClr val="tx1"/>
                    </a:solidFill>
                    <a:latin typeface="Times New Roman" charset="0"/>
                    <a:ea typeface="Times New Roman" charset="0"/>
                    <a:cs typeface="Times New Roman" charset="0"/>
                  </a:rPr>
                  <a:t>为</a:t>
                </a:r>
                <a:endParaRPr lang="en-US" altLang="zh-CN" sz="2400" kern="0" dirty="0" smtClean="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endParaRPr lang="en-US" altLang="zh-CN" sz="2400" kern="0" dirty="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endParaRPr lang="zh-CN" altLang="en-US" sz="2400" kern="0" dirty="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endParaRPr lang="en-US" altLang="zh-CN" sz="2400" kern="0" dirty="0" smtClean="0">
                  <a:solidFill>
                    <a:schemeClr val="tx1"/>
                  </a:solidFill>
                  <a:latin typeface="Times New Roman" charset="0"/>
                  <a:ea typeface="Times New Roman" charset="0"/>
                  <a:cs typeface="Times New Roman" charset="0"/>
                </a:endParaRPr>
              </a:p>
            </p:txBody>
          </p:sp>
        </mc:Choice>
        <mc:Fallback>
          <p:sp>
            <p:nvSpPr>
              <p:cNvPr id="5" name="object 4"/>
              <p:cNvSpPr txBox="1">
                <a:spLocks noRot="1" noChangeAspect="1" noMove="1" noResize="1" noEditPoints="1" noAdjustHandles="1" noChangeArrowheads="1" noChangeShapeType="1" noTextEdit="1"/>
              </p:cNvSpPr>
              <p:nvPr/>
            </p:nvSpPr>
            <p:spPr bwMode="auto">
              <a:xfrm>
                <a:off x="1708732" y="1124743"/>
                <a:ext cx="9216443" cy="4883388"/>
              </a:xfrm>
              <a:prstGeom prst="rect">
                <a:avLst/>
              </a:prstGeom>
              <a:blipFill>
                <a:blip r:embed="rId3"/>
                <a:stretch>
                  <a:fillRect l="-1852" t="-749" r="-661"/>
                </a:stretch>
              </a:blipFill>
              <a:ln w="9525">
                <a:noFill/>
                <a:miter lim="800000"/>
                <a:headEnd/>
                <a:tailEnd/>
              </a:ln>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4333796" y="2375375"/>
            <a:ext cx="3110714" cy="582069"/>
          </a:xfrm>
          <a:prstGeom prst="rect">
            <a:avLst/>
          </a:prstGeom>
        </p:spPr>
      </p:pic>
      <p:pic>
        <p:nvPicPr>
          <p:cNvPr id="4" name="图片 3"/>
          <p:cNvPicPr>
            <a:picLocks noChangeAspect="1"/>
          </p:cNvPicPr>
          <p:nvPr/>
        </p:nvPicPr>
        <p:blipFill>
          <a:blip r:embed="rId5"/>
          <a:stretch>
            <a:fillRect/>
          </a:stretch>
        </p:blipFill>
        <p:spPr>
          <a:xfrm>
            <a:off x="4760283" y="3415850"/>
            <a:ext cx="2257740" cy="752580"/>
          </a:xfrm>
          <a:prstGeom prst="rect">
            <a:avLst/>
          </a:prstGeom>
        </p:spPr>
      </p:pic>
      <p:pic>
        <p:nvPicPr>
          <p:cNvPr id="14" name="图片 13"/>
          <p:cNvPicPr>
            <a:picLocks noChangeAspect="1"/>
          </p:cNvPicPr>
          <p:nvPr/>
        </p:nvPicPr>
        <p:blipFill>
          <a:blip r:embed="rId6"/>
          <a:stretch>
            <a:fillRect/>
          </a:stretch>
        </p:blipFill>
        <p:spPr>
          <a:xfrm>
            <a:off x="3688571" y="5024599"/>
            <a:ext cx="4596447" cy="717365"/>
          </a:xfrm>
          <a:prstGeom prst="rect">
            <a:avLst/>
          </a:prstGeom>
        </p:spPr>
      </p:pic>
    </p:spTree>
    <p:extLst>
      <p:ext uri="{BB962C8B-B14F-4D97-AF65-F5344CB8AC3E}">
        <p14:creationId xmlns:p14="http://schemas.microsoft.com/office/powerpoint/2010/main" val="4290028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732" y="446014"/>
            <a:ext cx="7849492" cy="706437"/>
          </a:xfrm>
        </p:spPr>
        <p:txBody>
          <a:bodyPr/>
          <a:lstStyle/>
          <a:p>
            <a:r>
              <a:rPr lang="en-US" altLang="zh-CN" sz="2800" dirty="0" smtClean="0">
                <a:solidFill>
                  <a:schemeClr val="tx1"/>
                </a:solidFill>
              </a:rPr>
              <a:t>CART</a:t>
            </a:r>
            <a:r>
              <a:rPr lang="zh-CN" altLang="en-US" sz="2800" dirty="0" smtClean="0">
                <a:solidFill>
                  <a:schemeClr val="tx1"/>
                </a:solidFill>
              </a:rPr>
              <a:t>分类树的生成</a:t>
            </a:r>
            <a:endParaRPr lang="zh-CN" altLang="en-US" sz="2800" dirty="0">
              <a:solidFill>
                <a:schemeClr val="tx1"/>
              </a:solidFill>
            </a:endParaRPr>
          </a:p>
        </p:txBody>
      </p:sp>
      <p:sp>
        <p:nvSpPr>
          <p:cNvPr id="216" name="Rectangle 19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20" name="矩形 19"/>
              <p:cNvSpPr/>
              <p:nvPr/>
            </p:nvSpPr>
            <p:spPr>
              <a:xfrm>
                <a:off x="1616366" y="1152451"/>
                <a:ext cx="9485740" cy="5262979"/>
              </a:xfrm>
              <a:prstGeom prst="rect">
                <a:avLst/>
              </a:prstGeom>
            </p:spPr>
            <p:txBody>
              <a:bodyPr wrap="square">
                <a:spAutoFit/>
              </a:bodyPr>
              <a:lstStyle/>
              <a:p>
                <a:pPr marL="457200" indent="-457200" eaLnBrk="0" fontAlgn="base" hangingPunct="0">
                  <a:spcBef>
                    <a:spcPct val="0"/>
                  </a:spcBef>
                  <a:spcAft>
                    <a:spcPct val="0"/>
                  </a:spcAft>
                  <a:buFont typeface="Arial" panose="020B0604020202020204" pitchFamily="34" charset="0"/>
                  <a:buChar char="•"/>
                </a:pPr>
                <a:r>
                  <a:rPr lang="zh-CN" altLang="en-US" sz="2400" kern="0" dirty="0" smtClean="0">
                    <a:latin typeface="Times New Roman" charset="0"/>
                    <a:ea typeface="Times New Roman" charset="0"/>
                    <a:cs typeface="Times New Roman" charset="0"/>
                  </a:rPr>
                  <a:t>输入：训练数据集，停止计算的条件；</a:t>
                </a:r>
                <a:endParaRPr lang="en-US" altLang="zh-CN" sz="2400" kern="0" dirty="0" smtClean="0">
                  <a:latin typeface="Times New Roman" charset="0"/>
                  <a:ea typeface="Times New Roman" charset="0"/>
                  <a:cs typeface="Times New Roman" charset="0"/>
                </a:endParaRPr>
              </a:p>
              <a:p>
                <a:pPr marL="457200" indent="-457200" eaLnBrk="0" fontAlgn="base" hangingPunct="0">
                  <a:spcBef>
                    <a:spcPct val="0"/>
                  </a:spcBef>
                  <a:spcAft>
                    <a:spcPct val="0"/>
                  </a:spcAft>
                  <a:buFont typeface="Arial" panose="020B0604020202020204" pitchFamily="34" charset="0"/>
                  <a:buChar char="•"/>
                </a:pPr>
                <a:r>
                  <a:rPr lang="zh-CN" altLang="en-US" sz="2400" kern="0" dirty="0" smtClean="0">
                    <a:latin typeface="Times New Roman" charset="0"/>
                    <a:ea typeface="Times New Roman" charset="0"/>
                    <a:cs typeface="Times New Roman" charset="0"/>
                  </a:rPr>
                  <a:t>输出</a:t>
                </a:r>
                <a:r>
                  <a:rPr lang="zh-CN" altLang="en-US" sz="2400" kern="0" dirty="0">
                    <a:latin typeface="Times New Roman" charset="0"/>
                    <a:ea typeface="Times New Roman" charset="0"/>
                    <a:cs typeface="Times New Roman" charset="0"/>
                  </a:rPr>
                  <a:t>：</a:t>
                </a:r>
                <a:r>
                  <a:rPr lang="en-US" altLang="zh-CN" sz="2400" kern="0" dirty="0">
                    <a:latin typeface="Times New Roman" charset="0"/>
                    <a:ea typeface="Times New Roman" charset="0"/>
                    <a:cs typeface="Times New Roman" charset="0"/>
                  </a:rPr>
                  <a:t>CART</a:t>
                </a:r>
                <a:r>
                  <a:rPr lang="zh-CN" altLang="en-US" sz="2400" kern="0" dirty="0">
                    <a:latin typeface="Times New Roman" charset="0"/>
                    <a:ea typeface="Times New Roman" charset="0"/>
                    <a:cs typeface="Times New Roman" charset="0"/>
                  </a:rPr>
                  <a:t>决策树</a:t>
                </a:r>
                <a:r>
                  <a:rPr lang="zh-CN" altLang="en-US" sz="2400" kern="0" dirty="0" smtClean="0">
                    <a:latin typeface="Times New Roman" charset="0"/>
                    <a:ea typeface="Times New Roman" charset="0"/>
                    <a:cs typeface="Times New Roman" charset="0"/>
                  </a:rPr>
                  <a:t>。</a:t>
                </a:r>
                <a:endParaRPr lang="en-US" altLang="zh-CN" sz="2400" kern="0" dirty="0" smtClean="0">
                  <a:latin typeface="Times New Roman" charset="0"/>
                  <a:ea typeface="Times New Roman" charset="0"/>
                  <a:cs typeface="Times New Roman" charset="0"/>
                </a:endParaRPr>
              </a:p>
              <a:p>
                <a:pPr marL="914400" lvl="1" indent="-457200" eaLnBrk="0" fontAlgn="base" hangingPunct="0">
                  <a:spcBef>
                    <a:spcPct val="0"/>
                  </a:spcBef>
                  <a:spcAft>
                    <a:spcPct val="0"/>
                  </a:spcAft>
                  <a:buFont typeface="Arial" panose="020B0604020202020204" pitchFamily="34" charset="0"/>
                  <a:buChar char="•"/>
                </a:pPr>
                <a:r>
                  <a:rPr lang="zh-CN" altLang="en-US" sz="2400" kern="0" dirty="0" smtClean="0">
                    <a:latin typeface="Times New Roman" charset="0"/>
                    <a:ea typeface="Times New Roman" charset="0"/>
                    <a:cs typeface="Times New Roman" charset="0"/>
                  </a:rPr>
                  <a:t>（</a:t>
                </a:r>
                <a:r>
                  <a:rPr lang="en-US" altLang="zh-CN" sz="2400" kern="0" dirty="0">
                    <a:latin typeface="Times New Roman" charset="0"/>
                    <a:ea typeface="Times New Roman" charset="0"/>
                    <a:cs typeface="Times New Roman" charset="0"/>
                  </a:rPr>
                  <a:t>1</a:t>
                </a:r>
                <a:r>
                  <a:rPr lang="zh-CN" altLang="en-US" sz="2400" kern="0" dirty="0">
                    <a:latin typeface="Times New Roman" charset="0"/>
                    <a:ea typeface="Times New Roman" charset="0"/>
                    <a:cs typeface="Times New Roman" charset="0"/>
                  </a:rPr>
                  <a:t>）设结点的训练数据集</a:t>
                </a:r>
                <a:r>
                  <a:rPr lang="zh-CN" altLang="en-US" sz="2400" kern="0" dirty="0" smtClean="0">
                    <a:latin typeface="Times New Roman" charset="0"/>
                    <a:ea typeface="Times New Roman" charset="0"/>
                    <a:cs typeface="Times New Roman" charset="0"/>
                  </a:rPr>
                  <a:t>为</a:t>
                </a:r>
                <a:r>
                  <a:rPr lang="en-US" altLang="zh-CN" sz="2400" kern="0" dirty="0" smtClean="0">
                    <a:latin typeface="Times New Roman" charset="0"/>
                    <a:ea typeface="Times New Roman" charset="0"/>
                    <a:cs typeface="Times New Roman" charset="0"/>
                  </a:rPr>
                  <a:t>D</a:t>
                </a:r>
                <a:r>
                  <a:rPr lang="zh-CN" altLang="en-US" sz="2400" kern="0" dirty="0" smtClean="0">
                    <a:latin typeface="Times New Roman" charset="0"/>
                    <a:ea typeface="Times New Roman" charset="0"/>
                    <a:cs typeface="Times New Roman" charset="0"/>
                  </a:rPr>
                  <a:t>，</a:t>
                </a:r>
                <a:r>
                  <a:rPr lang="zh-CN" altLang="en-US" sz="2400" kern="0" dirty="0">
                    <a:latin typeface="Times New Roman" charset="0"/>
                    <a:ea typeface="Times New Roman" charset="0"/>
                    <a:cs typeface="Times New Roman" charset="0"/>
                  </a:rPr>
                  <a:t>计算现有</a:t>
                </a:r>
                <a:r>
                  <a:rPr lang="zh-CN" altLang="en-US" sz="2400" kern="0" dirty="0" smtClean="0">
                    <a:latin typeface="Times New Roman" charset="0"/>
                    <a:ea typeface="Times New Roman" charset="0"/>
                    <a:cs typeface="Times New Roman" charset="0"/>
                  </a:rPr>
                  <a:t>特征</a:t>
                </a:r>
                <a:r>
                  <a:rPr lang="en-US" altLang="zh-CN" sz="2400" kern="0" dirty="0" smtClean="0">
                    <a:latin typeface="Times New Roman" charset="0"/>
                    <a:ea typeface="Times New Roman" charset="0"/>
                    <a:cs typeface="Times New Roman" charset="0"/>
                  </a:rPr>
                  <a:t>A</a:t>
                </a:r>
                <a:r>
                  <a:rPr lang="zh-CN" altLang="en-US" sz="2400" kern="0" dirty="0" smtClean="0">
                    <a:latin typeface="Times New Roman" charset="0"/>
                    <a:ea typeface="Times New Roman" charset="0"/>
                    <a:cs typeface="Times New Roman" charset="0"/>
                  </a:rPr>
                  <a:t>对</a:t>
                </a:r>
                <a:r>
                  <a:rPr lang="zh-CN" altLang="en-US" sz="2400" kern="0" dirty="0">
                    <a:latin typeface="Times New Roman" charset="0"/>
                    <a:ea typeface="Times New Roman" charset="0"/>
                    <a:cs typeface="Times New Roman" charset="0"/>
                  </a:rPr>
                  <a:t>该数据集的基尼指数。此时对每一个</a:t>
                </a:r>
                <a:r>
                  <a:rPr lang="zh-CN" altLang="en-US" sz="2400" kern="0" dirty="0" smtClean="0">
                    <a:latin typeface="Times New Roman" charset="0"/>
                    <a:ea typeface="Times New Roman" charset="0"/>
                    <a:cs typeface="Times New Roman" charset="0"/>
                  </a:rPr>
                  <a:t>特征</a:t>
                </a:r>
                <a:r>
                  <a:rPr lang="en-US" altLang="zh-CN" sz="2400" kern="0" dirty="0" smtClean="0">
                    <a:latin typeface="Times New Roman" charset="0"/>
                    <a:ea typeface="Times New Roman" charset="0"/>
                    <a:cs typeface="Times New Roman" charset="0"/>
                  </a:rPr>
                  <a:t>A</a:t>
                </a:r>
                <a:r>
                  <a:rPr lang="zh-CN" altLang="en-US" sz="2400" kern="0" dirty="0" smtClean="0">
                    <a:latin typeface="Times New Roman" charset="0"/>
                    <a:ea typeface="Times New Roman" charset="0"/>
                    <a:cs typeface="Times New Roman" charset="0"/>
                  </a:rPr>
                  <a:t>，</a:t>
                </a:r>
                <a:r>
                  <a:rPr lang="zh-CN" altLang="en-US" sz="2400" kern="0" dirty="0">
                    <a:latin typeface="Times New Roman" charset="0"/>
                    <a:ea typeface="Times New Roman" charset="0"/>
                    <a:cs typeface="Times New Roman" charset="0"/>
                  </a:rPr>
                  <a:t>对其可能取的每个</a:t>
                </a:r>
                <a:r>
                  <a:rPr lang="zh-CN" altLang="en-US" sz="2400" kern="0" dirty="0" smtClean="0">
                    <a:latin typeface="Times New Roman" charset="0"/>
                    <a:ea typeface="Times New Roman" charset="0"/>
                    <a:cs typeface="Times New Roman" charset="0"/>
                  </a:rPr>
                  <a:t>值</a:t>
                </a:r>
                <a:r>
                  <a:rPr lang="en-US" altLang="zh-CN" sz="2400" kern="0" dirty="0" smtClean="0">
                    <a:latin typeface="Times New Roman" charset="0"/>
                    <a:ea typeface="Times New Roman" charset="0"/>
                    <a:cs typeface="Times New Roman" charset="0"/>
                  </a:rPr>
                  <a:t>a</a:t>
                </a:r>
                <a:r>
                  <a:rPr lang="zh-CN" altLang="en-US" sz="2400" kern="0" dirty="0" smtClean="0">
                    <a:latin typeface="Times New Roman" charset="0"/>
                    <a:ea typeface="Times New Roman" charset="0"/>
                    <a:cs typeface="Times New Roman" charset="0"/>
                  </a:rPr>
                  <a:t>，</a:t>
                </a:r>
                <a:r>
                  <a:rPr lang="zh-CN" altLang="en-US" sz="2400" kern="0" dirty="0">
                    <a:latin typeface="Times New Roman" charset="0"/>
                    <a:ea typeface="Times New Roman" charset="0"/>
                    <a:cs typeface="Times New Roman" charset="0"/>
                  </a:rPr>
                  <a:t>根据样本点</a:t>
                </a:r>
                <a:r>
                  <a:rPr lang="zh-CN" altLang="en-US" sz="2400" kern="0" dirty="0" smtClean="0">
                    <a:latin typeface="Times New Roman" charset="0"/>
                    <a:ea typeface="Times New Roman" charset="0"/>
                    <a:cs typeface="Times New Roman" charset="0"/>
                  </a:rPr>
                  <a:t>对</a:t>
                </a:r>
                <a:r>
                  <a:rPr lang="en-US" altLang="zh-CN" sz="2400" kern="0" dirty="0" smtClean="0">
                    <a:latin typeface="Times New Roman" charset="0"/>
                    <a:ea typeface="Times New Roman" charset="0"/>
                    <a:cs typeface="Times New Roman" charset="0"/>
                  </a:rPr>
                  <a:t>A=a</a:t>
                </a:r>
                <a:r>
                  <a:rPr lang="zh-CN" altLang="en-US" sz="2400" kern="0" dirty="0" smtClean="0">
                    <a:latin typeface="Times New Roman" charset="0"/>
                    <a:ea typeface="Times New Roman" charset="0"/>
                    <a:cs typeface="Times New Roman" charset="0"/>
                  </a:rPr>
                  <a:t>的</a:t>
                </a:r>
                <a:r>
                  <a:rPr lang="zh-CN" altLang="en-US" sz="2400" kern="0" dirty="0">
                    <a:latin typeface="Times New Roman" charset="0"/>
                    <a:ea typeface="Times New Roman" charset="0"/>
                    <a:cs typeface="Times New Roman" charset="0"/>
                  </a:rPr>
                  <a:t>测试为“是”或“否”将分割成和两部分，利用计算时的基尼</a:t>
                </a:r>
                <a:r>
                  <a:rPr lang="zh-CN" altLang="en-US" sz="2400" kern="0" dirty="0" smtClean="0">
                    <a:latin typeface="Times New Roman" charset="0"/>
                    <a:ea typeface="Times New Roman" charset="0"/>
                    <a:cs typeface="Times New Roman" charset="0"/>
                  </a:rPr>
                  <a:t>指数</a:t>
                </a:r>
                <a14:m>
                  <m:oMath xmlns:m="http://schemas.openxmlformats.org/officeDocument/2006/math">
                    <m:r>
                      <a:rPr lang="en-US" altLang="zh-CN" sz="2400" b="0" i="1" kern="0" smtClean="0">
                        <a:latin typeface="Cambria Math" panose="02040503050406030204" pitchFamily="18" charset="0"/>
                        <a:ea typeface="Times New Roman" charset="0"/>
                        <a:cs typeface="Times New Roman" charset="0"/>
                      </a:rPr>
                      <m:t>𝐺𝑖𝑛𝑖</m:t>
                    </m:r>
                    <m:r>
                      <a:rPr lang="en-US" altLang="zh-CN" sz="2400" b="0" i="1" kern="0" smtClean="0">
                        <a:latin typeface="Cambria Math" panose="02040503050406030204" pitchFamily="18" charset="0"/>
                        <a:ea typeface="Times New Roman" charset="0"/>
                        <a:cs typeface="Times New Roman" charset="0"/>
                      </a:rPr>
                      <m:t>(</m:t>
                    </m:r>
                    <m:r>
                      <a:rPr lang="en-US" altLang="zh-CN" sz="2400" b="0" i="1" kern="0" smtClean="0">
                        <a:latin typeface="Cambria Math" panose="02040503050406030204" pitchFamily="18" charset="0"/>
                        <a:ea typeface="Times New Roman" charset="0"/>
                        <a:cs typeface="Times New Roman" charset="0"/>
                      </a:rPr>
                      <m:t>𝐷</m:t>
                    </m:r>
                    <m:r>
                      <a:rPr lang="en-US" altLang="zh-CN" sz="2400" b="0" i="1" kern="0" smtClean="0">
                        <a:latin typeface="Cambria Math" panose="02040503050406030204" pitchFamily="18" charset="0"/>
                        <a:ea typeface="Times New Roman" charset="0"/>
                        <a:cs typeface="Times New Roman" charset="0"/>
                      </a:rPr>
                      <m:t>,</m:t>
                    </m:r>
                    <m:r>
                      <a:rPr lang="en-US" altLang="zh-CN" sz="2400" b="0" i="1" kern="0" smtClean="0">
                        <a:latin typeface="Cambria Math" panose="02040503050406030204" pitchFamily="18" charset="0"/>
                        <a:ea typeface="Times New Roman" charset="0"/>
                        <a:cs typeface="Times New Roman" charset="0"/>
                      </a:rPr>
                      <m:t>𝐴</m:t>
                    </m:r>
                    <m:r>
                      <a:rPr lang="en-US" altLang="zh-CN" sz="2400" b="0" i="1" kern="0" smtClean="0">
                        <a:latin typeface="Cambria Math" panose="02040503050406030204" pitchFamily="18" charset="0"/>
                        <a:ea typeface="Times New Roman" charset="0"/>
                        <a:cs typeface="Times New Roman" charset="0"/>
                      </a:rPr>
                      <m:t>)</m:t>
                    </m:r>
                  </m:oMath>
                </a14:m>
                <a:r>
                  <a:rPr lang="zh-CN" altLang="en-US" sz="2400" kern="0" dirty="0" smtClean="0">
                    <a:latin typeface="Times New Roman" charset="0"/>
                    <a:ea typeface="Times New Roman" charset="0"/>
                    <a:cs typeface="Times New Roman" charset="0"/>
                  </a:rPr>
                  <a:t>。</a:t>
                </a:r>
                <a:endParaRPr lang="en-US" altLang="zh-CN" sz="2400" kern="0" dirty="0" smtClean="0">
                  <a:latin typeface="Times New Roman" charset="0"/>
                  <a:ea typeface="Times New Roman" charset="0"/>
                  <a:cs typeface="Times New Roman" charset="0"/>
                </a:endParaRPr>
              </a:p>
              <a:p>
                <a:pPr marL="914400" lvl="1" indent="-457200" eaLnBrk="0" fontAlgn="base" hangingPunct="0">
                  <a:spcBef>
                    <a:spcPct val="0"/>
                  </a:spcBef>
                  <a:spcAft>
                    <a:spcPct val="0"/>
                  </a:spcAft>
                  <a:buFont typeface="Arial" panose="020B0604020202020204" pitchFamily="34" charset="0"/>
                  <a:buChar char="•"/>
                </a:pPr>
                <a:r>
                  <a:rPr lang="zh-CN" altLang="en-US" sz="2400" kern="0" dirty="0" smtClean="0">
                    <a:latin typeface="Times New Roman" charset="0"/>
                    <a:ea typeface="Times New Roman" charset="0"/>
                    <a:cs typeface="Times New Roman" charset="0"/>
                  </a:rPr>
                  <a:t>（</a:t>
                </a:r>
                <a:r>
                  <a:rPr lang="en-US" altLang="zh-CN" sz="2400" kern="0" dirty="0">
                    <a:latin typeface="Times New Roman" charset="0"/>
                    <a:ea typeface="Times New Roman" charset="0"/>
                    <a:cs typeface="Times New Roman" charset="0"/>
                  </a:rPr>
                  <a:t>2</a:t>
                </a:r>
                <a:r>
                  <a:rPr lang="zh-CN" altLang="en-US" sz="2400" kern="0" dirty="0">
                    <a:latin typeface="Times New Roman" charset="0"/>
                    <a:ea typeface="Times New Roman" charset="0"/>
                    <a:cs typeface="Times New Roman" charset="0"/>
                  </a:rPr>
                  <a:t>）在所有可能的</a:t>
                </a:r>
                <a:r>
                  <a:rPr lang="zh-CN" altLang="en-US" sz="2400" kern="0" dirty="0" smtClean="0">
                    <a:latin typeface="Times New Roman" charset="0"/>
                    <a:ea typeface="Times New Roman" charset="0"/>
                    <a:cs typeface="Times New Roman" charset="0"/>
                  </a:rPr>
                  <a:t>特征</a:t>
                </a:r>
                <a:r>
                  <a:rPr lang="en-US" altLang="zh-CN" sz="2400" kern="0" dirty="0" smtClean="0">
                    <a:latin typeface="Times New Roman" charset="0"/>
                    <a:ea typeface="Times New Roman" charset="0"/>
                    <a:cs typeface="Times New Roman" charset="0"/>
                  </a:rPr>
                  <a:t>A</a:t>
                </a:r>
                <a:r>
                  <a:rPr lang="zh-CN" altLang="en-US" sz="2400" kern="0" dirty="0" smtClean="0">
                    <a:latin typeface="Times New Roman" charset="0"/>
                    <a:ea typeface="Times New Roman" charset="0"/>
                    <a:cs typeface="Times New Roman" charset="0"/>
                  </a:rPr>
                  <a:t>以及</a:t>
                </a:r>
                <a:r>
                  <a:rPr lang="zh-CN" altLang="en-US" sz="2400" kern="0" dirty="0">
                    <a:latin typeface="Times New Roman" charset="0"/>
                    <a:ea typeface="Times New Roman" charset="0"/>
                    <a:cs typeface="Times New Roman" charset="0"/>
                  </a:rPr>
                  <a:t>它们所有可能的切分</a:t>
                </a:r>
                <a:r>
                  <a:rPr lang="zh-CN" altLang="en-US" sz="2400" kern="0" dirty="0" smtClean="0">
                    <a:latin typeface="Times New Roman" charset="0"/>
                    <a:ea typeface="Times New Roman" charset="0"/>
                    <a:cs typeface="Times New Roman" charset="0"/>
                  </a:rPr>
                  <a:t>点</a:t>
                </a:r>
                <a:r>
                  <a:rPr lang="en-US" altLang="zh-CN" sz="2400" kern="0" dirty="0" smtClean="0">
                    <a:latin typeface="Times New Roman" charset="0"/>
                    <a:ea typeface="Times New Roman" charset="0"/>
                    <a:cs typeface="Times New Roman" charset="0"/>
                  </a:rPr>
                  <a:t>a</a:t>
                </a:r>
                <a:r>
                  <a:rPr lang="zh-CN" altLang="en-US" sz="2400" kern="0" dirty="0" smtClean="0">
                    <a:latin typeface="Times New Roman" charset="0"/>
                    <a:ea typeface="Times New Roman" charset="0"/>
                    <a:cs typeface="Times New Roman" charset="0"/>
                  </a:rPr>
                  <a:t>中</a:t>
                </a:r>
                <a:r>
                  <a:rPr lang="zh-CN" altLang="en-US" sz="2400" kern="0" dirty="0">
                    <a:latin typeface="Times New Roman" charset="0"/>
                    <a:ea typeface="Times New Roman" charset="0"/>
                    <a:cs typeface="Times New Roman" charset="0"/>
                  </a:rPr>
                  <a:t>，选择基尼指数最小的特征及其对应的切分作为最优特征与最优切分点。依最优特征与最优切分点，从现结点生成两个子结点，将训练数据依特征分配到两个子结点中去</a:t>
                </a:r>
                <a:r>
                  <a:rPr lang="zh-CN" altLang="en-US" sz="2400" kern="0" dirty="0" smtClean="0">
                    <a:latin typeface="Times New Roman" charset="0"/>
                    <a:ea typeface="Times New Roman" charset="0"/>
                    <a:cs typeface="Times New Roman" charset="0"/>
                  </a:rPr>
                  <a:t>。</a:t>
                </a:r>
                <a:endParaRPr lang="en-US" altLang="zh-CN" sz="2400" kern="0" dirty="0" smtClean="0">
                  <a:latin typeface="Times New Roman" charset="0"/>
                  <a:ea typeface="Times New Roman" charset="0"/>
                  <a:cs typeface="Times New Roman" charset="0"/>
                </a:endParaRPr>
              </a:p>
              <a:p>
                <a:pPr marL="914400" lvl="1" indent="-457200" eaLnBrk="0" fontAlgn="base" hangingPunct="0">
                  <a:spcBef>
                    <a:spcPct val="0"/>
                  </a:spcBef>
                  <a:spcAft>
                    <a:spcPct val="0"/>
                  </a:spcAft>
                  <a:buFont typeface="Arial" panose="020B0604020202020204" pitchFamily="34" charset="0"/>
                  <a:buChar char="•"/>
                </a:pPr>
                <a:r>
                  <a:rPr lang="zh-CN" altLang="en-US" sz="2400" kern="0" dirty="0" smtClean="0">
                    <a:latin typeface="Times New Roman" charset="0"/>
                    <a:ea typeface="Times New Roman" charset="0"/>
                    <a:cs typeface="Times New Roman" charset="0"/>
                  </a:rPr>
                  <a:t>（</a:t>
                </a:r>
                <a:r>
                  <a:rPr lang="en-US" altLang="zh-CN" sz="2400" kern="0" dirty="0">
                    <a:latin typeface="Times New Roman" charset="0"/>
                    <a:ea typeface="Times New Roman" charset="0"/>
                    <a:cs typeface="Times New Roman" charset="0"/>
                  </a:rPr>
                  <a:t>3</a:t>
                </a:r>
                <a:r>
                  <a:rPr lang="zh-CN" altLang="en-US" sz="2400" kern="0" dirty="0">
                    <a:latin typeface="Times New Roman" charset="0"/>
                    <a:ea typeface="Times New Roman" charset="0"/>
                    <a:cs typeface="Times New Roman" charset="0"/>
                  </a:rPr>
                  <a:t>）对两个子结点递归的调用</a:t>
                </a:r>
                <a:r>
                  <a:rPr lang="en-US" altLang="zh-CN" sz="2400" kern="0" dirty="0">
                    <a:latin typeface="Times New Roman" charset="0"/>
                    <a:ea typeface="Times New Roman" charset="0"/>
                    <a:cs typeface="Times New Roman" charset="0"/>
                  </a:rPr>
                  <a:t>(1)</a:t>
                </a:r>
                <a:r>
                  <a:rPr lang="zh-CN" altLang="en-US" sz="2400" kern="0" dirty="0">
                    <a:latin typeface="Times New Roman" charset="0"/>
                    <a:ea typeface="Times New Roman" charset="0"/>
                    <a:cs typeface="Times New Roman" charset="0"/>
                  </a:rPr>
                  <a:t>，</a:t>
                </a:r>
                <a:r>
                  <a:rPr lang="en-US" altLang="zh-CN" sz="2400" kern="0" dirty="0">
                    <a:latin typeface="Times New Roman" charset="0"/>
                    <a:ea typeface="Times New Roman" charset="0"/>
                    <a:cs typeface="Times New Roman" charset="0"/>
                  </a:rPr>
                  <a:t>(2)</a:t>
                </a:r>
                <a:r>
                  <a:rPr lang="zh-CN" altLang="en-US" sz="2400" kern="0" dirty="0">
                    <a:latin typeface="Times New Roman" charset="0"/>
                    <a:ea typeface="Times New Roman" charset="0"/>
                    <a:cs typeface="Times New Roman" charset="0"/>
                  </a:rPr>
                  <a:t>，直至满足停止条件</a:t>
                </a:r>
                <a:r>
                  <a:rPr lang="zh-CN" altLang="en-US" sz="2400" kern="0" dirty="0" smtClean="0">
                    <a:latin typeface="Times New Roman" charset="0"/>
                    <a:ea typeface="Times New Roman" charset="0"/>
                    <a:cs typeface="Times New Roman" charset="0"/>
                  </a:rPr>
                  <a:t>。</a:t>
                </a:r>
                <a:endParaRPr lang="en-US" altLang="zh-CN" sz="2400" kern="0" dirty="0" smtClean="0">
                  <a:latin typeface="Times New Roman" charset="0"/>
                  <a:ea typeface="Times New Roman" charset="0"/>
                  <a:cs typeface="Times New Roman" charset="0"/>
                </a:endParaRPr>
              </a:p>
              <a:p>
                <a:pPr marL="914400" lvl="1" indent="-457200" eaLnBrk="0" fontAlgn="base" hangingPunct="0">
                  <a:spcBef>
                    <a:spcPct val="0"/>
                  </a:spcBef>
                  <a:spcAft>
                    <a:spcPct val="0"/>
                  </a:spcAft>
                  <a:buFont typeface="Arial" panose="020B0604020202020204" pitchFamily="34" charset="0"/>
                  <a:buChar char="•"/>
                </a:pPr>
                <a:r>
                  <a:rPr lang="zh-CN" altLang="en-US" sz="2400" kern="0" dirty="0" smtClean="0">
                    <a:latin typeface="Times New Roman" charset="0"/>
                    <a:ea typeface="Times New Roman" charset="0"/>
                    <a:cs typeface="Times New Roman" charset="0"/>
                  </a:rPr>
                  <a:t>（</a:t>
                </a:r>
                <a:r>
                  <a:rPr lang="en-US" altLang="zh-CN" sz="2400" kern="0" dirty="0">
                    <a:latin typeface="Times New Roman" charset="0"/>
                    <a:ea typeface="Times New Roman" charset="0"/>
                    <a:cs typeface="Times New Roman" charset="0"/>
                  </a:rPr>
                  <a:t>4</a:t>
                </a:r>
                <a:r>
                  <a:rPr lang="zh-CN" altLang="en-US" sz="2400" kern="0" dirty="0">
                    <a:latin typeface="Times New Roman" charset="0"/>
                    <a:ea typeface="Times New Roman" charset="0"/>
                    <a:cs typeface="Times New Roman" charset="0"/>
                  </a:rPr>
                  <a:t>）生成</a:t>
                </a:r>
                <a:r>
                  <a:rPr lang="en-US" altLang="zh-CN" sz="2400" kern="0" dirty="0">
                    <a:latin typeface="Times New Roman" charset="0"/>
                    <a:ea typeface="Times New Roman" charset="0"/>
                    <a:cs typeface="Times New Roman" charset="0"/>
                  </a:rPr>
                  <a:t>CART</a:t>
                </a:r>
                <a:r>
                  <a:rPr lang="zh-CN" altLang="en-US" sz="2400" kern="0" dirty="0">
                    <a:latin typeface="Times New Roman" charset="0"/>
                    <a:ea typeface="Times New Roman" charset="0"/>
                    <a:cs typeface="Times New Roman" charset="0"/>
                  </a:rPr>
                  <a:t>决策树。算法停止计算的条件是结点中的样本个数小于预定阈值，或样本集的基尼指数小于预定阈值（样本基本属于同一类），或者没有更多特征</a:t>
                </a:r>
                <a:r>
                  <a:rPr lang="zh-CN" altLang="en-US" sz="2400" kern="0" dirty="0">
                    <a:latin typeface="Times New Roman" charset="0"/>
                    <a:ea typeface="Times New Roman" charset="0"/>
                    <a:cs typeface="Times New Roman" charset="0"/>
                  </a:rPr>
                  <a:t>。</a:t>
                </a:r>
                <a:endParaRPr lang="zh-CN" altLang="en-US" sz="2400" kern="0" dirty="0">
                  <a:latin typeface="Times New Roman" charset="0"/>
                  <a:ea typeface="Times New Roman" charset="0"/>
                  <a:cs typeface="Times New Roman" charset="0"/>
                </a:endParaRPr>
              </a:p>
            </p:txBody>
          </p:sp>
        </mc:Choice>
        <mc:Fallback>
          <p:sp>
            <p:nvSpPr>
              <p:cNvPr id="20" name="矩形 19"/>
              <p:cNvSpPr>
                <a:spLocks noRot="1" noChangeAspect="1" noMove="1" noResize="1" noEditPoints="1" noAdjustHandles="1" noChangeArrowheads="1" noChangeShapeType="1" noTextEdit="1"/>
              </p:cNvSpPr>
              <p:nvPr/>
            </p:nvSpPr>
            <p:spPr>
              <a:xfrm>
                <a:off x="1616366" y="1152451"/>
                <a:ext cx="9485740" cy="5262979"/>
              </a:xfrm>
              <a:prstGeom prst="rect">
                <a:avLst/>
              </a:prstGeom>
              <a:blipFill>
                <a:blip r:embed="rId3"/>
                <a:stretch>
                  <a:fillRect l="-835" t="-1275" r="-707" b="-13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2793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732" y="184666"/>
            <a:ext cx="7849492" cy="706437"/>
          </a:xfrm>
        </p:spPr>
        <p:txBody>
          <a:bodyPr/>
          <a:lstStyle/>
          <a:p>
            <a:r>
              <a:rPr lang="en-US" altLang="zh-CN" sz="2800" dirty="0" smtClean="0">
                <a:solidFill>
                  <a:schemeClr val="tx1"/>
                </a:solidFill>
              </a:rPr>
              <a:t>CART</a:t>
            </a:r>
            <a:r>
              <a:rPr lang="zh-CN" altLang="en-US" sz="2800" dirty="0" smtClean="0">
                <a:solidFill>
                  <a:schemeClr val="tx1"/>
                </a:solidFill>
              </a:rPr>
              <a:t>树</a:t>
            </a:r>
            <a:r>
              <a:rPr lang="zh-CN" altLang="en-US" sz="2800" dirty="0">
                <a:solidFill>
                  <a:schemeClr val="tx1"/>
                </a:solidFill>
              </a:rPr>
              <a:t>剪枝</a:t>
            </a:r>
            <a:endParaRPr lang="zh-CN" altLang="en-US" sz="2800" dirty="0">
              <a:solidFill>
                <a:schemeClr val="tx1"/>
              </a:solidFill>
            </a:endParaRPr>
          </a:p>
        </p:txBody>
      </p:sp>
      <p:sp>
        <p:nvSpPr>
          <p:cNvPr id="216" name="Rectangle 19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5" name="object 4"/>
              <p:cNvSpPr txBox="1">
                <a:spLocks/>
              </p:cNvSpPr>
              <p:nvPr/>
            </p:nvSpPr>
            <p:spPr bwMode="auto">
              <a:xfrm>
                <a:off x="1708732" y="947950"/>
                <a:ext cx="9216443" cy="7326173"/>
              </a:xfrm>
              <a:prstGeom prst="rect">
                <a:avLst/>
              </a:prstGeom>
              <a:noFill/>
              <a:ln w="9525">
                <a:noFill/>
                <a:miter lim="800000"/>
                <a:headEnd/>
                <a:tailEnd/>
              </a:ln>
            </p:spPr>
            <p:txBody>
              <a:bodyPr vert="horz" wrap="square" lIns="0" tIns="81280" rIns="0" bIns="0" numCol="1" rtlCol="0" anchor="t" anchorCtr="0" compatLnSpc="1">
                <a:prstTxWarp prst="textNoShape">
                  <a:avLst/>
                </a:prstTxWarp>
                <a:spAutoFit/>
              </a:bodyPr>
              <a:lstStyle>
                <a:lvl1pPr algn="ctr"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a:lstStyle>
              <a:p>
                <a:pPr marL="457200" indent="-457200" algn="l">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子树的损失函数</a:t>
                </a:r>
                <a:r>
                  <a:rPr lang="en-US" altLang="zh-CN" sz="2400" kern="0" dirty="0" smtClean="0">
                    <a:solidFill>
                      <a:schemeClr val="tx1"/>
                    </a:solidFill>
                    <a:latin typeface="Times New Roman" charset="0"/>
                    <a:ea typeface="Times New Roman" charset="0"/>
                    <a:cs typeface="Times New Roman" charset="0"/>
                  </a:rPr>
                  <a:t>:</a:t>
                </a:r>
              </a:p>
              <a:p>
                <a:pPr marL="0" lvl="2"/>
                <a14:m>
                  <m:oMathPara xmlns:m="http://schemas.openxmlformats.org/officeDocument/2006/math">
                    <m:oMathParaPr>
                      <m:jc m:val="centerGroup"/>
                    </m:oMathParaPr>
                    <m:oMath xmlns:m="http://schemas.openxmlformats.org/officeDocument/2006/math">
                      <m:sSub>
                        <m:sSubPr>
                          <m:ctrlPr>
                            <a:rPr lang="en-US" altLang="zh-CN" sz="2400" i="1" kern="0">
                              <a:solidFill>
                                <a:schemeClr val="tx1"/>
                              </a:solidFill>
                              <a:latin typeface="Cambria Math" panose="02040503050406030204" pitchFamily="18" charset="0"/>
                            </a:rPr>
                          </m:ctrlPr>
                        </m:sSubPr>
                        <m:e>
                          <m:r>
                            <a:rPr lang="en-US" altLang="zh-CN" sz="2400" i="1" kern="0">
                              <a:solidFill>
                                <a:schemeClr val="tx1"/>
                              </a:solidFill>
                              <a:latin typeface="Cambria Math" panose="02040503050406030204" pitchFamily="18" charset="0"/>
                            </a:rPr>
                            <m:t>𝐶</m:t>
                          </m:r>
                        </m:e>
                        <m:sub>
                          <m:r>
                            <a:rPr lang="en-US" altLang="zh-CN" sz="2400" i="1" kern="0">
                              <a:solidFill>
                                <a:schemeClr val="tx1"/>
                              </a:solidFill>
                              <a:latin typeface="Cambria Math" panose="02040503050406030204" pitchFamily="18" charset="0"/>
                            </a:rPr>
                            <m:t>𝛼</m:t>
                          </m:r>
                        </m:sub>
                      </m:sSub>
                      <m:d>
                        <m:dPr>
                          <m:ctrlPr>
                            <a:rPr lang="en-US" altLang="zh-CN" sz="2400" i="1" kern="0">
                              <a:solidFill>
                                <a:schemeClr val="tx1"/>
                              </a:solidFill>
                              <a:latin typeface="Cambria Math" panose="02040503050406030204" pitchFamily="18" charset="0"/>
                            </a:rPr>
                          </m:ctrlPr>
                        </m:dPr>
                        <m:e>
                          <m:r>
                            <a:rPr lang="en-US" altLang="zh-CN" sz="2400" i="1" kern="0">
                              <a:solidFill>
                                <a:schemeClr val="tx1"/>
                              </a:solidFill>
                              <a:latin typeface="Cambria Math" panose="02040503050406030204" pitchFamily="18" charset="0"/>
                            </a:rPr>
                            <m:t>𝑇</m:t>
                          </m:r>
                        </m:e>
                      </m:d>
                      <m:r>
                        <a:rPr lang="en-US" altLang="zh-CN" sz="2400" i="1" kern="0">
                          <a:solidFill>
                            <a:schemeClr val="tx1"/>
                          </a:solidFill>
                          <a:latin typeface="Cambria Math" panose="02040503050406030204" pitchFamily="18" charset="0"/>
                        </a:rPr>
                        <m:t>=</m:t>
                      </m:r>
                      <m:r>
                        <a:rPr lang="en-US" altLang="zh-CN" sz="2400" i="1" kern="0">
                          <a:solidFill>
                            <a:schemeClr val="tx1"/>
                          </a:solidFill>
                          <a:latin typeface="Cambria Math" panose="02040503050406030204" pitchFamily="18" charset="0"/>
                        </a:rPr>
                        <m:t>𝐶</m:t>
                      </m:r>
                      <m:d>
                        <m:dPr>
                          <m:ctrlPr>
                            <a:rPr lang="en-US" altLang="zh-CN" sz="2400" i="1" kern="0">
                              <a:solidFill>
                                <a:schemeClr val="tx1"/>
                              </a:solidFill>
                              <a:latin typeface="Cambria Math" panose="02040503050406030204" pitchFamily="18" charset="0"/>
                            </a:rPr>
                          </m:ctrlPr>
                        </m:dPr>
                        <m:e>
                          <m:r>
                            <a:rPr lang="en-US" altLang="zh-CN" sz="2400" i="1" kern="0">
                              <a:solidFill>
                                <a:schemeClr val="tx1"/>
                              </a:solidFill>
                              <a:latin typeface="Cambria Math" panose="02040503050406030204" pitchFamily="18" charset="0"/>
                            </a:rPr>
                            <m:t>𝑇</m:t>
                          </m:r>
                        </m:e>
                      </m:d>
                      <m:r>
                        <a:rPr lang="en-US" altLang="zh-CN" sz="2400" i="1" kern="0">
                          <a:solidFill>
                            <a:schemeClr val="tx1"/>
                          </a:solidFill>
                          <a:latin typeface="Cambria Math" panose="02040503050406030204" pitchFamily="18" charset="0"/>
                        </a:rPr>
                        <m:t>+</m:t>
                      </m:r>
                      <m:r>
                        <a:rPr lang="en-US" altLang="zh-CN" sz="2400" i="1" kern="0">
                          <a:solidFill>
                            <a:schemeClr val="tx1"/>
                          </a:solidFill>
                          <a:latin typeface="Cambria Math" panose="02040503050406030204" pitchFamily="18" charset="0"/>
                        </a:rPr>
                        <m:t>𝛼</m:t>
                      </m:r>
                      <m:r>
                        <a:rPr lang="en-US" altLang="zh-CN" sz="2400" i="1" kern="0">
                          <a:solidFill>
                            <a:schemeClr val="tx1"/>
                          </a:solidFill>
                          <a:latin typeface="Cambria Math" panose="02040503050406030204" pitchFamily="18" charset="0"/>
                        </a:rPr>
                        <m:t>|</m:t>
                      </m:r>
                      <m:r>
                        <a:rPr lang="en-US" altLang="zh-CN" sz="2400" i="1" kern="0">
                          <a:solidFill>
                            <a:schemeClr val="tx1"/>
                          </a:solidFill>
                          <a:latin typeface="Cambria Math" panose="02040503050406030204" pitchFamily="18" charset="0"/>
                        </a:rPr>
                        <m:t>𝑇</m:t>
                      </m:r>
                      <m:r>
                        <a:rPr lang="en-US" altLang="zh-CN" sz="2400" i="1" kern="0">
                          <a:solidFill>
                            <a:schemeClr val="tx1"/>
                          </a:solidFill>
                          <a:latin typeface="Cambria Math" panose="02040503050406030204" pitchFamily="18" charset="0"/>
                        </a:rPr>
                        <m:t>|</m:t>
                      </m:r>
                    </m:oMath>
                  </m:oMathPara>
                </a14:m>
                <a:endParaRPr lang="en-US" altLang="zh-CN" sz="2400" kern="0" dirty="0">
                  <a:solidFill>
                    <a:schemeClr val="tx1"/>
                  </a:solidFill>
                  <a:latin typeface="Times New Roman" charset="0"/>
                </a:endParaRPr>
              </a:p>
              <a:p>
                <a:pPr marL="457200" indent="-457200" algn="l">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任意结点</a:t>
                </a:r>
                <a:r>
                  <a:rPr lang="en-US" altLang="zh-CN" sz="2400" kern="0" dirty="0" smtClean="0">
                    <a:solidFill>
                      <a:schemeClr val="tx1"/>
                    </a:solidFill>
                    <a:latin typeface="Times New Roman" charset="0"/>
                    <a:ea typeface="Times New Roman" charset="0"/>
                    <a:cs typeface="Times New Roman" charset="0"/>
                  </a:rPr>
                  <a:t>t</a:t>
                </a:r>
                <a:r>
                  <a:rPr lang="zh-CN" altLang="en-US" sz="2400" kern="0" dirty="0" smtClean="0">
                    <a:solidFill>
                      <a:schemeClr val="tx1"/>
                    </a:solidFill>
                    <a:latin typeface="Times New Roman" charset="0"/>
                    <a:ea typeface="Times New Roman" charset="0"/>
                    <a:cs typeface="Times New Roman" charset="0"/>
                  </a:rPr>
                  <a:t>的单结点树和子树的损失分别为：</a:t>
                </a:r>
                <a:endParaRPr lang="en-US" altLang="zh-CN" sz="2400" kern="0" dirty="0" smtClean="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endParaRPr lang="en-US" altLang="zh-CN" sz="2400" kern="0" dirty="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endParaRPr lang="en-US" altLang="zh-CN" sz="2400" kern="0" dirty="0" smtClean="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14:m>
                  <m:oMath xmlns:m="http://schemas.openxmlformats.org/officeDocument/2006/math">
                    <m:r>
                      <a:rPr lang="en-US" altLang="zh-CN" sz="2400" b="0" i="1" kern="0" smtClean="0">
                        <a:solidFill>
                          <a:schemeClr val="tx1"/>
                        </a:solidFill>
                        <a:latin typeface="Cambria Math" panose="02040503050406030204" pitchFamily="18" charset="0"/>
                        <a:ea typeface="Times New Roman" charset="0"/>
                        <a:cs typeface="Times New Roman" charset="0"/>
                      </a:rPr>
                      <m:t>𝛼</m:t>
                    </m:r>
                  </m:oMath>
                </a14:m>
                <a:r>
                  <a:rPr lang="zh-CN" altLang="en-US" sz="2400" kern="0" dirty="0" smtClean="0">
                    <a:solidFill>
                      <a:schemeClr val="tx1"/>
                    </a:solidFill>
                    <a:latin typeface="Times New Roman" charset="0"/>
                    <a:ea typeface="Times New Roman" charset="0"/>
                    <a:cs typeface="Times New Roman" charset="0"/>
                  </a:rPr>
                  <a:t>较小时：</a:t>
                </a:r>
                <a:endParaRPr lang="en-US" altLang="zh-CN" sz="2400" kern="0" dirty="0" smtClean="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𝐶</m:t>
                        </m:r>
                      </m:e>
                      <m:sub>
                        <m:r>
                          <a:rPr lang="en-US" altLang="zh-CN" sz="2400" b="0" i="1" kern="0" smtClean="0">
                            <a:solidFill>
                              <a:schemeClr val="tx1"/>
                            </a:solidFill>
                            <a:latin typeface="Cambria Math" panose="02040503050406030204" pitchFamily="18" charset="0"/>
                            <a:ea typeface="Times New Roman" charset="0"/>
                            <a:cs typeface="Times New Roman" charset="0"/>
                          </a:rPr>
                          <m:t>𝛼</m:t>
                        </m:r>
                      </m:sub>
                    </m:sSub>
                    <m:d>
                      <m:dPr>
                        <m:ctrlPr>
                          <a:rPr lang="en-US" altLang="zh-CN" sz="2400" b="0" i="1" kern="0" smtClean="0">
                            <a:solidFill>
                              <a:schemeClr val="tx1"/>
                            </a:solidFill>
                            <a:latin typeface="Cambria Math" panose="02040503050406030204" pitchFamily="18" charset="0"/>
                            <a:ea typeface="Times New Roman" charset="0"/>
                            <a:cs typeface="Times New Roman" charset="0"/>
                          </a:rPr>
                        </m:ctrlPr>
                      </m:dPr>
                      <m:e>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𝑇</m:t>
                            </m:r>
                          </m:e>
                          <m:sub>
                            <m:r>
                              <a:rPr lang="en-US" altLang="zh-CN" sz="2400" b="0" i="1" kern="0" smtClean="0">
                                <a:solidFill>
                                  <a:schemeClr val="tx1"/>
                                </a:solidFill>
                                <a:latin typeface="Cambria Math" panose="02040503050406030204" pitchFamily="18" charset="0"/>
                                <a:ea typeface="Times New Roman" charset="0"/>
                                <a:cs typeface="Times New Roman" charset="0"/>
                              </a:rPr>
                              <m:t>𝑡</m:t>
                            </m:r>
                          </m:sub>
                        </m:sSub>
                      </m:e>
                    </m:d>
                    <m:r>
                      <a:rPr lang="en-US" altLang="zh-CN" sz="2400" b="0" i="1" kern="0" smtClean="0">
                        <a:solidFill>
                          <a:schemeClr val="tx1"/>
                        </a:solidFill>
                        <a:latin typeface="Cambria Math" panose="02040503050406030204" pitchFamily="18" charset="0"/>
                        <a:ea typeface="Times New Roman" charset="0"/>
                        <a:cs typeface="Times New Roman" charset="0"/>
                      </a:rPr>
                      <m:t>=</m:t>
                    </m:r>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𝐶</m:t>
                        </m:r>
                      </m:e>
                      <m:sub>
                        <m:r>
                          <a:rPr lang="en-US" altLang="zh-CN" sz="2400" b="0" i="1" kern="0" smtClean="0">
                            <a:solidFill>
                              <a:schemeClr val="tx1"/>
                            </a:solidFill>
                            <a:latin typeface="Cambria Math" panose="02040503050406030204" pitchFamily="18" charset="0"/>
                            <a:ea typeface="Times New Roman" charset="0"/>
                            <a:cs typeface="Times New Roman" charset="0"/>
                          </a:rPr>
                          <m:t>𝛼</m:t>
                        </m:r>
                      </m:sub>
                    </m:sSub>
                    <m:r>
                      <a:rPr lang="en-US" altLang="zh-CN" sz="2400" b="0" i="1" kern="0" smtClean="0">
                        <a:solidFill>
                          <a:schemeClr val="tx1"/>
                        </a:solidFill>
                        <a:latin typeface="Cambria Math" panose="02040503050406030204" pitchFamily="18" charset="0"/>
                        <a:ea typeface="Times New Roman" charset="0"/>
                        <a:cs typeface="Times New Roman" charset="0"/>
                      </a:rPr>
                      <m:t>(</m:t>
                    </m:r>
                    <m:r>
                      <a:rPr lang="en-US" altLang="zh-CN" sz="2400" b="0" i="1" kern="0" smtClean="0">
                        <a:solidFill>
                          <a:schemeClr val="tx1"/>
                        </a:solidFill>
                        <a:latin typeface="Cambria Math" panose="02040503050406030204" pitchFamily="18" charset="0"/>
                        <a:ea typeface="Times New Roman" charset="0"/>
                        <a:cs typeface="Times New Roman" charset="0"/>
                      </a:rPr>
                      <m:t>𝑡</m:t>
                    </m:r>
                    <m:r>
                      <a:rPr lang="en-US" altLang="zh-CN" sz="2400" b="0" i="1" kern="0" smtClean="0">
                        <a:solidFill>
                          <a:schemeClr val="tx1"/>
                        </a:solidFill>
                        <a:latin typeface="Cambria Math" panose="02040503050406030204" pitchFamily="18" charset="0"/>
                        <a:ea typeface="Times New Roman" charset="0"/>
                        <a:cs typeface="Times New Roman" charset="0"/>
                      </a:rPr>
                      <m:t>)</m:t>
                    </m:r>
                  </m:oMath>
                </a14:m>
                <a:r>
                  <a:rPr lang="en-US" altLang="zh-CN" sz="2400" kern="0" dirty="0" smtClean="0">
                    <a:solidFill>
                      <a:schemeClr val="tx1"/>
                    </a:solidFill>
                    <a:latin typeface="Times New Roman" charset="0"/>
                    <a:ea typeface="Times New Roman" charset="0"/>
                    <a:cs typeface="Times New Roman" charset="0"/>
                  </a:rPr>
                  <a:t> </a:t>
                </a:r>
                <a:r>
                  <a:rPr lang="zh-CN" altLang="en-US" sz="2400" kern="0" dirty="0" smtClean="0">
                    <a:solidFill>
                      <a:schemeClr val="tx1"/>
                    </a:solidFill>
                    <a:latin typeface="Times New Roman" charset="0"/>
                    <a:ea typeface="Times New Roman" charset="0"/>
                    <a:cs typeface="Times New Roman" charset="0"/>
                  </a:rPr>
                  <a:t>时，有</a:t>
                </a:r>
                <a14:m>
                  <m:oMath xmlns:m="http://schemas.openxmlformats.org/officeDocument/2006/math">
                    <m:r>
                      <a:rPr lang="en-US" altLang="zh-CN" sz="2400" b="0" i="1" kern="0" smtClean="0">
                        <a:solidFill>
                          <a:schemeClr val="tx1"/>
                        </a:solidFill>
                        <a:latin typeface="Cambria Math" panose="02040503050406030204" pitchFamily="18" charset="0"/>
                        <a:ea typeface="Times New Roman" charset="0"/>
                        <a:cs typeface="Times New Roman" charset="0"/>
                      </a:rPr>
                      <m:t>𝛼</m:t>
                    </m:r>
                    <m:r>
                      <a:rPr lang="en-US" altLang="zh-CN" sz="2400" b="0" i="1" kern="0" smtClean="0">
                        <a:solidFill>
                          <a:schemeClr val="tx1"/>
                        </a:solidFill>
                        <a:latin typeface="Cambria Math" panose="02040503050406030204" pitchFamily="18" charset="0"/>
                        <a:ea typeface="Times New Roman" charset="0"/>
                        <a:cs typeface="Times New Roman" charset="0"/>
                      </a:rPr>
                      <m:t>= </m:t>
                    </m:r>
                    <m:f>
                      <m:fPr>
                        <m:ctrlPr>
                          <a:rPr lang="en-US" altLang="zh-CN" sz="2400" b="0" i="1" kern="0" smtClean="0">
                            <a:solidFill>
                              <a:schemeClr val="tx1"/>
                            </a:solidFill>
                            <a:latin typeface="Cambria Math" panose="02040503050406030204" pitchFamily="18" charset="0"/>
                            <a:cs typeface="Times New Roman" charset="0"/>
                          </a:rPr>
                        </m:ctrlPr>
                      </m:fPr>
                      <m:num>
                        <m:r>
                          <a:rPr lang="en-US" altLang="zh-CN" sz="2400" b="0" i="1" kern="0" smtClean="0">
                            <a:solidFill>
                              <a:schemeClr val="tx1"/>
                            </a:solidFill>
                            <a:latin typeface="Cambria Math" panose="02040503050406030204" pitchFamily="18" charset="0"/>
                            <a:cs typeface="Times New Roman" charset="0"/>
                          </a:rPr>
                          <m:t>𝐶</m:t>
                        </m:r>
                        <m:d>
                          <m:dPr>
                            <m:ctrlPr>
                              <a:rPr lang="en-US" altLang="zh-CN" sz="2400" b="0" i="1" kern="0" smtClean="0">
                                <a:solidFill>
                                  <a:schemeClr val="tx1"/>
                                </a:solidFill>
                                <a:latin typeface="Cambria Math" panose="02040503050406030204" pitchFamily="18" charset="0"/>
                                <a:cs typeface="Times New Roman" charset="0"/>
                              </a:rPr>
                            </m:ctrlPr>
                          </m:dPr>
                          <m:e>
                            <m:r>
                              <a:rPr lang="en-US" altLang="zh-CN" sz="2400" b="0" i="1" kern="0" smtClean="0">
                                <a:solidFill>
                                  <a:schemeClr val="tx1"/>
                                </a:solidFill>
                                <a:latin typeface="Cambria Math" panose="02040503050406030204" pitchFamily="18" charset="0"/>
                                <a:cs typeface="Times New Roman" charset="0"/>
                              </a:rPr>
                              <m:t>𝑡</m:t>
                            </m:r>
                          </m:e>
                        </m:d>
                        <m:r>
                          <a:rPr lang="en-US" altLang="zh-CN" sz="2400" b="0" i="1" kern="0" smtClean="0">
                            <a:solidFill>
                              <a:schemeClr val="tx1"/>
                            </a:solidFill>
                            <a:latin typeface="Cambria Math" panose="02040503050406030204" pitchFamily="18" charset="0"/>
                            <a:cs typeface="Times New Roman" charset="0"/>
                          </a:rPr>
                          <m:t>−</m:t>
                        </m:r>
                        <m:r>
                          <a:rPr lang="en-US" altLang="zh-CN" sz="2400" b="0" i="1" kern="0" smtClean="0">
                            <a:solidFill>
                              <a:schemeClr val="tx1"/>
                            </a:solidFill>
                            <a:latin typeface="Cambria Math" panose="02040503050406030204" pitchFamily="18" charset="0"/>
                            <a:cs typeface="Times New Roman" charset="0"/>
                          </a:rPr>
                          <m:t>𝐶</m:t>
                        </m:r>
                        <m:r>
                          <a:rPr lang="en-US" altLang="zh-CN" sz="2400" b="0" i="1" kern="0" smtClean="0">
                            <a:solidFill>
                              <a:schemeClr val="tx1"/>
                            </a:solidFill>
                            <a:latin typeface="Cambria Math" panose="02040503050406030204" pitchFamily="18" charset="0"/>
                            <a:cs typeface="Times New Roman" charset="0"/>
                          </a:rPr>
                          <m:t>(</m:t>
                        </m:r>
                        <m:sSub>
                          <m:sSubPr>
                            <m:ctrlPr>
                              <a:rPr lang="en-US" altLang="zh-CN" sz="2400" b="0" i="1" kern="0" smtClean="0">
                                <a:solidFill>
                                  <a:schemeClr val="tx1"/>
                                </a:solidFill>
                                <a:latin typeface="Cambria Math" panose="02040503050406030204" pitchFamily="18" charset="0"/>
                                <a:cs typeface="Times New Roman" charset="0"/>
                              </a:rPr>
                            </m:ctrlPr>
                          </m:sSubPr>
                          <m:e>
                            <m:r>
                              <a:rPr lang="en-US" altLang="zh-CN" sz="2400" b="0" i="1" kern="0" smtClean="0">
                                <a:solidFill>
                                  <a:schemeClr val="tx1"/>
                                </a:solidFill>
                                <a:latin typeface="Cambria Math" panose="02040503050406030204" pitchFamily="18" charset="0"/>
                                <a:cs typeface="Times New Roman" charset="0"/>
                              </a:rPr>
                              <m:t>𝑇</m:t>
                            </m:r>
                          </m:e>
                          <m:sub>
                            <m:r>
                              <a:rPr lang="en-US" altLang="zh-CN" sz="2400" b="0" i="1" kern="0" smtClean="0">
                                <a:solidFill>
                                  <a:schemeClr val="tx1"/>
                                </a:solidFill>
                                <a:latin typeface="Cambria Math" panose="02040503050406030204" pitchFamily="18" charset="0"/>
                                <a:cs typeface="Times New Roman" charset="0"/>
                              </a:rPr>
                              <m:t>𝑡</m:t>
                            </m:r>
                          </m:sub>
                        </m:sSub>
                        <m:r>
                          <a:rPr lang="en-US" altLang="zh-CN" sz="2400" b="0" i="1" kern="0" smtClean="0">
                            <a:solidFill>
                              <a:schemeClr val="tx1"/>
                            </a:solidFill>
                            <a:latin typeface="Cambria Math" panose="02040503050406030204" pitchFamily="18" charset="0"/>
                            <a:cs typeface="Times New Roman" charset="0"/>
                          </a:rPr>
                          <m:t>)</m:t>
                        </m:r>
                      </m:num>
                      <m:den>
                        <m:d>
                          <m:dPr>
                            <m:begChr m:val="|"/>
                            <m:endChr m:val="|"/>
                            <m:ctrlPr>
                              <a:rPr lang="en-US" altLang="zh-CN" sz="2400" b="0" i="1" kern="0" smtClean="0">
                                <a:solidFill>
                                  <a:schemeClr val="tx1"/>
                                </a:solidFill>
                                <a:latin typeface="Cambria Math" panose="02040503050406030204" pitchFamily="18" charset="0"/>
                                <a:cs typeface="Times New Roman" charset="0"/>
                              </a:rPr>
                            </m:ctrlPr>
                          </m:dPr>
                          <m:e>
                            <m:sSub>
                              <m:sSubPr>
                                <m:ctrlPr>
                                  <a:rPr lang="en-US" altLang="zh-CN" sz="2400" b="0" i="1" kern="0" smtClean="0">
                                    <a:solidFill>
                                      <a:schemeClr val="tx1"/>
                                    </a:solidFill>
                                    <a:latin typeface="Cambria Math" panose="02040503050406030204" pitchFamily="18" charset="0"/>
                                    <a:cs typeface="Times New Roman" charset="0"/>
                                  </a:rPr>
                                </m:ctrlPr>
                              </m:sSubPr>
                              <m:e>
                                <m:r>
                                  <a:rPr lang="en-US" altLang="zh-CN" sz="2400" b="0" i="1" kern="0" smtClean="0">
                                    <a:solidFill>
                                      <a:schemeClr val="tx1"/>
                                    </a:solidFill>
                                    <a:latin typeface="Cambria Math" panose="02040503050406030204" pitchFamily="18" charset="0"/>
                                    <a:cs typeface="Times New Roman" charset="0"/>
                                  </a:rPr>
                                  <m:t>𝑇</m:t>
                                </m:r>
                              </m:e>
                              <m:sub>
                                <m:r>
                                  <a:rPr lang="en-US" altLang="zh-CN" sz="2400" b="0" i="1" kern="0" smtClean="0">
                                    <a:solidFill>
                                      <a:schemeClr val="tx1"/>
                                    </a:solidFill>
                                    <a:latin typeface="Cambria Math" panose="02040503050406030204" pitchFamily="18" charset="0"/>
                                    <a:cs typeface="Times New Roman" charset="0"/>
                                  </a:rPr>
                                  <m:t>𝑡</m:t>
                                </m:r>
                              </m:sub>
                            </m:sSub>
                          </m:e>
                        </m:d>
                        <m:r>
                          <a:rPr lang="en-US" altLang="zh-CN" sz="2400" b="0" i="1" kern="0" smtClean="0">
                            <a:solidFill>
                              <a:schemeClr val="tx1"/>
                            </a:solidFill>
                            <a:latin typeface="Cambria Math" panose="02040503050406030204" pitchFamily="18" charset="0"/>
                            <a:cs typeface="Times New Roman" charset="0"/>
                          </a:rPr>
                          <m:t>−1</m:t>
                        </m:r>
                      </m:den>
                    </m:f>
                  </m:oMath>
                </a14:m>
                <a:r>
                  <a:rPr lang="zh-CN" altLang="en-US" sz="2400" kern="0" dirty="0" smtClean="0">
                    <a:solidFill>
                      <a:schemeClr val="tx1"/>
                    </a:solidFill>
                    <a:latin typeface="Times New Roman" charset="0"/>
                    <a:ea typeface="Times New Roman" charset="0"/>
                    <a:cs typeface="Times New Roman" charset="0"/>
                  </a:rPr>
                  <a:t> ，两者损失相同，但是剪枝后结点更少，所以剪枝之后更可取</a:t>
                </a:r>
                <a:endParaRPr lang="en-US" altLang="zh-CN" sz="2400" kern="0" dirty="0" smtClean="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为此，计算：</a:t>
                </a:r>
                <a:endParaRPr lang="en-US" altLang="zh-CN" sz="2400" kern="0" dirty="0" smtClean="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endParaRPr lang="en-US" altLang="zh-CN" sz="2400" kern="0" dirty="0" smtClean="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endParaRPr lang="en-US" altLang="zh-CN" sz="2400" kern="0" dirty="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将</a:t>
                </a:r>
                <a14:m>
                  <m:oMath xmlns:m="http://schemas.openxmlformats.org/officeDocument/2006/math">
                    <m:r>
                      <a:rPr lang="en-US" altLang="zh-CN" sz="2400" b="0" i="1" kern="0" smtClean="0">
                        <a:solidFill>
                          <a:schemeClr val="tx1"/>
                        </a:solidFill>
                        <a:latin typeface="Cambria Math" panose="02040503050406030204" pitchFamily="18" charset="0"/>
                        <a:ea typeface="Times New Roman" charset="0"/>
                        <a:cs typeface="Times New Roman" charset="0"/>
                      </a:rPr>
                      <m:t>𝑔</m:t>
                    </m:r>
                    <m:r>
                      <a:rPr lang="en-US" altLang="zh-CN" sz="2400" b="0" i="1" kern="0" smtClean="0">
                        <a:solidFill>
                          <a:schemeClr val="tx1"/>
                        </a:solidFill>
                        <a:latin typeface="Cambria Math" panose="02040503050406030204" pitchFamily="18" charset="0"/>
                        <a:ea typeface="Times New Roman" charset="0"/>
                        <a:cs typeface="Times New Roman" charset="0"/>
                      </a:rPr>
                      <m:t>(</m:t>
                    </m:r>
                    <m:r>
                      <a:rPr lang="en-US" altLang="zh-CN" sz="2400" b="0" i="1" kern="0" smtClean="0">
                        <a:solidFill>
                          <a:schemeClr val="tx1"/>
                        </a:solidFill>
                        <a:latin typeface="Cambria Math" panose="02040503050406030204" pitchFamily="18" charset="0"/>
                        <a:ea typeface="Times New Roman" charset="0"/>
                        <a:cs typeface="Times New Roman" charset="0"/>
                      </a:rPr>
                      <m:t>𝑡</m:t>
                    </m:r>
                    <m:r>
                      <a:rPr lang="en-US" altLang="zh-CN" sz="2400" b="0" i="1" kern="0" smtClean="0">
                        <a:solidFill>
                          <a:schemeClr val="tx1"/>
                        </a:solidFill>
                        <a:latin typeface="Cambria Math" panose="02040503050406030204" pitchFamily="18" charset="0"/>
                        <a:ea typeface="Times New Roman" charset="0"/>
                        <a:cs typeface="Times New Roman" charset="0"/>
                      </a:rPr>
                      <m:t>)</m:t>
                    </m:r>
                  </m:oMath>
                </a14:m>
                <a:r>
                  <a:rPr lang="zh-CN" altLang="en-US" sz="2400" kern="0" dirty="0" smtClean="0">
                    <a:solidFill>
                      <a:schemeClr val="tx1"/>
                    </a:solidFill>
                    <a:latin typeface="Times New Roman" charset="0"/>
                    <a:ea typeface="Times New Roman" charset="0"/>
                    <a:cs typeface="Times New Roman" charset="0"/>
                  </a:rPr>
                  <a:t>最小的子树剪枝，</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𝛼</m:t>
                        </m:r>
                      </m:e>
                      <m:sub>
                        <m:r>
                          <a:rPr lang="en-US" altLang="zh-CN" sz="2400" b="0" i="1" kern="0" smtClean="0">
                            <a:solidFill>
                              <a:schemeClr val="tx1"/>
                            </a:solidFill>
                            <a:latin typeface="Cambria Math" panose="02040503050406030204" pitchFamily="18" charset="0"/>
                            <a:ea typeface="Times New Roman" charset="0"/>
                            <a:cs typeface="Times New Roman" charset="0"/>
                          </a:rPr>
                          <m:t>1</m:t>
                        </m:r>
                      </m:sub>
                    </m:sSub>
                    <m:r>
                      <a:rPr lang="en-US" altLang="zh-CN" sz="2400" b="0" i="1" kern="0" smtClean="0">
                        <a:solidFill>
                          <a:schemeClr val="tx1"/>
                        </a:solidFill>
                        <a:latin typeface="Cambria Math" panose="02040503050406030204" pitchFamily="18" charset="0"/>
                        <a:ea typeface="Times New Roman" charset="0"/>
                        <a:cs typeface="Times New Roman" charset="0"/>
                      </a:rPr>
                      <m:t>=</m:t>
                    </m:r>
                    <m:r>
                      <a:rPr lang="en-US" altLang="zh-CN" sz="2400" b="0" i="1" kern="0" smtClean="0">
                        <a:solidFill>
                          <a:schemeClr val="tx1"/>
                        </a:solidFill>
                        <a:latin typeface="Cambria Math" panose="02040503050406030204" pitchFamily="18" charset="0"/>
                        <a:ea typeface="Times New Roman" charset="0"/>
                        <a:cs typeface="Times New Roman" charset="0"/>
                      </a:rPr>
                      <m:t>𝑔</m:t>
                    </m:r>
                    <m:r>
                      <a:rPr lang="en-US" altLang="zh-CN" sz="2400" b="0" i="1" kern="0" smtClean="0">
                        <a:solidFill>
                          <a:schemeClr val="tx1"/>
                        </a:solidFill>
                        <a:latin typeface="Cambria Math" panose="02040503050406030204" pitchFamily="18" charset="0"/>
                        <a:ea typeface="Times New Roman" charset="0"/>
                        <a:cs typeface="Times New Roman" charset="0"/>
                      </a:rPr>
                      <m:t>(</m:t>
                    </m:r>
                    <m:r>
                      <a:rPr lang="en-US" altLang="zh-CN" sz="2400" b="0" i="1" kern="0" smtClean="0">
                        <a:solidFill>
                          <a:schemeClr val="tx1"/>
                        </a:solidFill>
                        <a:latin typeface="Cambria Math" panose="02040503050406030204" pitchFamily="18" charset="0"/>
                        <a:ea typeface="Times New Roman" charset="0"/>
                        <a:cs typeface="Times New Roman" charset="0"/>
                      </a:rPr>
                      <m:t>𝑡</m:t>
                    </m:r>
                    <m:r>
                      <a:rPr lang="en-US" altLang="zh-CN" sz="2400" b="0" i="1" kern="0" smtClean="0">
                        <a:solidFill>
                          <a:schemeClr val="tx1"/>
                        </a:solidFill>
                        <a:latin typeface="Cambria Math" panose="02040503050406030204" pitchFamily="18" charset="0"/>
                        <a:ea typeface="Times New Roman" charset="0"/>
                        <a:cs typeface="Times New Roman" charset="0"/>
                      </a:rPr>
                      <m:t>)</m:t>
                    </m:r>
                  </m:oMath>
                </a14:m>
                <a:r>
                  <a:rPr lang="zh-CN" altLang="en-US" sz="2400" kern="0" dirty="0" smtClean="0">
                    <a:solidFill>
                      <a:schemeClr val="tx1"/>
                    </a:solidFill>
                    <a:latin typeface="Times New Roman" charset="0"/>
                    <a:ea typeface="Times New Roman" charset="0"/>
                    <a:cs typeface="Times New Roman" charset="0"/>
                  </a:rPr>
                  <a:t>此时剪枝后的子树</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𝑇</m:t>
                        </m:r>
                      </m:e>
                      <m:sub>
                        <m:r>
                          <a:rPr lang="en-US" altLang="zh-CN" sz="2400" b="0" i="1" kern="0" smtClean="0">
                            <a:solidFill>
                              <a:schemeClr val="tx1"/>
                            </a:solidFill>
                            <a:latin typeface="Cambria Math" panose="02040503050406030204" pitchFamily="18" charset="0"/>
                            <a:ea typeface="Times New Roman" charset="0"/>
                            <a:cs typeface="Times New Roman" charset="0"/>
                          </a:rPr>
                          <m:t>1</m:t>
                        </m:r>
                      </m:sub>
                    </m:sSub>
                    <m:r>
                      <a:rPr lang="zh-CN" altLang="en-US" sz="2400" i="1" kern="0">
                        <a:solidFill>
                          <a:schemeClr val="tx1"/>
                        </a:solidFill>
                        <a:latin typeface="Cambria Math" panose="02040503050406030204" pitchFamily="18" charset="0"/>
                        <a:ea typeface="Times New Roman" charset="0"/>
                        <a:cs typeface="Times New Roman" charset="0"/>
                      </a:rPr>
                      <m:t>为</m:t>
                    </m:r>
                  </m:oMath>
                </a14:m>
                <a:r>
                  <a:rPr lang="zh-CN" altLang="en-US" sz="2400" kern="0" dirty="0" smtClean="0">
                    <a:solidFill>
                      <a:schemeClr val="tx1"/>
                    </a:solidFill>
                    <a:latin typeface="Times New Roman" charset="0"/>
                    <a:ea typeface="Times New Roman" charset="0"/>
                    <a:cs typeface="Times New Roman" charset="0"/>
                  </a:rPr>
                  <a:t>所在区间为</a:t>
                </a:r>
                <a14:m>
                  <m:oMath xmlns:m="http://schemas.openxmlformats.org/officeDocument/2006/math">
                    <m:r>
                      <a:rPr lang="en-US" altLang="zh-CN" sz="2400" b="0" i="1" kern="0" smtClean="0">
                        <a:solidFill>
                          <a:schemeClr val="tx1"/>
                        </a:solidFill>
                        <a:latin typeface="Cambria Math" panose="02040503050406030204" pitchFamily="18" charset="0"/>
                        <a:ea typeface="Times New Roman" charset="0"/>
                        <a:cs typeface="Times New Roman" charset="0"/>
                      </a:rPr>
                      <m:t>[</m:t>
                    </m:r>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𝛼</m:t>
                        </m:r>
                      </m:e>
                      <m:sub>
                        <m:r>
                          <a:rPr lang="en-US" altLang="zh-CN" sz="2400" b="0" i="1" kern="0" smtClean="0">
                            <a:solidFill>
                              <a:schemeClr val="tx1"/>
                            </a:solidFill>
                            <a:latin typeface="Cambria Math" panose="02040503050406030204" pitchFamily="18" charset="0"/>
                            <a:ea typeface="Times New Roman" charset="0"/>
                            <a:cs typeface="Times New Roman" charset="0"/>
                          </a:rPr>
                          <m:t>1</m:t>
                        </m:r>
                      </m:sub>
                    </m:sSub>
                    <m:r>
                      <a:rPr lang="en-US" altLang="zh-CN" sz="2400" b="0" i="1" kern="0" smtClean="0">
                        <a:solidFill>
                          <a:schemeClr val="tx1"/>
                        </a:solidFill>
                        <a:latin typeface="Cambria Math" panose="02040503050406030204" pitchFamily="18" charset="0"/>
                        <a:ea typeface="Times New Roman" charset="0"/>
                        <a:cs typeface="Times New Roman" charset="0"/>
                      </a:rPr>
                      <m:t>,</m:t>
                    </m:r>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𝛼</m:t>
                        </m:r>
                      </m:e>
                      <m:sub>
                        <m:r>
                          <a:rPr lang="en-US" altLang="zh-CN" sz="2400" b="0" i="1" kern="0" smtClean="0">
                            <a:solidFill>
                              <a:schemeClr val="tx1"/>
                            </a:solidFill>
                            <a:latin typeface="Cambria Math" panose="02040503050406030204" pitchFamily="18" charset="0"/>
                            <a:ea typeface="Times New Roman" charset="0"/>
                            <a:cs typeface="Times New Roman" charset="0"/>
                          </a:rPr>
                          <m:t>2</m:t>
                        </m:r>
                      </m:sub>
                    </m:sSub>
                    <m:r>
                      <a:rPr lang="en-US" altLang="zh-CN" sz="2400" b="0" i="1" kern="0" smtClean="0">
                        <a:solidFill>
                          <a:schemeClr val="tx1"/>
                        </a:solidFill>
                        <a:latin typeface="Cambria Math" panose="02040503050406030204" pitchFamily="18" charset="0"/>
                        <a:ea typeface="Times New Roman" charset="0"/>
                        <a:cs typeface="Times New Roman" charset="0"/>
                      </a:rPr>
                      <m:t>)</m:t>
                    </m:r>
                    <m:r>
                      <a:rPr lang="zh-CN" altLang="en-US" sz="2400" i="1" kern="0">
                        <a:solidFill>
                          <a:schemeClr val="tx1"/>
                        </a:solidFill>
                        <a:latin typeface="Cambria Math" panose="02040503050406030204" pitchFamily="18" charset="0"/>
                        <a:ea typeface="Times New Roman" charset="0"/>
                        <a:cs typeface="Times New Roman" charset="0"/>
                      </a:rPr>
                      <m:t>的</m:t>
                    </m:r>
                  </m:oMath>
                </a14:m>
                <a:r>
                  <a:rPr lang="zh-CN" altLang="en-US" sz="2400" kern="0" dirty="0" smtClean="0">
                    <a:solidFill>
                      <a:schemeClr val="tx1"/>
                    </a:solidFill>
                    <a:latin typeface="Times New Roman" charset="0"/>
                    <a:ea typeface="Times New Roman" charset="0"/>
                    <a:cs typeface="Times New Roman" charset="0"/>
                  </a:rPr>
                  <a:t>最优子树</a:t>
                </a:r>
                <a:endParaRPr lang="en-US" altLang="zh-CN" sz="2400" kern="0" dirty="0" smtClean="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每次剪枝取得的</a:t>
                </a:r>
                <a14:m>
                  <m:oMath xmlns:m="http://schemas.openxmlformats.org/officeDocument/2006/math">
                    <m:r>
                      <a:rPr lang="en-US" altLang="zh-CN" sz="2400" b="0" i="1" kern="0" smtClean="0">
                        <a:solidFill>
                          <a:schemeClr val="tx1"/>
                        </a:solidFill>
                        <a:latin typeface="Cambria Math" panose="02040503050406030204" pitchFamily="18" charset="0"/>
                        <a:ea typeface="Times New Roman" charset="0"/>
                        <a:cs typeface="Times New Roman" charset="0"/>
                      </a:rPr>
                      <m:t>𝛼</m:t>
                    </m:r>
                  </m:oMath>
                </a14:m>
                <a:r>
                  <a:rPr lang="zh-CN" altLang="en-US" sz="2400" kern="0" dirty="0" smtClean="0">
                    <a:solidFill>
                      <a:schemeClr val="tx1"/>
                    </a:solidFill>
                    <a:latin typeface="Times New Roman" charset="0"/>
                    <a:ea typeface="Times New Roman" charset="0"/>
                    <a:cs typeface="Times New Roman" charset="0"/>
                  </a:rPr>
                  <a:t>不断增大，导致已经剪枝的子树的损失比单节点大，因此嵌套剪枝是可行的</a:t>
                </a:r>
                <a:endParaRPr lang="en-US" altLang="zh-CN" sz="2400" kern="0" dirty="0" smtClean="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endParaRPr lang="en-US" altLang="zh-CN" sz="2400" kern="0" dirty="0" smtClean="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endParaRPr lang="en-US" altLang="zh-CN" sz="2400" kern="0" dirty="0" smtClean="0">
                  <a:solidFill>
                    <a:schemeClr val="tx1"/>
                  </a:solidFill>
                  <a:latin typeface="Times New Roman" charset="0"/>
                  <a:ea typeface="Times New Roman" charset="0"/>
                  <a:cs typeface="Times New Roman" charset="0"/>
                </a:endParaRPr>
              </a:p>
              <a:p>
                <a:pPr algn="l"/>
                <a:endParaRPr lang="en-US" altLang="zh-CN" sz="2400" kern="0" dirty="0" smtClean="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endParaRPr lang="en-US" altLang="zh-CN" sz="2400" kern="0" dirty="0" smtClean="0">
                  <a:solidFill>
                    <a:schemeClr val="tx1"/>
                  </a:solidFill>
                  <a:latin typeface="Times New Roman" charset="0"/>
                  <a:ea typeface="Times New Roman" charset="0"/>
                  <a:cs typeface="Times New Roman" charset="0"/>
                </a:endParaRPr>
              </a:p>
            </p:txBody>
          </p:sp>
        </mc:Choice>
        <mc:Fallback>
          <p:sp>
            <p:nvSpPr>
              <p:cNvPr id="5" name="object 4"/>
              <p:cNvSpPr txBox="1">
                <a:spLocks noRot="1" noChangeAspect="1" noMove="1" noResize="1" noEditPoints="1" noAdjustHandles="1" noChangeArrowheads="1" noChangeShapeType="1" noTextEdit="1"/>
              </p:cNvSpPr>
              <p:nvPr/>
            </p:nvSpPr>
            <p:spPr bwMode="auto">
              <a:xfrm>
                <a:off x="1708732" y="947950"/>
                <a:ext cx="9216443" cy="7326173"/>
              </a:xfrm>
              <a:prstGeom prst="rect">
                <a:avLst/>
              </a:prstGeom>
              <a:blipFill>
                <a:blip r:embed="rId3"/>
                <a:stretch>
                  <a:fillRect l="-1852" t="-500" r="-1653"/>
                </a:stretch>
              </a:blipFill>
              <a:ln w="9525">
                <a:noFill/>
                <a:miter lim="800000"/>
                <a:headEnd/>
                <a:tailEnd/>
              </a:ln>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2603200" y="2428696"/>
            <a:ext cx="2219635" cy="485843"/>
          </a:xfrm>
          <a:prstGeom prst="rect">
            <a:avLst/>
          </a:prstGeom>
        </p:spPr>
      </p:pic>
      <p:pic>
        <p:nvPicPr>
          <p:cNvPr id="4" name="图片 3"/>
          <p:cNvPicPr>
            <a:picLocks noChangeAspect="1"/>
          </p:cNvPicPr>
          <p:nvPr/>
        </p:nvPicPr>
        <p:blipFill>
          <a:blip r:embed="rId5"/>
          <a:stretch>
            <a:fillRect/>
          </a:stretch>
        </p:blipFill>
        <p:spPr>
          <a:xfrm>
            <a:off x="6173826" y="2428696"/>
            <a:ext cx="2676899" cy="533474"/>
          </a:xfrm>
          <a:prstGeom prst="rect">
            <a:avLst/>
          </a:prstGeom>
        </p:spPr>
      </p:pic>
      <p:pic>
        <p:nvPicPr>
          <p:cNvPr id="6" name="图片 5"/>
          <p:cNvPicPr>
            <a:picLocks noChangeAspect="1"/>
          </p:cNvPicPr>
          <p:nvPr/>
        </p:nvPicPr>
        <p:blipFill>
          <a:blip r:embed="rId6"/>
          <a:stretch>
            <a:fillRect/>
          </a:stretch>
        </p:blipFill>
        <p:spPr>
          <a:xfrm>
            <a:off x="3588635" y="3057638"/>
            <a:ext cx="1800476" cy="428685"/>
          </a:xfrm>
          <a:prstGeom prst="rect">
            <a:avLst/>
          </a:prstGeom>
        </p:spPr>
      </p:pic>
      <p:pic>
        <p:nvPicPr>
          <p:cNvPr id="9" name="图片 8"/>
          <p:cNvPicPr>
            <a:picLocks noChangeAspect="1"/>
          </p:cNvPicPr>
          <p:nvPr/>
        </p:nvPicPr>
        <p:blipFill>
          <a:blip r:embed="rId7"/>
          <a:stretch>
            <a:fillRect/>
          </a:stretch>
        </p:blipFill>
        <p:spPr>
          <a:xfrm>
            <a:off x="4273324" y="4517548"/>
            <a:ext cx="3238952" cy="838317"/>
          </a:xfrm>
          <a:prstGeom prst="rect">
            <a:avLst/>
          </a:prstGeom>
        </p:spPr>
      </p:pic>
    </p:spTree>
    <p:extLst>
      <p:ext uri="{BB962C8B-B14F-4D97-AF65-F5344CB8AC3E}">
        <p14:creationId xmlns:p14="http://schemas.microsoft.com/office/powerpoint/2010/main" val="1791264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1708732" y="184666"/>
            <a:ext cx="7849492"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a:lstStyle>
          <a:p>
            <a:r>
              <a:rPr lang="en-US" altLang="zh-CN" sz="2800" kern="0" dirty="0" smtClean="0">
                <a:solidFill>
                  <a:schemeClr val="tx1"/>
                </a:solidFill>
              </a:rPr>
              <a:t>CART</a:t>
            </a:r>
            <a:r>
              <a:rPr lang="zh-CN" altLang="en-US" sz="2800" kern="0" dirty="0" smtClean="0">
                <a:solidFill>
                  <a:schemeClr val="tx1"/>
                </a:solidFill>
              </a:rPr>
              <a:t>树剪枝算法</a:t>
            </a:r>
            <a:endParaRPr lang="zh-CN" altLang="en-US" sz="2800" kern="0" dirty="0">
              <a:solidFill>
                <a:schemeClr val="tx1"/>
              </a:solidFill>
            </a:endParaRPr>
          </a:p>
        </p:txBody>
      </p:sp>
      <mc:AlternateContent xmlns:mc="http://schemas.openxmlformats.org/markup-compatibility/2006">
        <mc:Choice xmlns:a14="http://schemas.microsoft.com/office/drawing/2010/main" Requires="a14">
          <p:sp>
            <p:nvSpPr>
              <p:cNvPr id="5" name="object 4"/>
              <p:cNvSpPr txBox="1">
                <a:spLocks/>
              </p:cNvSpPr>
              <p:nvPr/>
            </p:nvSpPr>
            <p:spPr bwMode="auto">
              <a:xfrm>
                <a:off x="1708732" y="1124743"/>
                <a:ext cx="9216443" cy="4144724"/>
              </a:xfrm>
              <a:prstGeom prst="rect">
                <a:avLst/>
              </a:prstGeom>
              <a:noFill/>
              <a:ln w="9525">
                <a:noFill/>
                <a:miter lim="800000"/>
                <a:headEnd/>
                <a:tailEnd/>
              </a:ln>
            </p:spPr>
            <p:txBody>
              <a:bodyPr vert="horz" wrap="square" lIns="0" tIns="81280" rIns="0" bIns="0" numCol="1" rtlCol="0" anchor="t" anchorCtr="0" compatLnSpc="1">
                <a:prstTxWarp prst="textNoShape">
                  <a:avLst/>
                </a:prstTxWarp>
                <a:spAutoFit/>
              </a:bodyPr>
              <a:lstStyle>
                <a:lvl1pPr algn="ctr"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a:lstStyle>
              <a:p>
                <a:pPr algn="l"/>
                <a:r>
                  <a:rPr lang="zh-CN" altLang="en-US" sz="2400" kern="0" dirty="0" smtClean="0">
                    <a:solidFill>
                      <a:schemeClr val="tx1"/>
                    </a:solidFill>
                    <a:latin typeface="Times New Roman" charset="0"/>
                    <a:ea typeface="Times New Roman" charset="0"/>
                    <a:cs typeface="Times New Roman" charset="0"/>
                  </a:rPr>
                  <a:t>输入：</a:t>
                </a:r>
                <a:r>
                  <a:rPr lang="en-US" altLang="zh-CN" sz="2400" kern="0" dirty="0">
                    <a:solidFill>
                      <a:schemeClr val="tx1"/>
                    </a:solidFill>
                    <a:latin typeface="Times New Roman" charset="0"/>
                    <a:ea typeface="Times New Roman" charset="0"/>
                    <a:cs typeface="Times New Roman" charset="0"/>
                  </a:rPr>
                  <a:t>CART</a:t>
                </a:r>
                <a:r>
                  <a:rPr lang="zh-CN" altLang="en-US" sz="2400" kern="0" dirty="0">
                    <a:solidFill>
                      <a:schemeClr val="tx1"/>
                    </a:solidFill>
                    <a:latin typeface="Times New Roman" charset="0"/>
                    <a:ea typeface="Times New Roman" charset="0"/>
                    <a:cs typeface="Times New Roman" charset="0"/>
                  </a:rPr>
                  <a:t>算法生成的决策树</a:t>
                </a:r>
                <a:r>
                  <a:rPr lang="zh-CN" altLang="en-US" sz="2400" kern="0" dirty="0" smtClean="0">
                    <a:solidFill>
                      <a:schemeClr val="tx1"/>
                    </a:solidFill>
                    <a:latin typeface="Times New Roman" charset="0"/>
                    <a:ea typeface="Times New Roman" charset="0"/>
                    <a:cs typeface="Times New Roman" charset="0"/>
                  </a:rPr>
                  <a:t>；</a:t>
                </a:r>
                <a:endParaRPr lang="en-US" altLang="zh-CN" sz="2400" kern="0" dirty="0" smtClean="0">
                  <a:solidFill>
                    <a:schemeClr val="tx1"/>
                  </a:solidFill>
                  <a:latin typeface="Times New Roman" charset="0"/>
                  <a:ea typeface="Times New Roman" charset="0"/>
                  <a:cs typeface="Times New Roman" charset="0"/>
                </a:endParaRPr>
              </a:p>
              <a:p>
                <a:pPr algn="l"/>
                <a:r>
                  <a:rPr lang="zh-CN" altLang="en-US" sz="2400" kern="0" dirty="0" smtClean="0">
                    <a:solidFill>
                      <a:schemeClr val="tx1"/>
                    </a:solidFill>
                    <a:latin typeface="Times New Roman" charset="0"/>
                    <a:ea typeface="Times New Roman" charset="0"/>
                    <a:cs typeface="Times New Roman" charset="0"/>
                  </a:rPr>
                  <a:t>输出</a:t>
                </a:r>
                <a:r>
                  <a:rPr lang="zh-CN" altLang="en-US" sz="2400" kern="0" dirty="0">
                    <a:solidFill>
                      <a:schemeClr val="tx1"/>
                    </a:solidFill>
                    <a:latin typeface="Times New Roman" charset="0"/>
                    <a:ea typeface="Times New Roman" charset="0"/>
                    <a:cs typeface="Times New Roman" charset="0"/>
                  </a:rPr>
                  <a:t>：最优</a:t>
                </a:r>
                <a:r>
                  <a:rPr lang="zh-CN" altLang="en-US" sz="2400" kern="0" dirty="0" smtClean="0">
                    <a:solidFill>
                      <a:schemeClr val="tx1"/>
                    </a:solidFill>
                    <a:latin typeface="Times New Roman" charset="0"/>
                    <a:ea typeface="Times New Roman" charset="0"/>
                    <a:cs typeface="Times New Roman" charset="0"/>
                  </a:rPr>
                  <a:t>决策树</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𝑇</m:t>
                        </m:r>
                      </m:e>
                      <m:sub>
                        <m:r>
                          <a:rPr lang="en-US" altLang="zh-CN" sz="2400" b="0" i="1" kern="0" smtClean="0">
                            <a:solidFill>
                              <a:schemeClr val="tx1"/>
                            </a:solidFill>
                            <a:latin typeface="Cambria Math" panose="02040503050406030204" pitchFamily="18" charset="0"/>
                            <a:ea typeface="Times New Roman" charset="0"/>
                            <a:cs typeface="Times New Roman" charset="0"/>
                          </a:rPr>
                          <m:t>𝛼</m:t>
                        </m:r>
                      </m:sub>
                    </m:sSub>
                  </m:oMath>
                </a14:m>
                <a:r>
                  <a:rPr lang="zh-CN" altLang="en-US" sz="2400" kern="0" dirty="0" smtClean="0">
                    <a:solidFill>
                      <a:schemeClr val="tx1"/>
                    </a:solidFill>
                    <a:latin typeface="Times New Roman" charset="0"/>
                    <a:ea typeface="Times New Roman" charset="0"/>
                    <a:cs typeface="Times New Roman" charset="0"/>
                  </a:rPr>
                  <a:t>。</a:t>
                </a:r>
                <a:endParaRPr lang="en-US" altLang="zh-CN" sz="2400" kern="0" dirty="0" smtClean="0">
                  <a:solidFill>
                    <a:schemeClr val="tx1"/>
                  </a:solidFill>
                  <a:latin typeface="Times New Roman" charset="0"/>
                  <a:ea typeface="Times New Roman" charset="0"/>
                  <a:cs typeface="Times New Roman" charset="0"/>
                </a:endParaRPr>
              </a:p>
              <a:p>
                <a:pPr lvl="1"/>
                <a:r>
                  <a:rPr lang="zh-CN" altLang="en-US" sz="2400" kern="0" dirty="0" smtClean="0">
                    <a:solidFill>
                      <a:schemeClr val="tx1"/>
                    </a:solidFill>
                    <a:latin typeface="Times New Roman" charset="0"/>
                    <a:ea typeface="Times New Roman" charset="0"/>
                    <a:cs typeface="Times New Roman" charset="0"/>
                  </a:rPr>
                  <a:t>（</a:t>
                </a:r>
                <a:r>
                  <a:rPr lang="en-US" altLang="zh-CN" sz="2400" kern="0" dirty="0">
                    <a:solidFill>
                      <a:schemeClr val="tx1"/>
                    </a:solidFill>
                    <a:latin typeface="Times New Roman" charset="0"/>
                    <a:ea typeface="Times New Roman" charset="0"/>
                    <a:cs typeface="Times New Roman" charset="0"/>
                  </a:rPr>
                  <a:t>1</a:t>
                </a:r>
                <a:r>
                  <a:rPr lang="zh-CN" altLang="en-US" sz="2400" kern="0" dirty="0">
                    <a:solidFill>
                      <a:schemeClr val="tx1"/>
                    </a:solidFill>
                    <a:latin typeface="Times New Roman" charset="0"/>
                    <a:ea typeface="Times New Roman" charset="0"/>
                    <a:cs typeface="Times New Roman" charset="0"/>
                  </a:rPr>
                  <a:t>）</a:t>
                </a:r>
                <a:r>
                  <a:rPr lang="zh-CN" altLang="en-US" sz="2400" kern="0" dirty="0" smtClean="0">
                    <a:solidFill>
                      <a:schemeClr val="tx1"/>
                    </a:solidFill>
                    <a:latin typeface="Times New Roman" charset="0"/>
                    <a:ea typeface="Times New Roman" charset="0"/>
                    <a:cs typeface="Times New Roman" charset="0"/>
                  </a:rPr>
                  <a:t>设</a:t>
                </a:r>
                <a:r>
                  <a:rPr lang="en-US" altLang="zh-CN" sz="2400" kern="0" dirty="0" smtClean="0">
                    <a:solidFill>
                      <a:schemeClr val="tx1"/>
                    </a:solidFill>
                    <a:latin typeface="Times New Roman" charset="0"/>
                    <a:ea typeface="Times New Roman" charset="0"/>
                    <a:cs typeface="Times New Roman" charset="0"/>
                  </a:rPr>
                  <a:t>k = 0</a:t>
                </a:r>
                <a:r>
                  <a:rPr lang="zh-CN" altLang="en-US" sz="2400" kern="0" dirty="0" smtClean="0">
                    <a:solidFill>
                      <a:schemeClr val="tx1"/>
                    </a:solidFill>
                    <a:latin typeface="Times New Roman" charset="0"/>
                    <a:ea typeface="Times New Roman" charset="0"/>
                    <a:cs typeface="Times New Roman" charset="0"/>
                  </a:rPr>
                  <a:t>，</a:t>
                </a:r>
                <a:r>
                  <a:rPr lang="en-US" altLang="zh-CN" sz="2400" kern="0" dirty="0" smtClean="0">
                    <a:solidFill>
                      <a:schemeClr val="tx1"/>
                    </a:solidFill>
                    <a:latin typeface="Times New Roman" charset="0"/>
                    <a:ea typeface="Times New Roman" charset="0"/>
                    <a:cs typeface="Times New Roman" charset="0"/>
                  </a:rPr>
                  <a:t>T = </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𝑇</m:t>
                        </m:r>
                      </m:e>
                      <m:sub>
                        <m:r>
                          <a:rPr lang="en-US" altLang="zh-CN" sz="2400" b="0" i="1" kern="0" smtClean="0">
                            <a:solidFill>
                              <a:schemeClr val="tx1"/>
                            </a:solidFill>
                            <a:latin typeface="Cambria Math" panose="02040503050406030204" pitchFamily="18" charset="0"/>
                            <a:ea typeface="Times New Roman" charset="0"/>
                            <a:cs typeface="Times New Roman" charset="0"/>
                          </a:rPr>
                          <m:t>0</m:t>
                        </m:r>
                      </m:sub>
                    </m:sSub>
                  </m:oMath>
                </a14:m>
                <a:r>
                  <a:rPr lang="zh-CN" altLang="en-US" sz="2400" kern="0" dirty="0" smtClean="0">
                    <a:solidFill>
                      <a:schemeClr val="tx1"/>
                    </a:solidFill>
                    <a:latin typeface="Times New Roman" charset="0"/>
                    <a:ea typeface="Times New Roman" charset="0"/>
                    <a:cs typeface="Times New Roman" charset="0"/>
                  </a:rPr>
                  <a:t>。</a:t>
                </a:r>
                <a:endParaRPr lang="en-US" altLang="zh-CN" sz="2400" kern="0" dirty="0" smtClean="0">
                  <a:solidFill>
                    <a:schemeClr val="tx1"/>
                  </a:solidFill>
                  <a:latin typeface="Times New Roman" charset="0"/>
                  <a:ea typeface="Times New Roman" charset="0"/>
                  <a:cs typeface="Times New Roman" charset="0"/>
                </a:endParaRPr>
              </a:p>
              <a:p>
                <a:pPr lvl="1"/>
                <a:r>
                  <a:rPr lang="zh-CN" altLang="en-US" sz="2400" kern="0" dirty="0" smtClean="0">
                    <a:solidFill>
                      <a:schemeClr val="tx1"/>
                    </a:solidFill>
                    <a:latin typeface="Times New Roman" charset="0"/>
                    <a:ea typeface="Times New Roman" charset="0"/>
                    <a:cs typeface="Times New Roman" charset="0"/>
                  </a:rPr>
                  <a:t>（</a:t>
                </a:r>
                <a:r>
                  <a:rPr lang="en-US" altLang="zh-CN" sz="2400" kern="0" dirty="0">
                    <a:solidFill>
                      <a:schemeClr val="tx1"/>
                    </a:solidFill>
                    <a:latin typeface="Times New Roman" charset="0"/>
                    <a:ea typeface="Times New Roman" charset="0"/>
                    <a:cs typeface="Times New Roman" charset="0"/>
                  </a:rPr>
                  <a:t>2</a:t>
                </a:r>
                <a:r>
                  <a:rPr lang="zh-CN" altLang="en-US" sz="2400" kern="0" dirty="0">
                    <a:solidFill>
                      <a:schemeClr val="tx1"/>
                    </a:solidFill>
                    <a:latin typeface="Times New Roman" charset="0"/>
                    <a:ea typeface="Times New Roman" charset="0"/>
                    <a:cs typeface="Times New Roman" charset="0"/>
                  </a:rPr>
                  <a:t>）</a:t>
                </a:r>
                <a:r>
                  <a:rPr lang="zh-CN" altLang="en-US" sz="2400" kern="0" dirty="0" smtClean="0">
                    <a:solidFill>
                      <a:schemeClr val="tx1"/>
                    </a:solidFill>
                    <a:latin typeface="Times New Roman" charset="0"/>
                    <a:ea typeface="Times New Roman" charset="0"/>
                    <a:cs typeface="Times New Roman" charset="0"/>
                  </a:rPr>
                  <a:t>设</a:t>
                </a:r>
                <a14:m>
                  <m:oMath xmlns:m="http://schemas.openxmlformats.org/officeDocument/2006/math">
                    <m:r>
                      <a:rPr lang="en-US" altLang="zh-CN" sz="2400" b="0" i="1" kern="0" smtClean="0">
                        <a:solidFill>
                          <a:schemeClr val="tx1"/>
                        </a:solidFill>
                        <a:latin typeface="Cambria Math" panose="02040503050406030204" pitchFamily="18" charset="0"/>
                        <a:ea typeface="Times New Roman" charset="0"/>
                        <a:cs typeface="Times New Roman" charset="0"/>
                      </a:rPr>
                      <m:t>𝛼</m:t>
                    </m:r>
                    <m:r>
                      <a:rPr lang="en-US" altLang="zh-CN" sz="2400" b="0" i="1" kern="0" smtClean="0">
                        <a:solidFill>
                          <a:schemeClr val="tx1"/>
                        </a:solidFill>
                        <a:latin typeface="Cambria Math" panose="02040503050406030204" pitchFamily="18" charset="0"/>
                        <a:ea typeface="Times New Roman" charset="0"/>
                        <a:cs typeface="Times New Roman" charset="0"/>
                      </a:rPr>
                      <m:t>= +∞</m:t>
                    </m:r>
                  </m:oMath>
                </a14:m>
                <a:r>
                  <a:rPr lang="zh-CN" altLang="en-US" sz="2400" kern="0" dirty="0" smtClean="0">
                    <a:solidFill>
                      <a:schemeClr val="tx1"/>
                    </a:solidFill>
                    <a:latin typeface="Times New Roman" charset="0"/>
                    <a:ea typeface="Times New Roman" charset="0"/>
                    <a:cs typeface="Times New Roman" charset="0"/>
                  </a:rPr>
                  <a:t>。</a:t>
                </a:r>
                <a:endParaRPr lang="en-US" altLang="zh-CN" sz="2400" kern="0" dirty="0" smtClean="0">
                  <a:solidFill>
                    <a:schemeClr val="tx1"/>
                  </a:solidFill>
                  <a:latin typeface="Times New Roman" charset="0"/>
                  <a:ea typeface="Times New Roman" charset="0"/>
                  <a:cs typeface="Times New Roman" charset="0"/>
                </a:endParaRPr>
              </a:p>
              <a:p>
                <a:pPr lvl="1"/>
                <a:r>
                  <a:rPr lang="zh-CN" altLang="en-US" sz="2400" kern="0" dirty="0" smtClean="0">
                    <a:solidFill>
                      <a:schemeClr val="tx1"/>
                    </a:solidFill>
                    <a:latin typeface="Times New Roman" charset="0"/>
                    <a:ea typeface="Times New Roman" charset="0"/>
                    <a:cs typeface="Times New Roman" charset="0"/>
                  </a:rPr>
                  <a:t>（</a:t>
                </a:r>
                <a:r>
                  <a:rPr lang="en-US" altLang="zh-CN" sz="2400" kern="0" dirty="0">
                    <a:solidFill>
                      <a:schemeClr val="tx1"/>
                    </a:solidFill>
                    <a:latin typeface="Times New Roman" charset="0"/>
                    <a:ea typeface="Times New Roman" charset="0"/>
                    <a:cs typeface="Times New Roman" charset="0"/>
                  </a:rPr>
                  <a:t>3</a:t>
                </a:r>
                <a:r>
                  <a:rPr lang="zh-CN" altLang="en-US" sz="2400" kern="0" dirty="0">
                    <a:solidFill>
                      <a:schemeClr val="tx1"/>
                    </a:solidFill>
                    <a:latin typeface="Times New Roman" charset="0"/>
                    <a:ea typeface="Times New Roman" charset="0"/>
                    <a:cs typeface="Times New Roman" charset="0"/>
                  </a:rPr>
                  <a:t>）自下而上的对各内部结点</a:t>
                </a:r>
                <a:r>
                  <a:rPr lang="zh-CN" altLang="en-US" sz="2400" kern="0" dirty="0" smtClean="0">
                    <a:solidFill>
                      <a:schemeClr val="tx1"/>
                    </a:solidFill>
                    <a:latin typeface="Times New Roman" charset="0"/>
                    <a:ea typeface="Times New Roman" charset="0"/>
                    <a:cs typeface="Times New Roman" charset="0"/>
                  </a:rPr>
                  <a:t>计算</a:t>
                </a:r>
                <a:r>
                  <a:rPr lang="en-US" altLang="zh-CN" sz="2400" kern="0" dirty="0" smtClean="0">
                    <a:solidFill>
                      <a:schemeClr val="tx1"/>
                    </a:solidFill>
                    <a:latin typeface="Times New Roman" charset="0"/>
                    <a:ea typeface="Times New Roman" charset="0"/>
                    <a:cs typeface="Times New Roman" charset="0"/>
                  </a:rPr>
                  <a:t>g(t)</a:t>
                </a:r>
                <a:r>
                  <a:rPr lang="zh-CN" altLang="en-US" sz="2400" kern="0" dirty="0" smtClean="0">
                    <a:solidFill>
                      <a:schemeClr val="tx1"/>
                    </a:solidFill>
                    <a:latin typeface="Times New Roman" charset="0"/>
                    <a:ea typeface="Times New Roman" charset="0"/>
                    <a:cs typeface="Times New Roman" charset="0"/>
                  </a:rPr>
                  <a:t>。</a:t>
                </a:r>
                <a:endParaRPr lang="en-US" altLang="zh-CN" sz="2400" kern="0" dirty="0" smtClean="0">
                  <a:solidFill>
                    <a:schemeClr val="tx1"/>
                  </a:solidFill>
                  <a:latin typeface="Times New Roman" charset="0"/>
                  <a:ea typeface="Times New Roman" charset="0"/>
                  <a:cs typeface="Times New Roman" charset="0"/>
                </a:endParaRPr>
              </a:p>
              <a:p>
                <a:pPr lvl="1"/>
                <a:r>
                  <a:rPr lang="zh-CN" altLang="en-US" sz="2400" kern="0" dirty="0" smtClean="0">
                    <a:solidFill>
                      <a:schemeClr val="tx1"/>
                    </a:solidFill>
                    <a:latin typeface="Times New Roman" charset="0"/>
                    <a:ea typeface="Times New Roman" charset="0"/>
                    <a:cs typeface="Times New Roman" charset="0"/>
                  </a:rPr>
                  <a:t>（</a:t>
                </a:r>
                <a:r>
                  <a:rPr lang="en-US" altLang="zh-CN" sz="2400" kern="0" dirty="0">
                    <a:solidFill>
                      <a:schemeClr val="tx1"/>
                    </a:solidFill>
                    <a:latin typeface="Times New Roman" charset="0"/>
                    <a:ea typeface="Times New Roman" charset="0"/>
                    <a:cs typeface="Times New Roman" charset="0"/>
                  </a:rPr>
                  <a:t>4</a:t>
                </a:r>
                <a:r>
                  <a:rPr lang="zh-CN" altLang="en-US" sz="2400" kern="0" dirty="0">
                    <a:solidFill>
                      <a:schemeClr val="tx1"/>
                    </a:solidFill>
                    <a:latin typeface="Times New Roman" charset="0"/>
                    <a:ea typeface="Times New Roman" charset="0"/>
                    <a:cs typeface="Times New Roman" charset="0"/>
                  </a:rPr>
                  <a:t>）</a:t>
                </a:r>
                <a:r>
                  <a:rPr lang="zh-CN" altLang="en-US" sz="2400" kern="0" dirty="0" smtClean="0">
                    <a:solidFill>
                      <a:schemeClr val="tx1"/>
                    </a:solidFill>
                    <a:latin typeface="Times New Roman" charset="0"/>
                    <a:ea typeface="Times New Roman" charset="0"/>
                    <a:cs typeface="Times New Roman" charset="0"/>
                  </a:rPr>
                  <a:t>对</a:t>
                </a:r>
                <a:r>
                  <a:rPr lang="en-US" altLang="zh-CN" sz="2400" kern="0" dirty="0" smtClean="0">
                    <a:solidFill>
                      <a:schemeClr val="tx1"/>
                    </a:solidFill>
                    <a:latin typeface="Times New Roman" charset="0"/>
                    <a:ea typeface="Times New Roman" charset="0"/>
                    <a:cs typeface="Times New Roman" charset="0"/>
                  </a:rPr>
                  <a:t>g(t)</a:t>
                </a:r>
                <a:r>
                  <a:rPr lang="zh-CN" altLang="en-US" sz="2400" kern="0" dirty="0" smtClean="0">
                    <a:solidFill>
                      <a:schemeClr val="tx1"/>
                    </a:solidFill>
                    <a:latin typeface="Times New Roman" charset="0"/>
                    <a:ea typeface="Times New Roman" charset="0"/>
                    <a:cs typeface="Times New Roman" charset="0"/>
                  </a:rPr>
                  <a:t>最小的内部</a:t>
                </a:r>
                <a:r>
                  <a:rPr lang="zh-CN" altLang="en-US" sz="2400" kern="0" dirty="0">
                    <a:solidFill>
                      <a:schemeClr val="tx1"/>
                    </a:solidFill>
                    <a:latin typeface="Times New Roman" charset="0"/>
                    <a:ea typeface="Times New Roman" charset="0"/>
                    <a:cs typeface="Times New Roman" charset="0"/>
                  </a:rPr>
                  <a:t>结点进行剪枝，并对叶结点以多数表决法决定其类，得到树</a:t>
                </a:r>
                <a:r>
                  <a:rPr lang="zh-CN" altLang="en-US" sz="2400" kern="0" dirty="0" smtClean="0">
                    <a:solidFill>
                      <a:schemeClr val="tx1"/>
                    </a:solidFill>
                    <a:latin typeface="Times New Roman" charset="0"/>
                    <a:ea typeface="Times New Roman" charset="0"/>
                    <a:cs typeface="Times New Roman" charset="0"/>
                  </a:rPr>
                  <a:t>。</a:t>
                </a:r>
                <a:endParaRPr lang="en-US" altLang="zh-CN" sz="2400" kern="0" dirty="0" smtClean="0">
                  <a:solidFill>
                    <a:schemeClr val="tx1"/>
                  </a:solidFill>
                  <a:latin typeface="Times New Roman" charset="0"/>
                  <a:ea typeface="Times New Roman" charset="0"/>
                  <a:cs typeface="Times New Roman" charset="0"/>
                </a:endParaRPr>
              </a:p>
              <a:p>
                <a:pPr lvl="1"/>
                <a:r>
                  <a:rPr lang="zh-CN" altLang="en-US" sz="2400" kern="0" dirty="0" smtClean="0">
                    <a:solidFill>
                      <a:schemeClr val="tx1"/>
                    </a:solidFill>
                    <a:latin typeface="Times New Roman" charset="0"/>
                    <a:ea typeface="Times New Roman" charset="0"/>
                    <a:cs typeface="Times New Roman" charset="0"/>
                  </a:rPr>
                  <a:t>（</a:t>
                </a:r>
                <a:r>
                  <a:rPr lang="en-US" altLang="zh-CN" sz="2400" kern="0" dirty="0">
                    <a:solidFill>
                      <a:schemeClr val="tx1"/>
                    </a:solidFill>
                    <a:latin typeface="Times New Roman" charset="0"/>
                    <a:ea typeface="Times New Roman" charset="0"/>
                    <a:cs typeface="Times New Roman" charset="0"/>
                  </a:rPr>
                  <a:t>5</a:t>
                </a:r>
                <a:r>
                  <a:rPr lang="zh-CN" altLang="en-US" sz="2400" kern="0" dirty="0">
                    <a:solidFill>
                      <a:schemeClr val="tx1"/>
                    </a:solidFill>
                    <a:latin typeface="Times New Roman" charset="0"/>
                    <a:ea typeface="Times New Roman" charset="0"/>
                    <a:cs typeface="Times New Roman" charset="0"/>
                  </a:rPr>
                  <a:t>）</a:t>
                </a:r>
                <a:r>
                  <a:rPr lang="zh-CN" altLang="en-US" sz="2400" kern="0" dirty="0" smtClean="0">
                    <a:solidFill>
                      <a:schemeClr val="tx1"/>
                    </a:solidFill>
                    <a:latin typeface="Times New Roman" charset="0"/>
                    <a:ea typeface="Times New Roman" charset="0"/>
                    <a:cs typeface="Times New Roman" charset="0"/>
                  </a:rPr>
                  <a:t>设</a:t>
                </a:r>
                <a:r>
                  <a:rPr lang="en-US" altLang="zh-CN" sz="2400" kern="0" dirty="0" smtClean="0">
                    <a:solidFill>
                      <a:schemeClr val="tx1"/>
                    </a:solidFill>
                    <a:latin typeface="Times New Roman" charset="0"/>
                    <a:ea typeface="Times New Roman" charset="0"/>
                    <a:cs typeface="Times New Roman" charset="0"/>
                  </a:rPr>
                  <a:t>k = k+1</a:t>
                </a:r>
                <a:r>
                  <a:rPr lang="zh-CN" altLang="en-US" sz="2400" kern="0" dirty="0" smtClean="0">
                    <a:solidFill>
                      <a:schemeClr val="tx1"/>
                    </a:solidFill>
                    <a:latin typeface="Times New Roman" charset="0"/>
                    <a:ea typeface="Times New Roman" charset="0"/>
                    <a:cs typeface="Times New Roman" charset="0"/>
                  </a:rPr>
                  <a:t>，</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𝛼</m:t>
                        </m:r>
                      </m:e>
                      <m:sub>
                        <m:r>
                          <a:rPr lang="en-US" altLang="zh-CN" sz="2400" b="0" i="1" kern="0" smtClean="0">
                            <a:solidFill>
                              <a:schemeClr val="tx1"/>
                            </a:solidFill>
                            <a:latin typeface="Cambria Math" panose="02040503050406030204" pitchFamily="18" charset="0"/>
                            <a:ea typeface="Times New Roman" charset="0"/>
                            <a:cs typeface="Times New Roman" charset="0"/>
                          </a:rPr>
                          <m:t>𝑘</m:t>
                        </m:r>
                      </m:sub>
                    </m:sSub>
                    <m:r>
                      <a:rPr lang="en-US" altLang="zh-CN" sz="2400" b="0" i="1" kern="0" smtClean="0">
                        <a:solidFill>
                          <a:schemeClr val="tx1"/>
                        </a:solidFill>
                        <a:latin typeface="Cambria Math" panose="02040503050406030204" pitchFamily="18" charset="0"/>
                        <a:ea typeface="Times New Roman" charset="0"/>
                        <a:cs typeface="Times New Roman" charset="0"/>
                      </a:rPr>
                      <m:t>=</m:t>
                    </m:r>
                    <m:r>
                      <a:rPr lang="zh-CN" altLang="en-US" sz="2400" i="1" kern="0">
                        <a:solidFill>
                          <a:schemeClr val="tx1"/>
                        </a:solidFill>
                        <a:latin typeface="Cambria Math" panose="02040503050406030204" pitchFamily="18" charset="0"/>
                        <a:ea typeface="Times New Roman" charset="0"/>
                        <a:cs typeface="Times New Roman" charset="0"/>
                      </a:rPr>
                      <m:t>最小</m:t>
                    </m:r>
                  </m:oMath>
                </a14:m>
                <a:r>
                  <a:rPr lang="zh-CN" altLang="en-US" sz="2400" kern="0" dirty="0" smtClean="0">
                    <a:solidFill>
                      <a:schemeClr val="tx1"/>
                    </a:solidFill>
                    <a:latin typeface="Times New Roman" charset="0"/>
                    <a:ea typeface="Times New Roman" charset="0"/>
                    <a:cs typeface="Times New Roman" charset="0"/>
                  </a:rPr>
                  <a:t>的</a:t>
                </a:r>
                <a:r>
                  <a:rPr lang="en-US" altLang="zh-CN" sz="2400" kern="0" dirty="0" smtClean="0">
                    <a:solidFill>
                      <a:schemeClr val="tx1"/>
                    </a:solidFill>
                    <a:latin typeface="Times New Roman" charset="0"/>
                    <a:ea typeface="Times New Roman" charset="0"/>
                    <a:cs typeface="Times New Roman" charset="0"/>
                  </a:rPr>
                  <a:t>g(t)</a:t>
                </a:r>
                <a:r>
                  <a:rPr lang="zh-CN" altLang="en-US" sz="2400" kern="0" dirty="0">
                    <a:solidFill>
                      <a:schemeClr val="tx1"/>
                    </a:solidFill>
                    <a:latin typeface="Times New Roman" charset="0"/>
                    <a:ea typeface="Times New Roman" charset="0"/>
                    <a:cs typeface="Times New Roman" charset="0"/>
                  </a:rPr>
                  <a:t> </a:t>
                </a:r>
                <a14:m>
                  <m:oMath xmlns:m="http://schemas.openxmlformats.org/officeDocument/2006/math">
                    <m:sSub>
                      <m:sSubPr>
                        <m:ctrlPr>
                          <a:rPr lang="en-US" altLang="zh-CN" sz="2400" b="0" i="0" kern="0" smtClean="0">
                            <a:solidFill>
                              <a:schemeClr val="tx1"/>
                            </a:solidFill>
                            <a:latin typeface="Cambria Math" panose="02040503050406030204" pitchFamily="18" charset="0"/>
                            <a:ea typeface="Times New Roman" charset="0"/>
                            <a:cs typeface="Times New Roman" charset="0"/>
                          </a:rPr>
                        </m:ctrlPr>
                      </m:sSubPr>
                      <m:e>
                        <m:r>
                          <m:rPr>
                            <m:sty m:val="p"/>
                          </m:rPr>
                          <a:rPr lang="en-US" altLang="zh-CN" sz="2400" b="0" i="0" kern="0" smtClean="0">
                            <a:solidFill>
                              <a:schemeClr val="tx1"/>
                            </a:solidFill>
                            <a:latin typeface="Cambria Math" panose="02040503050406030204" pitchFamily="18" charset="0"/>
                            <a:ea typeface="Times New Roman" charset="0"/>
                            <a:cs typeface="Times New Roman" charset="0"/>
                          </a:rPr>
                          <m:t>T</m:t>
                        </m:r>
                      </m:e>
                      <m:sub>
                        <m:r>
                          <m:rPr>
                            <m:sty m:val="p"/>
                          </m:rPr>
                          <a:rPr lang="en-US" altLang="zh-CN" sz="2400" b="0" i="0" kern="0" smtClean="0">
                            <a:solidFill>
                              <a:schemeClr val="tx1"/>
                            </a:solidFill>
                            <a:latin typeface="Cambria Math" panose="02040503050406030204" pitchFamily="18" charset="0"/>
                            <a:ea typeface="Times New Roman" charset="0"/>
                            <a:cs typeface="Times New Roman" charset="0"/>
                          </a:rPr>
                          <m:t>k</m:t>
                        </m:r>
                      </m:sub>
                    </m:sSub>
                    <m:r>
                      <a:rPr lang="en-US" altLang="zh-CN" sz="2400" b="0" i="0" kern="0" smtClean="0">
                        <a:solidFill>
                          <a:schemeClr val="tx1"/>
                        </a:solidFill>
                        <a:latin typeface="Cambria Math" panose="02040503050406030204" pitchFamily="18" charset="0"/>
                        <a:ea typeface="Times New Roman" charset="0"/>
                        <a:cs typeface="Times New Roman" charset="0"/>
                      </a:rPr>
                      <m:t>=</m:t>
                    </m:r>
                    <m:r>
                      <m:rPr>
                        <m:sty m:val="p"/>
                      </m:rPr>
                      <a:rPr lang="en-US" altLang="zh-CN" sz="2400" b="0" i="0" kern="0" smtClean="0">
                        <a:solidFill>
                          <a:schemeClr val="tx1"/>
                        </a:solidFill>
                        <a:latin typeface="Cambria Math" panose="02040503050406030204" pitchFamily="18" charset="0"/>
                        <a:ea typeface="Times New Roman" charset="0"/>
                        <a:cs typeface="Times New Roman" charset="0"/>
                      </a:rPr>
                      <m:t>T</m:t>
                    </m:r>
                    <m:r>
                      <a:rPr lang="en-US" altLang="zh-CN" sz="2400" b="0" i="0" kern="0" smtClean="0">
                        <a:solidFill>
                          <a:schemeClr val="tx1"/>
                        </a:solidFill>
                        <a:latin typeface="Cambria Math" panose="02040503050406030204" pitchFamily="18" charset="0"/>
                        <a:ea typeface="Times New Roman" charset="0"/>
                        <a:cs typeface="Times New Roman" charset="0"/>
                      </a:rPr>
                      <m:t> </m:t>
                    </m:r>
                    <m:r>
                      <a:rPr lang="en-US" altLang="zh-CN" sz="2400" b="0" i="1" kern="0" smtClean="0">
                        <a:solidFill>
                          <a:schemeClr val="tx1"/>
                        </a:solidFill>
                        <a:latin typeface="Cambria Math" panose="02040503050406030204" pitchFamily="18" charset="0"/>
                        <a:ea typeface="Times New Roman" charset="0"/>
                        <a:cs typeface="Times New Roman" charset="0"/>
                      </a:rPr>
                      <m:t> </m:t>
                    </m:r>
                  </m:oMath>
                </a14:m>
                <a:r>
                  <a:rPr lang="zh-CN" altLang="en-US" sz="2400" kern="0" dirty="0" smtClean="0">
                    <a:solidFill>
                      <a:schemeClr val="tx1"/>
                    </a:solidFill>
                    <a:latin typeface="Times New Roman" charset="0"/>
                    <a:ea typeface="Times New Roman" charset="0"/>
                    <a:cs typeface="Times New Roman" charset="0"/>
                  </a:rPr>
                  <a:t>。</a:t>
                </a:r>
                <a:endParaRPr lang="en-US" altLang="zh-CN" sz="2400" kern="0" dirty="0" smtClean="0">
                  <a:solidFill>
                    <a:schemeClr val="tx1"/>
                  </a:solidFill>
                  <a:latin typeface="Times New Roman" charset="0"/>
                  <a:ea typeface="Times New Roman" charset="0"/>
                  <a:cs typeface="Times New Roman" charset="0"/>
                </a:endParaRPr>
              </a:p>
              <a:p>
                <a:pPr lvl="1"/>
                <a:r>
                  <a:rPr lang="zh-CN" altLang="en-US" sz="2400" kern="0" dirty="0" smtClean="0">
                    <a:solidFill>
                      <a:schemeClr val="tx1"/>
                    </a:solidFill>
                    <a:latin typeface="Times New Roman" charset="0"/>
                    <a:ea typeface="Times New Roman" charset="0"/>
                    <a:cs typeface="Times New Roman" charset="0"/>
                  </a:rPr>
                  <a:t>（</a:t>
                </a:r>
                <a:r>
                  <a:rPr lang="en-US" altLang="zh-CN" sz="2400" kern="0" dirty="0">
                    <a:solidFill>
                      <a:schemeClr val="tx1"/>
                    </a:solidFill>
                    <a:latin typeface="Times New Roman" charset="0"/>
                    <a:ea typeface="Times New Roman" charset="0"/>
                    <a:cs typeface="Times New Roman" charset="0"/>
                  </a:rPr>
                  <a:t>6</a:t>
                </a:r>
                <a:r>
                  <a:rPr lang="zh-CN" altLang="en-US" sz="2400" kern="0" dirty="0">
                    <a:solidFill>
                      <a:schemeClr val="tx1"/>
                    </a:solidFill>
                    <a:latin typeface="Times New Roman" charset="0"/>
                    <a:ea typeface="Times New Roman" charset="0"/>
                    <a:cs typeface="Times New Roman" charset="0"/>
                  </a:rPr>
                  <a:t>）如果不是由根结点及两个叶结点构成的树，则回到步骤</a:t>
                </a:r>
                <a:r>
                  <a:rPr lang="en-US" altLang="zh-CN" sz="2400" kern="0" dirty="0" smtClean="0">
                    <a:solidFill>
                      <a:schemeClr val="tx1"/>
                    </a:solidFill>
                    <a:latin typeface="Times New Roman" charset="0"/>
                    <a:ea typeface="Times New Roman" charset="0"/>
                    <a:cs typeface="Times New Roman" charset="0"/>
                  </a:rPr>
                  <a:t>(3)</a:t>
                </a:r>
                <a:r>
                  <a:rPr lang="zh-CN" altLang="en-US" sz="2400" kern="0" dirty="0">
                    <a:solidFill>
                      <a:schemeClr val="tx1"/>
                    </a:solidFill>
                    <a:latin typeface="Times New Roman" charset="0"/>
                    <a:ea typeface="Times New Roman" charset="0"/>
                    <a:cs typeface="Times New Roman" charset="0"/>
                  </a:rPr>
                  <a:t>，否则令</a:t>
                </a:r>
                <a14:m>
                  <m:oMath xmlns:m="http://schemas.openxmlformats.org/officeDocument/2006/math">
                    <m:sSub>
                      <m:sSubPr>
                        <m:ctrlPr>
                          <a:rPr lang="en-US" altLang="zh-CN" sz="2400" i="1" kern="0">
                            <a:solidFill>
                              <a:schemeClr val="tx1"/>
                            </a:solidFill>
                            <a:latin typeface="Cambria Math" panose="02040503050406030204" pitchFamily="18" charset="0"/>
                            <a:ea typeface="Times New Roman" charset="0"/>
                            <a:cs typeface="Times New Roman" charset="0"/>
                          </a:rPr>
                        </m:ctrlPr>
                      </m:sSubPr>
                      <m:e>
                        <m:r>
                          <m:rPr>
                            <m:sty m:val="p"/>
                          </m:rPr>
                          <a:rPr lang="en-US" altLang="zh-CN" sz="2400" kern="0">
                            <a:solidFill>
                              <a:schemeClr val="tx1"/>
                            </a:solidFill>
                            <a:latin typeface="Cambria Math" panose="02040503050406030204" pitchFamily="18" charset="0"/>
                            <a:ea typeface="Times New Roman" charset="0"/>
                            <a:cs typeface="Times New Roman" charset="0"/>
                          </a:rPr>
                          <m:t>T</m:t>
                        </m:r>
                      </m:e>
                      <m:sub>
                        <m:r>
                          <m:rPr>
                            <m:sty m:val="p"/>
                          </m:rPr>
                          <a:rPr lang="en-US" altLang="zh-CN" sz="2400" kern="0">
                            <a:solidFill>
                              <a:schemeClr val="tx1"/>
                            </a:solidFill>
                            <a:latin typeface="Cambria Math" panose="02040503050406030204" pitchFamily="18" charset="0"/>
                            <a:ea typeface="Times New Roman" charset="0"/>
                            <a:cs typeface="Times New Roman" charset="0"/>
                          </a:rPr>
                          <m:t>k</m:t>
                        </m:r>
                      </m:sub>
                    </m:sSub>
                    <m:r>
                      <a:rPr lang="en-US" altLang="zh-CN" sz="2400" kern="0">
                        <a:solidFill>
                          <a:schemeClr val="tx1"/>
                        </a:solidFill>
                        <a:latin typeface="Cambria Math" panose="02040503050406030204" pitchFamily="18" charset="0"/>
                        <a:ea typeface="Times New Roman" charset="0"/>
                        <a:cs typeface="Times New Roman" charset="0"/>
                      </a:rPr>
                      <m:t>=</m:t>
                    </m:r>
                    <m:sSub>
                      <m:sSubPr>
                        <m:ctrlPr>
                          <a:rPr lang="en-US" altLang="zh-CN" sz="2400" b="0" i="0" kern="0" smtClean="0">
                            <a:solidFill>
                              <a:schemeClr val="tx1"/>
                            </a:solidFill>
                            <a:latin typeface="Cambria Math" panose="02040503050406030204" pitchFamily="18" charset="0"/>
                            <a:ea typeface="Times New Roman" charset="0"/>
                            <a:cs typeface="Times New Roman" charset="0"/>
                          </a:rPr>
                        </m:ctrlPr>
                      </m:sSubPr>
                      <m:e>
                        <m:r>
                          <m:rPr>
                            <m:sty m:val="p"/>
                          </m:rPr>
                          <a:rPr lang="en-US" altLang="zh-CN" sz="2400" kern="0">
                            <a:solidFill>
                              <a:schemeClr val="tx1"/>
                            </a:solidFill>
                            <a:latin typeface="Cambria Math" panose="02040503050406030204" pitchFamily="18" charset="0"/>
                            <a:ea typeface="Times New Roman" charset="0"/>
                            <a:cs typeface="Times New Roman" charset="0"/>
                          </a:rPr>
                          <m:t>T</m:t>
                        </m:r>
                      </m:e>
                      <m:sub>
                        <m:r>
                          <m:rPr>
                            <m:sty m:val="p"/>
                          </m:rPr>
                          <a:rPr lang="en-US" altLang="zh-CN" sz="2400" b="0" i="0" kern="0" smtClean="0">
                            <a:solidFill>
                              <a:schemeClr val="tx1"/>
                            </a:solidFill>
                            <a:latin typeface="Cambria Math" panose="02040503050406030204" pitchFamily="18" charset="0"/>
                            <a:ea typeface="Times New Roman" charset="0"/>
                            <a:cs typeface="Times New Roman" charset="0"/>
                          </a:rPr>
                          <m:t>n</m:t>
                        </m:r>
                      </m:sub>
                    </m:sSub>
                  </m:oMath>
                </a14:m>
                <a:r>
                  <a:rPr lang="zh-CN" altLang="en-US" sz="2400" kern="0" dirty="0" smtClean="0">
                    <a:solidFill>
                      <a:schemeClr val="tx1"/>
                    </a:solidFill>
                    <a:latin typeface="Times New Roman" charset="0"/>
                    <a:ea typeface="Times New Roman" charset="0"/>
                    <a:cs typeface="Times New Roman" charset="0"/>
                  </a:rPr>
                  <a:t>。</a:t>
                </a:r>
                <a:endParaRPr lang="en-US" altLang="zh-CN" sz="2400" kern="0" dirty="0" smtClean="0">
                  <a:solidFill>
                    <a:schemeClr val="tx1"/>
                  </a:solidFill>
                  <a:latin typeface="Times New Roman" charset="0"/>
                  <a:ea typeface="Times New Roman" charset="0"/>
                  <a:cs typeface="Times New Roman" charset="0"/>
                </a:endParaRPr>
              </a:p>
              <a:p>
                <a:pPr lvl="1"/>
                <a:r>
                  <a:rPr lang="zh-CN" altLang="en-US" sz="2400" kern="0" dirty="0" smtClean="0">
                    <a:solidFill>
                      <a:schemeClr val="tx1"/>
                    </a:solidFill>
                    <a:latin typeface="Times New Roman" charset="0"/>
                    <a:ea typeface="Times New Roman" charset="0"/>
                    <a:cs typeface="Times New Roman" charset="0"/>
                  </a:rPr>
                  <a:t>（</a:t>
                </a:r>
                <a:r>
                  <a:rPr lang="en-US" altLang="zh-CN" sz="2400" kern="0" dirty="0">
                    <a:solidFill>
                      <a:schemeClr val="tx1"/>
                    </a:solidFill>
                    <a:latin typeface="Times New Roman" charset="0"/>
                    <a:ea typeface="Times New Roman" charset="0"/>
                    <a:cs typeface="Times New Roman" charset="0"/>
                  </a:rPr>
                  <a:t>7</a:t>
                </a:r>
                <a:r>
                  <a:rPr lang="zh-CN" altLang="en-US" sz="2400" kern="0" dirty="0">
                    <a:solidFill>
                      <a:schemeClr val="tx1"/>
                    </a:solidFill>
                    <a:latin typeface="Times New Roman" charset="0"/>
                    <a:ea typeface="Times New Roman" charset="0"/>
                    <a:cs typeface="Times New Roman" charset="0"/>
                  </a:rPr>
                  <a:t>）采用交叉验证法在子树序列中选取最优子树</a:t>
                </a:r>
                <a:r>
                  <a:rPr lang="zh-CN" altLang="en-US" sz="2400" kern="0" dirty="0" smtClean="0">
                    <a:solidFill>
                      <a:schemeClr val="tx1"/>
                    </a:solidFill>
                    <a:latin typeface="Times New Roman" charset="0"/>
                    <a:ea typeface="Times New Roman" charset="0"/>
                    <a:cs typeface="Times New Roman" charset="0"/>
                  </a:rPr>
                  <a:t>。</a:t>
                </a:r>
                <a:endParaRPr lang="en-US" altLang="zh-CN" sz="2400" kern="0" dirty="0" smtClean="0">
                  <a:solidFill>
                    <a:schemeClr val="tx1"/>
                  </a:solidFill>
                  <a:latin typeface="Times New Roman" charset="0"/>
                  <a:ea typeface="Times New Roman" charset="0"/>
                  <a:cs typeface="Times New Roman" charset="0"/>
                </a:endParaRPr>
              </a:p>
            </p:txBody>
          </p:sp>
        </mc:Choice>
        <mc:Fallback>
          <p:sp>
            <p:nvSpPr>
              <p:cNvPr id="5" name="object 4"/>
              <p:cNvSpPr txBox="1">
                <a:spLocks noRot="1" noChangeAspect="1" noMove="1" noResize="1" noEditPoints="1" noAdjustHandles="1" noChangeArrowheads="1" noChangeShapeType="1" noTextEdit="1"/>
              </p:cNvSpPr>
              <p:nvPr/>
            </p:nvSpPr>
            <p:spPr bwMode="auto">
              <a:xfrm>
                <a:off x="1708732" y="1124743"/>
                <a:ext cx="9216443" cy="4144724"/>
              </a:xfrm>
              <a:prstGeom prst="rect">
                <a:avLst/>
              </a:prstGeom>
              <a:blipFill>
                <a:blip r:embed="rId2"/>
                <a:stretch>
                  <a:fillRect l="-1984" t="-884" r="-1852" b="-3682"/>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970770037"/>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12875" y="2967335"/>
            <a:ext cx="3166252"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Thank you</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56808787"/>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732" y="418306"/>
            <a:ext cx="7849492" cy="706437"/>
          </a:xfrm>
        </p:spPr>
        <p:txBody>
          <a:bodyPr/>
          <a:lstStyle/>
          <a:p>
            <a:r>
              <a:rPr lang="zh-CN" altLang="en-US" sz="2800" dirty="0" smtClean="0">
                <a:solidFill>
                  <a:schemeClr val="tx1"/>
                </a:solidFill>
              </a:rPr>
              <a:t>决策树</a:t>
            </a:r>
            <a:endParaRPr lang="zh-CN" altLang="en-US" sz="2800" dirty="0">
              <a:solidFill>
                <a:schemeClr val="tx1"/>
              </a:solidFill>
            </a:endParaRPr>
          </a:p>
        </p:txBody>
      </p:sp>
      <p:sp>
        <p:nvSpPr>
          <p:cNvPr id="216" name="Rectangle 19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内容占位符 211"/>
          <p:cNvSpPr>
            <a:spLocks noGrp="1"/>
          </p:cNvSpPr>
          <p:nvPr>
            <p:ph idx="1"/>
          </p:nvPr>
        </p:nvSpPr>
        <p:spPr>
          <a:xfrm>
            <a:off x="1778360" y="1124743"/>
            <a:ext cx="8854144" cy="5733257"/>
          </a:xfrm>
        </p:spPr>
        <p:txBody>
          <a:bodyPr/>
          <a:lstStyle/>
          <a:p>
            <a:pPr marL="715600" lvl="1" indent="-288000">
              <a:lnSpc>
                <a:spcPct val="150000"/>
              </a:lnSpc>
              <a:spcBef>
                <a:spcPts val="0"/>
              </a:spcBef>
              <a:buFont typeface="Arial" panose="020B0604020202020204" pitchFamily="34" charset="0"/>
              <a:buChar char="•"/>
            </a:pPr>
            <a:endParaRPr lang="en-US" altLang="zh-CN" sz="1800" b="1" dirty="0">
              <a:latin typeface="+mn-lt"/>
            </a:endParaRPr>
          </a:p>
          <a:p>
            <a:pPr marL="715600" lvl="1" indent="-288000">
              <a:lnSpc>
                <a:spcPct val="150000"/>
              </a:lnSpc>
              <a:spcBef>
                <a:spcPts val="0"/>
              </a:spcBef>
              <a:buFont typeface="Arial" panose="020B0604020202020204" pitchFamily="34" charset="0"/>
              <a:buChar char="•"/>
            </a:pPr>
            <a:endParaRPr lang="en-US" altLang="zh-CN" sz="1800" b="1" dirty="0"/>
          </a:p>
          <a:p>
            <a:pPr marL="360000" indent="-288000">
              <a:lnSpc>
                <a:spcPct val="150000"/>
              </a:lnSpc>
              <a:spcBef>
                <a:spcPts val="0"/>
              </a:spcBef>
              <a:buFont typeface="Arial" panose="020B0604020202020204" pitchFamily="34" charset="0"/>
              <a:buChar char="•"/>
            </a:pPr>
            <a:endParaRPr lang="en-US" altLang="zh-CN" sz="2000" b="1" dirty="0"/>
          </a:p>
        </p:txBody>
      </p:sp>
      <p:sp>
        <p:nvSpPr>
          <p:cNvPr id="5" name="object 4"/>
          <p:cNvSpPr txBox="1">
            <a:spLocks/>
          </p:cNvSpPr>
          <p:nvPr/>
        </p:nvSpPr>
        <p:spPr bwMode="auto">
          <a:xfrm>
            <a:off x="1708731" y="1358383"/>
            <a:ext cx="9216443" cy="1559401"/>
          </a:xfrm>
          <a:prstGeom prst="rect">
            <a:avLst/>
          </a:prstGeom>
          <a:noFill/>
          <a:ln w="9525">
            <a:noFill/>
            <a:miter lim="800000"/>
            <a:headEnd/>
            <a:tailEnd/>
          </a:ln>
        </p:spPr>
        <p:txBody>
          <a:bodyPr vert="horz" wrap="square" lIns="0" tIns="81280" rIns="0" bIns="0" numCol="1" rtlCol="0" anchor="t" anchorCtr="0" compatLnSpc="1">
            <a:prstTxWarp prst="textNoShape">
              <a:avLst/>
            </a:prstTxWarp>
            <a:spAutoFit/>
          </a:bodyPr>
          <a:lstStyle>
            <a:lvl1pPr algn="ctr"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a:lstStyle>
          <a:p>
            <a:pPr marL="457200" indent="-457200" algn="l">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决策树是一</a:t>
            </a:r>
            <a:r>
              <a:rPr lang="zh-CN" altLang="en-US" sz="2400" kern="0" dirty="0">
                <a:solidFill>
                  <a:schemeClr val="tx1"/>
                </a:solidFill>
                <a:latin typeface="Times New Roman" charset="0"/>
                <a:ea typeface="Times New Roman" charset="0"/>
                <a:cs typeface="Times New Roman" charset="0"/>
              </a:rPr>
              <a:t>种基本的分类与回归</a:t>
            </a:r>
            <a:r>
              <a:rPr lang="zh-CN" altLang="en-US" sz="2400" kern="0" dirty="0" smtClean="0">
                <a:solidFill>
                  <a:schemeClr val="tx1"/>
                </a:solidFill>
                <a:latin typeface="Times New Roman" charset="0"/>
                <a:ea typeface="Times New Roman" charset="0"/>
                <a:cs typeface="Times New Roman" charset="0"/>
              </a:rPr>
              <a:t>方法</a:t>
            </a:r>
            <a:endParaRPr lang="en-US" altLang="zh-CN" sz="2400" kern="0" dirty="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在</a:t>
            </a:r>
            <a:r>
              <a:rPr lang="zh-CN" altLang="en-US" sz="2400" kern="0" dirty="0">
                <a:solidFill>
                  <a:schemeClr val="tx1"/>
                </a:solidFill>
                <a:latin typeface="Times New Roman" charset="0"/>
                <a:ea typeface="Times New Roman" charset="0"/>
                <a:cs typeface="Times New Roman" charset="0"/>
              </a:rPr>
              <a:t>分类问题中，表示基于特征对实例进行分类的过程，可以认为是</a:t>
            </a:r>
            <a:r>
              <a:rPr lang="en-US" altLang="zh-CN" sz="2400" kern="0" dirty="0">
                <a:solidFill>
                  <a:schemeClr val="tx1"/>
                </a:solidFill>
                <a:latin typeface="Times New Roman" charset="0"/>
                <a:ea typeface="Times New Roman" charset="0"/>
                <a:cs typeface="Times New Roman" charset="0"/>
              </a:rPr>
              <a:t>if-then</a:t>
            </a:r>
            <a:r>
              <a:rPr lang="zh-CN" altLang="en-US" sz="2400" kern="0" dirty="0">
                <a:solidFill>
                  <a:schemeClr val="tx1"/>
                </a:solidFill>
                <a:latin typeface="Times New Roman" charset="0"/>
                <a:ea typeface="Times New Roman" charset="0"/>
                <a:cs typeface="Times New Roman" charset="0"/>
              </a:rPr>
              <a:t>的集合，也可以认为是定义在特征空间与类空间上的条件概率分布</a:t>
            </a:r>
            <a:endParaRPr lang="en-US" altLang="zh-CN" sz="1400" kern="0" dirty="0" smtClean="0">
              <a:solidFill>
                <a:schemeClr val="tx1"/>
              </a:solidFill>
              <a:latin typeface="Times New Roman" charset="0"/>
              <a:ea typeface="Times New Roman" charset="0"/>
              <a:cs typeface="Times New Roman" charset="0"/>
            </a:endParaRPr>
          </a:p>
        </p:txBody>
      </p:sp>
      <p:pic>
        <p:nvPicPr>
          <p:cNvPr id="4" name="图片 3"/>
          <p:cNvPicPr>
            <a:picLocks noChangeAspect="1"/>
          </p:cNvPicPr>
          <p:nvPr/>
        </p:nvPicPr>
        <p:blipFill rotWithShape="1">
          <a:blip r:embed="rId3"/>
          <a:srcRect l="-1854" r="1854"/>
          <a:stretch/>
        </p:blipFill>
        <p:spPr>
          <a:xfrm>
            <a:off x="3682278" y="3151424"/>
            <a:ext cx="4482667" cy="2836954"/>
          </a:xfrm>
          <a:prstGeom prst="rect">
            <a:avLst/>
          </a:prstGeom>
        </p:spPr>
      </p:pic>
    </p:spTree>
    <p:extLst>
      <p:ext uri="{BB962C8B-B14F-4D97-AF65-F5344CB8AC3E}">
        <p14:creationId xmlns:p14="http://schemas.microsoft.com/office/powerpoint/2010/main" val="3314598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732" y="418306"/>
            <a:ext cx="7849492" cy="706437"/>
          </a:xfrm>
        </p:spPr>
        <p:txBody>
          <a:bodyPr/>
          <a:lstStyle/>
          <a:p>
            <a:r>
              <a:rPr lang="zh-CN" altLang="en-US" sz="2800" dirty="0" smtClean="0">
                <a:solidFill>
                  <a:schemeClr val="tx1"/>
                </a:solidFill>
              </a:rPr>
              <a:t>决策树</a:t>
            </a:r>
            <a:endParaRPr lang="zh-CN" altLang="en-US" sz="2800" dirty="0">
              <a:solidFill>
                <a:schemeClr val="tx1"/>
              </a:solidFill>
            </a:endParaRPr>
          </a:p>
        </p:txBody>
      </p:sp>
      <p:sp>
        <p:nvSpPr>
          <p:cNvPr id="216" name="Rectangle 19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内容占位符 211"/>
          <p:cNvSpPr>
            <a:spLocks noGrp="1"/>
          </p:cNvSpPr>
          <p:nvPr>
            <p:ph idx="1"/>
          </p:nvPr>
        </p:nvSpPr>
        <p:spPr>
          <a:xfrm>
            <a:off x="1778360" y="1124743"/>
            <a:ext cx="8854144" cy="5733257"/>
          </a:xfrm>
        </p:spPr>
        <p:txBody>
          <a:bodyPr/>
          <a:lstStyle/>
          <a:p>
            <a:pPr marL="715600" lvl="1" indent="-288000">
              <a:lnSpc>
                <a:spcPct val="150000"/>
              </a:lnSpc>
              <a:spcBef>
                <a:spcPts val="0"/>
              </a:spcBef>
              <a:buFont typeface="Arial" panose="020B0604020202020204" pitchFamily="34" charset="0"/>
              <a:buChar char="•"/>
            </a:pPr>
            <a:endParaRPr lang="en-US" altLang="zh-CN" sz="1800" b="1" dirty="0">
              <a:latin typeface="+mn-lt"/>
            </a:endParaRPr>
          </a:p>
          <a:p>
            <a:pPr marL="715600" lvl="1" indent="-288000">
              <a:lnSpc>
                <a:spcPct val="150000"/>
              </a:lnSpc>
              <a:spcBef>
                <a:spcPts val="0"/>
              </a:spcBef>
              <a:buFont typeface="Arial" panose="020B0604020202020204" pitchFamily="34" charset="0"/>
              <a:buChar char="•"/>
            </a:pPr>
            <a:endParaRPr lang="en-US" altLang="zh-CN" sz="1800" b="1" dirty="0"/>
          </a:p>
          <a:p>
            <a:pPr marL="360000" indent="-288000">
              <a:lnSpc>
                <a:spcPct val="150000"/>
              </a:lnSpc>
              <a:spcBef>
                <a:spcPts val="0"/>
              </a:spcBef>
              <a:buFont typeface="Arial" panose="020B0604020202020204" pitchFamily="34" charset="0"/>
              <a:buChar char="•"/>
            </a:pPr>
            <a:endParaRPr lang="en-US" altLang="zh-CN" sz="2000" b="1" dirty="0"/>
          </a:p>
        </p:txBody>
      </p:sp>
      <p:sp>
        <p:nvSpPr>
          <p:cNvPr id="5" name="object 4"/>
          <p:cNvSpPr txBox="1">
            <a:spLocks/>
          </p:cNvSpPr>
          <p:nvPr/>
        </p:nvSpPr>
        <p:spPr bwMode="auto">
          <a:xfrm>
            <a:off x="1708731" y="1358383"/>
            <a:ext cx="9216443" cy="3775393"/>
          </a:xfrm>
          <a:prstGeom prst="rect">
            <a:avLst/>
          </a:prstGeom>
          <a:noFill/>
          <a:ln w="9525">
            <a:noFill/>
            <a:miter lim="800000"/>
            <a:headEnd/>
            <a:tailEnd/>
          </a:ln>
        </p:spPr>
        <p:txBody>
          <a:bodyPr vert="horz" wrap="square" lIns="0" tIns="81280" rIns="0" bIns="0" numCol="1" rtlCol="0" anchor="t" anchorCtr="0" compatLnSpc="1">
            <a:prstTxWarp prst="textNoShape">
              <a:avLst/>
            </a:prstTxWarp>
            <a:spAutoFit/>
          </a:bodyPr>
          <a:lstStyle>
            <a:lvl1pPr algn="ctr"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a:lstStyle>
          <a:p>
            <a:pPr marL="914400" lvl="1" indent="-457200">
              <a:buFont typeface="Arial" panose="020B0604020202020204" pitchFamily="34" charset="0"/>
              <a:buChar char="•"/>
            </a:pPr>
            <a:r>
              <a:rPr lang="en-US" altLang="zh-CN" sz="2400" kern="0" dirty="0" smtClean="0">
                <a:solidFill>
                  <a:schemeClr val="tx1"/>
                </a:solidFill>
                <a:latin typeface="Times New Roman" charset="0"/>
                <a:ea typeface="Times New Roman" charset="0"/>
                <a:cs typeface="Times New Roman" charset="0"/>
              </a:rPr>
              <a:t>if-then </a:t>
            </a:r>
            <a:r>
              <a:rPr lang="zh-CN" altLang="en-US" sz="2400" kern="0" dirty="0" smtClean="0">
                <a:solidFill>
                  <a:schemeClr val="tx1"/>
                </a:solidFill>
                <a:latin typeface="Times New Roman" charset="0"/>
                <a:ea typeface="Times New Roman" charset="0"/>
                <a:cs typeface="Times New Roman" charset="0"/>
              </a:rPr>
              <a:t>规则：</a:t>
            </a:r>
            <a:endParaRPr lang="en-US" altLang="zh-CN" sz="2400" kern="0" dirty="0" smtClean="0">
              <a:solidFill>
                <a:schemeClr val="tx1"/>
              </a:solidFill>
              <a:latin typeface="Times New Roman" charset="0"/>
              <a:ea typeface="Times New Roman" charset="0"/>
              <a:cs typeface="Times New Roman" charset="0"/>
            </a:endParaRPr>
          </a:p>
          <a:p>
            <a:pPr marL="457200" indent="-457200">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互斥且完备，每一个实例都被覆盖，且仅被一条路径覆</a:t>
            </a:r>
            <a:endParaRPr lang="en-US" altLang="zh-CN" sz="2400" kern="0" dirty="0">
              <a:solidFill>
                <a:schemeClr val="tx1"/>
              </a:solidFill>
              <a:latin typeface="Times New Roman" charset="0"/>
              <a:ea typeface="Times New Roman" charset="0"/>
              <a:cs typeface="Times New Roman" charset="0"/>
            </a:endParaRPr>
          </a:p>
          <a:p>
            <a:pPr marL="914400" lvl="1" indent="-457200">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条件概率分布：</a:t>
            </a:r>
            <a:endParaRPr lang="en-US" altLang="zh-CN" sz="2400" kern="0" dirty="0" smtClean="0">
              <a:solidFill>
                <a:schemeClr val="tx1"/>
              </a:solidFill>
              <a:latin typeface="Times New Roman" charset="0"/>
              <a:ea typeface="Times New Roman" charset="0"/>
              <a:cs typeface="Times New Roman" charset="0"/>
            </a:endParaRPr>
          </a:p>
          <a:p>
            <a:pPr marL="1371600" lvl="2" indent="-457200">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将特征空间划分，每个单元定义一个类的概率分布</a:t>
            </a:r>
            <a:endParaRPr lang="en-US" altLang="zh-CN" sz="2400" kern="0" dirty="0" smtClean="0">
              <a:solidFill>
                <a:schemeClr val="tx1"/>
              </a:solidFill>
              <a:latin typeface="Times New Roman" charset="0"/>
              <a:ea typeface="Times New Roman" charset="0"/>
              <a:cs typeface="Times New Roman" charset="0"/>
            </a:endParaRPr>
          </a:p>
          <a:p>
            <a:pPr marL="1371600" lvl="2" indent="-457200">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每</a:t>
            </a:r>
            <a:r>
              <a:rPr lang="zh-CN" altLang="en-US" sz="2400" kern="0" dirty="0">
                <a:solidFill>
                  <a:schemeClr val="tx1"/>
                </a:solidFill>
                <a:latin typeface="Times New Roman" charset="0"/>
                <a:ea typeface="Times New Roman" charset="0"/>
                <a:cs typeface="Times New Roman" charset="0"/>
              </a:rPr>
              <a:t>一</a:t>
            </a:r>
            <a:r>
              <a:rPr lang="zh-CN" altLang="en-US" sz="2400" kern="0" dirty="0" smtClean="0">
                <a:solidFill>
                  <a:schemeClr val="tx1"/>
                </a:solidFill>
                <a:latin typeface="Times New Roman" charset="0"/>
                <a:ea typeface="Times New Roman" charset="0"/>
                <a:cs typeface="Times New Roman" charset="0"/>
              </a:rPr>
              <a:t>条路径对应一个单元，每个单元的取值为条件概率较大的类</a:t>
            </a:r>
            <a:endParaRPr lang="en-US" altLang="zh-CN" sz="2400" kern="0" dirty="0" smtClean="0">
              <a:solidFill>
                <a:schemeClr val="tx1"/>
              </a:solidFill>
              <a:latin typeface="Times New Roman" charset="0"/>
              <a:ea typeface="Times New Roman" charset="0"/>
              <a:cs typeface="Times New Roman" charset="0"/>
            </a:endParaRPr>
          </a:p>
          <a:p>
            <a:pPr lvl="2"/>
            <a:endParaRPr lang="en-US" altLang="zh-CN" sz="2400" kern="0" dirty="0">
              <a:solidFill>
                <a:schemeClr val="tx1"/>
              </a:solidFill>
              <a:latin typeface="Times New Roman" charset="0"/>
              <a:ea typeface="Times New Roman" charset="0"/>
              <a:cs typeface="Times New Roman" charset="0"/>
            </a:endParaRPr>
          </a:p>
          <a:p>
            <a:pPr marL="914400" lvl="1" indent="-457200">
              <a:buFont typeface="Arial" panose="020B0604020202020204" pitchFamily="34" charset="0"/>
              <a:buChar char="•"/>
            </a:pPr>
            <a:endParaRPr lang="en-US" altLang="zh-CN" sz="2400" kern="0" dirty="0" smtClean="0">
              <a:solidFill>
                <a:schemeClr val="tx1"/>
              </a:solidFill>
              <a:latin typeface="Times New Roman" charset="0"/>
              <a:ea typeface="Times New Roman" charset="0"/>
              <a:cs typeface="Times New Roman" charset="0"/>
            </a:endParaRPr>
          </a:p>
          <a:p>
            <a:pPr marL="914400" lvl="1" indent="-457200">
              <a:buFont typeface="Arial" panose="020B0604020202020204" pitchFamily="34" charset="0"/>
              <a:buChar char="•"/>
            </a:pPr>
            <a:endParaRPr lang="en-US" altLang="zh-CN" sz="2400" kern="0" dirty="0">
              <a:solidFill>
                <a:schemeClr val="tx1"/>
              </a:solidFill>
              <a:latin typeface="Times New Roman" charset="0"/>
              <a:ea typeface="Times New Roman" charset="0"/>
              <a:cs typeface="Times New Roman" charset="0"/>
            </a:endParaRPr>
          </a:p>
          <a:p>
            <a:pPr marL="914400" lvl="1" indent="-457200">
              <a:buFont typeface="Arial" panose="020B0604020202020204" pitchFamily="34" charset="0"/>
              <a:buChar char="•"/>
            </a:pPr>
            <a:endParaRPr lang="en-US" altLang="zh-CN" sz="2400" kern="0" dirty="0">
              <a:solidFill>
                <a:schemeClr val="tx1"/>
              </a:solidFill>
              <a:latin typeface="Times New Roman" charset="0"/>
              <a:ea typeface="Times New Roman" charset="0"/>
              <a:cs typeface="Times New Roman" charset="0"/>
            </a:endParaRPr>
          </a:p>
        </p:txBody>
      </p:sp>
      <p:pic>
        <p:nvPicPr>
          <p:cNvPr id="3" name="图片 2"/>
          <p:cNvPicPr>
            <a:picLocks noChangeAspect="1"/>
          </p:cNvPicPr>
          <p:nvPr/>
        </p:nvPicPr>
        <p:blipFill>
          <a:blip r:embed="rId3"/>
          <a:stretch>
            <a:fillRect/>
          </a:stretch>
        </p:blipFill>
        <p:spPr>
          <a:xfrm>
            <a:off x="2296017" y="3766747"/>
            <a:ext cx="7316221" cy="2734057"/>
          </a:xfrm>
          <a:prstGeom prst="rect">
            <a:avLst/>
          </a:prstGeom>
        </p:spPr>
      </p:pic>
    </p:spTree>
    <p:extLst>
      <p:ext uri="{BB962C8B-B14F-4D97-AF65-F5344CB8AC3E}">
        <p14:creationId xmlns:p14="http://schemas.microsoft.com/office/powerpoint/2010/main" val="833903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732" y="418306"/>
            <a:ext cx="7849492" cy="706437"/>
          </a:xfrm>
        </p:spPr>
        <p:txBody>
          <a:bodyPr/>
          <a:lstStyle/>
          <a:p>
            <a:r>
              <a:rPr lang="zh-CN" altLang="en-US" sz="2800" dirty="0" smtClean="0">
                <a:solidFill>
                  <a:schemeClr val="tx1"/>
                </a:solidFill>
              </a:rPr>
              <a:t>决策树学习</a:t>
            </a:r>
            <a:endParaRPr lang="zh-CN" altLang="en-US" sz="2800" dirty="0">
              <a:solidFill>
                <a:schemeClr val="tx1"/>
              </a:solidFill>
            </a:endParaRPr>
          </a:p>
        </p:txBody>
      </p:sp>
      <p:sp>
        <p:nvSpPr>
          <p:cNvPr id="216" name="Rectangle 19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object 4"/>
          <p:cNvSpPr txBox="1">
            <a:spLocks/>
          </p:cNvSpPr>
          <p:nvPr/>
        </p:nvSpPr>
        <p:spPr bwMode="auto">
          <a:xfrm>
            <a:off x="1708731" y="1358383"/>
            <a:ext cx="9216443" cy="4883388"/>
          </a:xfrm>
          <a:prstGeom prst="rect">
            <a:avLst/>
          </a:prstGeom>
          <a:noFill/>
          <a:ln w="9525">
            <a:noFill/>
            <a:miter lim="800000"/>
            <a:headEnd/>
            <a:tailEnd/>
          </a:ln>
        </p:spPr>
        <p:txBody>
          <a:bodyPr vert="horz" wrap="square" lIns="0" tIns="81280" rIns="0" bIns="0" numCol="1" rtlCol="0" anchor="t" anchorCtr="0" compatLnSpc="1">
            <a:prstTxWarp prst="textNoShape">
              <a:avLst/>
            </a:prstTxWarp>
            <a:spAutoFit/>
          </a:bodyPr>
          <a:lstStyle>
            <a:lvl1pPr algn="ctr"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a:lstStyle>
          <a:p>
            <a:pPr marL="457200" indent="-457200" algn="l">
              <a:lnSpc>
                <a:spcPct val="150000"/>
              </a:lnSpc>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选择最优决策树是一个</a:t>
            </a:r>
            <a:r>
              <a:rPr lang="en-US" altLang="zh-CN" sz="2400" kern="0" dirty="0" smtClean="0">
                <a:solidFill>
                  <a:srgbClr val="FF0000"/>
                </a:solidFill>
                <a:latin typeface="Times New Roman" charset="0"/>
                <a:ea typeface="Times New Roman" charset="0"/>
                <a:cs typeface="Times New Roman" charset="0"/>
              </a:rPr>
              <a:t>NPC</a:t>
            </a:r>
            <a:r>
              <a:rPr lang="zh-CN" altLang="en-US" sz="2400" kern="0" dirty="0" smtClean="0">
                <a:solidFill>
                  <a:srgbClr val="FF0000"/>
                </a:solidFill>
                <a:latin typeface="Times New Roman" charset="0"/>
                <a:ea typeface="Times New Roman" charset="0"/>
                <a:cs typeface="Times New Roman" charset="0"/>
              </a:rPr>
              <a:t>问题</a:t>
            </a:r>
            <a:r>
              <a:rPr lang="zh-CN" altLang="en-US" sz="2400" kern="0" dirty="0" smtClean="0">
                <a:solidFill>
                  <a:schemeClr val="tx1"/>
                </a:solidFill>
                <a:latin typeface="Times New Roman" charset="0"/>
                <a:ea typeface="Times New Roman" charset="0"/>
                <a:cs typeface="Times New Roman" charset="0"/>
              </a:rPr>
              <a:t>，通常使用</a:t>
            </a:r>
            <a:r>
              <a:rPr lang="zh-CN" altLang="en-US" sz="2400" kern="0" dirty="0" smtClean="0">
                <a:solidFill>
                  <a:srgbClr val="FF0000"/>
                </a:solidFill>
                <a:latin typeface="Times New Roman" charset="0"/>
                <a:ea typeface="Times New Roman" charset="0"/>
                <a:cs typeface="Times New Roman" charset="0"/>
              </a:rPr>
              <a:t>启发式方法</a:t>
            </a:r>
            <a:endParaRPr lang="en-US" altLang="zh-CN" sz="1400" kern="0" dirty="0" smtClean="0">
              <a:solidFill>
                <a:srgbClr val="FF0000"/>
              </a:solidFill>
              <a:latin typeface="Times New Roman" charset="0"/>
              <a:ea typeface="Times New Roman" charset="0"/>
              <a:cs typeface="Times New Roman" charset="0"/>
            </a:endParaRPr>
          </a:p>
          <a:p>
            <a:pPr marL="914400" lvl="1" indent="-457200">
              <a:lnSpc>
                <a:spcPct val="150000"/>
              </a:lnSpc>
              <a:buFont typeface="Arial" panose="020B0604020202020204" pitchFamily="34" charset="0"/>
              <a:buChar char="•"/>
            </a:pPr>
            <a:r>
              <a:rPr lang="en-US" altLang="zh-CN" sz="2400" kern="0" dirty="0" smtClean="0">
                <a:solidFill>
                  <a:schemeClr val="tx1"/>
                </a:solidFill>
                <a:latin typeface="Times New Roman" charset="0"/>
                <a:ea typeface="Times New Roman" charset="0"/>
                <a:cs typeface="Times New Roman" charset="0"/>
              </a:rPr>
              <a:t>1.</a:t>
            </a:r>
            <a:r>
              <a:rPr lang="zh-CN" altLang="en-US" sz="2400" kern="0" dirty="0" smtClean="0">
                <a:solidFill>
                  <a:schemeClr val="tx1"/>
                </a:solidFill>
                <a:latin typeface="Times New Roman" charset="0"/>
                <a:ea typeface="Times New Roman" charset="0"/>
                <a:cs typeface="Times New Roman" charset="0"/>
              </a:rPr>
              <a:t>构建根结点，将所有数据放入根节点</a:t>
            </a:r>
            <a:endParaRPr lang="en-US" altLang="zh-CN" sz="2400" kern="0" dirty="0" smtClean="0">
              <a:solidFill>
                <a:schemeClr val="tx1"/>
              </a:solidFill>
              <a:latin typeface="Times New Roman" charset="0"/>
              <a:ea typeface="Times New Roman" charset="0"/>
              <a:cs typeface="Times New Roman" charset="0"/>
            </a:endParaRPr>
          </a:p>
          <a:p>
            <a:pPr marL="914400" lvl="1" indent="-457200">
              <a:lnSpc>
                <a:spcPct val="150000"/>
              </a:lnSpc>
              <a:buFont typeface="Arial" panose="020B0604020202020204" pitchFamily="34" charset="0"/>
              <a:buChar char="•"/>
            </a:pPr>
            <a:r>
              <a:rPr lang="en-US" altLang="zh-CN" sz="2400" kern="0" dirty="0" smtClean="0">
                <a:solidFill>
                  <a:schemeClr val="tx1"/>
                </a:solidFill>
                <a:latin typeface="Times New Roman" charset="0"/>
                <a:ea typeface="Times New Roman" charset="0"/>
                <a:cs typeface="Times New Roman" charset="0"/>
              </a:rPr>
              <a:t>2.</a:t>
            </a:r>
            <a:r>
              <a:rPr lang="zh-CN" altLang="en-US" sz="2400" kern="0" dirty="0" smtClean="0">
                <a:solidFill>
                  <a:schemeClr val="tx1"/>
                </a:solidFill>
                <a:latin typeface="Times New Roman" charset="0"/>
                <a:ea typeface="Times New Roman" charset="0"/>
                <a:cs typeface="Times New Roman" charset="0"/>
              </a:rPr>
              <a:t>选择</a:t>
            </a:r>
            <a:r>
              <a:rPr lang="zh-CN" altLang="en-US" sz="2400" kern="0" dirty="0" smtClean="0">
                <a:solidFill>
                  <a:srgbClr val="FF0000"/>
                </a:solidFill>
                <a:latin typeface="Times New Roman" charset="0"/>
                <a:ea typeface="Times New Roman" charset="0"/>
                <a:cs typeface="Times New Roman" charset="0"/>
              </a:rPr>
              <a:t>最优特征</a:t>
            </a:r>
            <a:r>
              <a:rPr lang="zh-CN" altLang="en-US" sz="2400" kern="0" dirty="0" smtClean="0">
                <a:solidFill>
                  <a:schemeClr val="tx1"/>
                </a:solidFill>
                <a:latin typeface="Times New Roman" charset="0"/>
                <a:ea typeface="Times New Roman" charset="0"/>
                <a:cs typeface="Times New Roman" charset="0"/>
              </a:rPr>
              <a:t>将数据划分为子集</a:t>
            </a:r>
            <a:endParaRPr lang="en-US" altLang="zh-CN" sz="2400" kern="0" dirty="0" smtClean="0">
              <a:solidFill>
                <a:schemeClr val="tx1"/>
              </a:solidFill>
              <a:latin typeface="Times New Roman" charset="0"/>
              <a:ea typeface="Times New Roman" charset="0"/>
              <a:cs typeface="Times New Roman" charset="0"/>
            </a:endParaRPr>
          </a:p>
          <a:p>
            <a:pPr marL="914400" lvl="1" indent="-457200">
              <a:lnSpc>
                <a:spcPct val="150000"/>
              </a:lnSpc>
              <a:buFont typeface="Arial" panose="020B0604020202020204" pitchFamily="34" charset="0"/>
              <a:buChar char="•"/>
            </a:pPr>
            <a:r>
              <a:rPr lang="en-US" altLang="zh-CN" sz="2400" kern="0" dirty="0" smtClean="0">
                <a:solidFill>
                  <a:schemeClr val="tx1"/>
                </a:solidFill>
                <a:latin typeface="Times New Roman" charset="0"/>
                <a:ea typeface="Times New Roman" charset="0"/>
                <a:cs typeface="Times New Roman" charset="0"/>
              </a:rPr>
              <a:t>3.</a:t>
            </a:r>
            <a:r>
              <a:rPr lang="zh-CN" altLang="en-US" sz="2400" kern="0" dirty="0" smtClean="0">
                <a:solidFill>
                  <a:schemeClr val="tx1"/>
                </a:solidFill>
                <a:latin typeface="Times New Roman" charset="0"/>
                <a:ea typeface="Times New Roman" charset="0"/>
                <a:cs typeface="Times New Roman" charset="0"/>
              </a:rPr>
              <a:t>如果子集可以被基本正确分类，则构建叶节点，否则递归进行</a:t>
            </a:r>
            <a:r>
              <a:rPr lang="en-US" altLang="zh-CN" sz="2400" kern="0" dirty="0" smtClean="0">
                <a:solidFill>
                  <a:schemeClr val="tx1"/>
                </a:solidFill>
                <a:latin typeface="Times New Roman" charset="0"/>
                <a:ea typeface="Times New Roman" charset="0"/>
                <a:cs typeface="Times New Roman" charset="0"/>
              </a:rPr>
              <a:t>2.</a:t>
            </a:r>
            <a:endParaRPr lang="en-US" altLang="zh-CN" sz="2400" kern="0" dirty="0">
              <a:solidFill>
                <a:schemeClr val="tx1"/>
              </a:solidFill>
              <a:latin typeface="Times New Roman" charset="0"/>
              <a:ea typeface="Times New Roman" charset="0"/>
              <a:cs typeface="Times New Roman" charset="0"/>
            </a:endParaRPr>
          </a:p>
          <a:p>
            <a:pPr lvl="1" indent="-457200">
              <a:buFont typeface="Arial" panose="020B0604020202020204" pitchFamily="34" charset="0"/>
              <a:buChar char="•"/>
            </a:pPr>
            <a:r>
              <a:rPr lang="zh-CN" altLang="en-US" sz="2400" kern="0" dirty="0">
                <a:solidFill>
                  <a:schemeClr val="tx1"/>
                </a:solidFill>
                <a:latin typeface="Times New Roman" charset="0"/>
                <a:ea typeface="Times New Roman" charset="0"/>
                <a:cs typeface="Times New Roman" charset="0"/>
              </a:rPr>
              <a:t>需要解决的问题</a:t>
            </a:r>
            <a:r>
              <a:rPr lang="zh-CN" altLang="en-US" sz="2400" kern="0" dirty="0" smtClean="0">
                <a:solidFill>
                  <a:schemeClr val="tx1"/>
                </a:solidFill>
                <a:latin typeface="Times New Roman" charset="0"/>
                <a:ea typeface="Times New Roman" charset="0"/>
                <a:cs typeface="Times New Roman" charset="0"/>
              </a:rPr>
              <a:t>：</a:t>
            </a:r>
            <a:endParaRPr lang="en-US" altLang="zh-CN" sz="2400" kern="0" dirty="0" smtClean="0">
              <a:solidFill>
                <a:schemeClr val="tx1"/>
              </a:solidFill>
              <a:latin typeface="Times New Roman" charset="0"/>
              <a:ea typeface="Times New Roman" charset="0"/>
              <a:cs typeface="Times New Roman" charset="0"/>
            </a:endParaRPr>
          </a:p>
          <a:p>
            <a:pPr lvl="2" indent="-457200">
              <a:lnSpc>
                <a:spcPct val="150000"/>
              </a:lnSpc>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特征选择</a:t>
            </a:r>
            <a:endParaRPr lang="en-US" altLang="zh-CN" sz="2400" kern="0" dirty="0" smtClean="0">
              <a:solidFill>
                <a:schemeClr val="tx1"/>
              </a:solidFill>
              <a:latin typeface="Times New Roman" charset="0"/>
              <a:ea typeface="Times New Roman" charset="0"/>
              <a:cs typeface="Times New Roman" charset="0"/>
            </a:endParaRPr>
          </a:p>
          <a:p>
            <a:pPr lvl="2" indent="-457200">
              <a:lnSpc>
                <a:spcPct val="150000"/>
              </a:lnSpc>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决策树生成</a:t>
            </a:r>
            <a:endParaRPr lang="en-US" altLang="zh-CN" sz="2400" kern="0" dirty="0" smtClean="0">
              <a:solidFill>
                <a:schemeClr val="tx1"/>
              </a:solidFill>
              <a:latin typeface="Times New Roman" charset="0"/>
              <a:ea typeface="Times New Roman" charset="0"/>
              <a:cs typeface="Times New Roman" charset="0"/>
            </a:endParaRPr>
          </a:p>
          <a:p>
            <a:pPr lvl="2" indent="-457200">
              <a:lnSpc>
                <a:spcPct val="150000"/>
              </a:lnSpc>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决策树剪枝（过拟合问题）</a:t>
            </a:r>
            <a:endParaRPr lang="en-US" altLang="zh-CN" sz="2400" kern="0" dirty="0">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506323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732" y="418306"/>
            <a:ext cx="7849492" cy="706437"/>
          </a:xfrm>
        </p:spPr>
        <p:txBody>
          <a:bodyPr/>
          <a:lstStyle/>
          <a:p>
            <a:r>
              <a:rPr lang="zh-CN" altLang="en-US" sz="2800" dirty="0" smtClean="0">
                <a:solidFill>
                  <a:schemeClr val="tx1"/>
                </a:solidFill>
              </a:rPr>
              <a:t>特征选择</a:t>
            </a:r>
            <a:endParaRPr lang="zh-CN" altLang="en-US" sz="2800" dirty="0">
              <a:solidFill>
                <a:schemeClr val="tx1"/>
              </a:solidFill>
            </a:endParaRPr>
          </a:p>
        </p:txBody>
      </p:sp>
      <p:sp>
        <p:nvSpPr>
          <p:cNvPr id="216" name="Rectangle 19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7" name="object 4"/>
              <p:cNvSpPr txBox="1">
                <a:spLocks/>
              </p:cNvSpPr>
              <p:nvPr/>
            </p:nvSpPr>
            <p:spPr bwMode="auto">
              <a:xfrm>
                <a:off x="1708731" y="1358383"/>
                <a:ext cx="9216443" cy="5053178"/>
              </a:xfrm>
              <a:prstGeom prst="rect">
                <a:avLst/>
              </a:prstGeom>
              <a:noFill/>
              <a:ln w="9525">
                <a:noFill/>
                <a:miter lim="800000"/>
                <a:headEnd/>
                <a:tailEnd/>
              </a:ln>
            </p:spPr>
            <p:txBody>
              <a:bodyPr vert="horz" wrap="square" lIns="0" tIns="81280" rIns="0" bIns="0" numCol="1" rtlCol="0" anchor="t" anchorCtr="0" compatLnSpc="1">
                <a:prstTxWarp prst="textNoShape">
                  <a:avLst/>
                </a:prstTxWarp>
                <a:spAutoFit/>
              </a:bodyPr>
              <a:lstStyle>
                <a:lvl1pPr algn="ctr"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a:lstStyle>
              <a:p>
                <a:pPr marL="457200" indent="-457200" algn="l">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目标：选取对训练数据具有分类能力的特征，提高学习效率</a:t>
                </a:r>
                <a:endParaRPr lang="en-US" altLang="zh-CN" sz="2400" kern="0" dirty="0" smtClean="0">
                  <a:solidFill>
                    <a:schemeClr val="tx1"/>
                  </a:solidFill>
                  <a:latin typeface="Times New Roman" charset="0"/>
                  <a:ea typeface="Times New Roman" charset="0"/>
                  <a:cs typeface="Times New Roman" charset="0"/>
                </a:endParaRPr>
              </a:p>
              <a:p>
                <a:pPr marL="457200" indent="-457200" algn="l">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准则：</a:t>
                </a:r>
                <a:endParaRPr lang="en-US" altLang="zh-CN" sz="2400" kern="0" dirty="0" smtClean="0">
                  <a:solidFill>
                    <a:schemeClr val="tx1"/>
                  </a:solidFill>
                  <a:latin typeface="Times New Roman" charset="0"/>
                  <a:ea typeface="Times New Roman" charset="0"/>
                  <a:cs typeface="Times New Roman" charset="0"/>
                </a:endParaRPr>
              </a:p>
              <a:p>
                <a:pPr marL="914400" lvl="1" indent="-457200">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信息增益</a:t>
                </a:r>
                <a:endParaRPr lang="en-US" altLang="zh-CN" sz="2400" kern="0" dirty="0" smtClean="0">
                  <a:solidFill>
                    <a:schemeClr val="tx1"/>
                  </a:solidFill>
                  <a:latin typeface="Times New Roman" charset="0"/>
                  <a:ea typeface="Times New Roman" charset="0"/>
                  <a:cs typeface="Times New Roman" charset="0"/>
                </a:endParaRPr>
              </a:p>
              <a:p>
                <a:pPr marL="914400" lvl="1" indent="-457200">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信息增益比</a:t>
                </a:r>
                <a:endParaRPr lang="en-US" altLang="zh-CN" sz="2400" kern="0" dirty="0">
                  <a:solidFill>
                    <a:schemeClr val="tx1"/>
                  </a:solidFill>
                  <a:latin typeface="Times New Roman" charset="0"/>
                  <a:ea typeface="Times New Roman" charset="0"/>
                  <a:cs typeface="Times New Roman" charset="0"/>
                </a:endParaRPr>
              </a:p>
              <a:p>
                <a:pPr lvl="1" indent="-457200">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熵：</a:t>
                </a:r>
                <a:endParaRPr lang="en-US" altLang="zh-CN" sz="2400" kern="0" dirty="0" smtClean="0">
                  <a:solidFill>
                    <a:schemeClr val="tx1"/>
                  </a:solidFill>
                  <a:latin typeface="Times New Roman" charset="0"/>
                  <a:ea typeface="Times New Roman" charset="0"/>
                  <a:cs typeface="Times New Roman" charset="0"/>
                </a:endParaRPr>
              </a:p>
              <a:p>
                <a:pPr lvl="2" indent="-457200">
                  <a:buFont typeface="Arial" panose="020B0604020202020204" pitchFamily="34" charset="0"/>
                  <a:buChar char="•"/>
                </a:pPr>
                <a:r>
                  <a:rPr lang="zh-CN" altLang="en-US" sz="2400" kern="0" dirty="0">
                    <a:solidFill>
                      <a:schemeClr val="tx1"/>
                    </a:solidFill>
                    <a:latin typeface="Times New Roman" charset="0"/>
                    <a:ea typeface="Times New Roman" charset="0"/>
                    <a:cs typeface="Times New Roman" charset="0"/>
                  </a:rPr>
                  <a:t>表示随机变量不确定性的度量</a:t>
                </a:r>
                <a:endParaRPr lang="en-US" altLang="zh-CN" sz="2400" kern="0" dirty="0">
                  <a:solidFill>
                    <a:schemeClr val="tx1"/>
                  </a:solidFill>
                  <a:latin typeface="Times New Roman" charset="0"/>
                  <a:ea typeface="Times New Roman" charset="0"/>
                  <a:cs typeface="Times New Roman" charset="0"/>
                </a:endParaRPr>
              </a:p>
              <a:p>
                <a:pPr marL="457200" lvl="2"/>
                <a14:m>
                  <m:oMathPara xmlns:m="http://schemas.openxmlformats.org/officeDocument/2006/math">
                    <m:oMathParaPr>
                      <m:jc m:val="center"/>
                    </m:oMathParaPr>
                    <m:oMath xmlns:m="http://schemas.openxmlformats.org/officeDocument/2006/math">
                      <m:r>
                        <a:rPr lang="en-US" altLang="zh-CN" sz="2400" b="0" i="1" kern="0" smtClean="0">
                          <a:solidFill>
                            <a:schemeClr val="tx1"/>
                          </a:solidFill>
                          <a:latin typeface="Cambria Math" panose="02040503050406030204" pitchFamily="18" charset="0"/>
                          <a:ea typeface="Times New Roman" charset="0"/>
                          <a:cs typeface="Times New Roman" charset="0"/>
                        </a:rPr>
                        <m:t>𝑃</m:t>
                      </m:r>
                      <m:d>
                        <m:dPr>
                          <m:ctrlPr>
                            <a:rPr lang="en-US" altLang="zh-CN" sz="2400" b="0" i="1" kern="0" smtClean="0">
                              <a:solidFill>
                                <a:schemeClr val="tx1"/>
                              </a:solidFill>
                              <a:latin typeface="Cambria Math" panose="02040503050406030204" pitchFamily="18" charset="0"/>
                              <a:ea typeface="Times New Roman" charset="0"/>
                              <a:cs typeface="Times New Roman" charset="0"/>
                            </a:rPr>
                          </m:ctrlPr>
                        </m:dPr>
                        <m:e>
                          <m:r>
                            <a:rPr lang="en-US" altLang="zh-CN" sz="2400" b="0" i="1" kern="0" smtClean="0">
                              <a:solidFill>
                                <a:schemeClr val="tx1"/>
                              </a:solidFill>
                              <a:latin typeface="Cambria Math" panose="02040503050406030204" pitchFamily="18" charset="0"/>
                              <a:ea typeface="Times New Roman" charset="0"/>
                              <a:cs typeface="Times New Roman" charset="0"/>
                            </a:rPr>
                            <m:t>𝑋</m:t>
                          </m:r>
                          <m:r>
                            <a:rPr lang="en-US" altLang="zh-CN" sz="2400" b="0" i="1" kern="0" smtClean="0">
                              <a:solidFill>
                                <a:schemeClr val="tx1"/>
                              </a:solidFill>
                              <a:latin typeface="Cambria Math" panose="02040503050406030204" pitchFamily="18" charset="0"/>
                              <a:ea typeface="Times New Roman" charset="0"/>
                              <a:cs typeface="Times New Roman" charset="0"/>
                            </a:rPr>
                            <m:t>=</m:t>
                          </m:r>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𝑥</m:t>
                              </m:r>
                            </m:e>
                            <m:sub>
                              <m:r>
                                <a:rPr lang="en-US" altLang="zh-CN" sz="2400" b="0" i="1" kern="0" smtClean="0">
                                  <a:solidFill>
                                    <a:schemeClr val="tx1"/>
                                  </a:solidFill>
                                  <a:latin typeface="Cambria Math" panose="02040503050406030204" pitchFamily="18" charset="0"/>
                                  <a:ea typeface="Times New Roman" charset="0"/>
                                  <a:cs typeface="Times New Roman" charset="0"/>
                                </a:rPr>
                                <m:t>𝑖</m:t>
                              </m:r>
                            </m:sub>
                          </m:sSub>
                        </m:e>
                      </m:d>
                      <m:r>
                        <a:rPr lang="en-US" altLang="zh-CN" sz="2400" b="0" i="1" kern="0" smtClean="0">
                          <a:solidFill>
                            <a:schemeClr val="tx1"/>
                          </a:solidFill>
                          <a:latin typeface="Cambria Math" panose="02040503050406030204" pitchFamily="18" charset="0"/>
                          <a:ea typeface="Times New Roman" charset="0"/>
                          <a:cs typeface="Times New Roman" charset="0"/>
                        </a:rPr>
                        <m:t>=</m:t>
                      </m:r>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𝑝</m:t>
                          </m:r>
                        </m:e>
                        <m:sub>
                          <m:r>
                            <a:rPr lang="en-US" altLang="zh-CN" sz="2400" b="0" i="1" kern="0" smtClean="0">
                              <a:solidFill>
                                <a:schemeClr val="tx1"/>
                              </a:solidFill>
                              <a:latin typeface="Cambria Math" panose="02040503050406030204" pitchFamily="18" charset="0"/>
                              <a:ea typeface="Times New Roman" charset="0"/>
                              <a:cs typeface="Times New Roman" charset="0"/>
                            </a:rPr>
                            <m:t>𝑖</m:t>
                          </m:r>
                        </m:sub>
                      </m:sSub>
                      <m:r>
                        <a:rPr lang="en-US" altLang="zh-CN" sz="2400" b="0" i="1" kern="0" smtClean="0">
                          <a:solidFill>
                            <a:schemeClr val="tx1"/>
                          </a:solidFill>
                          <a:latin typeface="Cambria Math" panose="02040503050406030204" pitchFamily="18" charset="0"/>
                          <a:ea typeface="Times New Roman" charset="0"/>
                          <a:cs typeface="Times New Roman" charset="0"/>
                        </a:rPr>
                        <m:t>,</m:t>
                      </m:r>
                      <m:r>
                        <a:rPr lang="en-US" altLang="zh-CN" sz="2400" b="0" i="1" kern="0" smtClean="0">
                          <a:solidFill>
                            <a:schemeClr val="tx1"/>
                          </a:solidFill>
                          <a:latin typeface="Cambria Math" panose="02040503050406030204" pitchFamily="18" charset="0"/>
                          <a:ea typeface="Times New Roman" charset="0"/>
                          <a:cs typeface="Times New Roman" charset="0"/>
                        </a:rPr>
                        <m:t>𝑖</m:t>
                      </m:r>
                      <m:r>
                        <a:rPr lang="en-US" altLang="zh-CN" sz="2400" b="0" i="1" kern="0" smtClean="0">
                          <a:solidFill>
                            <a:schemeClr val="tx1"/>
                          </a:solidFill>
                          <a:latin typeface="Cambria Math" panose="02040503050406030204" pitchFamily="18" charset="0"/>
                          <a:ea typeface="Times New Roman" charset="0"/>
                          <a:cs typeface="Times New Roman" charset="0"/>
                        </a:rPr>
                        <m:t>=1,2,3…,</m:t>
                      </m:r>
                      <m:r>
                        <a:rPr lang="en-US" altLang="zh-CN" sz="2400" b="0" i="1" kern="0" smtClean="0">
                          <a:solidFill>
                            <a:schemeClr val="tx1"/>
                          </a:solidFill>
                          <a:latin typeface="Cambria Math" panose="02040503050406030204" pitchFamily="18" charset="0"/>
                          <a:ea typeface="Times New Roman" charset="0"/>
                          <a:cs typeface="Times New Roman" charset="0"/>
                        </a:rPr>
                        <m:t>𝑛</m:t>
                      </m:r>
                    </m:oMath>
                  </m:oMathPara>
                </a14:m>
                <a:endParaRPr lang="en-US" altLang="zh-CN" sz="2400" kern="0" dirty="0" smtClean="0">
                  <a:solidFill>
                    <a:schemeClr val="tx1"/>
                  </a:solidFill>
                  <a:latin typeface="Times New Roman" charset="0"/>
                  <a:ea typeface="Times New Roman" charset="0"/>
                  <a:cs typeface="Times New Roman" charset="0"/>
                </a:endParaRPr>
              </a:p>
              <a:p>
                <a:pPr marL="457200" lvl="2"/>
                <a14:m>
                  <m:oMathPara xmlns:m="http://schemas.openxmlformats.org/officeDocument/2006/math">
                    <m:oMathParaPr>
                      <m:jc m:val="center"/>
                    </m:oMathParaPr>
                    <m:oMath xmlns:m="http://schemas.openxmlformats.org/officeDocument/2006/math">
                      <m:r>
                        <a:rPr lang="en-US" altLang="zh-CN" sz="2400" b="0" i="1" kern="0" smtClean="0">
                          <a:solidFill>
                            <a:schemeClr val="tx1"/>
                          </a:solidFill>
                          <a:latin typeface="Cambria Math" panose="02040503050406030204" pitchFamily="18" charset="0"/>
                          <a:ea typeface="Times New Roman" charset="0"/>
                          <a:cs typeface="Times New Roman" charset="0"/>
                        </a:rPr>
                        <m:t>𝐻</m:t>
                      </m:r>
                      <m:d>
                        <m:dPr>
                          <m:ctrlPr>
                            <a:rPr lang="en-US" altLang="zh-CN" sz="2400" b="0" i="1" kern="0" smtClean="0">
                              <a:solidFill>
                                <a:schemeClr val="tx1"/>
                              </a:solidFill>
                              <a:latin typeface="Cambria Math" panose="02040503050406030204" pitchFamily="18" charset="0"/>
                              <a:ea typeface="Times New Roman" charset="0"/>
                              <a:cs typeface="Times New Roman" charset="0"/>
                            </a:rPr>
                          </m:ctrlPr>
                        </m:dPr>
                        <m:e>
                          <m:r>
                            <a:rPr lang="en-US" altLang="zh-CN" sz="2400" b="0" i="1" kern="0" smtClean="0">
                              <a:solidFill>
                                <a:schemeClr val="tx1"/>
                              </a:solidFill>
                              <a:latin typeface="Cambria Math" panose="02040503050406030204" pitchFamily="18" charset="0"/>
                              <a:ea typeface="Times New Roman" charset="0"/>
                              <a:cs typeface="Times New Roman" charset="0"/>
                            </a:rPr>
                            <m:t>𝑋</m:t>
                          </m:r>
                        </m:e>
                      </m:d>
                      <m:r>
                        <a:rPr lang="en-US" altLang="zh-CN" sz="2400" b="0" i="1" kern="0" smtClean="0">
                          <a:solidFill>
                            <a:schemeClr val="tx1"/>
                          </a:solidFill>
                          <a:latin typeface="Cambria Math" panose="02040503050406030204" pitchFamily="18" charset="0"/>
                          <a:ea typeface="Times New Roman" charset="0"/>
                          <a:cs typeface="Times New Roman" charset="0"/>
                        </a:rPr>
                        <m:t>=−</m:t>
                      </m:r>
                      <m:nary>
                        <m:naryPr>
                          <m:chr m:val="∑"/>
                          <m:limLoc m:val="undOvr"/>
                          <m:grow m:val="on"/>
                          <m:ctrlPr>
                            <a:rPr lang="en-US" altLang="zh-CN" sz="2400" kern="0" dirty="0" smtClean="0">
                              <a:solidFill>
                                <a:schemeClr val="tx1"/>
                              </a:solidFill>
                              <a:latin typeface="Cambria Math" panose="02040503050406030204" pitchFamily="18" charset="0"/>
                            </a:rPr>
                          </m:ctrlPr>
                        </m:naryPr>
                        <m:sub>
                          <m:r>
                            <a:rPr lang="en-US" altLang="zh-CN" sz="2400" i="1" kern="0" dirty="0">
                              <a:solidFill>
                                <a:schemeClr val="tx1"/>
                              </a:solidFill>
                              <a:latin typeface="Cambria Math" panose="02040503050406030204" pitchFamily="18" charset="0"/>
                            </a:rPr>
                            <m:t>𝑖</m:t>
                          </m:r>
                          <m:r>
                            <a:rPr lang="en-US" altLang="zh-CN" sz="2400" i="0" kern="0" dirty="0">
                              <a:solidFill>
                                <a:schemeClr val="tx1"/>
                              </a:solidFill>
                              <a:latin typeface="Cambria Math" panose="02040503050406030204" pitchFamily="18" charset="0"/>
                            </a:rPr>
                            <m:t>=1</m:t>
                          </m:r>
                        </m:sub>
                        <m:sup>
                          <m:r>
                            <a:rPr lang="en-US" altLang="zh-CN" sz="2400" i="1" kern="0" dirty="0">
                              <a:solidFill>
                                <a:schemeClr val="tx1"/>
                              </a:solidFill>
                              <a:latin typeface="Cambria Math" panose="02040503050406030204" pitchFamily="18" charset="0"/>
                            </a:rPr>
                            <m:t>𝑛</m:t>
                          </m:r>
                        </m:sup>
                        <m:e>
                          <m:sSub>
                            <m:sSubPr>
                              <m:ctrlPr>
                                <a:rPr lang="en-US" altLang="zh-CN" sz="2400" i="1" kern="0" dirty="0">
                                  <a:solidFill>
                                    <a:schemeClr val="tx1"/>
                                  </a:solidFill>
                                  <a:latin typeface="Cambria Math" panose="02040503050406030204" pitchFamily="18" charset="0"/>
                                </a:rPr>
                              </m:ctrlPr>
                            </m:sSubPr>
                            <m:e>
                              <m:r>
                                <a:rPr lang="en-US" altLang="zh-CN" sz="2400" i="1" kern="0" dirty="0">
                                  <a:solidFill>
                                    <a:schemeClr val="tx1"/>
                                  </a:solidFill>
                                  <a:latin typeface="Cambria Math" panose="02040503050406030204" pitchFamily="18" charset="0"/>
                                </a:rPr>
                                <m:t>𝑝</m:t>
                              </m:r>
                            </m:e>
                            <m:sub>
                              <m:r>
                                <a:rPr lang="en-US" altLang="zh-CN" sz="2400" b="0" i="1" kern="0" dirty="0" smtClean="0">
                                  <a:solidFill>
                                    <a:schemeClr val="tx1"/>
                                  </a:solidFill>
                                  <a:latin typeface="Cambria Math" panose="02040503050406030204" pitchFamily="18" charset="0"/>
                                </a:rPr>
                                <m:t>𝑖</m:t>
                              </m:r>
                            </m:sub>
                          </m:sSub>
                          <m:func>
                            <m:funcPr>
                              <m:ctrlPr>
                                <a:rPr lang="en-US" altLang="zh-CN" sz="2400" b="0" i="1" kern="0" dirty="0" smtClean="0">
                                  <a:solidFill>
                                    <a:schemeClr val="tx1"/>
                                  </a:solidFill>
                                  <a:latin typeface="Cambria Math" panose="02040503050406030204" pitchFamily="18" charset="0"/>
                                </a:rPr>
                              </m:ctrlPr>
                            </m:funcPr>
                            <m:fName>
                              <m:r>
                                <a:rPr lang="en-US" altLang="zh-CN" sz="2400" b="0" i="1" kern="0" dirty="0" smtClean="0">
                                  <a:solidFill>
                                    <a:schemeClr val="tx1"/>
                                  </a:solidFill>
                                  <a:latin typeface="Cambria Math" panose="02040503050406030204" pitchFamily="18" charset="0"/>
                                </a:rPr>
                                <m:t>𝑙𝑜𝑔</m:t>
                              </m:r>
                            </m:fName>
                            <m:e>
                              <m:sSub>
                                <m:sSubPr>
                                  <m:ctrlPr>
                                    <a:rPr lang="en-US" altLang="zh-CN" sz="2400" b="0" i="1" kern="0" dirty="0" smtClean="0">
                                      <a:solidFill>
                                        <a:schemeClr val="tx1"/>
                                      </a:solidFill>
                                      <a:latin typeface="Cambria Math" panose="02040503050406030204" pitchFamily="18" charset="0"/>
                                    </a:rPr>
                                  </m:ctrlPr>
                                </m:sSubPr>
                                <m:e>
                                  <m:r>
                                    <a:rPr lang="en-US" altLang="zh-CN" sz="2400" b="0" i="1" kern="0" dirty="0" smtClean="0">
                                      <a:solidFill>
                                        <a:schemeClr val="tx1"/>
                                      </a:solidFill>
                                      <a:latin typeface="Cambria Math" panose="02040503050406030204" pitchFamily="18" charset="0"/>
                                    </a:rPr>
                                    <m:t>𝑝</m:t>
                                  </m:r>
                                </m:e>
                                <m:sub>
                                  <m:r>
                                    <a:rPr lang="en-US" altLang="zh-CN" sz="2400" b="0" i="1" kern="0" dirty="0" smtClean="0">
                                      <a:solidFill>
                                        <a:schemeClr val="tx1"/>
                                      </a:solidFill>
                                      <a:latin typeface="Cambria Math" panose="02040503050406030204" pitchFamily="18" charset="0"/>
                                    </a:rPr>
                                    <m:t>𝑖</m:t>
                                  </m:r>
                                </m:sub>
                              </m:sSub>
                            </m:e>
                          </m:func>
                        </m:e>
                      </m:nary>
                    </m:oMath>
                  </m:oMathPara>
                </a14:m>
                <a:endParaRPr lang="en-US" altLang="zh-CN" sz="2400" kern="0" dirty="0" smtClean="0">
                  <a:solidFill>
                    <a:schemeClr val="tx1"/>
                  </a:solidFill>
                  <a:latin typeface="Times New Roman" charset="0"/>
                  <a:ea typeface="Times New Roman" charset="0"/>
                  <a:cs typeface="Times New Roman" charset="0"/>
                </a:endParaRPr>
              </a:p>
              <a:p>
                <a:pPr lvl="2" indent="-457200">
                  <a:buFont typeface="Arial" panose="020B0604020202020204" pitchFamily="34" charset="0"/>
                  <a:buChar char="•"/>
                </a:pPr>
                <a:r>
                  <a:rPr lang="zh-CN" altLang="en-US" sz="2400" kern="0" dirty="0">
                    <a:solidFill>
                      <a:schemeClr val="tx1"/>
                    </a:solidFill>
                    <a:latin typeface="Times New Roman" charset="0"/>
                    <a:ea typeface="Times New Roman" charset="0"/>
                    <a:cs typeface="Times New Roman" charset="0"/>
                  </a:rPr>
                  <a:t>条件熵，在</a:t>
                </a:r>
                <a:r>
                  <a:rPr lang="zh-CN" altLang="en-US" sz="2400" kern="0" dirty="0">
                    <a:solidFill>
                      <a:schemeClr val="tx1"/>
                    </a:solidFill>
                    <a:latin typeface="Times New Roman" charset="0"/>
                    <a:ea typeface="Times New Roman" charset="0"/>
                    <a:cs typeface="Times New Roman" charset="0"/>
                  </a:rPr>
                  <a:t>已知随机变量</a:t>
                </a:r>
                <a:r>
                  <a:rPr lang="en-US" altLang="zh-CN" sz="2400" kern="0" dirty="0">
                    <a:solidFill>
                      <a:schemeClr val="tx1"/>
                    </a:solidFill>
                    <a:latin typeface="Times New Roman" charset="0"/>
                    <a:ea typeface="Times New Roman" charset="0"/>
                    <a:cs typeface="Times New Roman" charset="0"/>
                  </a:rPr>
                  <a:t>X</a:t>
                </a:r>
                <a:r>
                  <a:rPr lang="zh-CN" altLang="en-US" sz="2400" kern="0" dirty="0">
                    <a:solidFill>
                      <a:schemeClr val="tx1"/>
                    </a:solidFill>
                    <a:latin typeface="Times New Roman" charset="0"/>
                    <a:ea typeface="Times New Roman" charset="0"/>
                    <a:cs typeface="Times New Roman" charset="0"/>
                  </a:rPr>
                  <a:t>的情况下随机变量</a:t>
                </a:r>
                <a:r>
                  <a:rPr lang="en-US" altLang="zh-CN" sz="2400" kern="0" dirty="0">
                    <a:solidFill>
                      <a:schemeClr val="tx1"/>
                    </a:solidFill>
                    <a:latin typeface="Times New Roman" charset="0"/>
                    <a:ea typeface="Times New Roman" charset="0"/>
                    <a:cs typeface="Times New Roman" charset="0"/>
                  </a:rPr>
                  <a:t>Y</a:t>
                </a:r>
                <a:r>
                  <a:rPr lang="zh-CN" altLang="en-US" sz="2400" kern="0" dirty="0">
                    <a:solidFill>
                      <a:schemeClr val="tx1"/>
                    </a:solidFill>
                    <a:latin typeface="Times New Roman" charset="0"/>
                    <a:ea typeface="Times New Roman" charset="0"/>
                    <a:cs typeface="Times New Roman" charset="0"/>
                  </a:rPr>
                  <a:t>的不确定性</a:t>
                </a:r>
                <a:endParaRPr lang="en-US" altLang="zh-CN" sz="2400" kern="0" dirty="0">
                  <a:solidFill>
                    <a:schemeClr val="tx1"/>
                  </a:solidFill>
                  <a:latin typeface="Times New Roman" charset="0"/>
                  <a:ea typeface="Times New Roman" charset="0"/>
                  <a:cs typeface="Times New Roman" charset="0"/>
                </a:endParaRPr>
              </a:p>
              <a:p>
                <a:pPr marL="457200" lvl="2"/>
                <a14:m>
                  <m:oMathPara xmlns:m="http://schemas.openxmlformats.org/officeDocument/2006/math">
                    <m:oMathParaPr>
                      <m:jc m:val="center"/>
                    </m:oMathParaPr>
                    <m:oMath xmlns:m="http://schemas.openxmlformats.org/officeDocument/2006/math">
                      <m:r>
                        <m:rPr>
                          <m:sty m:val="p"/>
                        </m:rPr>
                        <a:rPr lang="en-US" altLang="zh-CN" sz="2400" i="1" kern="0" dirty="0">
                          <a:solidFill>
                            <a:schemeClr val="tx1"/>
                          </a:solidFill>
                          <a:latin typeface="Cambria Math" panose="02040503050406030204" pitchFamily="18" charset="0"/>
                          <a:ea typeface="Times New Roman" charset="0"/>
                          <a:cs typeface="Times New Roman" charset="0"/>
                        </a:rPr>
                        <m:t>H</m:t>
                      </m:r>
                      <m:d>
                        <m:dPr>
                          <m:ctrlPr>
                            <a:rPr lang="en-US" altLang="zh-CN" sz="2400" i="1" kern="0" dirty="0">
                              <a:solidFill>
                                <a:schemeClr val="tx1"/>
                              </a:solidFill>
                              <a:latin typeface="Cambria Math" panose="02040503050406030204" pitchFamily="18" charset="0"/>
                              <a:ea typeface="Times New Roman" charset="0"/>
                              <a:cs typeface="Times New Roman" charset="0"/>
                            </a:rPr>
                          </m:ctrlPr>
                        </m:dPr>
                        <m:e>
                          <m:r>
                            <m:rPr>
                              <m:sty m:val="p"/>
                            </m:rPr>
                            <a:rPr lang="en-US" altLang="zh-CN" sz="2400" i="1" kern="0" dirty="0" smtClean="0">
                              <a:solidFill>
                                <a:schemeClr val="tx1"/>
                              </a:solidFill>
                              <a:latin typeface="Cambria Math" panose="02040503050406030204" pitchFamily="18" charset="0"/>
                              <a:ea typeface="Times New Roman" charset="0"/>
                              <a:cs typeface="Times New Roman" charset="0"/>
                            </a:rPr>
                            <m:t>Y</m:t>
                          </m:r>
                        </m:e>
                        <m:e>
                          <m:r>
                            <a:rPr lang="en-US" altLang="zh-CN" sz="2400" b="0" i="1" kern="0" dirty="0" smtClean="0">
                              <a:solidFill>
                                <a:schemeClr val="tx1"/>
                              </a:solidFill>
                              <a:latin typeface="Cambria Math" panose="02040503050406030204" pitchFamily="18" charset="0"/>
                              <a:ea typeface="Times New Roman" charset="0"/>
                              <a:cs typeface="Times New Roman" charset="0"/>
                            </a:rPr>
                            <m:t>𝑋</m:t>
                          </m:r>
                        </m:e>
                      </m:d>
                      <m:r>
                        <a:rPr lang="en-US" altLang="zh-CN" sz="2400" b="0" i="1" kern="0" dirty="0" smtClean="0">
                          <a:solidFill>
                            <a:schemeClr val="tx1"/>
                          </a:solidFill>
                          <a:latin typeface="Cambria Math" panose="02040503050406030204" pitchFamily="18" charset="0"/>
                          <a:ea typeface="Times New Roman" charset="0"/>
                          <a:cs typeface="Times New Roman" charset="0"/>
                        </a:rPr>
                        <m:t>=</m:t>
                      </m:r>
                      <m:nary>
                        <m:naryPr>
                          <m:chr m:val="∑"/>
                          <m:limLoc m:val="undOvr"/>
                          <m:grow m:val="on"/>
                          <m:ctrlPr>
                            <a:rPr lang="en-US" altLang="zh-CN" sz="2400" b="0" i="1" kern="0" dirty="0" smtClean="0">
                              <a:solidFill>
                                <a:schemeClr val="tx1"/>
                              </a:solidFill>
                              <a:latin typeface="Cambria Math" panose="02040503050406030204" pitchFamily="18" charset="0"/>
                            </a:rPr>
                          </m:ctrlPr>
                        </m:naryPr>
                        <m:sub>
                          <m:r>
                            <a:rPr lang="en-US" altLang="zh-CN" sz="2400" b="0" i="1" kern="0" dirty="0" smtClean="0">
                              <a:solidFill>
                                <a:schemeClr val="tx1"/>
                              </a:solidFill>
                              <a:latin typeface="Cambria Math" panose="02040503050406030204" pitchFamily="18" charset="0"/>
                            </a:rPr>
                            <m:t>𝑖</m:t>
                          </m:r>
                          <m:r>
                            <a:rPr lang="en-US" altLang="zh-CN" sz="2400" b="0" i="1" kern="0" dirty="0" smtClean="0">
                              <a:solidFill>
                                <a:schemeClr val="tx1"/>
                              </a:solidFill>
                              <a:latin typeface="Cambria Math" panose="02040503050406030204" pitchFamily="18" charset="0"/>
                            </a:rPr>
                            <m:t>=1</m:t>
                          </m:r>
                        </m:sub>
                        <m:sup>
                          <m:r>
                            <a:rPr lang="en-US" altLang="zh-CN" sz="2400" b="0" i="1" kern="0" dirty="0" smtClean="0">
                              <a:solidFill>
                                <a:schemeClr val="tx1"/>
                              </a:solidFill>
                              <a:latin typeface="Cambria Math" panose="02040503050406030204" pitchFamily="18" charset="0"/>
                            </a:rPr>
                            <m:t>𝑛</m:t>
                          </m:r>
                        </m:sup>
                        <m:e>
                          <m:sSub>
                            <m:sSubPr>
                              <m:ctrlPr>
                                <a:rPr lang="en-US" altLang="zh-CN" sz="2400" b="0" i="1" kern="0" dirty="0" smtClean="0">
                                  <a:solidFill>
                                    <a:schemeClr val="tx1"/>
                                  </a:solidFill>
                                  <a:latin typeface="Cambria Math" panose="02040503050406030204" pitchFamily="18" charset="0"/>
                                </a:rPr>
                              </m:ctrlPr>
                            </m:sSubPr>
                            <m:e>
                              <m:r>
                                <a:rPr lang="en-US" altLang="zh-CN" sz="2400" b="0" i="1" kern="0" dirty="0" smtClean="0">
                                  <a:solidFill>
                                    <a:schemeClr val="tx1"/>
                                  </a:solidFill>
                                  <a:latin typeface="Cambria Math" panose="02040503050406030204" pitchFamily="18" charset="0"/>
                                </a:rPr>
                                <m:t>𝑝</m:t>
                              </m:r>
                            </m:e>
                            <m:sub>
                              <m:r>
                                <a:rPr lang="en-US" altLang="zh-CN" sz="2400" b="0" i="1" kern="0" dirty="0" smtClean="0">
                                  <a:solidFill>
                                    <a:schemeClr val="tx1"/>
                                  </a:solidFill>
                                  <a:latin typeface="Cambria Math" panose="02040503050406030204" pitchFamily="18" charset="0"/>
                                </a:rPr>
                                <m:t>𝑖</m:t>
                              </m:r>
                            </m:sub>
                          </m:sSub>
                          <m:r>
                            <a:rPr lang="en-US" altLang="zh-CN" sz="2400" b="0" i="1" kern="0" dirty="0" smtClean="0">
                              <a:solidFill>
                                <a:schemeClr val="tx1"/>
                              </a:solidFill>
                              <a:latin typeface="Cambria Math" panose="02040503050406030204" pitchFamily="18" charset="0"/>
                            </a:rPr>
                            <m:t>𝐻</m:t>
                          </m:r>
                          <m:r>
                            <a:rPr lang="en-US" altLang="zh-CN" sz="2400" b="0" i="1" kern="0" dirty="0" smtClean="0">
                              <a:solidFill>
                                <a:schemeClr val="tx1"/>
                              </a:solidFill>
                              <a:latin typeface="Cambria Math" panose="02040503050406030204" pitchFamily="18" charset="0"/>
                            </a:rPr>
                            <m:t>(</m:t>
                          </m:r>
                          <m:r>
                            <a:rPr lang="en-US" altLang="zh-CN" sz="2400" b="0" i="1" kern="0" dirty="0" smtClean="0">
                              <a:solidFill>
                                <a:schemeClr val="tx1"/>
                              </a:solidFill>
                              <a:latin typeface="Cambria Math" panose="02040503050406030204" pitchFamily="18" charset="0"/>
                            </a:rPr>
                            <m:t>𝑌</m:t>
                          </m:r>
                          <m:r>
                            <a:rPr lang="en-US" altLang="zh-CN" sz="2400" b="0" i="1" kern="0" dirty="0" smtClean="0">
                              <a:solidFill>
                                <a:schemeClr val="tx1"/>
                              </a:solidFill>
                              <a:latin typeface="Cambria Math" panose="02040503050406030204" pitchFamily="18" charset="0"/>
                            </a:rPr>
                            <m:t>|</m:t>
                          </m:r>
                          <m:r>
                            <a:rPr lang="en-US" altLang="zh-CN" sz="2400" b="0" i="1" kern="0" dirty="0" smtClean="0">
                              <a:solidFill>
                                <a:schemeClr val="tx1"/>
                              </a:solidFill>
                              <a:latin typeface="Cambria Math" panose="02040503050406030204" pitchFamily="18" charset="0"/>
                            </a:rPr>
                            <m:t>𝑋</m:t>
                          </m:r>
                          <m:r>
                            <a:rPr lang="en-US" altLang="zh-CN" sz="2400" b="0" i="1" kern="0" dirty="0" smtClean="0">
                              <a:solidFill>
                                <a:schemeClr val="tx1"/>
                              </a:solidFill>
                              <a:latin typeface="Cambria Math" panose="02040503050406030204" pitchFamily="18" charset="0"/>
                            </a:rPr>
                            <m:t>=</m:t>
                          </m:r>
                          <m:sSub>
                            <m:sSubPr>
                              <m:ctrlPr>
                                <a:rPr lang="en-US" altLang="zh-CN" sz="2400" b="0" i="1" kern="0" dirty="0" smtClean="0">
                                  <a:solidFill>
                                    <a:schemeClr val="tx1"/>
                                  </a:solidFill>
                                  <a:latin typeface="Cambria Math" panose="02040503050406030204" pitchFamily="18" charset="0"/>
                                </a:rPr>
                              </m:ctrlPr>
                            </m:sSubPr>
                            <m:e>
                              <m:r>
                                <a:rPr lang="en-US" altLang="zh-CN" sz="2400" b="0" i="1" kern="0" dirty="0" smtClean="0">
                                  <a:solidFill>
                                    <a:schemeClr val="tx1"/>
                                  </a:solidFill>
                                  <a:latin typeface="Cambria Math" panose="02040503050406030204" pitchFamily="18" charset="0"/>
                                </a:rPr>
                                <m:t>𝑥</m:t>
                              </m:r>
                            </m:e>
                            <m:sub>
                              <m:r>
                                <a:rPr lang="en-US" altLang="zh-CN" sz="2400" b="0" i="1" kern="0" dirty="0" smtClean="0">
                                  <a:solidFill>
                                    <a:schemeClr val="tx1"/>
                                  </a:solidFill>
                                  <a:latin typeface="Cambria Math" panose="02040503050406030204" pitchFamily="18" charset="0"/>
                                </a:rPr>
                                <m:t>𝑖</m:t>
                              </m:r>
                            </m:sub>
                          </m:sSub>
                          <m:r>
                            <a:rPr lang="en-US" altLang="zh-CN" sz="2400" b="0" i="1" kern="0" dirty="0" smtClean="0">
                              <a:solidFill>
                                <a:schemeClr val="tx1"/>
                              </a:solidFill>
                              <a:latin typeface="Cambria Math" panose="02040503050406030204" pitchFamily="18" charset="0"/>
                            </a:rPr>
                            <m:t>)</m:t>
                          </m:r>
                        </m:e>
                      </m:nary>
                      <m:r>
                        <a:rPr lang="en-US" altLang="zh-CN" sz="2400" b="0" i="1" kern="0" dirty="0" smtClean="0">
                          <a:solidFill>
                            <a:schemeClr val="tx1"/>
                          </a:solidFill>
                          <a:latin typeface="Cambria Math" panose="02040503050406030204" pitchFamily="18" charset="0"/>
                          <a:ea typeface="Times New Roman" charset="0"/>
                          <a:cs typeface="Times New Roman" charset="0"/>
                        </a:rPr>
                        <m:t> </m:t>
                      </m:r>
                    </m:oMath>
                  </m:oMathPara>
                </a14:m>
                <a:endParaRPr lang="en-US" altLang="zh-CN" sz="2400" kern="0" dirty="0">
                  <a:solidFill>
                    <a:schemeClr val="tx1"/>
                  </a:solidFill>
                  <a:latin typeface="Times New Roman" charset="0"/>
                  <a:ea typeface="Times New Roman" charset="0"/>
                  <a:cs typeface="Times New Roman" charset="0"/>
                </a:endParaRPr>
              </a:p>
            </p:txBody>
          </p:sp>
        </mc:Choice>
        <mc:Fallback>
          <p:sp>
            <p:nvSpPr>
              <p:cNvPr id="7" name="object 4"/>
              <p:cNvSpPr txBox="1">
                <a:spLocks noRot="1" noChangeAspect="1" noMove="1" noResize="1" noEditPoints="1" noAdjustHandles="1" noChangeArrowheads="1" noChangeShapeType="1" noTextEdit="1"/>
              </p:cNvSpPr>
              <p:nvPr/>
            </p:nvSpPr>
            <p:spPr bwMode="auto">
              <a:xfrm>
                <a:off x="1708731" y="1358383"/>
                <a:ext cx="9216443" cy="5053178"/>
              </a:xfrm>
              <a:prstGeom prst="rect">
                <a:avLst/>
              </a:prstGeom>
              <a:blipFill>
                <a:blip r:embed="rId3"/>
                <a:stretch>
                  <a:fillRect l="-1852" t="-603"/>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342159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732" y="418306"/>
            <a:ext cx="7849492" cy="706437"/>
          </a:xfrm>
        </p:spPr>
        <p:txBody>
          <a:bodyPr/>
          <a:lstStyle/>
          <a:p>
            <a:r>
              <a:rPr lang="zh-CN" altLang="en-US" sz="2800" dirty="0" smtClean="0">
                <a:solidFill>
                  <a:schemeClr val="tx1"/>
                </a:solidFill>
              </a:rPr>
              <a:t>特征选择</a:t>
            </a:r>
            <a:endParaRPr lang="zh-CN" altLang="en-US" sz="2800" dirty="0">
              <a:solidFill>
                <a:schemeClr val="tx1"/>
              </a:solidFill>
            </a:endParaRPr>
          </a:p>
        </p:txBody>
      </p:sp>
      <p:sp>
        <p:nvSpPr>
          <p:cNvPr id="216" name="Rectangle 19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7" name="object 4"/>
              <p:cNvSpPr txBox="1">
                <a:spLocks/>
              </p:cNvSpPr>
              <p:nvPr/>
            </p:nvSpPr>
            <p:spPr bwMode="auto">
              <a:xfrm>
                <a:off x="1708732" y="1124743"/>
                <a:ext cx="9216443" cy="5315301"/>
              </a:xfrm>
              <a:prstGeom prst="rect">
                <a:avLst/>
              </a:prstGeom>
              <a:noFill/>
              <a:ln w="9525">
                <a:noFill/>
                <a:miter lim="800000"/>
                <a:headEnd/>
                <a:tailEnd/>
              </a:ln>
            </p:spPr>
            <p:txBody>
              <a:bodyPr vert="horz" wrap="square" lIns="0" tIns="81280" rIns="0" bIns="0" numCol="1" rtlCol="0" anchor="t" anchorCtr="0" compatLnSpc="1">
                <a:prstTxWarp prst="textNoShape">
                  <a:avLst/>
                </a:prstTxWarp>
                <a:spAutoFit/>
              </a:bodyPr>
              <a:lstStyle>
                <a:lvl1pPr algn="ctr"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a:lstStyle>
              <a:p>
                <a:pPr marL="457200" indent="-457200" algn="l">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信息增益</a:t>
                </a:r>
                <a:endParaRPr lang="en-US" altLang="zh-CN" sz="2400" kern="0" dirty="0" smtClean="0">
                  <a:solidFill>
                    <a:schemeClr val="tx1"/>
                  </a:solidFill>
                  <a:latin typeface="Times New Roman" charset="0"/>
                  <a:ea typeface="Times New Roman" charset="0"/>
                  <a:cs typeface="Times New Roman" charset="0"/>
                </a:endParaRPr>
              </a:p>
              <a:p>
                <a:pPr marL="914400" lvl="1" indent="-457200">
                  <a:buFont typeface="Arial" panose="020B0604020202020204" pitchFamily="34" charset="0"/>
                  <a:buChar char="•"/>
                </a:pPr>
                <a:r>
                  <a:rPr lang="zh-CN" altLang="en-US" sz="2400" kern="0" dirty="0">
                    <a:solidFill>
                      <a:schemeClr val="tx1"/>
                    </a:solidFill>
                    <a:latin typeface="Times New Roman" charset="0"/>
                    <a:ea typeface="Times New Roman" charset="0"/>
                    <a:cs typeface="Times New Roman" charset="0"/>
                  </a:rPr>
                  <a:t>定义</a:t>
                </a:r>
                <a:r>
                  <a:rPr lang="zh-CN" altLang="en-US" sz="2400" kern="0" dirty="0" smtClean="0">
                    <a:solidFill>
                      <a:schemeClr val="tx1"/>
                    </a:solidFill>
                    <a:latin typeface="Times New Roman" charset="0"/>
                    <a:ea typeface="Times New Roman" charset="0"/>
                    <a:cs typeface="Times New Roman" charset="0"/>
                  </a:rPr>
                  <a:t>为集合</a:t>
                </a:r>
                <a:r>
                  <a:rPr lang="en-US" altLang="zh-CN" sz="2400" kern="0" dirty="0" smtClean="0">
                    <a:solidFill>
                      <a:schemeClr val="tx1"/>
                    </a:solidFill>
                    <a:latin typeface="Times New Roman" charset="0"/>
                    <a:ea typeface="Times New Roman" charset="0"/>
                    <a:cs typeface="Times New Roman" charset="0"/>
                  </a:rPr>
                  <a:t>D</a:t>
                </a:r>
                <a:r>
                  <a:rPr lang="zh-CN" altLang="en-US" sz="2400" kern="0" dirty="0" smtClean="0">
                    <a:solidFill>
                      <a:schemeClr val="tx1"/>
                    </a:solidFill>
                    <a:latin typeface="Times New Roman" charset="0"/>
                    <a:ea typeface="Times New Roman" charset="0"/>
                    <a:cs typeface="Times New Roman" charset="0"/>
                  </a:rPr>
                  <a:t>的经验熵与特征</a:t>
                </a:r>
                <a:r>
                  <a:rPr lang="en-US" altLang="zh-CN" sz="2400" kern="0" dirty="0" smtClean="0">
                    <a:solidFill>
                      <a:schemeClr val="tx1"/>
                    </a:solidFill>
                    <a:latin typeface="Times New Roman" charset="0"/>
                    <a:ea typeface="Times New Roman" charset="0"/>
                    <a:cs typeface="Times New Roman" charset="0"/>
                  </a:rPr>
                  <a:t>A</a:t>
                </a:r>
                <a:r>
                  <a:rPr lang="zh-CN" altLang="en-US" sz="2400" kern="0" dirty="0" smtClean="0">
                    <a:solidFill>
                      <a:schemeClr val="tx1"/>
                    </a:solidFill>
                    <a:latin typeface="Times New Roman" charset="0"/>
                    <a:ea typeface="Times New Roman" charset="0"/>
                    <a:cs typeface="Times New Roman" charset="0"/>
                  </a:rPr>
                  <a:t>给定的</a:t>
                </a:r>
                <a:r>
                  <a:rPr lang="en-US" altLang="zh-CN" sz="2400" kern="0" dirty="0" smtClean="0">
                    <a:solidFill>
                      <a:schemeClr val="tx1"/>
                    </a:solidFill>
                    <a:latin typeface="Times New Roman" charset="0"/>
                    <a:ea typeface="Times New Roman" charset="0"/>
                    <a:cs typeface="Times New Roman" charset="0"/>
                  </a:rPr>
                  <a:t>D</a:t>
                </a:r>
                <a:r>
                  <a:rPr lang="zh-CN" altLang="en-US" sz="2400" kern="0" dirty="0" smtClean="0">
                    <a:solidFill>
                      <a:schemeClr val="tx1"/>
                    </a:solidFill>
                    <a:latin typeface="Times New Roman" charset="0"/>
                    <a:ea typeface="Times New Roman" charset="0"/>
                    <a:cs typeface="Times New Roman" charset="0"/>
                  </a:rPr>
                  <a:t>的经验条件熵之差</a:t>
                </a:r>
                <a:endParaRPr lang="en-US" altLang="zh-CN" sz="2400" kern="0" dirty="0" smtClean="0">
                  <a:solidFill>
                    <a:schemeClr val="tx1"/>
                  </a:solidFill>
                  <a:latin typeface="Times New Roman" charset="0"/>
                  <a:ea typeface="Times New Roman" charset="0"/>
                  <a:cs typeface="Times New Roman" charset="0"/>
                </a:endParaRPr>
              </a:p>
              <a:p>
                <a:pPr marL="914400" lvl="1" indent="-457200">
                  <a:buFont typeface="Arial" panose="020B0604020202020204" pitchFamily="34" charset="0"/>
                  <a:buChar char="•"/>
                </a:pPr>
                <a14:m>
                  <m:oMath xmlns:m="http://schemas.openxmlformats.org/officeDocument/2006/math">
                    <m:r>
                      <a:rPr lang="en-US" altLang="zh-CN" sz="2400" b="0" i="1" kern="0" smtClean="0">
                        <a:solidFill>
                          <a:schemeClr val="tx1"/>
                        </a:solidFill>
                        <a:latin typeface="Cambria Math" panose="02040503050406030204" pitchFamily="18" charset="0"/>
                        <a:ea typeface="Times New Roman" charset="0"/>
                        <a:cs typeface="Times New Roman" charset="0"/>
                      </a:rPr>
                      <m:t>𝑔</m:t>
                    </m:r>
                    <m:d>
                      <m:dPr>
                        <m:ctrlPr>
                          <a:rPr lang="en-US" altLang="zh-CN" sz="2400" b="0" i="1" kern="0" smtClean="0">
                            <a:solidFill>
                              <a:schemeClr val="tx1"/>
                            </a:solidFill>
                            <a:latin typeface="Cambria Math" panose="02040503050406030204" pitchFamily="18" charset="0"/>
                            <a:ea typeface="Times New Roman" charset="0"/>
                            <a:cs typeface="Times New Roman" charset="0"/>
                          </a:rPr>
                        </m:ctrlPr>
                      </m:dPr>
                      <m:e>
                        <m:r>
                          <a:rPr lang="en-US" altLang="zh-CN" sz="2400" b="0" i="1" kern="0" smtClean="0">
                            <a:solidFill>
                              <a:schemeClr val="tx1"/>
                            </a:solidFill>
                            <a:latin typeface="Cambria Math" panose="02040503050406030204" pitchFamily="18" charset="0"/>
                            <a:ea typeface="Times New Roman" charset="0"/>
                            <a:cs typeface="Times New Roman" charset="0"/>
                          </a:rPr>
                          <m:t>𝐷</m:t>
                        </m:r>
                      </m:e>
                      <m:e>
                        <m:r>
                          <a:rPr lang="en-US" altLang="zh-CN" sz="2400" b="0" i="1" kern="0" smtClean="0">
                            <a:solidFill>
                              <a:schemeClr val="tx1"/>
                            </a:solidFill>
                            <a:latin typeface="Cambria Math" panose="02040503050406030204" pitchFamily="18" charset="0"/>
                            <a:ea typeface="Times New Roman" charset="0"/>
                            <a:cs typeface="Times New Roman" charset="0"/>
                          </a:rPr>
                          <m:t>𝐴</m:t>
                        </m:r>
                      </m:e>
                    </m:d>
                    <m:r>
                      <a:rPr lang="en-US" altLang="zh-CN" sz="2400" b="0" i="1" kern="0" smtClean="0">
                        <a:solidFill>
                          <a:schemeClr val="tx1"/>
                        </a:solidFill>
                        <a:latin typeface="Cambria Math" panose="02040503050406030204" pitchFamily="18" charset="0"/>
                        <a:ea typeface="Times New Roman" charset="0"/>
                        <a:cs typeface="Times New Roman" charset="0"/>
                      </a:rPr>
                      <m:t>=</m:t>
                    </m:r>
                    <m:r>
                      <a:rPr lang="en-US" altLang="zh-CN" sz="2400" b="0" i="1" kern="0" smtClean="0">
                        <a:solidFill>
                          <a:schemeClr val="tx1"/>
                        </a:solidFill>
                        <a:latin typeface="Cambria Math" panose="02040503050406030204" pitchFamily="18" charset="0"/>
                        <a:ea typeface="Times New Roman" charset="0"/>
                        <a:cs typeface="Times New Roman" charset="0"/>
                      </a:rPr>
                      <m:t>𝐻</m:t>
                    </m:r>
                    <m:d>
                      <m:dPr>
                        <m:ctrlPr>
                          <a:rPr lang="en-US" altLang="zh-CN" sz="2400" b="0" i="1" kern="0" smtClean="0">
                            <a:solidFill>
                              <a:schemeClr val="tx1"/>
                            </a:solidFill>
                            <a:latin typeface="Cambria Math" panose="02040503050406030204" pitchFamily="18" charset="0"/>
                            <a:ea typeface="Times New Roman" charset="0"/>
                            <a:cs typeface="Times New Roman" charset="0"/>
                          </a:rPr>
                        </m:ctrlPr>
                      </m:dPr>
                      <m:e>
                        <m:r>
                          <a:rPr lang="en-US" altLang="zh-CN" sz="2400" b="0" i="1" kern="0" smtClean="0">
                            <a:solidFill>
                              <a:schemeClr val="tx1"/>
                            </a:solidFill>
                            <a:latin typeface="Cambria Math" panose="02040503050406030204" pitchFamily="18" charset="0"/>
                            <a:ea typeface="Times New Roman" charset="0"/>
                            <a:cs typeface="Times New Roman" charset="0"/>
                          </a:rPr>
                          <m:t>𝐷</m:t>
                        </m:r>
                      </m:e>
                    </m:d>
                    <m:r>
                      <a:rPr lang="en-US" altLang="zh-CN" sz="2400" b="0" i="1" kern="0" smtClean="0">
                        <a:solidFill>
                          <a:schemeClr val="tx1"/>
                        </a:solidFill>
                        <a:latin typeface="Cambria Math" panose="02040503050406030204" pitchFamily="18" charset="0"/>
                        <a:ea typeface="Times New Roman" charset="0"/>
                        <a:cs typeface="Times New Roman" charset="0"/>
                      </a:rPr>
                      <m:t>−</m:t>
                    </m:r>
                    <m:r>
                      <a:rPr lang="en-US" altLang="zh-CN" sz="2400" b="0" i="1" kern="0" smtClean="0">
                        <a:solidFill>
                          <a:schemeClr val="tx1"/>
                        </a:solidFill>
                        <a:latin typeface="Cambria Math" panose="02040503050406030204" pitchFamily="18" charset="0"/>
                        <a:ea typeface="Times New Roman" charset="0"/>
                        <a:cs typeface="Times New Roman" charset="0"/>
                      </a:rPr>
                      <m:t>𝐻</m:t>
                    </m:r>
                    <m:d>
                      <m:dPr>
                        <m:ctrlPr>
                          <a:rPr lang="en-US" altLang="zh-CN" sz="2400" b="0" i="1" kern="0" smtClean="0">
                            <a:solidFill>
                              <a:schemeClr val="tx1"/>
                            </a:solidFill>
                            <a:latin typeface="Cambria Math" panose="02040503050406030204" pitchFamily="18" charset="0"/>
                            <a:ea typeface="Times New Roman" charset="0"/>
                            <a:cs typeface="Times New Roman" charset="0"/>
                          </a:rPr>
                        </m:ctrlPr>
                      </m:dPr>
                      <m:e>
                        <m:r>
                          <a:rPr lang="en-US" altLang="zh-CN" sz="2400" b="0" i="1" kern="0" smtClean="0">
                            <a:solidFill>
                              <a:schemeClr val="tx1"/>
                            </a:solidFill>
                            <a:latin typeface="Cambria Math" panose="02040503050406030204" pitchFamily="18" charset="0"/>
                            <a:ea typeface="Times New Roman" charset="0"/>
                            <a:cs typeface="Times New Roman" charset="0"/>
                          </a:rPr>
                          <m:t>𝐷</m:t>
                        </m:r>
                      </m:e>
                      <m:e>
                        <m:r>
                          <a:rPr lang="en-US" altLang="zh-CN" sz="2400" b="0" i="1" kern="0" smtClean="0">
                            <a:solidFill>
                              <a:schemeClr val="tx1"/>
                            </a:solidFill>
                            <a:latin typeface="Cambria Math" panose="02040503050406030204" pitchFamily="18" charset="0"/>
                            <a:ea typeface="Times New Roman" charset="0"/>
                            <a:cs typeface="Times New Roman" charset="0"/>
                          </a:rPr>
                          <m:t>𝐴</m:t>
                        </m:r>
                      </m:e>
                    </m:d>
                  </m:oMath>
                </a14:m>
                <a:endParaRPr lang="en-US" altLang="zh-CN" sz="2400" b="0" kern="0" dirty="0" smtClean="0">
                  <a:solidFill>
                    <a:schemeClr val="tx1"/>
                  </a:solidFill>
                  <a:latin typeface="Times New Roman" charset="0"/>
                  <a:ea typeface="Times New Roman" charset="0"/>
                  <a:cs typeface="Times New Roman" charset="0"/>
                </a:endParaRPr>
              </a:p>
              <a:p>
                <a:pPr marL="914400" lvl="1" indent="-457200">
                  <a:buFont typeface="Arial" panose="020B0604020202020204" pitchFamily="34" charset="0"/>
                  <a:buChar char="•"/>
                </a:pPr>
                <a:r>
                  <a:rPr lang="zh-CN" altLang="en-US" sz="2400" kern="0" dirty="0">
                    <a:solidFill>
                      <a:schemeClr val="tx1"/>
                    </a:solidFill>
                    <a:latin typeface="Times New Roman" charset="0"/>
                    <a:ea typeface="Times New Roman" charset="0"/>
                    <a:cs typeface="Times New Roman" charset="0"/>
                  </a:rPr>
                  <a:t>等价</a:t>
                </a:r>
                <a:r>
                  <a:rPr lang="zh-CN" altLang="en-US" sz="2400" kern="0" dirty="0" smtClean="0">
                    <a:solidFill>
                      <a:schemeClr val="tx1"/>
                    </a:solidFill>
                    <a:latin typeface="Times New Roman" charset="0"/>
                    <a:ea typeface="Times New Roman" charset="0"/>
                    <a:cs typeface="Times New Roman" charset="0"/>
                  </a:rPr>
                  <a:t>于训练数据中类与特征的互信息</a:t>
                </a:r>
                <a:endParaRPr lang="en-US" altLang="zh-CN" sz="2400" kern="0" dirty="0">
                  <a:solidFill>
                    <a:schemeClr val="tx1"/>
                  </a:solidFill>
                  <a:latin typeface="Times New Roman" charset="0"/>
                  <a:ea typeface="Times New Roman" charset="0"/>
                  <a:cs typeface="Times New Roman" charset="0"/>
                </a:endParaRPr>
              </a:p>
              <a:p>
                <a:pPr marL="914400" lvl="1" indent="-457200">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计算方法：</a:t>
                </a:r>
                <a:endParaRPr lang="en-US" altLang="zh-CN" sz="2400" kern="0" dirty="0" smtClean="0">
                  <a:solidFill>
                    <a:schemeClr val="tx1"/>
                  </a:solidFill>
                  <a:latin typeface="Times New Roman" charset="0"/>
                  <a:ea typeface="Times New Roman" charset="0"/>
                  <a:cs typeface="Times New Roman" charset="0"/>
                </a:endParaRPr>
              </a:p>
              <a:p>
                <a:pPr lvl="2"/>
                <a:r>
                  <a:rPr lang="zh-CN" altLang="en-US" sz="2400" kern="0" dirty="0" smtClean="0">
                    <a:solidFill>
                      <a:schemeClr val="tx1"/>
                    </a:solidFill>
                    <a:latin typeface="Times New Roman" charset="0"/>
                    <a:ea typeface="Times New Roman" charset="0"/>
                    <a:cs typeface="Times New Roman" charset="0"/>
                  </a:rPr>
                  <a:t>经验熵：</a:t>
                </a:r>
                <a:endParaRPr lang="en-US" altLang="zh-CN" sz="2400" kern="0" dirty="0" smtClean="0">
                  <a:solidFill>
                    <a:schemeClr val="tx1"/>
                  </a:solidFill>
                  <a:latin typeface="Times New Roman" charset="0"/>
                  <a:ea typeface="Times New Roman" charset="0"/>
                  <a:cs typeface="Times New Roman" charset="0"/>
                </a:endParaRPr>
              </a:p>
              <a:p>
                <a:pPr lvl="2"/>
                <a14:m>
                  <m:oMathPara xmlns:m="http://schemas.openxmlformats.org/officeDocument/2006/math">
                    <m:oMathParaPr>
                      <m:jc m:val="centerGroup"/>
                    </m:oMathParaPr>
                    <m:oMath xmlns:m="http://schemas.openxmlformats.org/officeDocument/2006/math">
                      <m:r>
                        <a:rPr lang="en-US" altLang="zh-CN" sz="2400" b="0" i="1" kern="0" smtClean="0">
                          <a:solidFill>
                            <a:schemeClr val="tx1"/>
                          </a:solidFill>
                          <a:latin typeface="Cambria Math" panose="02040503050406030204" pitchFamily="18" charset="0"/>
                          <a:ea typeface="Times New Roman" charset="0"/>
                          <a:cs typeface="Times New Roman" charset="0"/>
                        </a:rPr>
                        <m:t>𝐻</m:t>
                      </m:r>
                      <m:d>
                        <m:dPr>
                          <m:ctrlPr>
                            <a:rPr lang="en-US" altLang="zh-CN" sz="2400" b="0" i="1" kern="0" smtClean="0">
                              <a:solidFill>
                                <a:schemeClr val="tx1"/>
                              </a:solidFill>
                              <a:latin typeface="Cambria Math" panose="02040503050406030204" pitchFamily="18" charset="0"/>
                              <a:ea typeface="Times New Roman" charset="0"/>
                              <a:cs typeface="Times New Roman" charset="0"/>
                            </a:rPr>
                          </m:ctrlPr>
                        </m:dPr>
                        <m:e>
                          <m:r>
                            <a:rPr lang="en-US" altLang="zh-CN" sz="2400" b="0" i="1" kern="0" smtClean="0">
                              <a:solidFill>
                                <a:schemeClr val="tx1"/>
                              </a:solidFill>
                              <a:latin typeface="Cambria Math" panose="02040503050406030204" pitchFamily="18" charset="0"/>
                              <a:ea typeface="Times New Roman" charset="0"/>
                              <a:cs typeface="Times New Roman" charset="0"/>
                            </a:rPr>
                            <m:t>𝐷</m:t>
                          </m:r>
                        </m:e>
                      </m:d>
                      <m:r>
                        <a:rPr lang="en-US" altLang="zh-CN" sz="2400" b="0" i="1" kern="0" smtClean="0">
                          <a:solidFill>
                            <a:schemeClr val="tx1"/>
                          </a:solidFill>
                          <a:latin typeface="Cambria Math" panose="02040503050406030204" pitchFamily="18" charset="0"/>
                          <a:ea typeface="Times New Roman" charset="0"/>
                          <a:cs typeface="Times New Roman" charset="0"/>
                        </a:rPr>
                        <m:t>= </m:t>
                      </m:r>
                      <m:r>
                        <a:rPr lang="en-US" altLang="zh-CN" sz="2400" i="1" kern="0">
                          <a:solidFill>
                            <a:schemeClr val="tx1"/>
                          </a:solidFill>
                          <a:latin typeface="Cambria Math" panose="02040503050406030204" pitchFamily="18" charset="0"/>
                          <a:ea typeface="Times New Roman" charset="0"/>
                          <a:cs typeface="Times New Roman" charset="0"/>
                        </a:rPr>
                        <m:t>-</m:t>
                      </m:r>
                      <m:nary>
                        <m:naryPr>
                          <m:chr m:val="∑"/>
                          <m:limLoc m:val="undOvr"/>
                          <m:grow m:val="on"/>
                          <m:ctrlPr>
                            <a:rPr lang="en-US" altLang="zh-CN" sz="2400" kern="0" dirty="0" smtClean="0">
                              <a:solidFill>
                                <a:schemeClr val="tx1"/>
                              </a:solidFill>
                              <a:latin typeface="Cambria Math" panose="02040503050406030204" pitchFamily="18" charset="0"/>
                            </a:rPr>
                          </m:ctrlPr>
                        </m:naryPr>
                        <m:sub>
                          <m:r>
                            <a:rPr lang="en-US" altLang="zh-CN" sz="2400" i="1" kern="0" dirty="0">
                              <a:solidFill>
                                <a:schemeClr val="tx1"/>
                              </a:solidFill>
                              <a:latin typeface="Cambria Math" panose="02040503050406030204" pitchFamily="18" charset="0"/>
                            </a:rPr>
                            <m:t>𝑘</m:t>
                          </m:r>
                          <m:r>
                            <a:rPr lang="en-US" altLang="zh-CN" sz="2400" i="0" kern="0" dirty="0">
                              <a:solidFill>
                                <a:schemeClr val="tx1"/>
                              </a:solidFill>
                              <a:latin typeface="Cambria Math" panose="02040503050406030204" pitchFamily="18" charset="0"/>
                            </a:rPr>
                            <m:t>=1</m:t>
                          </m:r>
                        </m:sub>
                        <m:sup>
                          <m:r>
                            <a:rPr lang="en-US" altLang="zh-CN" sz="2400" i="1" kern="0" dirty="0">
                              <a:solidFill>
                                <a:schemeClr val="tx1"/>
                              </a:solidFill>
                              <a:latin typeface="Cambria Math" panose="02040503050406030204" pitchFamily="18" charset="0"/>
                            </a:rPr>
                            <m:t>𝐾</m:t>
                          </m:r>
                        </m:sup>
                        <m:e>
                          <m:f>
                            <m:fPr>
                              <m:ctrlPr>
                                <a:rPr lang="en-US" altLang="zh-CN" sz="2400" i="1" kern="0" dirty="0" smtClean="0">
                                  <a:solidFill>
                                    <a:schemeClr val="tx1"/>
                                  </a:solidFill>
                                  <a:latin typeface="Cambria Math" panose="02040503050406030204" pitchFamily="18" charset="0"/>
                                </a:rPr>
                              </m:ctrlPr>
                            </m:fPr>
                            <m:num>
                              <m:sSub>
                                <m:sSubPr>
                                  <m:ctrlPr>
                                    <a:rPr lang="en-US" altLang="zh-CN" sz="2400" b="0" i="1" kern="0" dirty="0" smtClean="0">
                                      <a:solidFill>
                                        <a:schemeClr val="tx1"/>
                                      </a:solidFill>
                                      <a:latin typeface="Cambria Math" panose="02040503050406030204" pitchFamily="18" charset="0"/>
                                    </a:rPr>
                                  </m:ctrlPr>
                                </m:sSubPr>
                                <m:e>
                                  <m:r>
                                    <a:rPr lang="en-US" altLang="zh-CN" sz="2400" b="0" i="1" kern="0" dirty="0" smtClean="0">
                                      <a:solidFill>
                                        <a:schemeClr val="tx1"/>
                                      </a:solidFill>
                                      <a:latin typeface="Cambria Math" panose="02040503050406030204" pitchFamily="18" charset="0"/>
                                    </a:rPr>
                                    <m:t>|</m:t>
                                  </m:r>
                                  <m:r>
                                    <a:rPr lang="en-US" altLang="zh-CN" sz="2400" b="0" i="1" kern="0" dirty="0" smtClean="0">
                                      <a:solidFill>
                                        <a:schemeClr val="tx1"/>
                                      </a:solidFill>
                                      <a:latin typeface="Cambria Math" panose="02040503050406030204" pitchFamily="18" charset="0"/>
                                    </a:rPr>
                                    <m:t>𝐶</m:t>
                                  </m:r>
                                </m:e>
                                <m:sub>
                                  <m:r>
                                    <a:rPr lang="en-US" altLang="zh-CN" sz="2400" b="0" i="1" kern="0" dirty="0" smtClean="0">
                                      <a:solidFill>
                                        <a:schemeClr val="tx1"/>
                                      </a:solidFill>
                                      <a:latin typeface="Cambria Math" panose="02040503050406030204" pitchFamily="18" charset="0"/>
                                    </a:rPr>
                                    <m:t>𝑘</m:t>
                                  </m:r>
                                </m:sub>
                              </m:sSub>
                              <m:r>
                                <a:rPr lang="en-US" altLang="zh-CN" sz="2400" b="0" i="1" kern="0" dirty="0" smtClean="0">
                                  <a:solidFill>
                                    <a:schemeClr val="tx1"/>
                                  </a:solidFill>
                                  <a:latin typeface="Cambria Math" panose="02040503050406030204" pitchFamily="18" charset="0"/>
                                </a:rPr>
                                <m:t>|</m:t>
                              </m:r>
                            </m:num>
                            <m:den>
                              <m:r>
                                <a:rPr lang="en-US" altLang="zh-CN" sz="2400" b="0" i="1" kern="0" dirty="0" smtClean="0">
                                  <a:solidFill>
                                    <a:schemeClr val="tx1"/>
                                  </a:solidFill>
                                  <a:latin typeface="Cambria Math" panose="02040503050406030204" pitchFamily="18" charset="0"/>
                                </a:rPr>
                                <m:t>|</m:t>
                              </m:r>
                              <m:r>
                                <a:rPr lang="en-US" altLang="zh-CN" sz="2400" b="0" i="1" kern="0" dirty="0" smtClean="0">
                                  <a:solidFill>
                                    <a:schemeClr val="tx1"/>
                                  </a:solidFill>
                                  <a:latin typeface="Cambria Math" panose="02040503050406030204" pitchFamily="18" charset="0"/>
                                </a:rPr>
                                <m:t>𝐷</m:t>
                              </m:r>
                              <m:r>
                                <a:rPr lang="en-US" altLang="zh-CN" sz="2400" b="0" i="1" kern="0" dirty="0" smtClean="0">
                                  <a:solidFill>
                                    <a:schemeClr val="tx1"/>
                                  </a:solidFill>
                                  <a:latin typeface="Cambria Math" panose="02040503050406030204" pitchFamily="18" charset="0"/>
                                </a:rPr>
                                <m:t>|</m:t>
                              </m:r>
                            </m:den>
                          </m:f>
                          <m:func>
                            <m:funcPr>
                              <m:ctrlPr>
                                <a:rPr lang="en-US" altLang="zh-CN" sz="2400" b="0" i="1" kern="0" dirty="0" smtClean="0">
                                  <a:solidFill>
                                    <a:schemeClr val="tx1"/>
                                  </a:solidFill>
                                  <a:latin typeface="Cambria Math" panose="02040503050406030204" pitchFamily="18" charset="0"/>
                                </a:rPr>
                              </m:ctrlPr>
                            </m:funcPr>
                            <m:fName>
                              <m:sSub>
                                <m:sSubPr>
                                  <m:ctrlPr>
                                    <a:rPr lang="en-US" altLang="zh-CN" sz="2400" b="0" i="1" kern="0" dirty="0" smtClean="0">
                                      <a:solidFill>
                                        <a:schemeClr val="tx1"/>
                                      </a:solidFill>
                                      <a:latin typeface="Cambria Math" panose="02040503050406030204" pitchFamily="18" charset="0"/>
                                    </a:rPr>
                                  </m:ctrlPr>
                                </m:sSubPr>
                                <m:e>
                                  <m:r>
                                    <m:rPr>
                                      <m:sty m:val="p"/>
                                    </m:rPr>
                                    <a:rPr lang="en-US" altLang="zh-CN" sz="2400" b="0" i="0" kern="0" dirty="0" smtClean="0">
                                      <a:solidFill>
                                        <a:schemeClr val="tx1"/>
                                      </a:solidFill>
                                      <a:latin typeface="Cambria Math" panose="02040503050406030204" pitchFamily="18" charset="0"/>
                                    </a:rPr>
                                    <m:t>log</m:t>
                                  </m:r>
                                </m:e>
                                <m:sub>
                                  <m:r>
                                    <a:rPr lang="en-US" altLang="zh-CN" sz="2400" b="0" i="1" kern="0" dirty="0" smtClean="0">
                                      <a:solidFill>
                                        <a:schemeClr val="tx1"/>
                                      </a:solidFill>
                                      <a:latin typeface="Cambria Math" panose="02040503050406030204" pitchFamily="18" charset="0"/>
                                    </a:rPr>
                                    <m:t>2</m:t>
                                  </m:r>
                                </m:sub>
                              </m:sSub>
                            </m:fName>
                            <m:e>
                              <m:f>
                                <m:fPr>
                                  <m:ctrlPr>
                                    <a:rPr lang="en-US" altLang="zh-CN" sz="2400" i="1" kern="0" dirty="0">
                                      <a:solidFill>
                                        <a:schemeClr val="tx1"/>
                                      </a:solidFill>
                                      <a:latin typeface="Cambria Math" panose="02040503050406030204" pitchFamily="18" charset="0"/>
                                    </a:rPr>
                                  </m:ctrlPr>
                                </m:fPr>
                                <m:num>
                                  <m:sSub>
                                    <m:sSubPr>
                                      <m:ctrlPr>
                                        <a:rPr lang="en-US" altLang="zh-CN" sz="2400" i="1" kern="0" dirty="0">
                                          <a:solidFill>
                                            <a:schemeClr val="tx1"/>
                                          </a:solidFill>
                                          <a:latin typeface="Cambria Math" panose="02040503050406030204" pitchFamily="18" charset="0"/>
                                        </a:rPr>
                                      </m:ctrlPr>
                                    </m:sSubPr>
                                    <m:e>
                                      <m:r>
                                        <a:rPr lang="en-US" altLang="zh-CN" sz="2400" i="1" kern="0" dirty="0">
                                          <a:solidFill>
                                            <a:schemeClr val="tx1"/>
                                          </a:solidFill>
                                          <a:latin typeface="Cambria Math" panose="02040503050406030204" pitchFamily="18" charset="0"/>
                                        </a:rPr>
                                        <m:t>|</m:t>
                                      </m:r>
                                      <m:r>
                                        <a:rPr lang="en-US" altLang="zh-CN" sz="2400" i="1" kern="0" dirty="0">
                                          <a:solidFill>
                                            <a:schemeClr val="tx1"/>
                                          </a:solidFill>
                                          <a:latin typeface="Cambria Math" panose="02040503050406030204" pitchFamily="18" charset="0"/>
                                        </a:rPr>
                                        <m:t>𝐶</m:t>
                                      </m:r>
                                    </m:e>
                                    <m:sub>
                                      <m:r>
                                        <a:rPr lang="en-US" altLang="zh-CN" sz="2400" i="1" kern="0" dirty="0">
                                          <a:solidFill>
                                            <a:schemeClr val="tx1"/>
                                          </a:solidFill>
                                          <a:latin typeface="Cambria Math" panose="02040503050406030204" pitchFamily="18" charset="0"/>
                                        </a:rPr>
                                        <m:t>𝑘</m:t>
                                      </m:r>
                                    </m:sub>
                                  </m:sSub>
                                  <m:r>
                                    <a:rPr lang="en-US" altLang="zh-CN" sz="2400" i="1" kern="0" dirty="0">
                                      <a:solidFill>
                                        <a:schemeClr val="tx1"/>
                                      </a:solidFill>
                                      <a:latin typeface="Cambria Math" panose="02040503050406030204" pitchFamily="18" charset="0"/>
                                    </a:rPr>
                                    <m:t>|</m:t>
                                  </m:r>
                                </m:num>
                                <m:den>
                                  <m:r>
                                    <a:rPr lang="en-US" altLang="zh-CN" sz="2400" i="1" kern="0" dirty="0">
                                      <a:solidFill>
                                        <a:schemeClr val="tx1"/>
                                      </a:solidFill>
                                      <a:latin typeface="Cambria Math" panose="02040503050406030204" pitchFamily="18" charset="0"/>
                                    </a:rPr>
                                    <m:t>|</m:t>
                                  </m:r>
                                  <m:r>
                                    <a:rPr lang="en-US" altLang="zh-CN" sz="2400" i="1" kern="0" dirty="0">
                                      <a:solidFill>
                                        <a:schemeClr val="tx1"/>
                                      </a:solidFill>
                                      <a:latin typeface="Cambria Math" panose="02040503050406030204" pitchFamily="18" charset="0"/>
                                    </a:rPr>
                                    <m:t>𝐷</m:t>
                                  </m:r>
                                  <m:r>
                                    <a:rPr lang="en-US" altLang="zh-CN" sz="2400" i="1" kern="0" dirty="0">
                                      <a:solidFill>
                                        <a:schemeClr val="tx1"/>
                                      </a:solidFill>
                                      <a:latin typeface="Cambria Math" panose="02040503050406030204" pitchFamily="18" charset="0"/>
                                    </a:rPr>
                                    <m:t>|</m:t>
                                  </m:r>
                                </m:den>
                              </m:f>
                            </m:e>
                          </m:func>
                        </m:e>
                      </m:nary>
                    </m:oMath>
                  </m:oMathPara>
                </a14:m>
                <a:endParaRPr lang="en-US" altLang="zh-CN" sz="2400" kern="0" dirty="0">
                  <a:solidFill>
                    <a:schemeClr val="tx1"/>
                  </a:solidFill>
                  <a:latin typeface="Times New Roman" charset="0"/>
                  <a:ea typeface="Times New Roman" charset="0"/>
                  <a:cs typeface="Times New Roman" charset="0"/>
                </a:endParaRPr>
              </a:p>
              <a:p>
                <a:pPr marL="914400" lvl="1" indent="-457200">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经验条件熵：</a:t>
                </a:r>
                <a:endParaRPr lang="en-US" altLang="zh-CN" sz="2400" kern="0" dirty="0" smtClean="0">
                  <a:solidFill>
                    <a:schemeClr val="tx1"/>
                  </a:solidFill>
                  <a:latin typeface="Times New Roman" charset="0"/>
                  <a:ea typeface="Times New Roman" charset="0"/>
                  <a:cs typeface="Times New Roman" charset="0"/>
                </a:endParaRPr>
              </a:p>
              <a:p>
                <a:pPr lvl="1"/>
                <a14:m>
                  <m:oMathPara xmlns:m="http://schemas.openxmlformats.org/officeDocument/2006/math">
                    <m:oMathParaPr>
                      <m:jc m:val="centerGroup"/>
                    </m:oMathParaPr>
                    <m:oMath xmlns:m="http://schemas.openxmlformats.org/officeDocument/2006/math">
                      <m:r>
                        <a:rPr lang="en-US" altLang="zh-CN" sz="2400" i="1" kern="0">
                          <a:solidFill>
                            <a:schemeClr val="tx1"/>
                          </a:solidFill>
                          <a:latin typeface="Cambria Math" panose="02040503050406030204" pitchFamily="18" charset="0"/>
                          <a:ea typeface="Times New Roman" charset="0"/>
                          <a:cs typeface="Times New Roman" charset="0"/>
                        </a:rPr>
                        <m:t>𝐻</m:t>
                      </m:r>
                      <m:d>
                        <m:dPr>
                          <m:ctrlPr>
                            <a:rPr lang="en-US" altLang="zh-CN" sz="2400" i="1" kern="0">
                              <a:solidFill>
                                <a:schemeClr val="tx1"/>
                              </a:solidFill>
                              <a:latin typeface="Cambria Math" panose="02040503050406030204" pitchFamily="18" charset="0"/>
                              <a:ea typeface="Times New Roman" charset="0"/>
                              <a:cs typeface="Times New Roman" charset="0"/>
                            </a:rPr>
                          </m:ctrlPr>
                        </m:dPr>
                        <m:e>
                          <m:r>
                            <a:rPr lang="en-US" altLang="zh-CN" sz="2400" b="0" i="1" kern="0" smtClean="0">
                              <a:solidFill>
                                <a:schemeClr val="tx1"/>
                              </a:solidFill>
                              <a:latin typeface="Cambria Math" panose="02040503050406030204" pitchFamily="18" charset="0"/>
                              <a:ea typeface="Times New Roman" charset="0"/>
                              <a:cs typeface="Times New Roman" charset="0"/>
                            </a:rPr>
                            <m:t>𝐷</m:t>
                          </m:r>
                          <m:r>
                            <a:rPr lang="en-US" altLang="zh-CN" sz="2400" b="0" i="1" kern="0" smtClean="0">
                              <a:solidFill>
                                <a:schemeClr val="tx1"/>
                              </a:solidFill>
                              <a:latin typeface="Cambria Math" panose="02040503050406030204" pitchFamily="18" charset="0"/>
                              <a:ea typeface="Times New Roman" charset="0"/>
                              <a:cs typeface="Times New Roman" charset="0"/>
                            </a:rPr>
                            <m:t>|</m:t>
                          </m:r>
                          <m:r>
                            <a:rPr lang="en-US" altLang="zh-CN" sz="2400" b="0" i="1" kern="0" smtClean="0">
                              <a:solidFill>
                                <a:schemeClr val="tx1"/>
                              </a:solidFill>
                              <a:latin typeface="Cambria Math" panose="02040503050406030204" pitchFamily="18" charset="0"/>
                              <a:ea typeface="Times New Roman" charset="0"/>
                              <a:cs typeface="Times New Roman" charset="0"/>
                            </a:rPr>
                            <m:t>𝐴</m:t>
                          </m:r>
                        </m:e>
                      </m:d>
                      <m:r>
                        <a:rPr lang="en-US" altLang="zh-CN" sz="2400" i="1" kern="0">
                          <a:solidFill>
                            <a:schemeClr val="tx1"/>
                          </a:solidFill>
                          <a:latin typeface="Cambria Math" panose="02040503050406030204" pitchFamily="18" charset="0"/>
                          <a:ea typeface="Times New Roman" charset="0"/>
                          <a:cs typeface="Times New Roman" charset="0"/>
                        </a:rPr>
                        <m:t>=−</m:t>
                      </m:r>
                      <m:nary>
                        <m:naryPr>
                          <m:chr m:val="∑"/>
                          <m:limLoc m:val="undOvr"/>
                          <m:grow m:val="on"/>
                          <m:ctrlPr>
                            <a:rPr lang="en-US" altLang="zh-CN" sz="2400" i="1" kern="0" dirty="0">
                              <a:solidFill>
                                <a:schemeClr val="tx1"/>
                              </a:solidFill>
                              <a:latin typeface="Cambria Math" panose="02040503050406030204" pitchFamily="18" charset="0"/>
                            </a:rPr>
                          </m:ctrlPr>
                        </m:naryPr>
                        <m:sub>
                          <m:r>
                            <a:rPr lang="en-US" altLang="zh-CN" sz="2400" i="1" kern="0" dirty="0">
                              <a:solidFill>
                                <a:schemeClr val="tx1"/>
                              </a:solidFill>
                              <a:latin typeface="Cambria Math" panose="02040503050406030204" pitchFamily="18" charset="0"/>
                            </a:rPr>
                            <m:t>𝑖</m:t>
                          </m:r>
                          <m:r>
                            <a:rPr lang="en-US" altLang="zh-CN" sz="2400" kern="0" dirty="0">
                              <a:solidFill>
                                <a:schemeClr val="tx1"/>
                              </a:solidFill>
                              <a:latin typeface="Cambria Math" panose="02040503050406030204" pitchFamily="18" charset="0"/>
                            </a:rPr>
                            <m:t>=1</m:t>
                          </m:r>
                        </m:sub>
                        <m:sup>
                          <m:r>
                            <a:rPr lang="en-US" altLang="zh-CN" sz="2400" i="1" kern="0" dirty="0">
                              <a:solidFill>
                                <a:schemeClr val="tx1"/>
                              </a:solidFill>
                              <a:latin typeface="Cambria Math" panose="02040503050406030204" pitchFamily="18" charset="0"/>
                            </a:rPr>
                            <m:t>𝑛</m:t>
                          </m:r>
                        </m:sup>
                        <m:e>
                          <m:f>
                            <m:fPr>
                              <m:ctrlPr>
                                <a:rPr lang="en-US" altLang="zh-CN" sz="2400" i="1" kern="0" dirty="0" smtClean="0">
                                  <a:solidFill>
                                    <a:schemeClr val="tx1"/>
                                  </a:solidFill>
                                  <a:latin typeface="Cambria Math" panose="02040503050406030204" pitchFamily="18" charset="0"/>
                                </a:rPr>
                              </m:ctrlPr>
                            </m:fPr>
                            <m:num>
                              <m:d>
                                <m:dPr>
                                  <m:begChr m:val="|"/>
                                  <m:endChr m:val="|"/>
                                  <m:ctrlPr>
                                    <a:rPr lang="en-US" altLang="zh-CN" sz="2400" b="0" i="1" kern="0" dirty="0" smtClean="0">
                                      <a:solidFill>
                                        <a:schemeClr val="tx1"/>
                                      </a:solidFill>
                                      <a:latin typeface="Cambria Math" panose="02040503050406030204" pitchFamily="18" charset="0"/>
                                    </a:rPr>
                                  </m:ctrlPr>
                                </m:dPr>
                                <m:e>
                                  <m:sSub>
                                    <m:sSubPr>
                                      <m:ctrlPr>
                                        <a:rPr lang="en-US" altLang="zh-CN" sz="2400" b="0" i="1" kern="0" dirty="0" smtClean="0">
                                          <a:solidFill>
                                            <a:schemeClr val="tx1"/>
                                          </a:solidFill>
                                          <a:latin typeface="Cambria Math" panose="02040503050406030204" pitchFamily="18" charset="0"/>
                                        </a:rPr>
                                      </m:ctrlPr>
                                    </m:sSubPr>
                                    <m:e>
                                      <m:r>
                                        <a:rPr lang="en-US" altLang="zh-CN" sz="2400" b="0" i="1" kern="0" dirty="0" smtClean="0">
                                          <a:solidFill>
                                            <a:schemeClr val="tx1"/>
                                          </a:solidFill>
                                          <a:latin typeface="Cambria Math" panose="02040503050406030204" pitchFamily="18" charset="0"/>
                                        </a:rPr>
                                        <m:t>𝐷</m:t>
                                      </m:r>
                                    </m:e>
                                    <m:sub>
                                      <m:r>
                                        <a:rPr lang="en-US" altLang="zh-CN" sz="2400" b="0" i="1" kern="0" dirty="0" smtClean="0">
                                          <a:solidFill>
                                            <a:schemeClr val="tx1"/>
                                          </a:solidFill>
                                          <a:latin typeface="Cambria Math" panose="02040503050406030204" pitchFamily="18" charset="0"/>
                                        </a:rPr>
                                        <m:t>𝑖</m:t>
                                      </m:r>
                                    </m:sub>
                                  </m:sSub>
                                </m:e>
                              </m:d>
                            </m:num>
                            <m:den>
                              <m:d>
                                <m:dPr>
                                  <m:begChr m:val="|"/>
                                  <m:endChr m:val="|"/>
                                  <m:ctrlPr>
                                    <a:rPr lang="en-US" altLang="zh-CN" sz="2400" b="0" i="1" kern="0" dirty="0" smtClean="0">
                                      <a:solidFill>
                                        <a:schemeClr val="tx1"/>
                                      </a:solidFill>
                                      <a:latin typeface="Cambria Math" panose="02040503050406030204" pitchFamily="18" charset="0"/>
                                    </a:rPr>
                                  </m:ctrlPr>
                                </m:dPr>
                                <m:e>
                                  <m:r>
                                    <a:rPr lang="en-US" altLang="zh-CN" sz="2400" b="0" i="1" kern="0" dirty="0" smtClean="0">
                                      <a:solidFill>
                                        <a:schemeClr val="tx1"/>
                                      </a:solidFill>
                                      <a:latin typeface="Cambria Math" panose="02040503050406030204" pitchFamily="18" charset="0"/>
                                    </a:rPr>
                                    <m:t>𝐷</m:t>
                                  </m:r>
                                </m:e>
                              </m:d>
                            </m:den>
                          </m:f>
                          <m:r>
                            <a:rPr lang="en-US" altLang="zh-CN" sz="2400" b="0" i="1" kern="0" dirty="0" smtClean="0">
                              <a:solidFill>
                                <a:schemeClr val="tx1"/>
                              </a:solidFill>
                              <a:latin typeface="Cambria Math" panose="02040503050406030204" pitchFamily="18" charset="0"/>
                            </a:rPr>
                            <m:t>𝐻</m:t>
                          </m:r>
                          <m:r>
                            <a:rPr lang="en-US" altLang="zh-CN" sz="2400" b="0" i="1" kern="0" dirty="0" smtClean="0">
                              <a:solidFill>
                                <a:schemeClr val="tx1"/>
                              </a:solidFill>
                              <a:latin typeface="Cambria Math" panose="02040503050406030204" pitchFamily="18" charset="0"/>
                            </a:rPr>
                            <m:t>(</m:t>
                          </m:r>
                          <m:sSub>
                            <m:sSubPr>
                              <m:ctrlPr>
                                <a:rPr lang="en-US" altLang="zh-CN" sz="2400" b="0" i="1" kern="0" dirty="0" smtClean="0">
                                  <a:solidFill>
                                    <a:schemeClr val="tx1"/>
                                  </a:solidFill>
                                  <a:latin typeface="Cambria Math" panose="02040503050406030204" pitchFamily="18" charset="0"/>
                                </a:rPr>
                              </m:ctrlPr>
                            </m:sSubPr>
                            <m:e>
                              <m:r>
                                <a:rPr lang="en-US" altLang="zh-CN" sz="2400" b="0" i="1" kern="0" dirty="0" smtClean="0">
                                  <a:solidFill>
                                    <a:schemeClr val="tx1"/>
                                  </a:solidFill>
                                  <a:latin typeface="Cambria Math" panose="02040503050406030204" pitchFamily="18" charset="0"/>
                                </a:rPr>
                                <m:t>𝐷</m:t>
                              </m:r>
                            </m:e>
                            <m:sub>
                              <m:r>
                                <a:rPr lang="en-US" altLang="zh-CN" sz="2400" b="0" i="1" kern="0" dirty="0" smtClean="0">
                                  <a:solidFill>
                                    <a:schemeClr val="tx1"/>
                                  </a:solidFill>
                                  <a:latin typeface="Cambria Math" panose="02040503050406030204" pitchFamily="18" charset="0"/>
                                </a:rPr>
                                <m:t>𝑖</m:t>
                              </m:r>
                            </m:sub>
                          </m:sSub>
                          <m:r>
                            <a:rPr lang="en-US" altLang="zh-CN" sz="2400" b="0" i="1" kern="0" dirty="0" smtClean="0">
                              <a:solidFill>
                                <a:schemeClr val="tx1"/>
                              </a:solidFill>
                              <a:latin typeface="Cambria Math" panose="02040503050406030204" pitchFamily="18" charset="0"/>
                            </a:rPr>
                            <m:t>)</m:t>
                          </m:r>
                        </m:e>
                      </m:nary>
                    </m:oMath>
                  </m:oMathPara>
                </a14:m>
                <a:endParaRPr lang="en-US" altLang="zh-CN" sz="2400" kern="0" dirty="0">
                  <a:solidFill>
                    <a:schemeClr val="tx1"/>
                  </a:solidFill>
                  <a:latin typeface="Times New Roman" charset="0"/>
                  <a:ea typeface="Times New Roman" charset="0"/>
                  <a:cs typeface="Times New Roman" charset="0"/>
                </a:endParaRPr>
              </a:p>
            </p:txBody>
          </p:sp>
        </mc:Choice>
        <mc:Fallback>
          <p:sp>
            <p:nvSpPr>
              <p:cNvPr id="7" name="object 4"/>
              <p:cNvSpPr txBox="1">
                <a:spLocks noRot="1" noChangeAspect="1" noMove="1" noResize="1" noEditPoints="1" noAdjustHandles="1" noChangeArrowheads="1" noChangeShapeType="1" noTextEdit="1"/>
              </p:cNvSpPr>
              <p:nvPr/>
            </p:nvSpPr>
            <p:spPr bwMode="auto">
              <a:xfrm>
                <a:off x="1708732" y="1124743"/>
                <a:ext cx="9216443" cy="5315301"/>
              </a:xfrm>
              <a:prstGeom prst="rect">
                <a:avLst/>
              </a:prstGeom>
              <a:blipFill>
                <a:blip r:embed="rId3"/>
                <a:stretch>
                  <a:fillRect l="-1852" t="-689"/>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481757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732" y="418306"/>
            <a:ext cx="7849492" cy="706437"/>
          </a:xfrm>
        </p:spPr>
        <p:txBody>
          <a:bodyPr/>
          <a:lstStyle/>
          <a:p>
            <a:r>
              <a:rPr lang="zh-CN" altLang="en-US" sz="2800" dirty="0" smtClean="0">
                <a:solidFill>
                  <a:schemeClr val="tx1"/>
                </a:solidFill>
              </a:rPr>
              <a:t>特征选择</a:t>
            </a:r>
            <a:endParaRPr lang="zh-CN" altLang="en-US" sz="2800" dirty="0">
              <a:solidFill>
                <a:schemeClr val="tx1"/>
              </a:solidFill>
            </a:endParaRPr>
          </a:p>
        </p:txBody>
      </p:sp>
      <p:sp>
        <p:nvSpPr>
          <p:cNvPr id="216" name="Rectangle 19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7" name="object 4"/>
              <p:cNvSpPr txBox="1">
                <a:spLocks/>
              </p:cNvSpPr>
              <p:nvPr/>
            </p:nvSpPr>
            <p:spPr bwMode="auto">
              <a:xfrm>
                <a:off x="1708732" y="1124743"/>
                <a:ext cx="9216443" cy="3436390"/>
              </a:xfrm>
              <a:prstGeom prst="rect">
                <a:avLst/>
              </a:prstGeom>
              <a:noFill/>
              <a:ln w="9525">
                <a:noFill/>
                <a:miter lim="800000"/>
                <a:headEnd/>
                <a:tailEnd/>
              </a:ln>
            </p:spPr>
            <p:txBody>
              <a:bodyPr vert="horz" wrap="square" lIns="0" tIns="81280" rIns="0" bIns="0" numCol="1" rtlCol="0" anchor="t" anchorCtr="0" compatLnSpc="1">
                <a:prstTxWarp prst="textNoShape">
                  <a:avLst/>
                </a:prstTxWarp>
                <a:spAutoFit/>
              </a:bodyPr>
              <a:lstStyle>
                <a:lvl1pPr algn="ctr"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a:lstStyle>
              <a:p>
                <a:pPr marL="457200" indent="-457200" algn="l">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信息增益比</a:t>
                </a:r>
                <a:endParaRPr lang="en-US" altLang="zh-CN" sz="2400" kern="0" dirty="0" smtClean="0">
                  <a:solidFill>
                    <a:schemeClr val="tx1"/>
                  </a:solidFill>
                  <a:latin typeface="Times New Roman" charset="0"/>
                  <a:ea typeface="Times New Roman" charset="0"/>
                  <a:cs typeface="Times New Roman" charset="0"/>
                </a:endParaRPr>
              </a:p>
              <a:p>
                <a:pPr marL="914400" lvl="1" indent="-457200">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信息增益作为划分训练数据集的特征，存在偏向于选择取值较多的特征的问题</a:t>
                </a:r>
                <a:r>
                  <a:rPr lang="en-US" altLang="zh-CN" sz="2400" kern="0" dirty="0" smtClean="0">
                    <a:solidFill>
                      <a:srgbClr val="00B050"/>
                    </a:solidFill>
                    <a:latin typeface="Times New Roman" charset="0"/>
                    <a:ea typeface="Times New Roman" charset="0"/>
                    <a:cs typeface="Times New Roman" charset="0"/>
                  </a:rPr>
                  <a:t>(WHY</a:t>
                </a:r>
                <a:r>
                  <a:rPr lang="zh-CN" altLang="en-US" sz="2400" kern="0" dirty="0" smtClean="0">
                    <a:solidFill>
                      <a:srgbClr val="00B050"/>
                    </a:solidFill>
                    <a:latin typeface="Times New Roman" charset="0"/>
                    <a:ea typeface="Times New Roman" charset="0"/>
                    <a:cs typeface="Times New Roman" charset="0"/>
                  </a:rPr>
                  <a:t>？</a:t>
                </a:r>
                <a:r>
                  <a:rPr lang="en-US" altLang="zh-CN" sz="2400" kern="0" dirty="0" smtClean="0">
                    <a:solidFill>
                      <a:srgbClr val="00B050"/>
                    </a:solidFill>
                    <a:latin typeface="Times New Roman" charset="0"/>
                    <a:ea typeface="Times New Roman" charset="0"/>
                    <a:cs typeface="Times New Roman" charset="0"/>
                  </a:rPr>
                  <a:t>)</a:t>
                </a:r>
              </a:p>
              <a:p>
                <a:pPr marL="914400" lvl="1" indent="-457200">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信息增益比</a:t>
                </a:r>
                <a:endParaRPr lang="en-US" altLang="zh-CN" sz="2400" kern="0" dirty="0" smtClean="0">
                  <a:solidFill>
                    <a:schemeClr val="tx1"/>
                  </a:solidFill>
                  <a:latin typeface="Times New Roman" charset="0"/>
                  <a:ea typeface="Times New Roman" charset="0"/>
                  <a:cs typeface="Times New Roman" charset="0"/>
                </a:endParaRPr>
              </a:p>
              <a:p>
                <a:pPr marL="1371600" lvl="2" indent="-457200">
                  <a:buFont typeface="Arial" panose="020B0604020202020204" pitchFamily="34" charset="0"/>
                  <a:buChar char="•"/>
                </a:pPr>
                <a:r>
                  <a:rPr lang="zh-CN" altLang="en-US" sz="2400" kern="0" dirty="0" smtClean="0">
                    <a:solidFill>
                      <a:schemeClr val="tx1"/>
                    </a:solidFill>
                    <a:latin typeface="Times New Roman" charset="0"/>
                    <a:ea typeface="Times New Roman" charset="0"/>
                    <a:cs typeface="Times New Roman" charset="0"/>
                  </a:rPr>
                  <a:t>特征</a:t>
                </a:r>
                <a:r>
                  <a:rPr lang="en-US" altLang="zh-CN" sz="2400" kern="0" dirty="0" smtClean="0">
                    <a:solidFill>
                      <a:schemeClr val="tx1"/>
                    </a:solidFill>
                    <a:latin typeface="Times New Roman" charset="0"/>
                    <a:ea typeface="Times New Roman" charset="0"/>
                    <a:cs typeface="Times New Roman" charset="0"/>
                  </a:rPr>
                  <a:t>A</a:t>
                </a:r>
                <a:r>
                  <a:rPr lang="zh-CN" altLang="en-US" sz="2400" kern="0" dirty="0" smtClean="0">
                    <a:solidFill>
                      <a:schemeClr val="tx1"/>
                    </a:solidFill>
                    <a:latin typeface="Times New Roman" charset="0"/>
                    <a:ea typeface="Times New Roman" charset="0"/>
                    <a:cs typeface="Times New Roman" charset="0"/>
                  </a:rPr>
                  <a:t>对数据集</a:t>
                </a:r>
                <a:r>
                  <a:rPr lang="en-US" altLang="zh-CN" sz="2400" kern="0" dirty="0" smtClean="0">
                    <a:solidFill>
                      <a:schemeClr val="tx1"/>
                    </a:solidFill>
                    <a:latin typeface="Times New Roman" charset="0"/>
                    <a:ea typeface="Times New Roman" charset="0"/>
                    <a:cs typeface="Times New Roman" charset="0"/>
                  </a:rPr>
                  <a:t>D</a:t>
                </a:r>
                <a:r>
                  <a:rPr lang="zh-CN" altLang="en-US" sz="2400" kern="0" dirty="0" smtClean="0">
                    <a:solidFill>
                      <a:schemeClr val="tx1"/>
                    </a:solidFill>
                    <a:latin typeface="Times New Roman" charset="0"/>
                    <a:ea typeface="Times New Roman" charset="0"/>
                    <a:cs typeface="Times New Roman" charset="0"/>
                  </a:rPr>
                  <a:t>的信息增益比为其信息增益与</a:t>
                </a:r>
                <a:r>
                  <a:rPr lang="en-US" altLang="zh-CN" sz="2400" kern="0" dirty="0" smtClean="0">
                    <a:solidFill>
                      <a:schemeClr val="tx1"/>
                    </a:solidFill>
                    <a:latin typeface="Times New Roman" charset="0"/>
                    <a:ea typeface="Times New Roman" charset="0"/>
                    <a:cs typeface="Times New Roman" charset="0"/>
                  </a:rPr>
                  <a:t>D</a:t>
                </a:r>
                <a:r>
                  <a:rPr lang="zh-CN" altLang="en-US" sz="2400" kern="0" dirty="0" smtClean="0">
                    <a:solidFill>
                      <a:schemeClr val="tx1"/>
                    </a:solidFill>
                    <a:latin typeface="Times New Roman" charset="0"/>
                    <a:ea typeface="Times New Roman" charset="0"/>
                    <a:cs typeface="Times New Roman" charset="0"/>
                  </a:rPr>
                  <a:t>关于</a:t>
                </a:r>
                <a:r>
                  <a:rPr lang="en-US" altLang="zh-CN" sz="2400" kern="0" dirty="0" smtClean="0">
                    <a:solidFill>
                      <a:schemeClr val="tx1"/>
                    </a:solidFill>
                    <a:latin typeface="Times New Roman" charset="0"/>
                    <a:ea typeface="Times New Roman" charset="0"/>
                    <a:cs typeface="Times New Roman" charset="0"/>
                  </a:rPr>
                  <a:t>A</a:t>
                </a:r>
                <a:r>
                  <a:rPr lang="zh-CN" altLang="en-US" sz="2400" kern="0" dirty="0" smtClean="0">
                    <a:solidFill>
                      <a:schemeClr val="tx1"/>
                    </a:solidFill>
                    <a:latin typeface="Times New Roman" charset="0"/>
                    <a:ea typeface="Times New Roman" charset="0"/>
                    <a:cs typeface="Times New Roman" charset="0"/>
                  </a:rPr>
                  <a:t>的熵的比</a:t>
                </a:r>
                <a:endParaRPr lang="en-US" altLang="zh-CN" sz="2400" kern="0" dirty="0" smtClean="0">
                  <a:solidFill>
                    <a:schemeClr val="tx1"/>
                  </a:solidFill>
                  <a:latin typeface="Times New Roman" charset="0"/>
                  <a:ea typeface="Times New Roman" charset="0"/>
                  <a:cs typeface="Times New Roman" charset="0"/>
                </a:endParaRPr>
              </a:p>
              <a:p>
                <a:pPr lvl="1"/>
                <a14:m>
                  <m:oMathPara xmlns:m="http://schemas.openxmlformats.org/officeDocument/2006/math">
                    <m:oMathParaPr>
                      <m:jc m:val="centerGroup"/>
                    </m:oMathParaPr>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𝑔</m:t>
                          </m:r>
                        </m:e>
                        <m:sub>
                          <m:r>
                            <a:rPr lang="en-US" altLang="zh-CN" sz="2400" b="0" i="1" kern="0" smtClean="0">
                              <a:solidFill>
                                <a:schemeClr val="tx1"/>
                              </a:solidFill>
                              <a:latin typeface="Cambria Math" panose="02040503050406030204" pitchFamily="18" charset="0"/>
                              <a:ea typeface="Times New Roman" charset="0"/>
                              <a:cs typeface="Times New Roman" charset="0"/>
                            </a:rPr>
                            <m:t>𝑅</m:t>
                          </m:r>
                        </m:sub>
                      </m:sSub>
                      <m:d>
                        <m:dPr>
                          <m:ctrlPr>
                            <a:rPr lang="en-US" altLang="zh-CN" sz="2400" b="0" i="1" kern="0" smtClean="0">
                              <a:solidFill>
                                <a:schemeClr val="tx1"/>
                              </a:solidFill>
                              <a:latin typeface="Cambria Math" panose="02040503050406030204" pitchFamily="18" charset="0"/>
                              <a:ea typeface="Times New Roman" charset="0"/>
                              <a:cs typeface="Times New Roman" charset="0"/>
                            </a:rPr>
                          </m:ctrlPr>
                        </m:dPr>
                        <m:e>
                          <m:r>
                            <a:rPr lang="en-US" altLang="zh-CN" sz="2400" b="0" i="1" kern="0" smtClean="0">
                              <a:solidFill>
                                <a:schemeClr val="tx1"/>
                              </a:solidFill>
                              <a:latin typeface="Cambria Math" panose="02040503050406030204" pitchFamily="18" charset="0"/>
                              <a:ea typeface="Times New Roman" charset="0"/>
                              <a:cs typeface="Times New Roman" charset="0"/>
                            </a:rPr>
                            <m:t>𝐷</m:t>
                          </m:r>
                          <m:r>
                            <a:rPr lang="en-US" altLang="zh-CN" sz="2400" b="0" i="1" kern="0" smtClean="0">
                              <a:solidFill>
                                <a:schemeClr val="tx1"/>
                              </a:solidFill>
                              <a:latin typeface="Cambria Math" panose="02040503050406030204" pitchFamily="18" charset="0"/>
                              <a:ea typeface="Times New Roman" charset="0"/>
                              <a:cs typeface="Times New Roman" charset="0"/>
                            </a:rPr>
                            <m:t>,</m:t>
                          </m:r>
                          <m:r>
                            <a:rPr lang="en-US" altLang="zh-CN" sz="2400" b="0" i="1" kern="0" smtClean="0">
                              <a:solidFill>
                                <a:schemeClr val="tx1"/>
                              </a:solidFill>
                              <a:latin typeface="Cambria Math" panose="02040503050406030204" pitchFamily="18" charset="0"/>
                              <a:ea typeface="Times New Roman" charset="0"/>
                              <a:cs typeface="Times New Roman" charset="0"/>
                            </a:rPr>
                            <m:t>𝐴</m:t>
                          </m:r>
                        </m:e>
                      </m:d>
                      <m:r>
                        <a:rPr lang="en-US" altLang="zh-CN" sz="2400" b="0" i="1" kern="0" smtClean="0">
                          <a:solidFill>
                            <a:schemeClr val="tx1"/>
                          </a:solidFill>
                          <a:latin typeface="Cambria Math" panose="02040503050406030204" pitchFamily="18" charset="0"/>
                          <a:ea typeface="Times New Roman" charset="0"/>
                          <a:cs typeface="Times New Roman" charset="0"/>
                        </a:rPr>
                        <m:t>=</m:t>
                      </m:r>
                      <m:f>
                        <m:fPr>
                          <m:ctrlPr>
                            <a:rPr lang="en-US" altLang="zh-CN" sz="2400" b="0" i="1" kern="0" smtClean="0">
                              <a:solidFill>
                                <a:schemeClr val="tx1"/>
                              </a:solidFill>
                              <a:latin typeface="Cambria Math" panose="02040503050406030204" pitchFamily="18" charset="0"/>
                              <a:cs typeface="Times New Roman" charset="0"/>
                            </a:rPr>
                          </m:ctrlPr>
                        </m:fPr>
                        <m:num>
                          <m:r>
                            <a:rPr lang="en-US" altLang="zh-CN" sz="2400" b="0" i="1" kern="0" smtClean="0">
                              <a:solidFill>
                                <a:schemeClr val="tx1"/>
                              </a:solidFill>
                              <a:latin typeface="Cambria Math" panose="02040503050406030204" pitchFamily="18" charset="0"/>
                              <a:cs typeface="Times New Roman" charset="0"/>
                            </a:rPr>
                            <m:t>𝑔</m:t>
                          </m:r>
                          <m:r>
                            <a:rPr lang="en-US" altLang="zh-CN" sz="2400" b="0" i="1" kern="0" smtClean="0">
                              <a:solidFill>
                                <a:schemeClr val="tx1"/>
                              </a:solidFill>
                              <a:latin typeface="Cambria Math" panose="02040503050406030204" pitchFamily="18" charset="0"/>
                              <a:cs typeface="Times New Roman" charset="0"/>
                            </a:rPr>
                            <m:t>(</m:t>
                          </m:r>
                          <m:r>
                            <a:rPr lang="en-US" altLang="zh-CN" sz="2400" b="0" i="1" kern="0" smtClean="0">
                              <a:solidFill>
                                <a:schemeClr val="tx1"/>
                              </a:solidFill>
                              <a:latin typeface="Cambria Math" panose="02040503050406030204" pitchFamily="18" charset="0"/>
                              <a:cs typeface="Times New Roman" charset="0"/>
                            </a:rPr>
                            <m:t>𝐷</m:t>
                          </m:r>
                          <m:r>
                            <a:rPr lang="en-US" altLang="zh-CN" sz="2400" b="0" i="1" kern="0" smtClean="0">
                              <a:solidFill>
                                <a:schemeClr val="tx1"/>
                              </a:solidFill>
                              <a:latin typeface="Cambria Math" panose="02040503050406030204" pitchFamily="18" charset="0"/>
                              <a:cs typeface="Times New Roman" charset="0"/>
                            </a:rPr>
                            <m:t>,</m:t>
                          </m:r>
                          <m:r>
                            <a:rPr lang="en-US" altLang="zh-CN" sz="2400" b="0" i="1" kern="0" smtClean="0">
                              <a:solidFill>
                                <a:schemeClr val="tx1"/>
                              </a:solidFill>
                              <a:latin typeface="Cambria Math" panose="02040503050406030204" pitchFamily="18" charset="0"/>
                              <a:cs typeface="Times New Roman" charset="0"/>
                            </a:rPr>
                            <m:t>𝐴</m:t>
                          </m:r>
                          <m:r>
                            <a:rPr lang="en-US" altLang="zh-CN" sz="2400" b="0" i="1" kern="0" smtClean="0">
                              <a:solidFill>
                                <a:schemeClr val="tx1"/>
                              </a:solidFill>
                              <a:latin typeface="Cambria Math" panose="02040503050406030204" pitchFamily="18" charset="0"/>
                              <a:cs typeface="Times New Roman" charset="0"/>
                            </a:rPr>
                            <m:t>)</m:t>
                          </m:r>
                        </m:num>
                        <m:den>
                          <m:sSub>
                            <m:sSubPr>
                              <m:ctrlPr>
                                <a:rPr lang="en-US" altLang="zh-CN" sz="2400" b="0" i="1" kern="0" smtClean="0">
                                  <a:solidFill>
                                    <a:schemeClr val="tx1"/>
                                  </a:solidFill>
                                  <a:latin typeface="Cambria Math" panose="02040503050406030204" pitchFamily="18" charset="0"/>
                                  <a:cs typeface="Times New Roman" charset="0"/>
                                </a:rPr>
                              </m:ctrlPr>
                            </m:sSubPr>
                            <m:e>
                              <m:r>
                                <a:rPr lang="en-US" altLang="zh-CN" sz="2400" b="0" i="1" kern="0" smtClean="0">
                                  <a:solidFill>
                                    <a:schemeClr val="tx1"/>
                                  </a:solidFill>
                                  <a:latin typeface="Cambria Math" panose="02040503050406030204" pitchFamily="18" charset="0"/>
                                  <a:cs typeface="Times New Roman" charset="0"/>
                                </a:rPr>
                                <m:t>𝐻</m:t>
                              </m:r>
                            </m:e>
                            <m:sub>
                              <m:r>
                                <a:rPr lang="en-US" altLang="zh-CN" sz="2400" b="0" i="1" kern="0" smtClean="0">
                                  <a:solidFill>
                                    <a:schemeClr val="tx1"/>
                                  </a:solidFill>
                                  <a:latin typeface="Cambria Math" panose="02040503050406030204" pitchFamily="18" charset="0"/>
                                  <a:cs typeface="Times New Roman" charset="0"/>
                                </a:rPr>
                                <m:t>𝐴</m:t>
                              </m:r>
                            </m:sub>
                          </m:sSub>
                          <m:r>
                            <a:rPr lang="en-US" altLang="zh-CN" sz="2400" b="0" i="1" kern="0" smtClean="0">
                              <a:solidFill>
                                <a:schemeClr val="tx1"/>
                              </a:solidFill>
                              <a:latin typeface="Cambria Math" panose="02040503050406030204" pitchFamily="18" charset="0"/>
                              <a:cs typeface="Times New Roman" charset="0"/>
                            </a:rPr>
                            <m:t>(</m:t>
                          </m:r>
                          <m:r>
                            <a:rPr lang="en-US" altLang="zh-CN" sz="2400" b="0" i="1" kern="0" smtClean="0">
                              <a:solidFill>
                                <a:schemeClr val="tx1"/>
                              </a:solidFill>
                              <a:latin typeface="Cambria Math" panose="02040503050406030204" pitchFamily="18" charset="0"/>
                              <a:cs typeface="Times New Roman" charset="0"/>
                            </a:rPr>
                            <m:t>𝐷</m:t>
                          </m:r>
                          <m:r>
                            <a:rPr lang="en-US" altLang="zh-CN" sz="2400" b="0" i="1" kern="0" smtClean="0">
                              <a:solidFill>
                                <a:schemeClr val="tx1"/>
                              </a:solidFill>
                              <a:latin typeface="Cambria Math" panose="02040503050406030204" pitchFamily="18" charset="0"/>
                              <a:cs typeface="Times New Roman" charset="0"/>
                            </a:rPr>
                            <m:t>)</m:t>
                          </m:r>
                        </m:den>
                      </m:f>
                    </m:oMath>
                  </m:oMathPara>
                </a14:m>
                <a:endParaRPr lang="en-US" altLang="zh-CN" sz="2400" kern="0" dirty="0" smtClean="0">
                  <a:solidFill>
                    <a:schemeClr val="tx1"/>
                  </a:solidFill>
                  <a:latin typeface="Times New Roman" charset="0"/>
                  <a:ea typeface="Times New Roman" charset="0"/>
                  <a:cs typeface="Times New Roman" charset="0"/>
                </a:endParaRPr>
              </a:p>
              <a:p>
                <a:pPr lvl="1"/>
                <a:endParaRPr lang="en-US" altLang="zh-CN" sz="2400" kern="0" dirty="0">
                  <a:solidFill>
                    <a:schemeClr val="tx1"/>
                  </a:solidFill>
                  <a:latin typeface="Times New Roman" charset="0"/>
                  <a:ea typeface="Times New Roman" charset="0"/>
                  <a:cs typeface="Times New Roman" charset="0"/>
                </a:endParaRPr>
              </a:p>
            </p:txBody>
          </p:sp>
        </mc:Choice>
        <mc:Fallback>
          <p:sp>
            <p:nvSpPr>
              <p:cNvPr id="7" name="object 4"/>
              <p:cNvSpPr txBox="1">
                <a:spLocks noRot="1" noChangeAspect="1" noMove="1" noResize="1" noEditPoints="1" noAdjustHandles="1" noChangeArrowheads="1" noChangeShapeType="1" noTextEdit="1"/>
              </p:cNvSpPr>
              <p:nvPr/>
            </p:nvSpPr>
            <p:spPr bwMode="auto">
              <a:xfrm>
                <a:off x="1708732" y="1124743"/>
                <a:ext cx="9216443" cy="3436390"/>
              </a:xfrm>
              <a:prstGeom prst="rect">
                <a:avLst/>
              </a:prstGeom>
              <a:blipFill>
                <a:blip r:embed="rId3"/>
                <a:stretch>
                  <a:fillRect l="-1852" t="-1066" r="-125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6362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732" y="418306"/>
            <a:ext cx="7849492" cy="706437"/>
          </a:xfrm>
        </p:spPr>
        <p:txBody>
          <a:bodyPr/>
          <a:lstStyle/>
          <a:p>
            <a:r>
              <a:rPr lang="zh-CN" altLang="en-US" sz="2800" dirty="0" smtClean="0">
                <a:solidFill>
                  <a:schemeClr val="tx1"/>
                </a:solidFill>
              </a:rPr>
              <a:t>决策树生成</a:t>
            </a:r>
            <a:endParaRPr lang="zh-CN" altLang="en-US" sz="2800" dirty="0">
              <a:solidFill>
                <a:schemeClr val="tx1"/>
              </a:solidFill>
            </a:endParaRPr>
          </a:p>
        </p:txBody>
      </p:sp>
      <p:sp>
        <p:nvSpPr>
          <p:cNvPr id="216" name="Rectangle 19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7" name="object 4"/>
              <p:cNvSpPr txBox="1">
                <a:spLocks/>
              </p:cNvSpPr>
              <p:nvPr/>
            </p:nvSpPr>
            <p:spPr bwMode="auto">
              <a:xfrm>
                <a:off x="1708732" y="1124743"/>
                <a:ext cx="9216443" cy="4634346"/>
              </a:xfrm>
              <a:prstGeom prst="rect">
                <a:avLst/>
              </a:prstGeom>
              <a:noFill/>
              <a:ln w="9525">
                <a:noFill/>
                <a:miter lim="800000"/>
                <a:headEnd/>
                <a:tailEnd/>
              </a:ln>
            </p:spPr>
            <p:txBody>
              <a:bodyPr vert="horz" wrap="square" lIns="0" tIns="81280" rIns="0" bIns="0" numCol="1" rtlCol="0" anchor="t" anchorCtr="0" compatLnSpc="1">
                <a:prstTxWarp prst="textNoShape">
                  <a:avLst/>
                </a:prstTxWarp>
                <a:spAutoFit/>
              </a:bodyPr>
              <a:lstStyle>
                <a:lvl1pPr algn="ctr"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a:lstStyle>
              <a:p>
                <a:pPr algn="l"/>
                <a:r>
                  <a:rPr lang="en-US" altLang="zh-CN" sz="2400" b="1" kern="0" dirty="0" smtClean="0">
                    <a:solidFill>
                      <a:schemeClr val="tx1"/>
                    </a:solidFill>
                    <a:latin typeface="Times New Roman" charset="0"/>
                    <a:ea typeface="Times New Roman" charset="0"/>
                    <a:cs typeface="Times New Roman" charset="0"/>
                  </a:rPr>
                  <a:t>     ID3</a:t>
                </a:r>
              </a:p>
              <a:p>
                <a:pPr algn="l"/>
                <a:r>
                  <a:rPr lang="zh-CN" altLang="en-US" sz="2400" kern="0" dirty="0" smtClean="0">
                    <a:solidFill>
                      <a:schemeClr val="tx1"/>
                    </a:solidFill>
                    <a:latin typeface="Times New Roman" charset="0"/>
                    <a:ea typeface="Times New Roman" charset="0"/>
                    <a:cs typeface="Times New Roman" charset="0"/>
                  </a:rPr>
                  <a:t>     算法：</a:t>
                </a:r>
                <a:endParaRPr lang="en-US" altLang="zh-CN" sz="2400" kern="0" dirty="0" smtClean="0">
                  <a:solidFill>
                    <a:schemeClr val="tx1"/>
                  </a:solidFill>
                  <a:latin typeface="Times New Roman" charset="0"/>
                  <a:ea typeface="Times New Roman" charset="0"/>
                  <a:cs typeface="Times New Roman" charset="0"/>
                </a:endParaRPr>
              </a:p>
              <a:p>
                <a:pPr lvl="2"/>
                <a:r>
                  <a:rPr lang="zh-CN" altLang="en-US" sz="2400" kern="0" dirty="0" smtClean="0">
                    <a:solidFill>
                      <a:schemeClr val="tx1"/>
                    </a:solidFill>
                    <a:latin typeface="Times New Roman" charset="0"/>
                    <a:ea typeface="Times New Roman" charset="0"/>
                    <a:cs typeface="Times New Roman" charset="0"/>
                  </a:rPr>
                  <a:t>输入：训练数据集</a:t>
                </a:r>
                <a:r>
                  <a:rPr lang="en-US" altLang="zh-CN" sz="2400" kern="0" dirty="0" smtClean="0">
                    <a:solidFill>
                      <a:schemeClr val="tx1"/>
                    </a:solidFill>
                    <a:latin typeface="Times New Roman" charset="0"/>
                    <a:ea typeface="Times New Roman" charset="0"/>
                    <a:cs typeface="Times New Roman" charset="0"/>
                  </a:rPr>
                  <a:t>D</a:t>
                </a:r>
                <a:r>
                  <a:rPr lang="zh-CN" altLang="en-US" sz="2400" kern="0" dirty="0" smtClean="0">
                    <a:solidFill>
                      <a:schemeClr val="tx1"/>
                    </a:solidFill>
                    <a:latin typeface="Times New Roman" charset="0"/>
                    <a:ea typeface="Times New Roman" charset="0"/>
                    <a:cs typeface="Times New Roman" charset="0"/>
                  </a:rPr>
                  <a:t>，特征集</a:t>
                </a:r>
                <a:r>
                  <a:rPr lang="en-US" altLang="zh-CN" sz="2400" kern="0" dirty="0" smtClean="0">
                    <a:solidFill>
                      <a:schemeClr val="tx1"/>
                    </a:solidFill>
                    <a:latin typeface="Times New Roman" charset="0"/>
                    <a:ea typeface="Times New Roman" charset="0"/>
                    <a:cs typeface="Times New Roman" charset="0"/>
                  </a:rPr>
                  <a:t>A</a:t>
                </a:r>
                <a:r>
                  <a:rPr lang="zh-CN" altLang="en-US" sz="2400" kern="0" dirty="0" smtClean="0">
                    <a:solidFill>
                      <a:schemeClr val="tx1"/>
                    </a:solidFill>
                    <a:latin typeface="Times New Roman" charset="0"/>
                    <a:ea typeface="Times New Roman" charset="0"/>
                    <a:cs typeface="Times New Roman" charset="0"/>
                  </a:rPr>
                  <a:t>和阈值</a:t>
                </a:r>
                <a14:m>
                  <m:oMath xmlns:m="http://schemas.openxmlformats.org/officeDocument/2006/math">
                    <m:r>
                      <a:rPr lang="en-US" altLang="zh-CN" sz="2400" b="0" i="1" kern="0" smtClean="0">
                        <a:solidFill>
                          <a:schemeClr val="tx1"/>
                        </a:solidFill>
                        <a:latin typeface="Cambria Math" panose="02040503050406030204" pitchFamily="18" charset="0"/>
                        <a:ea typeface="Times New Roman" charset="0"/>
                        <a:cs typeface="Times New Roman" charset="0"/>
                      </a:rPr>
                      <m:t>𝜖</m:t>
                    </m:r>
                  </m:oMath>
                </a14:m>
                <a:endParaRPr lang="en-US" altLang="zh-CN" sz="2400" b="0" kern="0" dirty="0" smtClean="0">
                  <a:solidFill>
                    <a:schemeClr val="tx1"/>
                  </a:solidFill>
                  <a:latin typeface="Times New Roman" charset="0"/>
                  <a:ea typeface="Times New Roman" charset="0"/>
                  <a:cs typeface="Times New Roman" charset="0"/>
                </a:endParaRPr>
              </a:p>
              <a:p>
                <a:pPr lvl="2"/>
                <a:r>
                  <a:rPr lang="en-US" altLang="zh-CN" sz="2400" kern="0" dirty="0" smtClean="0">
                    <a:solidFill>
                      <a:schemeClr val="tx1"/>
                    </a:solidFill>
                    <a:latin typeface="Times New Roman" charset="0"/>
                    <a:ea typeface="Times New Roman" charset="0"/>
                    <a:cs typeface="Times New Roman" charset="0"/>
                  </a:rPr>
                  <a:t>(1) </a:t>
                </a:r>
                <a:r>
                  <a:rPr lang="zh-CN" altLang="en-US" sz="2400" kern="0" dirty="0" smtClean="0">
                    <a:solidFill>
                      <a:schemeClr val="tx1"/>
                    </a:solidFill>
                    <a:latin typeface="Times New Roman" charset="0"/>
                    <a:ea typeface="Times New Roman" charset="0"/>
                    <a:cs typeface="Times New Roman" charset="0"/>
                  </a:rPr>
                  <a:t>若</a:t>
                </a:r>
                <a:r>
                  <a:rPr lang="en-US" altLang="zh-CN" sz="2400" kern="0" dirty="0" smtClean="0">
                    <a:solidFill>
                      <a:schemeClr val="tx1"/>
                    </a:solidFill>
                    <a:latin typeface="Times New Roman" charset="0"/>
                    <a:ea typeface="Times New Roman" charset="0"/>
                    <a:cs typeface="Times New Roman" charset="0"/>
                  </a:rPr>
                  <a:t>D</a:t>
                </a:r>
                <a:r>
                  <a:rPr lang="zh-CN" altLang="en-US" sz="2400" kern="0" dirty="0" smtClean="0">
                    <a:solidFill>
                      <a:schemeClr val="tx1"/>
                    </a:solidFill>
                    <a:latin typeface="Times New Roman" charset="0"/>
                    <a:ea typeface="Times New Roman" charset="0"/>
                    <a:cs typeface="Times New Roman" charset="0"/>
                  </a:rPr>
                  <a:t>中所有实例都为一个类</a:t>
                </a:r>
                <a14:m>
                  <m:oMath xmlns:m="http://schemas.openxmlformats.org/officeDocument/2006/math">
                    <m:sSub>
                      <m:sSubPr>
                        <m:ctrlPr>
                          <a:rPr lang="en-US" altLang="zh-CN" sz="2400" b="0" i="1" kern="0" dirty="0" smtClean="0">
                            <a:solidFill>
                              <a:schemeClr val="tx1"/>
                            </a:solidFill>
                            <a:latin typeface="Cambria Math" panose="02040503050406030204" pitchFamily="18" charset="0"/>
                            <a:ea typeface="Times New Roman" charset="0"/>
                            <a:cs typeface="Times New Roman" charset="0"/>
                          </a:rPr>
                        </m:ctrlPr>
                      </m:sSubPr>
                      <m:e>
                        <m:r>
                          <m:rPr>
                            <m:sty m:val="p"/>
                          </m:rPr>
                          <a:rPr lang="en-US" altLang="zh-CN" sz="2400" i="1" kern="0" dirty="0">
                            <a:solidFill>
                              <a:schemeClr val="tx1"/>
                            </a:solidFill>
                            <a:latin typeface="Cambria Math" panose="02040503050406030204" pitchFamily="18" charset="0"/>
                            <a:ea typeface="Times New Roman" charset="0"/>
                            <a:cs typeface="Times New Roman" charset="0"/>
                          </a:rPr>
                          <m:t>C</m:t>
                        </m:r>
                      </m:e>
                      <m:sub>
                        <m:r>
                          <a:rPr lang="en-US" altLang="zh-CN" sz="2400" b="0" i="1" kern="0" dirty="0" smtClean="0">
                            <a:solidFill>
                              <a:schemeClr val="tx1"/>
                            </a:solidFill>
                            <a:latin typeface="Cambria Math" panose="02040503050406030204" pitchFamily="18" charset="0"/>
                            <a:ea typeface="Times New Roman" charset="0"/>
                            <a:cs typeface="Times New Roman" charset="0"/>
                          </a:rPr>
                          <m:t>𝑘</m:t>
                        </m:r>
                      </m:sub>
                    </m:sSub>
                  </m:oMath>
                </a14:m>
                <a:r>
                  <a:rPr lang="en-US" altLang="zh-CN" sz="2400" kern="0" dirty="0" smtClean="0">
                    <a:solidFill>
                      <a:schemeClr val="tx1"/>
                    </a:solidFill>
                    <a:latin typeface="Times New Roman" charset="0"/>
                    <a:ea typeface="Times New Roman" charset="0"/>
                    <a:cs typeface="Times New Roman" charset="0"/>
                  </a:rPr>
                  <a:t>,T</a:t>
                </a:r>
                <a:r>
                  <a:rPr lang="zh-CN" altLang="en-US" sz="2400" kern="0" dirty="0" smtClean="0">
                    <a:solidFill>
                      <a:schemeClr val="tx1"/>
                    </a:solidFill>
                    <a:latin typeface="Times New Roman" charset="0"/>
                    <a:ea typeface="Times New Roman" charset="0"/>
                    <a:cs typeface="Times New Roman" charset="0"/>
                  </a:rPr>
                  <a:t>为单节点树，类标记为</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𝐶</m:t>
                        </m:r>
                      </m:e>
                      <m:sub>
                        <m:r>
                          <a:rPr lang="en-US" altLang="zh-CN" sz="2400" b="0" i="1" kern="0" smtClean="0">
                            <a:solidFill>
                              <a:schemeClr val="tx1"/>
                            </a:solidFill>
                            <a:latin typeface="Cambria Math" panose="02040503050406030204" pitchFamily="18" charset="0"/>
                            <a:ea typeface="Times New Roman" charset="0"/>
                            <a:cs typeface="Times New Roman" charset="0"/>
                          </a:rPr>
                          <m:t>𝑘</m:t>
                        </m:r>
                      </m:sub>
                    </m:sSub>
                  </m:oMath>
                </a14:m>
                <a:endParaRPr lang="en-US" altLang="zh-CN" sz="2400" kern="0" dirty="0" smtClean="0">
                  <a:solidFill>
                    <a:schemeClr val="tx1"/>
                  </a:solidFill>
                  <a:latin typeface="Times New Roman" charset="0"/>
                  <a:ea typeface="Times New Roman" charset="0"/>
                  <a:cs typeface="Times New Roman" charset="0"/>
                </a:endParaRPr>
              </a:p>
              <a:p>
                <a:pPr lvl="2"/>
                <a:r>
                  <a:rPr lang="en-US" altLang="zh-CN" sz="2400" kern="0" dirty="0" smtClean="0">
                    <a:solidFill>
                      <a:schemeClr val="tx1"/>
                    </a:solidFill>
                    <a:latin typeface="Times New Roman" charset="0"/>
                    <a:ea typeface="Times New Roman" charset="0"/>
                    <a:cs typeface="Times New Roman" charset="0"/>
                  </a:rPr>
                  <a:t>(2)</a:t>
                </a:r>
                <a:r>
                  <a:rPr lang="zh-CN" altLang="en-US" sz="2400" kern="0" dirty="0">
                    <a:solidFill>
                      <a:schemeClr val="tx1"/>
                    </a:solidFill>
                    <a:latin typeface="Times New Roman" charset="0"/>
                    <a:ea typeface="Times New Roman" charset="0"/>
                    <a:cs typeface="Times New Roman" charset="0"/>
                  </a:rPr>
                  <a:t> </a:t>
                </a:r>
                <a:r>
                  <a:rPr lang="zh-CN" altLang="en-US" sz="2400" kern="0" dirty="0" smtClean="0">
                    <a:solidFill>
                      <a:schemeClr val="tx1"/>
                    </a:solidFill>
                    <a:latin typeface="Times New Roman" charset="0"/>
                    <a:ea typeface="Times New Roman" charset="0"/>
                    <a:cs typeface="Times New Roman" charset="0"/>
                  </a:rPr>
                  <a:t>若</a:t>
                </a:r>
                <a:r>
                  <a:rPr lang="en-US" altLang="zh-CN" sz="2400" kern="0" dirty="0" smtClean="0">
                    <a:solidFill>
                      <a:schemeClr val="tx1"/>
                    </a:solidFill>
                    <a:latin typeface="Times New Roman" charset="0"/>
                    <a:ea typeface="Times New Roman" charset="0"/>
                    <a:cs typeface="Times New Roman" charset="0"/>
                  </a:rPr>
                  <a:t>A=Ø</a:t>
                </a:r>
                <a:r>
                  <a:rPr lang="zh-CN" altLang="en-US" sz="2400" kern="0" dirty="0" smtClean="0">
                    <a:solidFill>
                      <a:schemeClr val="tx1"/>
                    </a:solidFill>
                    <a:latin typeface="Times New Roman" charset="0"/>
                    <a:ea typeface="Times New Roman" charset="0"/>
                    <a:cs typeface="Times New Roman" charset="0"/>
                  </a:rPr>
                  <a:t>，则</a:t>
                </a:r>
                <a:r>
                  <a:rPr lang="en-US" altLang="zh-CN" sz="2400" kern="0" dirty="0" smtClean="0">
                    <a:solidFill>
                      <a:schemeClr val="tx1"/>
                    </a:solidFill>
                    <a:latin typeface="Times New Roman" charset="0"/>
                    <a:ea typeface="Times New Roman" charset="0"/>
                    <a:cs typeface="Times New Roman" charset="0"/>
                  </a:rPr>
                  <a:t>T</a:t>
                </a:r>
                <a:r>
                  <a:rPr lang="zh-CN" altLang="en-US" sz="2400" kern="0" dirty="0" smtClean="0">
                    <a:solidFill>
                      <a:schemeClr val="tx1"/>
                    </a:solidFill>
                    <a:latin typeface="Times New Roman" charset="0"/>
                    <a:ea typeface="Times New Roman" charset="0"/>
                    <a:cs typeface="Times New Roman" charset="0"/>
                  </a:rPr>
                  <a:t>为单节点树，类标记为实例数最大的类</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𝐶</m:t>
                        </m:r>
                      </m:e>
                      <m:sub>
                        <m:r>
                          <a:rPr lang="en-US" altLang="zh-CN" sz="2400" b="0" i="1" kern="0" smtClean="0">
                            <a:solidFill>
                              <a:schemeClr val="tx1"/>
                            </a:solidFill>
                            <a:latin typeface="Cambria Math" panose="02040503050406030204" pitchFamily="18" charset="0"/>
                            <a:ea typeface="Times New Roman" charset="0"/>
                            <a:cs typeface="Times New Roman" charset="0"/>
                          </a:rPr>
                          <m:t>𝑘</m:t>
                        </m:r>
                      </m:sub>
                    </m:sSub>
                  </m:oMath>
                </a14:m>
                <a:endParaRPr lang="en-US" altLang="zh-CN" sz="2400" b="0" kern="0" dirty="0" smtClean="0">
                  <a:solidFill>
                    <a:schemeClr val="tx1"/>
                  </a:solidFill>
                  <a:latin typeface="Times New Roman" charset="0"/>
                  <a:ea typeface="Times New Roman" charset="0"/>
                  <a:cs typeface="Times New Roman" charset="0"/>
                </a:endParaRPr>
              </a:p>
              <a:p>
                <a:pPr lvl="2"/>
                <a:r>
                  <a:rPr lang="en-US" altLang="zh-CN" sz="2400" kern="0" dirty="0" smtClean="0">
                    <a:solidFill>
                      <a:schemeClr val="tx1"/>
                    </a:solidFill>
                    <a:latin typeface="Times New Roman" charset="0"/>
                    <a:ea typeface="Times New Roman" charset="0"/>
                    <a:cs typeface="Times New Roman" charset="0"/>
                  </a:rPr>
                  <a:t>(3) </a:t>
                </a:r>
                <a:r>
                  <a:rPr lang="zh-CN" altLang="en-US" sz="2400" kern="0" dirty="0" smtClean="0">
                    <a:solidFill>
                      <a:schemeClr val="tx1"/>
                    </a:solidFill>
                    <a:latin typeface="Times New Roman" charset="0"/>
                    <a:ea typeface="Times New Roman" charset="0"/>
                    <a:cs typeface="Times New Roman" charset="0"/>
                  </a:rPr>
                  <a:t>否则，计算</a:t>
                </a:r>
                <a:r>
                  <a:rPr lang="en-US" altLang="zh-CN" sz="2400" kern="0" dirty="0" smtClean="0">
                    <a:solidFill>
                      <a:schemeClr val="tx1"/>
                    </a:solidFill>
                    <a:latin typeface="Times New Roman" charset="0"/>
                    <a:ea typeface="Times New Roman" charset="0"/>
                    <a:cs typeface="Times New Roman" charset="0"/>
                  </a:rPr>
                  <a:t>A</a:t>
                </a:r>
                <a:r>
                  <a:rPr lang="zh-CN" altLang="en-US" sz="2400" kern="0" dirty="0" smtClean="0">
                    <a:solidFill>
                      <a:schemeClr val="tx1"/>
                    </a:solidFill>
                    <a:latin typeface="Times New Roman" charset="0"/>
                    <a:ea typeface="Times New Roman" charset="0"/>
                    <a:cs typeface="Times New Roman" charset="0"/>
                  </a:rPr>
                  <a:t>中各特征对</a:t>
                </a:r>
                <a:r>
                  <a:rPr lang="en-US" altLang="zh-CN" sz="2400" kern="0" dirty="0" smtClean="0">
                    <a:solidFill>
                      <a:schemeClr val="tx1"/>
                    </a:solidFill>
                    <a:latin typeface="Times New Roman" charset="0"/>
                    <a:ea typeface="Times New Roman" charset="0"/>
                    <a:cs typeface="Times New Roman" charset="0"/>
                  </a:rPr>
                  <a:t>D</a:t>
                </a:r>
                <a:r>
                  <a:rPr lang="zh-CN" altLang="en-US" sz="2400" kern="0" dirty="0" smtClean="0">
                    <a:solidFill>
                      <a:schemeClr val="tx1"/>
                    </a:solidFill>
                    <a:latin typeface="Times New Roman" charset="0"/>
                    <a:ea typeface="Times New Roman" charset="0"/>
                    <a:cs typeface="Times New Roman" charset="0"/>
                  </a:rPr>
                  <a:t>的</a:t>
                </a:r>
                <a:r>
                  <a:rPr lang="zh-CN" altLang="en-US" sz="2400" b="1" kern="0" dirty="0" smtClean="0">
                    <a:solidFill>
                      <a:srgbClr val="FF0000"/>
                    </a:solidFill>
                    <a:latin typeface="Times New Roman" charset="0"/>
                    <a:ea typeface="Times New Roman" charset="0"/>
                    <a:cs typeface="Times New Roman" charset="0"/>
                  </a:rPr>
                  <a:t>信息增益</a:t>
                </a:r>
                <a:r>
                  <a:rPr lang="zh-CN" altLang="en-US" sz="2400" kern="0" dirty="0" smtClean="0">
                    <a:solidFill>
                      <a:schemeClr val="tx1"/>
                    </a:solidFill>
                    <a:latin typeface="Times New Roman" charset="0"/>
                    <a:ea typeface="Times New Roman" charset="0"/>
                    <a:cs typeface="Times New Roman" charset="0"/>
                  </a:rPr>
                  <a:t>，选择增益最大的特征</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𝐴</m:t>
                        </m:r>
                      </m:e>
                      <m:sub>
                        <m:r>
                          <a:rPr lang="en-US" altLang="zh-CN" sz="2400" b="0" i="1" kern="0" smtClean="0">
                            <a:solidFill>
                              <a:schemeClr val="tx1"/>
                            </a:solidFill>
                            <a:latin typeface="Cambria Math" panose="02040503050406030204" pitchFamily="18" charset="0"/>
                            <a:ea typeface="Times New Roman" charset="0"/>
                            <a:cs typeface="Times New Roman" charset="0"/>
                          </a:rPr>
                          <m:t>𝑔</m:t>
                        </m:r>
                      </m:sub>
                    </m:sSub>
                  </m:oMath>
                </a14:m>
                <a:endParaRPr lang="en-US" altLang="zh-CN" sz="2400" kern="0" dirty="0" smtClean="0">
                  <a:solidFill>
                    <a:schemeClr val="tx1"/>
                  </a:solidFill>
                  <a:latin typeface="Times New Roman" charset="0"/>
                  <a:ea typeface="Times New Roman" charset="0"/>
                  <a:cs typeface="Times New Roman" charset="0"/>
                </a:endParaRPr>
              </a:p>
              <a:p>
                <a:pPr lvl="2"/>
                <a:r>
                  <a:rPr lang="en-US" altLang="zh-CN" sz="2400" kern="0" dirty="0" smtClean="0">
                    <a:solidFill>
                      <a:schemeClr val="tx1"/>
                    </a:solidFill>
                    <a:latin typeface="Times New Roman" charset="0"/>
                    <a:ea typeface="Times New Roman" charset="0"/>
                    <a:cs typeface="Times New Roman" charset="0"/>
                  </a:rPr>
                  <a:t>(4) </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𝐴</m:t>
                        </m:r>
                      </m:e>
                      <m:sub>
                        <m:r>
                          <a:rPr lang="en-US" altLang="zh-CN" sz="2400" b="0" i="1" kern="0" smtClean="0">
                            <a:solidFill>
                              <a:schemeClr val="tx1"/>
                            </a:solidFill>
                            <a:latin typeface="Cambria Math" panose="02040503050406030204" pitchFamily="18" charset="0"/>
                            <a:ea typeface="Times New Roman" charset="0"/>
                            <a:cs typeface="Times New Roman" charset="0"/>
                          </a:rPr>
                          <m:t>𝑔</m:t>
                        </m:r>
                      </m:sub>
                    </m:sSub>
                    <m:r>
                      <a:rPr lang="en-US" altLang="zh-CN" sz="2400" b="0" i="1" kern="0" smtClean="0">
                        <a:solidFill>
                          <a:schemeClr val="tx1"/>
                        </a:solidFill>
                        <a:latin typeface="Cambria Math" panose="02040503050406030204" pitchFamily="18" charset="0"/>
                        <a:ea typeface="Times New Roman" charset="0"/>
                        <a:cs typeface="Times New Roman" charset="0"/>
                      </a:rPr>
                      <m:t>&lt;</m:t>
                    </m:r>
                    <m:r>
                      <a:rPr lang="en-US" altLang="zh-CN" sz="2400" b="0" i="1" kern="0" smtClean="0">
                        <a:solidFill>
                          <a:schemeClr val="tx1"/>
                        </a:solidFill>
                        <a:latin typeface="Cambria Math" panose="02040503050406030204" pitchFamily="18" charset="0"/>
                        <a:ea typeface="Times New Roman" charset="0"/>
                        <a:cs typeface="Times New Roman" charset="0"/>
                      </a:rPr>
                      <m:t>𝜖</m:t>
                    </m:r>
                  </m:oMath>
                </a14:m>
                <a:r>
                  <a:rPr lang="en-US" altLang="zh-CN" sz="2400" kern="0" dirty="0" smtClean="0">
                    <a:solidFill>
                      <a:schemeClr val="tx1"/>
                    </a:solidFill>
                    <a:latin typeface="Times New Roman" charset="0"/>
                    <a:ea typeface="Times New Roman" charset="0"/>
                    <a:cs typeface="Times New Roman" charset="0"/>
                  </a:rPr>
                  <a:t>, T</a:t>
                </a:r>
                <a:r>
                  <a:rPr lang="zh-CN" altLang="en-US" sz="2400" kern="0" dirty="0" smtClean="0">
                    <a:solidFill>
                      <a:schemeClr val="tx1"/>
                    </a:solidFill>
                    <a:latin typeface="Times New Roman" charset="0"/>
                    <a:ea typeface="Times New Roman" charset="0"/>
                    <a:cs typeface="Times New Roman" charset="0"/>
                  </a:rPr>
                  <a:t>为单节点树，</a:t>
                </a:r>
                <a:r>
                  <a:rPr lang="zh-CN" altLang="en-US" sz="2400" kern="0" dirty="0">
                    <a:solidFill>
                      <a:schemeClr val="tx1"/>
                    </a:solidFill>
                    <a:latin typeface="Times New Roman" charset="0"/>
                    <a:ea typeface="Times New Roman" charset="0"/>
                    <a:cs typeface="Times New Roman" charset="0"/>
                  </a:rPr>
                  <a:t>类标记为实例数最大的类</a:t>
                </a:r>
                <a14:m>
                  <m:oMath xmlns:m="http://schemas.openxmlformats.org/officeDocument/2006/math">
                    <m:sSub>
                      <m:sSubPr>
                        <m:ctrlPr>
                          <a:rPr lang="en-US" altLang="zh-CN" sz="2400" i="1" kern="0">
                            <a:solidFill>
                              <a:schemeClr val="tx1"/>
                            </a:solidFill>
                            <a:latin typeface="Cambria Math" panose="02040503050406030204" pitchFamily="18" charset="0"/>
                            <a:ea typeface="Times New Roman" charset="0"/>
                            <a:cs typeface="Times New Roman" charset="0"/>
                          </a:rPr>
                        </m:ctrlPr>
                      </m:sSubPr>
                      <m:e>
                        <m:r>
                          <a:rPr lang="en-US" altLang="zh-CN" sz="2400" i="1" kern="0">
                            <a:solidFill>
                              <a:schemeClr val="tx1"/>
                            </a:solidFill>
                            <a:latin typeface="Cambria Math" panose="02040503050406030204" pitchFamily="18" charset="0"/>
                            <a:ea typeface="Times New Roman" charset="0"/>
                            <a:cs typeface="Times New Roman" charset="0"/>
                          </a:rPr>
                          <m:t>𝐶</m:t>
                        </m:r>
                      </m:e>
                      <m:sub>
                        <m:r>
                          <a:rPr lang="en-US" altLang="zh-CN" sz="2400" i="1" kern="0">
                            <a:solidFill>
                              <a:schemeClr val="tx1"/>
                            </a:solidFill>
                            <a:latin typeface="Cambria Math" panose="02040503050406030204" pitchFamily="18" charset="0"/>
                            <a:ea typeface="Times New Roman" charset="0"/>
                            <a:cs typeface="Times New Roman" charset="0"/>
                          </a:rPr>
                          <m:t>𝑘</m:t>
                        </m:r>
                      </m:sub>
                    </m:sSub>
                  </m:oMath>
                </a14:m>
                <a:endParaRPr lang="en-US" altLang="zh-CN" sz="2400" kern="0" dirty="0" smtClean="0">
                  <a:solidFill>
                    <a:schemeClr val="tx1"/>
                  </a:solidFill>
                  <a:latin typeface="Times New Roman" charset="0"/>
                  <a:ea typeface="Times New Roman" charset="0"/>
                  <a:cs typeface="Times New Roman" charset="0"/>
                </a:endParaRPr>
              </a:p>
              <a:p>
                <a:pPr lvl="2"/>
                <a:r>
                  <a:rPr lang="en-US" altLang="zh-CN" sz="2400" kern="0" dirty="0" smtClean="0">
                    <a:solidFill>
                      <a:schemeClr val="tx1"/>
                    </a:solidFill>
                    <a:latin typeface="Times New Roman" charset="0"/>
                    <a:ea typeface="Times New Roman" charset="0"/>
                    <a:cs typeface="Times New Roman" charset="0"/>
                  </a:rPr>
                  <a:t>(5) </a:t>
                </a:r>
                <a:r>
                  <a:rPr lang="zh-CN" altLang="en-US" sz="2400" kern="0" dirty="0" smtClean="0">
                    <a:solidFill>
                      <a:schemeClr val="tx1"/>
                    </a:solidFill>
                    <a:latin typeface="Times New Roman" charset="0"/>
                    <a:ea typeface="Times New Roman" charset="0"/>
                    <a:cs typeface="Times New Roman" charset="0"/>
                  </a:rPr>
                  <a:t>否则，根据</a:t>
                </a:r>
                <a14:m>
                  <m:oMath xmlns:m="http://schemas.openxmlformats.org/officeDocument/2006/math">
                    <m:sSub>
                      <m:sSubPr>
                        <m:ctrlPr>
                          <a:rPr lang="en-US" altLang="zh-CN" sz="2400" i="1" kern="0">
                            <a:solidFill>
                              <a:schemeClr val="tx1"/>
                            </a:solidFill>
                            <a:latin typeface="Cambria Math" panose="02040503050406030204" pitchFamily="18" charset="0"/>
                            <a:ea typeface="Times New Roman" charset="0"/>
                            <a:cs typeface="Times New Roman" charset="0"/>
                          </a:rPr>
                        </m:ctrlPr>
                      </m:sSubPr>
                      <m:e>
                        <m:r>
                          <a:rPr lang="en-US" altLang="zh-CN" sz="2400" i="1" kern="0">
                            <a:solidFill>
                              <a:schemeClr val="tx1"/>
                            </a:solidFill>
                            <a:latin typeface="Cambria Math" panose="02040503050406030204" pitchFamily="18" charset="0"/>
                            <a:ea typeface="Times New Roman" charset="0"/>
                            <a:cs typeface="Times New Roman" charset="0"/>
                          </a:rPr>
                          <m:t>𝐴</m:t>
                        </m:r>
                      </m:e>
                      <m:sub>
                        <m:r>
                          <a:rPr lang="en-US" altLang="zh-CN" sz="2400" i="1" kern="0">
                            <a:solidFill>
                              <a:schemeClr val="tx1"/>
                            </a:solidFill>
                            <a:latin typeface="Cambria Math" panose="02040503050406030204" pitchFamily="18" charset="0"/>
                            <a:ea typeface="Times New Roman" charset="0"/>
                            <a:cs typeface="Times New Roman" charset="0"/>
                          </a:rPr>
                          <m:t>𝑔</m:t>
                        </m:r>
                      </m:sub>
                    </m:sSub>
                  </m:oMath>
                </a14:m>
                <a:r>
                  <a:rPr lang="zh-CN" altLang="en-US" sz="2400" kern="0" dirty="0" smtClean="0">
                    <a:solidFill>
                      <a:schemeClr val="tx1"/>
                    </a:solidFill>
                    <a:latin typeface="Times New Roman" charset="0"/>
                    <a:ea typeface="Times New Roman" charset="0"/>
                    <a:cs typeface="Times New Roman" charset="0"/>
                  </a:rPr>
                  <a:t>取值，分割</a:t>
                </a:r>
                <a:r>
                  <a:rPr lang="en-US" altLang="zh-CN" sz="2400" kern="0" dirty="0" smtClean="0">
                    <a:solidFill>
                      <a:schemeClr val="tx1"/>
                    </a:solidFill>
                    <a:latin typeface="Times New Roman" charset="0"/>
                    <a:ea typeface="Times New Roman" charset="0"/>
                    <a:cs typeface="Times New Roman" charset="0"/>
                  </a:rPr>
                  <a:t>D</a:t>
                </a:r>
                <a:r>
                  <a:rPr lang="zh-CN" altLang="en-US" sz="2400" kern="0" dirty="0" smtClean="0">
                    <a:solidFill>
                      <a:schemeClr val="tx1"/>
                    </a:solidFill>
                    <a:latin typeface="Times New Roman" charset="0"/>
                    <a:ea typeface="Times New Roman" charset="0"/>
                    <a:cs typeface="Times New Roman" charset="0"/>
                  </a:rPr>
                  <a:t>为若干子集</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𝐷</m:t>
                        </m:r>
                      </m:e>
                      <m:sub>
                        <m:r>
                          <a:rPr lang="en-US" altLang="zh-CN" sz="2400" b="0" i="1" kern="0" smtClean="0">
                            <a:solidFill>
                              <a:schemeClr val="tx1"/>
                            </a:solidFill>
                            <a:latin typeface="Cambria Math" panose="02040503050406030204" pitchFamily="18" charset="0"/>
                            <a:ea typeface="Times New Roman" charset="0"/>
                            <a:cs typeface="Times New Roman" charset="0"/>
                          </a:rPr>
                          <m:t>𝑖</m:t>
                        </m:r>
                      </m:sub>
                    </m:sSub>
                  </m:oMath>
                </a14:m>
                <a:r>
                  <a:rPr lang="zh-CN" altLang="en-US" sz="2400" kern="0" dirty="0" smtClean="0">
                    <a:solidFill>
                      <a:schemeClr val="tx1"/>
                    </a:solidFill>
                    <a:latin typeface="Times New Roman" charset="0"/>
                    <a:ea typeface="Times New Roman" charset="0"/>
                    <a:cs typeface="Times New Roman" charset="0"/>
                  </a:rPr>
                  <a:t>，将</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𝐷</m:t>
                        </m:r>
                      </m:e>
                      <m:sub>
                        <m:r>
                          <a:rPr lang="en-US" altLang="zh-CN" sz="2400" b="0" i="1" kern="0" smtClean="0">
                            <a:solidFill>
                              <a:schemeClr val="tx1"/>
                            </a:solidFill>
                            <a:latin typeface="Cambria Math" panose="02040503050406030204" pitchFamily="18" charset="0"/>
                            <a:ea typeface="Times New Roman" charset="0"/>
                            <a:cs typeface="Times New Roman" charset="0"/>
                          </a:rPr>
                          <m:t>𝑖</m:t>
                        </m:r>
                      </m:sub>
                    </m:sSub>
                  </m:oMath>
                </a14:m>
                <a:r>
                  <a:rPr lang="zh-CN" altLang="en-US" sz="2400" kern="0" dirty="0" smtClean="0">
                    <a:solidFill>
                      <a:schemeClr val="tx1"/>
                    </a:solidFill>
                    <a:latin typeface="Times New Roman" charset="0"/>
                    <a:ea typeface="Times New Roman" charset="0"/>
                    <a:cs typeface="Times New Roman" charset="0"/>
                  </a:rPr>
                  <a:t>构建为子结点</a:t>
                </a:r>
                <a:r>
                  <a:rPr lang="en-US" altLang="zh-CN" sz="2400" kern="0" dirty="0" smtClean="0">
                    <a:solidFill>
                      <a:schemeClr val="tx1"/>
                    </a:solidFill>
                    <a:latin typeface="Times New Roman" charset="0"/>
                    <a:ea typeface="Times New Roman" charset="0"/>
                    <a:cs typeface="Times New Roman" charset="0"/>
                  </a:rPr>
                  <a:t>,</a:t>
                </a:r>
                <a:r>
                  <a:rPr lang="zh-CN" altLang="en-US" sz="2400" kern="0" dirty="0" smtClean="0">
                    <a:solidFill>
                      <a:schemeClr val="tx1"/>
                    </a:solidFill>
                    <a:latin typeface="Times New Roman" charset="0"/>
                    <a:ea typeface="Times New Roman" charset="0"/>
                    <a:cs typeface="Times New Roman" charset="0"/>
                  </a:rPr>
                  <a:t>与</a:t>
                </a:r>
                <a:r>
                  <a:rPr lang="en-US" altLang="zh-CN" sz="2400" kern="0" dirty="0" smtClean="0">
                    <a:solidFill>
                      <a:schemeClr val="tx1"/>
                    </a:solidFill>
                    <a:latin typeface="Times New Roman" charset="0"/>
                    <a:ea typeface="Times New Roman" charset="0"/>
                    <a:cs typeface="Times New Roman" charset="0"/>
                  </a:rPr>
                  <a:t>D</a:t>
                </a:r>
                <a:r>
                  <a:rPr lang="zh-CN" altLang="en-US" sz="2400" kern="0" dirty="0" smtClean="0">
                    <a:solidFill>
                      <a:schemeClr val="tx1"/>
                    </a:solidFill>
                    <a:latin typeface="Times New Roman" charset="0"/>
                    <a:ea typeface="Times New Roman" charset="0"/>
                    <a:cs typeface="Times New Roman" charset="0"/>
                  </a:rPr>
                  <a:t>构成树</a:t>
                </a:r>
                <a:r>
                  <a:rPr lang="en-US" altLang="zh-CN" sz="2400" kern="0" dirty="0" smtClean="0">
                    <a:solidFill>
                      <a:schemeClr val="tx1"/>
                    </a:solidFill>
                    <a:latin typeface="Times New Roman" charset="0"/>
                    <a:ea typeface="Times New Roman" charset="0"/>
                    <a:cs typeface="Times New Roman" charset="0"/>
                  </a:rPr>
                  <a:t>T</a:t>
                </a:r>
                <a:r>
                  <a:rPr lang="zh-CN" altLang="en-US" sz="2400" kern="0" dirty="0" smtClean="0">
                    <a:solidFill>
                      <a:schemeClr val="tx1"/>
                    </a:solidFill>
                    <a:latin typeface="Times New Roman" charset="0"/>
                    <a:ea typeface="Times New Roman" charset="0"/>
                    <a:cs typeface="Times New Roman" charset="0"/>
                  </a:rPr>
                  <a:t>，返回</a:t>
                </a:r>
                <a:r>
                  <a:rPr lang="en-US" altLang="zh-CN" sz="2400" kern="0" dirty="0" smtClean="0">
                    <a:solidFill>
                      <a:schemeClr val="tx1"/>
                    </a:solidFill>
                    <a:latin typeface="Times New Roman" charset="0"/>
                    <a:ea typeface="Times New Roman" charset="0"/>
                    <a:cs typeface="Times New Roman" charset="0"/>
                  </a:rPr>
                  <a:t>T </a:t>
                </a:r>
              </a:p>
              <a:p>
                <a:pPr lvl="2"/>
                <a:r>
                  <a:rPr lang="en-US" altLang="zh-CN" sz="2400" kern="0" dirty="0" smtClean="0">
                    <a:solidFill>
                      <a:schemeClr val="tx1"/>
                    </a:solidFill>
                    <a:latin typeface="Times New Roman" charset="0"/>
                    <a:ea typeface="Times New Roman" charset="0"/>
                    <a:cs typeface="Times New Roman" charset="0"/>
                  </a:rPr>
                  <a:t>(6) </a:t>
                </a:r>
                <a:r>
                  <a:rPr lang="zh-CN" altLang="en-US" sz="2400" kern="0" dirty="0" smtClean="0">
                    <a:solidFill>
                      <a:schemeClr val="tx1"/>
                    </a:solidFill>
                    <a:latin typeface="Times New Roman" charset="0"/>
                    <a:ea typeface="Times New Roman" charset="0"/>
                    <a:cs typeface="Times New Roman" charset="0"/>
                  </a:rPr>
                  <a:t>对第</a:t>
                </a:r>
                <a:r>
                  <a:rPr lang="en-US" altLang="zh-CN" sz="2400" kern="0" dirty="0" err="1" smtClean="0">
                    <a:solidFill>
                      <a:schemeClr val="tx1"/>
                    </a:solidFill>
                    <a:latin typeface="Times New Roman" charset="0"/>
                    <a:ea typeface="Times New Roman" charset="0"/>
                    <a:cs typeface="Times New Roman" charset="0"/>
                  </a:rPr>
                  <a:t>i</a:t>
                </a:r>
                <a:r>
                  <a:rPr lang="zh-CN" altLang="en-US" sz="2400" kern="0" dirty="0" smtClean="0">
                    <a:solidFill>
                      <a:schemeClr val="tx1"/>
                    </a:solidFill>
                    <a:latin typeface="Times New Roman" charset="0"/>
                    <a:ea typeface="Times New Roman" charset="0"/>
                    <a:cs typeface="Times New Roman" charset="0"/>
                  </a:rPr>
                  <a:t>个子结点，以</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𝐷</m:t>
                        </m:r>
                      </m:e>
                      <m:sub>
                        <m:r>
                          <a:rPr lang="en-US" altLang="zh-CN" sz="2400" b="0" i="1" kern="0" smtClean="0">
                            <a:solidFill>
                              <a:schemeClr val="tx1"/>
                            </a:solidFill>
                            <a:latin typeface="Cambria Math" panose="02040503050406030204" pitchFamily="18" charset="0"/>
                            <a:ea typeface="Times New Roman" charset="0"/>
                            <a:cs typeface="Times New Roman" charset="0"/>
                          </a:rPr>
                          <m:t>𝑖</m:t>
                        </m:r>
                      </m:sub>
                    </m:sSub>
                  </m:oMath>
                </a14:m>
                <a:r>
                  <a:rPr lang="zh-CN" altLang="en-US" sz="2400" kern="0" dirty="0" smtClean="0">
                    <a:solidFill>
                      <a:schemeClr val="tx1"/>
                    </a:solidFill>
                    <a:latin typeface="Times New Roman" charset="0"/>
                    <a:ea typeface="Times New Roman" charset="0"/>
                    <a:cs typeface="Times New Roman" charset="0"/>
                  </a:rPr>
                  <a:t>为训练集，</a:t>
                </a:r>
                <a14:m>
                  <m:oMath xmlns:m="http://schemas.openxmlformats.org/officeDocument/2006/math">
                    <m:r>
                      <a:rPr lang="en-US" altLang="zh-CN" sz="2400" b="0" i="1" kern="0" smtClean="0">
                        <a:solidFill>
                          <a:schemeClr val="tx1"/>
                        </a:solidFill>
                        <a:latin typeface="Cambria Math" panose="02040503050406030204" pitchFamily="18" charset="0"/>
                        <a:ea typeface="Times New Roman" charset="0"/>
                        <a:cs typeface="Times New Roman" charset="0"/>
                      </a:rPr>
                      <m:t>𝐴</m:t>
                    </m:r>
                    <m:r>
                      <a:rPr lang="en-US" altLang="zh-CN" sz="2400" b="0" i="1" kern="0" smtClean="0">
                        <a:solidFill>
                          <a:schemeClr val="tx1"/>
                        </a:solidFill>
                        <a:latin typeface="Cambria Math" panose="02040503050406030204" pitchFamily="18" charset="0"/>
                        <a:ea typeface="Times New Roman" charset="0"/>
                        <a:cs typeface="Times New Roman" charset="0"/>
                      </a:rPr>
                      <m:t>−{</m:t>
                    </m:r>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𝐴</m:t>
                        </m:r>
                      </m:e>
                      <m:sub>
                        <m:r>
                          <a:rPr lang="en-US" altLang="zh-CN" sz="2400" b="0" i="1" kern="0" smtClean="0">
                            <a:solidFill>
                              <a:schemeClr val="tx1"/>
                            </a:solidFill>
                            <a:latin typeface="Cambria Math" panose="02040503050406030204" pitchFamily="18" charset="0"/>
                            <a:ea typeface="Times New Roman" charset="0"/>
                            <a:cs typeface="Times New Roman" charset="0"/>
                          </a:rPr>
                          <m:t>𝑔</m:t>
                        </m:r>
                      </m:sub>
                    </m:sSub>
                    <m:r>
                      <a:rPr lang="en-US" altLang="zh-CN" sz="2400" i="1" kern="0">
                        <a:solidFill>
                          <a:schemeClr val="tx1"/>
                        </a:solidFill>
                        <a:latin typeface="Cambria Math" panose="02040503050406030204" pitchFamily="18" charset="0"/>
                        <a:ea typeface="Times New Roman" charset="0"/>
                        <a:cs typeface="Times New Roman" charset="0"/>
                      </a:rPr>
                      <m:t>}</m:t>
                    </m:r>
                  </m:oMath>
                </a14:m>
                <a:r>
                  <a:rPr lang="zh-CN" altLang="en-US" sz="2400" kern="0" dirty="0" smtClean="0">
                    <a:solidFill>
                      <a:schemeClr val="tx1"/>
                    </a:solidFill>
                    <a:latin typeface="Times New Roman" charset="0"/>
                    <a:ea typeface="Times New Roman" charset="0"/>
                    <a:cs typeface="Times New Roman" charset="0"/>
                  </a:rPr>
                  <a:t>为特征集，递归调用</a:t>
                </a:r>
                <a:r>
                  <a:rPr lang="en-US" altLang="zh-CN" sz="2400" kern="0" dirty="0" smtClean="0">
                    <a:solidFill>
                      <a:schemeClr val="tx1"/>
                    </a:solidFill>
                    <a:latin typeface="Times New Roman" charset="0"/>
                    <a:ea typeface="Times New Roman" charset="0"/>
                    <a:cs typeface="Times New Roman" charset="0"/>
                  </a:rPr>
                  <a:t>(1)-(5),</a:t>
                </a:r>
                <a:r>
                  <a:rPr lang="zh-CN" altLang="en-US" sz="2400" kern="0" dirty="0">
                    <a:solidFill>
                      <a:schemeClr val="tx1"/>
                    </a:solidFill>
                    <a:latin typeface="Times New Roman" charset="0"/>
                    <a:ea typeface="Times New Roman" charset="0"/>
                    <a:cs typeface="Times New Roman" charset="0"/>
                  </a:rPr>
                  <a:t>返回子树</a:t>
                </a:r>
                <a14:m>
                  <m:oMath xmlns:m="http://schemas.openxmlformats.org/officeDocument/2006/math">
                    <m:sSub>
                      <m:sSubPr>
                        <m:ctrlPr>
                          <a:rPr lang="en-US" altLang="zh-CN" sz="2400" i="1" kern="0">
                            <a:solidFill>
                              <a:schemeClr val="tx1"/>
                            </a:solidFill>
                            <a:latin typeface="Cambria Math" panose="02040503050406030204" pitchFamily="18" charset="0"/>
                            <a:ea typeface="Times New Roman" charset="0"/>
                            <a:cs typeface="Times New Roman" charset="0"/>
                          </a:rPr>
                        </m:ctrlPr>
                      </m:sSubPr>
                      <m:e>
                        <m:r>
                          <a:rPr lang="en-US" altLang="zh-CN" sz="2400" i="1" kern="0">
                            <a:solidFill>
                              <a:schemeClr val="tx1"/>
                            </a:solidFill>
                            <a:latin typeface="Cambria Math" panose="02040503050406030204" pitchFamily="18" charset="0"/>
                            <a:ea typeface="Times New Roman" charset="0"/>
                            <a:cs typeface="Times New Roman" charset="0"/>
                          </a:rPr>
                          <m:t>𝑇</m:t>
                        </m:r>
                      </m:e>
                      <m:sub>
                        <m:r>
                          <a:rPr lang="en-US" altLang="zh-CN" sz="2400" i="1" kern="0">
                            <a:solidFill>
                              <a:schemeClr val="tx1"/>
                            </a:solidFill>
                            <a:latin typeface="Cambria Math" panose="02040503050406030204" pitchFamily="18" charset="0"/>
                            <a:ea typeface="Times New Roman" charset="0"/>
                            <a:cs typeface="Times New Roman" charset="0"/>
                          </a:rPr>
                          <m:t>𝑖</m:t>
                        </m:r>
                      </m:sub>
                    </m:sSub>
                  </m:oMath>
                </a14:m>
                <a:endParaRPr lang="en-US" altLang="zh-CN" sz="2400" kern="0" dirty="0">
                  <a:solidFill>
                    <a:schemeClr val="tx1"/>
                  </a:solidFill>
                  <a:latin typeface="Times New Roman" charset="0"/>
                  <a:ea typeface="Times New Roman" charset="0"/>
                  <a:cs typeface="Times New Roman" charset="0"/>
                </a:endParaRPr>
              </a:p>
            </p:txBody>
          </p:sp>
        </mc:Choice>
        <mc:Fallback>
          <p:sp>
            <p:nvSpPr>
              <p:cNvPr id="7" name="object 4"/>
              <p:cNvSpPr txBox="1">
                <a:spLocks noRot="1" noChangeAspect="1" noMove="1" noResize="1" noEditPoints="1" noAdjustHandles="1" noChangeArrowheads="1" noChangeShapeType="1" noTextEdit="1"/>
              </p:cNvSpPr>
              <p:nvPr/>
            </p:nvSpPr>
            <p:spPr bwMode="auto">
              <a:xfrm>
                <a:off x="1708732" y="1124743"/>
                <a:ext cx="9216443" cy="4634346"/>
              </a:xfrm>
              <a:prstGeom prst="rect">
                <a:avLst/>
              </a:prstGeom>
              <a:blipFill>
                <a:blip r:embed="rId3"/>
                <a:stretch>
                  <a:fillRect t="-395" r="-1918" b="-3026"/>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679737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732" y="418306"/>
            <a:ext cx="7849492" cy="706437"/>
          </a:xfrm>
        </p:spPr>
        <p:txBody>
          <a:bodyPr/>
          <a:lstStyle/>
          <a:p>
            <a:r>
              <a:rPr lang="zh-CN" altLang="en-US" sz="2800" dirty="0" smtClean="0">
                <a:solidFill>
                  <a:schemeClr val="tx1"/>
                </a:solidFill>
              </a:rPr>
              <a:t>决策树生成</a:t>
            </a:r>
            <a:endParaRPr lang="zh-CN" altLang="en-US" sz="2800" dirty="0">
              <a:solidFill>
                <a:schemeClr val="tx1"/>
              </a:solidFill>
            </a:endParaRPr>
          </a:p>
        </p:txBody>
      </p:sp>
      <p:sp>
        <p:nvSpPr>
          <p:cNvPr id="216" name="Rectangle 19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7" name="object 4"/>
              <p:cNvSpPr txBox="1">
                <a:spLocks/>
              </p:cNvSpPr>
              <p:nvPr/>
            </p:nvSpPr>
            <p:spPr bwMode="auto">
              <a:xfrm>
                <a:off x="1708732" y="1124743"/>
                <a:ext cx="9216443" cy="4634346"/>
              </a:xfrm>
              <a:prstGeom prst="rect">
                <a:avLst/>
              </a:prstGeom>
              <a:noFill/>
              <a:ln w="9525">
                <a:noFill/>
                <a:miter lim="800000"/>
                <a:headEnd/>
                <a:tailEnd/>
              </a:ln>
            </p:spPr>
            <p:txBody>
              <a:bodyPr vert="horz" wrap="square" lIns="0" tIns="81280" rIns="0" bIns="0" numCol="1" rtlCol="0" anchor="t" anchorCtr="0" compatLnSpc="1">
                <a:prstTxWarp prst="textNoShape">
                  <a:avLst/>
                </a:prstTxWarp>
                <a:spAutoFit/>
              </a:bodyPr>
              <a:lstStyle>
                <a:lvl1pPr algn="ctr"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eaLnBrk="1" fontAlgn="base" hangingPunct="1">
                  <a:spcBef>
                    <a:spcPct val="0"/>
                  </a:spcBef>
                  <a:spcAft>
                    <a:spcPct val="0"/>
                  </a:spcAft>
                  <a:defRPr sz="3200">
                    <a:solidFill>
                      <a:schemeClr val="tx2"/>
                    </a:solidFill>
                    <a:latin typeface="Arial" charset="0"/>
                    <a:ea typeface="黑体" pitchFamily="2" charset="-122"/>
                  </a:defRPr>
                </a:lvl6pPr>
                <a:lvl7pPr marL="914400" algn="l" rtl="0" eaLnBrk="1" fontAlgn="base" hangingPunct="1">
                  <a:spcBef>
                    <a:spcPct val="0"/>
                  </a:spcBef>
                  <a:spcAft>
                    <a:spcPct val="0"/>
                  </a:spcAft>
                  <a:defRPr sz="3200">
                    <a:solidFill>
                      <a:schemeClr val="tx2"/>
                    </a:solidFill>
                    <a:latin typeface="Arial" charset="0"/>
                    <a:ea typeface="黑体" pitchFamily="2" charset="-122"/>
                  </a:defRPr>
                </a:lvl7pPr>
                <a:lvl8pPr marL="1371600" algn="l" rtl="0" eaLnBrk="1" fontAlgn="base" hangingPunct="1">
                  <a:spcBef>
                    <a:spcPct val="0"/>
                  </a:spcBef>
                  <a:spcAft>
                    <a:spcPct val="0"/>
                  </a:spcAft>
                  <a:defRPr sz="3200">
                    <a:solidFill>
                      <a:schemeClr val="tx2"/>
                    </a:solidFill>
                    <a:latin typeface="Arial" charset="0"/>
                    <a:ea typeface="黑体" pitchFamily="2" charset="-122"/>
                  </a:defRPr>
                </a:lvl8pPr>
                <a:lvl9pPr marL="1828800" algn="l" rtl="0" eaLnBrk="1" fontAlgn="base" hangingPunct="1">
                  <a:spcBef>
                    <a:spcPct val="0"/>
                  </a:spcBef>
                  <a:spcAft>
                    <a:spcPct val="0"/>
                  </a:spcAft>
                  <a:defRPr sz="3200">
                    <a:solidFill>
                      <a:schemeClr val="tx2"/>
                    </a:solidFill>
                    <a:latin typeface="Arial" charset="0"/>
                    <a:ea typeface="黑体" pitchFamily="2" charset="-122"/>
                  </a:defRPr>
                </a:lvl9pPr>
              </a:lstStyle>
              <a:p>
                <a:pPr algn="l"/>
                <a:r>
                  <a:rPr lang="en-US" altLang="zh-CN" sz="2400" b="1" kern="0" dirty="0" smtClean="0">
                    <a:solidFill>
                      <a:schemeClr val="tx1"/>
                    </a:solidFill>
                    <a:latin typeface="Times New Roman" charset="0"/>
                    <a:ea typeface="Times New Roman" charset="0"/>
                    <a:cs typeface="Times New Roman" charset="0"/>
                  </a:rPr>
                  <a:t>      C4.5</a:t>
                </a:r>
              </a:p>
              <a:p>
                <a:pPr algn="l"/>
                <a:r>
                  <a:rPr lang="en-US" altLang="zh-CN" sz="2400" kern="0" dirty="0">
                    <a:solidFill>
                      <a:schemeClr val="tx1"/>
                    </a:solidFill>
                    <a:latin typeface="Times New Roman" charset="0"/>
                    <a:ea typeface="Times New Roman" charset="0"/>
                    <a:cs typeface="Times New Roman" charset="0"/>
                  </a:rPr>
                  <a:t> </a:t>
                </a:r>
                <a:r>
                  <a:rPr lang="en-US" altLang="zh-CN" sz="2400" kern="0" dirty="0" smtClean="0">
                    <a:solidFill>
                      <a:schemeClr val="tx1"/>
                    </a:solidFill>
                    <a:latin typeface="Times New Roman" charset="0"/>
                    <a:ea typeface="Times New Roman" charset="0"/>
                    <a:cs typeface="Times New Roman" charset="0"/>
                  </a:rPr>
                  <a:t>     </a:t>
                </a:r>
                <a:r>
                  <a:rPr lang="zh-CN" altLang="en-US" sz="2400" kern="0" dirty="0" smtClean="0">
                    <a:solidFill>
                      <a:schemeClr val="tx1"/>
                    </a:solidFill>
                    <a:latin typeface="Times New Roman" charset="0"/>
                    <a:ea typeface="Times New Roman" charset="0"/>
                    <a:cs typeface="Times New Roman" charset="0"/>
                  </a:rPr>
                  <a:t>算法：</a:t>
                </a:r>
                <a:endParaRPr lang="en-US" altLang="zh-CN" sz="2400" kern="0" dirty="0" smtClean="0">
                  <a:solidFill>
                    <a:schemeClr val="tx1"/>
                  </a:solidFill>
                  <a:latin typeface="Times New Roman" charset="0"/>
                  <a:ea typeface="Times New Roman" charset="0"/>
                  <a:cs typeface="Times New Roman" charset="0"/>
                </a:endParaRPr>
              </a:p>
              <a:p>
                <a:pPr algn="l"/>
                <a:r>
                  <a:rPr lang="en-US" altLang="zh-CN" sz="2400" kern="0" dirty="0" smtClean="0">
                    <a:solidFill>
                      <a:schemeClr val="tx1"/>
                    </a:solidFill>
                    <a:latin typeface="Times New Roman" charset="0"/>
                    <a:ea typeface="Times New Roman" charset="0"/>
                    <a:cs typeface="Times New Roman" charset="0"/>
                  </a:rPr>
                  <a:t>	</a:t>
                </a:r>
                <a:r>
                  <a:rPr lang="zh-CN" altLang="en-US" sz="2400" kern="0" dirty="0" smtClean="0">
                    <a:solidFill>
                      <a:schemeClr val="tx1"/>
                    </a:solidFill>
                    <a:latin typeface="Times New Roman" charset="0"/>
                    <a:ea typeface="Times New Roman" charset="0"/>
                    <a:cs typeface="Times New Roman" charset="0"/>
                  </a:rPr>
                  <a:t>输入：训练数据集</a:t>
                </a:r>
                <a:r>
                  <a:rPr lang="en-US" altLang="zh-CN" sz="2400" kern="0" dirty="0" smtClean="0">
                    <a:solidFill>
                      <a:schemeClr val="tx1"/>
                    </a:solidFill>
                    <a:latin typeface="Times New Roman" charset="0"/>
                    <a:ea typeface="Times New Roman" charset="0"/>
                    <a:cs typeface="Times New Roman" charset="0"/>
                  </a:rPr>
                  <a:t>D</a:t>
                </a:r>
                <a:r>
                  <a:rPr lang="zh-CN" altLang="en-US" sz="2400" kern="0" dirty="0" smtClean="0">
                    <a:solidFill>
                      <a:schemeClr val="tx1"/>
                    </a:solidFill>
                    <a:latin typeface="Times New Roman" charset="0"/>
                    <a:ea typeface="Times New Roman" charset="0"/>
                    <a:cs typeface="Times New Roman" charset="0"/>
                  </a:rPr>
                  <a:t>，特征集</a:t>
                </a:r>
                <a:r>
                  <a:rPr lang="en-US" altLang="zh-CN" sz="2400" kern="0" dirty="0" smtClean="0">
                    <a:solidFill>
                      <a:schemeClr val="tx1"/>
                    </a:solidFill>
                    <a:latin typeface="Times New Roman" charset="0"/>
                    <a:ea typeface="Times New Roman" charset="0"/>
                    <a:cs typeface="Times New Roman" charset="0"/>
                  </a:rPr>
                  <a:t>A</a:t>
                </a:r>
                <a:r>
                  <a:rPr lang="zh-CN" altLang="en-US" sz="2400" kern="0" dirty="0" smtClean="0">
                    <a:solidFill>
                      <a:schemeClr val="tx1"/>
                    </a:solidFill>
                    <a:latin typeface="Times New Roman" charset="0"/>
                    <a:ea typeface="Times New Roman" charset="0"/>
                    <a:cs typeface="Times New Roman" charset="0"/>
                  </a:rPr>
                  <a:t>和阈值</a:t>
                </a:r>
                <a14:m>
                  <m:oMath xmlns:m="http://schemas.openxmlformats.org/officeDocument/2006/math">
                    <m:r>
                      <a:rPr lang="en-US" altLang="zh-CN" sz="2400" b="0" i="1" kern="0" smtClean="0">
                        <a:solidFill>
                          <a:schemeClr val="tx1"/>
                        </a:solidFill>
                        <a:latin typeface="Cambria Math" panose="02040503050406030204" pitchFamily="18" charset="0"/>
                        <a:ea typeface="Times New Roman" charset="0"/>
                        <a:cs typeface="Times New Roman" charset="0"/>
                      </a:rPr>
                      <m:t>𝜖</m:t>
                    </m:r>
                  </m:oMath>
                </a14:m>
                <a:endParaRPr lang="en-US" altLang="zh-CN" sz="2400" b="0" kern="0" dirty="0" smtClean="0">
                  <a:solidFill>
                    <a:schemeClr val="tx1"/>
                  </a:solidFill>
                  <a:latin typeface="Times New Roman" charset="0"/>
                  <a:ea typeface="Times New Roman" charset="0"/>
                  <a:cs typeface="Times New Roman" charset="0"/>
                </a:endParaRPr>
              </a:p>
              <a:p>
                <a:pPr lvl="2"/>
                <a:r>
                  <a:rPr lang="en-US" altLang="zh-CN" sz="2400" kern="0" dirty="0" smtClean="0">
                    <a:solidFill>
                      <a:schemeClr val="tx1"/>
                    </a:solidFill>
                    <a:latin typeface="Times New Roman" charset="0"/>
                    <a:ea typeface="Times New Roman" charset="0"/>
                    <a:cs typeface="Times New Roman" charset="0"/>
                  </a:rPr>
                  <a:t>(1) </a:t>
                </a:r>
                <a:r>
                  <a:rPr lang="zh-CN" altLang="en-US" sz="2400" kern="0" dirty="0" smtClean="0">
                    <a:solidFill>
                      <a:schemeClr val="tx1"/>
                    </a:solidFill>
                    <a:latin typeface="Times New Roman" charset="0"/>
                    <a:ea typeface="Times New Roman" charset="0"/>
                    <a:cs typeface="Times New Roman" charset="0"/>
                  </a:rPr>
                  <a:t>若</a:t>
                </a:r>
                <a:r>
                  <a:rPr lang="en-US" altLang="zh-CN" sz="2400" kern="0" dirty="0" smtClean="0">
                    <a:solidFill>
                      <a:schemeClr val="tx1"/>
                    </a:solidFill>
                    <a:latin typeface="Times New Roman" charset="0"/>
                    <a:ea typeface="Times New Roman" charset="0"/>
                    <a:cs typeface="Times New Roman" charset="0"/>
                  </a:rPr>
                  <a:t>D</a:t>
                </a:r>
                <a:r>
                  <a:rPr lang="zh-CN" altLang="en-US" sz="2400" kern="0" dirty="0" smtClean="0">
                    <a:solidFill>
                      <a:schemeClr val="tx1"/>
                    </a:solidFill>
                    <a:latin typeface="Times New Roman" charset="0"/>
                    <a:ea typeface="Times New Roman" charset="0"/>
                    <a:cs typeface="Times New Roman" charset="0"/>
                  </a:rPr>
                  <a:t>中所有实例都为一个类</a:t>
                </a:r>
                <a14:m>
                  <m:oMath xmlns:m="http://schemas.openxmlformats.org/officeDocument/2006/math">
                    <m:sSub>
                      <m:sSubPr>
                        <m:ctrlPr>
                          <a:rPr lang="en-US" altLang="zh-CN" sz="2400" b="0" i="1" kern="0" dirty="0" smtClean="0">
                            <a:solidFill>
                              <a:schemeClr val="tx1"/>
                            </a:solidFill>
                            <a:latin typeface="Cambria Math" panose="02040503050406030204" pitchFamily="18" charset="0"/>
                            <a:ea typeface="Times New Roman" charset="0"/>
                            <a:cs typeface="Times New Roman" charset="0"/>
                          </a:rPr>
                        </m:ctrlPr>
                      </m:sSubPr>
                      <m:e>
                        <m:r>
                          <m:rPr>
                            <m:sty m:val="p"/>
                          </m:rPr>
                          <a:rPr lang="en-US" altLang="zh-CN" sz="2400" i="1" kern="0" dirty="0">
                            <a:solidFill>
                              <a:schemeClr val="tx1"/>
                            </a:solidFill>
                            <a:latin typeface="Cambria Math" panose="02040503050406030204" pitchFamily="18" charset="0"/>
                            <a:ea typeface="Times New Roman" charset="0"/>
                            <a:cs typeface="Times New Roman" charset="0"/>
                          </a:rPr>
                          <m:t>C</m:t>
                        </m:r>
                      </m:e>
                      <m:sub>
                        <m:r>
                          <a:rPr lang="en-US" altLang="zh-CN" sz="2400" b="0" i="1" kern="0" dirty="0" smtClean="0">
                            <a:solidFill>
                              <a:schemeClr val="tx1"/>
                            </a:solidFill>
                            <a:latin typeface="Cambria Math" panose="02040503050406030204" pitchFamily="18" charset="0"/>
                            <a:ea typeface="Times New Roman" charset="0"/>
                            <a:cs typeface="Times New Roman" charset="0"/>
                          </a:rPr>
                          <m:t>𝑘</m:t>
                        </m:r>
                      </m:sub>
                    </m:sSub>
                  </m:oMath>
                </a14:m>
                <a:r>
                  <a:rPr lang="en-US" altLang="zh-CN" sz="2400" kern="0" dirty="0" smtClean="0">
                    <a:solidFill>
                      <a:schemeClr val="tx1"/>
                    </a:solidFill>
                    <a:latin typeface="Times New Roman" charset="0"/>
                    <a:ea typeface="Times New Roman" charset="0"/>
                    <a:cs typeface="Times New Roman" charset="0"/>
                  </a:rPr>
                  <a:t>,T</a:t>
                </a:r>
                <a:r>
                  <a:rPr lang="zh-CN" altLang="en-US" sz="2400" kern="0" dirty="0" smtClean="0">
                    <a:solidFill>
                      <a:schemeClr val="tx1"/>
                    </a:solidFill>
                    <a:latin typeface="Times New Roman" charset="0"/>
                    <a:ea typeface="Times New Roman" charset="0"/>
                    <a:cs typeface="Times New Roman" charset="0"/>
                  </a:rPr>
                  <a:t>为单节点树，类标记为</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𝐶</m:t>
                        </m:r>
                      </m:e>
                      <m:sub>
                        <m:r>
                          <a:rPr lang="en-US" altLang="zh-CN" sz="2400" b="0" i="1" kern="0" smtClean="0">
                            <a:solidFill>
                              <a:schemeClr val="tx1"/>
                            </a:solidFill>
                            <a:latin typeface="Cambria Math" panose="02040503050406030204" pitchFamily="18" charset="0"/>
                            <a:ea typeface="Times New Roman" charset="0"/>
                            <a:cs typeface="Times New Roman" charset="0"/>
                          </a:rPr>
                          <m:t>𝑘</m:t>
                        </m:r>
                      </m:sub>
                    </m:sSub>
                  </m:oMath>
                </a14:m>
                <a:endParaRPr lang="en-US" altLang="zh-CN" sz="2400" kern="0" dirty="0" smtClean="0">
                  <a:solidFill>
                    <a:schemeClr val="tx1"/>
                  </a:solidFill>
                  <a:latin typeface="Times New Roman" charset="0"/>
                  <a:ea typeface="Times New Roman" charset="0"/>
                  <a:cs typeface="Times New Roman" charset="0"/>
                </a:endParaRPr>
              </a:p>
              <a:p>
                <a:pPr lvl="2"/>
                <a:r>
                  <a:rPr lang="en-US" altLang="zh-CN" sz="2400" kern="0" dirty="0" smtClean="0">
                    <a:solidFill>
                      <a:schemeClr val="tx1"/>
                    </a:solidFill>
                    <a:latin typeface="Times New Roman" charset="0"/>
                    <a:ea typeface="Times New Roman" charset="0"/>
                    <a:cs typeface="Times New Roman" charset="0"/>
                  </a:rPr>
                  <a:t>(2)</a:t>
                </a:r>
                <a:r>
                  <a:rPr lang="zh-CN" altLang="en-US" sz="2400" kern="0" dirty="0">
                    <a:solidFill>
                      <a:schemeClr val="tx1"/>
                    </a:solidFill>
                    <a:latin typeface="Times New Roman" charset="0"/>
                    <a:ea typeface="Times New Roman" charset="0"/>
                    <a:cs typeface="Times New Roman" charset="0"/>
                  </a:rPr>
                  <a:t> </a:t>
                </a:r>
                <a:r>
                  <a:rPr lang="zh-CN" altLang="en-US" sz="2400" kern="0" dirty="0" smtClean="0">
                    <a:solidFill>
                      <a:schemeClr val="tx1"/>
                    </a:solidFill>
                    <a:latin typeface="Times New Roman" charset="0"/>
                    <a:ea typeface="Times New Roman" charset="0"/>
                    <a:cs typeface="Times New Roman" charset="0"/>
                  </a:rPr>
                  <a:t>若</a:t>
                </a:r>
                <a:r>
                  <a:rPr lang="en-US" altLang="zh-CN" sz="2400" kern="0" dirty="0" smtClean="0">
                    <a:solidFill>
                      <a:schemeClr val="tx1"/>
                    </a:solidFill>
                    <a:latin typeface="Times New Roman" charset="0"/>
                    <a:ea typeface="Times New Roman" charset="0"/>
                    <a:cs typeface="Times New Roman" charset="0"/>
                  </a:rPr>
                  <a:t>A=Ø</a:t>
                </a:r>
                <a:r>
                  <a:rPr lang="zh-CN" altLang="en-US" sz="2400" kern="0" dirty="0" smtClean="0">
                    <a:solidFill>
                      <a:schemeClr val="tx1"/>
                    </a:solidFill>
                    <a:latin typeface="Times New Roman" charset="0"/>
                    <a:ea typeface="Times New Roman" charset="0"/>
                    <a:cs typeface="Times New Roman" charset="0"/>
                  </a:rPr>
                  <a:t>，则</a:t>
                </a:r>
                <a:r>
                  <a:rPr lang="en-US" altLang="zh-CN" sz="2400" kern="0" dirty="0" smtClean="0">
                    <a:solidFill>
                      <a:schemeClr val="tx1"/>
                    </a:solidFill>
                    <a:latin typeface="Times New Roman" charset="0"/>
                    <a:ea typeface="Times New Roman" charset="0"/>
                    <a:cs typeface="Times New Roman" charset="0"/>
                  </a:rPr>
                  <a:t>T</a:t>
                </a:r>
                <a:r>
                  <a:rPr lang="zh-CN" altLang="en-US" sz="2400" kern="0" dirty="0" smtClean="0">
                    <a:solidFill>
                      <a:schemeClr val="tx1"/>
                    </a:solidFill>
                    <a:latin typeface="Times New Roman" charset="0"/>
                    <a:ea typeface="Times New Roman" charset="0"/>
                    <a:cs typeface="Times New Roman" charset="0"/>
                  </a:rPr>
                  <a:t>为单节点树，类标记为实例数最大的类</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𝐶</m:t>
                        </m:r>
                      </m:e>
                      <m:sub>
                        <m:r>
                          <a:rPr lang="en-US" altLang="zh-CN" sz="2400" b="0" i="1" kern="0" smtClean="0">
                            <a:solidFill>
                              <a:schemeClr val="tx1"/>
                            </a:solidFill>
                            <a:latin typeface="Cambria Math" panose="02040503050406030204" pitchFamily="18" charset="0"/>
                            <a:ea typeface="Times New Roman" charset="0"/>
                            <a:cs typeface="Times New Roman" charset="0"/>
                          </a:rPr>
                          <m:t>𝑘</m:t>
                        </m:r>
                      </m:sub>
                    </m:sSub>
                  </m:oMath>
                </a14:m>
                <a:endParaRPr lang="en-US" altLang="zh-CN" sz="2400" b="0" kern="0" dirty="0" smtClean="0">
                  <a:solidFill>
                    <a:schemeClr val="tx1"/>
                  </a:solidFill>
                  <a:latin typeface="Times New Roman" charset="0"/>
                  <a:ea typeface="Times New Roman" charset="0"/>
                  <a:cs typeface="Times New Roman" charset="0"/>
                </a:endParaRPr>
              </a:p>
              <a:p>
                <a:pPr lvl="2"/>
                <a:r>
                  <a:rPr lang="en-US" altLang="zh-CN" sz="2400" kern="0" dirty="0" smtClean="0">
                    <a:solidFill>
                      <a:schemeClr val="tx1"/>
                    </a:solidFill>
                    <a:latin typeface="Times New Roman" charset="0"/>
                    <a:ea typeface="Times New Roman" charset="0"/>
                    <a:cs typeface="Times New Roman" charset="0"/>
                  </a:rPr>
                  <a:t>(3) </a:t>
                </a:r>
                <a:r>
                  <a:rPr lang="zh-CN" altLang="en-US" sz="2400" kern="0" dirty="0" smtClean="0">
                    <a:solidFill>
                      <a:schemeClr val="tx1"/>
                    </a:solidFill>
                    <a:latin typeface="Times New Roman" charset="0"/>
                    <a:ea typeface="Times New Roman" charset="0"/>
                    <a:cs typeface="Times New Roman" charset="0"/>
                  </a:rPr>
                  <a:t>否则，计算</a:t>
                </a:r>
                <a:r>
                  <a:rPr lang="en-US" altLang="zh-CN" sz="2400" kern="0" dirty="0" smtClean="0">
                    <a:solidFill>
                      <a:schemeClr val="tx1"/>
                    </a:solidFill>
                    <a:latin typeface="Times New Roman" charset="0"/>
                    <a:ea typeface="Times New Roman" charset="0"/>
                    <a:cs typeface="Times New Roman" charset="0"/>
                  </a:rPr>
                  <a:t>A</a:t>
                </a:r>
                <a:r>
                  <a:rPr lang="zh-CN" altLang="en-US" sz="2400" kern="0" dirty="0" smtClean="0">
                    <a:solidFill>
                      <a:schemeClr val="tx1"/>
                    </a:solidFill>
                    <a:latin typeface="Times New Roman" charset="0"/>
                    <a:ea typeface="Times New Roman" charset="0"/>
                    <a:cs typeface="Times New Roman" charset="0"/>
                  </a:rPr>
                  <a:t>中各特征对</a:t>
                </a:r>
                <a:r>
                  <a:rPr lang="en-US" altLang="zh-CN" sz="2400" kern="0" dirty="0" smtClean="0">
                    <a:solidFill>
                      <a:schemeClr val="tx1"/>
                    </a:solidFill>
                    <a:latin typeface="Times New Roman" charset="0"/>
                    <a:ea typeface="Times New Roman" charset="0"/>
                    <a:cs typeface="Times New Roman" charset="0"/>
                  </a:rPr>
                  <a:t>D</a:t>
                </a:r>
                <a:r>
                  <a:rPr lang="zh-CN" altLang="en-US" sz="2400" kern="0" dirty="0" smtClean="0">
                    <a:solidFill>
                      <a:schemeClr val="tx1"/>
                    </a:solidFill>
                    <a:latin typeface="Times New Roman" charset="0"/>
                    <a:ea typeface="Times New Roman" charset="0"/>
                    <a:cs typeface="Times New Roman" charset="0"/>
                  </a:rPr>
                  <a:t>的</a:t>
                </a:r>
                <a:r>
                  <a:rPr lang="zh-CN" altLang="en-US" sz="2400" b="1" kern="0" dirty="0" smtClean="0">
                    <a:solidFill>
                      <a:srgbClr val="FF0000"/>
                    </a:solidFill>
                    <a:latin typeface="Times New Roman" charset="0"/>
                    <a:ea typeface="Times New Roman" charset="0"/>
                    <a:cs typeface="Times New Roman" charset="0"/>
                  </a:rPr>
                  <a:t>信息增益</a:t>
                </a:r>
                <a:r>
                  <a:rPr lang="zh-CN" altLang="en-US" sz="2400" b="1" kern="0" dirty="0">
                    <a:solidFill>
                      <a:srgbClr val="FF0000"/>
                    </a:solidFill>
                    <a:latin typeface="Times New Roman" charset="0"/>
                    <a:ea typeface="Times New Roman" charset="0"/>
                    <a:cs typeface="Times New Roman" charset="0"/>
                  </a:rPr>
                  <a:t>比</a:t>
                </a:r>
                <a:r>
                  <a:rPr lang="zh-CN" altLang="en-US" sz="2400" kern="0" dirty="0" smtClean="0">
                    <a:solidFill>
                      <a:schemeClr val="tx1"/>
                    </a:solidFill>
                    <a:latin typeface="Times New Roman" charset="0"/>
                    <a:ea typeface="Times New Roman" charset="0"/>
                    <a:cs typeface="Times New Roman" charset="0"/>
                  </a:rPr>
                  <a:t>，选择增益最大的特征</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𝐴</m:t>
                        </m:r>
                      </m:e>
                      <m:sub>
                        <m:r>
                          <a:rPr lang="en-US" altLang="zh-CN" sz="2400" b="0" i="1" kern="0" smtClean="0">
                            <a:solidFill>
                              <a:schemeClr val="tx1"/>
                            </a:solidFill>
                            <a:latin typeface="Cambria Math" panose="02040503050406030204" pitchFamily="18" charset="0"/>
                            <a:ea typeface="Times New Roman" charset="0"/>
                            <a:cs typeface="Times New Roman" charset="0"/>
                          </a:rPr>
                          <m:t>𝑔</m:t>
                        </m:r>
                      </m:sub>
                    </m:sSub>
                  </m:oMath>
                </a14:m>
                <a:endParaRPr lang="en-US" altLang="zh-CN" sz="2400" kern="0" dirty="0" smtClean="0">
                  <a:solidFill>
                    <a:schemeClr val="tx1"/>
                  </a:solidFill>
                  <a:latin typeface="Times New Roman" charset="0"/>
                  <a:ea typeface="Times New Roman" charset="0"/>
                  <a:cs typeface="Times New Roman" charset="0"/>
                </a:endParaRPr>
              </a:p>
              <a:p>
                <a:pPr lvl="2"/>
                <a:r>
                  <a:rPr lang="en-US" altLang="zh-CN" sz="2400" kern="0" dirty="0" smtClean="0">
                    <a:solidFill>
                      <a:schemeClr val="tx1"/>
                    </a:solidFill>
                    <a:latin typeface="Times New Roman" charset="0"/>
                    <a:ea typeface="Times New Roman" charset="0"/>
                    <a:cs typeface="Times New Roman" charset="0"/>
                  </a:rPr>
                  <a:t>(4) </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𝐴</m:t>
                        </m:r>
                      </m:e>
                      <m:sub>
                        <m:r>
                          <a:rPr lang="en-US" altLang="zh-CN" sz="2400" b="0" i="1" kern="0" smtClean="0">
                            <a:solidFill>
                              <a:schemeClr val="tx1"/>
                            </a:solidFill>
                            <a:latin typeface="Cambria Math" panose="02040503050406030204" pitchFamily="18" charset="0"/>
                            <a:ea typeface="Times New Roman" charset="0"/>
                            <a:cs typeface="Times New Roman" charset="0"/>
                          </a:rPr>
                          <m:t>𝑔</m:t>
                        </m:r>
                      </m:sub>
                    </m:sSub>
                    <m:r>
                      <a:rPr lang="en-US" altLang="zh-CN" sz="2400" b="0" i="1" kern="0" smtClean="0">
                        <a:solidFill>
                          <a:schemeClr val="tx1"/>
                        </a:solidFill>
                        <a:latin typeface="Cambria Math" panose="02040503050406030204" pitchFamily="18" charset="0"/>
                        <a:ea typeface="Times New Roman" charset="0"/>
                        <a:cs typeface="Times New Roman" charset="0"/>
                      </a:rPr>
                      <m:t>&lt;</m:t>
                    </m:r>
                    <m:r>
                      <a:rPr lang="en-US" altLang="zh-CN" sz="2400" b="0" i="1" kern="0" smtClean="0">
                        <a:solidFill>
                          <a:schemeClr val="tx1"/>
                        </a:solidFill>
                        <a:latin typeface="Cambria Math" panose="02040503050406030204" pitchFamily="18" charset="0"/>
                        <a:ea typeface="Times New Roman" charset="0"/>
                        <a:cs typeface="Times New Roman" charset="0"/>
                      </a:rPr>
                      <m:t>𝜖</m:t>
                    </m:r>
                  </m:oMath>
                </a14:m>
                <a:r>
                  <a:rPr lang="en-US" altLang="zh-CN" sz="2400" kern="0" dirty="0" smtClean="0">
                    <a:solidFill>
                      <a:schemeClr val="tx1"/>
                    </a:solidFill>
                    <a:latin typeface="Times New Roman" charset="0"/>
                    <a:ea typeface="Times New Roman" charset="0"/>
                    <a:cs typeface="Times New Roman" charset="0"/>
                  </a:rPr>
                  <a:t>, T</a:t>
                </a:r>
                <a:r>
                  <a:rPr lang="zh-CN" altLang="en-US" sz="2400" kern="0" dirty="0" smtClean="0">
                    <a:solidFill>
                      <a:schemeClr val="tx1"/>
                    </a:solidFill>
                    <a:latin typeface="Times New Roman" charset="0"/>
                    <a:ea typeface="Times New Roman" charset="0"/>
                    <a:cs typeface="Times New Roman" charset="0"/>
                  </a:rPr>
                  <a:t>为单节点树，</a:t>
                </a:r>
                <a:r>
                  <a:rPr lang="zh-CN" altLang="en-US" sz="2400" kern="0" dirty="0">
                    <a:solidFill>
                      <a:schemeClr val="tx1"/>
                    </a:solidFill>
                    <a:latin typeface="Times New Roman" charset="0"/>
                    <a:ea typeface="Times New Roman" charset="0"/>
                    <a:cs typeface="Times New Roman" charset="0"/>
                  </a:rPr>
                  <a:t>类标记为实例数最大的类</a:t>
                </a:r>
                <a14:m>
                  <m:oMath xmlns:m="http://schemas.openxmlformats.org/officeDocument/2006/math">
                    <m:sSub>
                      <m:sSubPr>
                        <m:ctrlPr>
                          <a:rPr lang="en-US" altLang="zh-CN" sz="2400" i="1" kern="0">
                            <a:solidFill>
                              <a:schemeClr val="tx1"/>
                            </a:solidFill>
                            <a:latin typeface="Cambria Math" panose="02040503050406030204" pitchFamily="18" charset="0"/>
                            <a:ea typeface="Times New Roman" charset="0"/>
                            <a:cs typeface="Times New Roman" charset="0"/>
                          </a:rPr>
                        </m:ctrlPr>
                      </m:sSubPr>
                      <m:e>
                        <m:r>
                          <a:rPr lang="en-US" altLang="zh-CN" sz="2400" i="1" kern="0">
                            <a:solidFill>
                              <a:schemeClr val="tx1"/>
                            </a:solidFill>
                            <a:latin typeface="Cambria Math" panose="02040503050406030204" pitchFamily="18" charset="0"/>
                            <a:ea typeface="Times New Roman" charset="0"/>
                            <a:cs typeface="Times New Roman" charset="0"/>
                          </a:rPr>
                          <m:t>𝐶</m:t>
                        </m:r>
                      </m:e>
                      <m:sub>
                        <m:r>
                          <a:rPr lang="en-US" altLang="zh-CN" sz="2400" i="1" kern="0">
                            <a:solidFill>
                              <a:schemeClr val="tx1"/>
                            </a:solidFill>
                            <a:latin typeface="Cambria Math" panose="02040503050406030204" pitchFamily="18" charset="0"/>
                            <a:ea typeface="Times New Roman" charset="0"/>
                            <a:cs typeface="Times New Roman" charset="0"/>
                          </a:rPr>
                          <m:t>𝑘</m:t>
                        </m:r>
                      </m:sub>
                    </m:sSub>
                  </m:oMath>
                </a14:m>
                <a:endParaRPr lang="en-US" altLang="zh-CN" sz="2400" kern="0" dirty="0" smtClean="0">
                  <a:solidFill>
                    <a:schemeClr val="tx1"/>
                  </a:solidFill>
                  <a:latin typeface="Times New Roman" charset="0"/>
                  <a:ea typeface="Times New Roman" charset="0"/>
                  <a:cs typeface="Times New Roman" charset="0"/>
                </a:endParaRPr>
              </a:p>
              <a:p>
                <a:pPr lvl="2"/>
                <a:r>
                  <a:rPr lang="en-US" altLang="zh-CN" sz="2400" kern="0" dirty="0" smtClean="0">
                    <a:solidFill>
                      <a:schemeClr val="tx1"/>
                    </a:solidFill>
                    <a:latin typeface="Times New Roman" charset="0"/>
                    <a:ea typeface="Times New Roman" charset="0"/>
                    <a:cs typeface="Times New Roman" charset="0"/>
                  </a:rPr>
                  <a:t>(5) </a:t>
                </a:r>
                <a:r>
                  <a:rPr lang="zh-CN" altLang="en-US" sz="2400" kern="0" dirty="0" smtClean="0">
                    <a:solidFill>
                      <a:schemeClr val="tx1"/>
                    </a:solidFill>
                    <a:latin typeface="Times New Roman" charset="0"/>
                    <a:ea typeface="Times New Roman" charset="0"/>
                    <a:cs typeface="Times New Roman" charset="0"/>
                  </a:rPr>
                  <a:t>否则，根据</a:t>
                </a:r>
                <a14:m>
                  <m:oMath xmlns:m="http://schemas.openxmlformats.org/officeDocument/2006/math">
                    <m:sSub>
                      <m:sSubPr>
                        <m:ctrlPr>
                          <a:rPr lang="en-US" altLang="zh-CN" sz="2400" i="1" kern="0">
                            <a:solidFill>
                              <a:schemeClr val="tx1"/>
                            </a:solidFill>
                            <a:latin typeface="Cambria Math" panose="02040503050406030204" pitchFamily="18" charset="0"/>
                            <a:ea typeface="Times New Roman" charset="0"/>
                            <a:cs typeface="Times New Roman" charset="0"/>
                          </a:rPr>
                        </m:ctrlPr>
                      </m:sSubPr>
                      <m:e>
                        <m:r>
                          <a:rPr lang="en-US" altLang="zh-CN" sz="2400" i="1" kern="0">
                            <a:solidFill>
                              <a:schemeClr val="tx1"/>
                            </a:solidFill>
                            <a:latin typeface="Cambria Math" panose="02040503050406030204" pitchFamily="18" charset="0"/>
                            <a:ea typeface="Times New Roman" charset="0"/>
                            <a:cs typeface="Times New Roman" charset="0"/>
                          </a:rPr>
                          <m:t>𝐴</m:t>
                        </m:r>
                      </m:e>
                      <m:sub>
                        <m:r>
                          <a:rPr lang="en-US" altLang="zh-CN" sz="2400" i="1" kern="0">
                            <a:solidFill>
                              <a:schemeClr val="tx1"/>
                            </a:solidFill>
                            <a:latin typeface="Cambria Math" panose="02040503050406030204" pitchFamily="18" charset="0"/>
                            <a:ea typeface="Times New Roman" charset="0"/>
                            <a:cs typeface="Times New Roman" charset="0"/>
                          </a:rPr>
                          <m:t>𝑔</m:t>
                        </m:r>
                      </m:sub>
                    </m:sSub>
                  </m:oMath>
                </a14:m>
                <a:r>
                  <a:rPr lang="zh-CN" altLang="en-US" sz="2400" kern="0" dirty="0" smtClean="0">
                    <a:solidFill>
                      <a:schemeClr val="tx1"/>
                    </a:solidFill>
                    <a:latin typeface="Times New Roman" charset="0"/>
                    <a:ea typeface="Times New Roman" charset="0"/>
                    <a:cs typeface="Times New Roman" charset="0"/>
                  </a:rPr>
                  <a:t>取值，分割</a:t>
                </a:r>
                <a:r>
                  <a:rPr lang="en-US" altLang="zh-CN" sz="2400" kern="0" dirty="0" smtClean="0">
                    <a:solidFill>
                      <a:schemeClr val="tx1"/>
                    </a:solidFill>
                    <a:latin typeface="Times New Roman" charset="0"/>
                    <a:ea typeface="Times New Roman" charset="0"/>
                    <a:cs typeface="Times New Roman" charset="0"/>
                  </a:rPr>
                  <a:t>D</a:t>
                </a:r>
                <a:r>
                  <a:rPr lang="zh-CN" altLang="en-US" sz="2400" kern="0" dirty="0" smtClean="0">
                    <a:solidFill>
                      <a:schemeClr val="tx1"/>
                    </a:solidFill>
                    <a:latin typeface="Times New Roman" charset="0"/>
                    <a:ea typeface="Times New Roman" charset="0"/>
                    <a:cs typeface="Times New Roman" charset="0"/>
                  </a:rPr>
                  <a:t>为若干子集</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𝐷</m:t>
                        </m:r>
                      </m:e>
                      <m:sub>
                        <m:r>
                          <a:rPr lang="en-US" altLang="zh-CN" sz="2400" b="0" i="1" kern="0" smtClean="0">
                            <a:solidFill>
                              <a:schemeClr val="tx1"/>
                            </a:solidFill>
                            <a:latin typeface="Cambria Math" panose="02040503050406030204" pitchFamily="18" charset="0"/>
                            <a:ea typeface="Times New Roman" charset="0"/>
                            <a:cs typeface="Times New Roman" charset="0"/>
                          </a:rPr>
                          <m:t>𝑖</m:t>
                        </m:r>
                      </m:sub>
                    </m:sSub>
                  </m:oMath>
                </a14:m>
                <a:r>
                  <a:rPr lang="zh-CN" altLang="en-US" sz="2400" kern="0" dirty="0" smtClean="0">
                    <a:solidFill>
                      <a:schemeClr val="tx1"/>
                    </a:solidFill>
                    <a:latin typeface="Times New Roman" charset="0"/>
                    <a:ea typeface="Times New Roman" charset="0"/>
                    <a:cs typeface="Times New Roman" charset="0"/>
                  </a:rPr>
                  <a:t>，将</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𝐷</m:t>
                        </m:r>
                      </m:e>
                      <m:sub>
                        <m:r>
                          <a:rPr lang="en-US" altLang="zh-CN" sz="2400" b="0" i="1" kern="0" smtClean="0">
                            <a:solidFill>
                              <a:schemeClr val="tx1"/>
                            </a:solidFill>
                            <a:latin typeface="Cambria Math" panose="02040503050406030204" pitchFamily="18" charset="0"/>
                            <a:ea typeface="Times New Roman" charset="0"/>
                            <a:cs typeface="Times New Roman" charset="0"/>
                          </a:rPr>
                          <m:t>𝑖</m:t>
                        </m:r>
                      </m:sub>
                    </m:sSub>
                  </m:oMath>
                </a14:m>
                <a:r>
                  <a:rPr lang="zh-CN" altLang="en-US" sz="2400" kern="0" dirty="0" smtClean="0">
                    <a:solidFill>
                      <a:schemeClr val="tx1"/>
                    </a:solidFill>
                    <a:latin typeface="Times New Roman" charset="0"/>
                    <a:ea typeface="Times New Roman" charset="0"/>
                    <a:cs typeface="Times New Roman" charset="0"/>
                  </a:rPr>
                  <a:t>构建为子结点</a:t>
                </a:r>
                <a:r>
                  <a:rPr lang="en-US" altLang="zh-CN" sz="2400" kern="0" dirty="0" smtClean="0">
                    <a:solidFill>
                      <a:schemeClr val="tx1"/>
                    </a:solidFill>
                    <a:latin typeface="Times New Roman" charset="0"/>
                    <a:ea typeface="Times New Roman" charset="0"/>
                    <a:cs typeface="Times New Roman" charset="0"/>
                  </a:rPr>
                  <a:t>,</a:t>
                </a:r>
                <a:r>
                  <a:rPr lang="zh-CN" altLang="en-US" sz="2400" kern="0" dirty="0" smtClean="0">
                    <a:solidFill>
                      <a:schemeClr val="tx1"/>
                    </a:solidFill>
                    <a:latin typeface="Times New Roman" charset="0"/>
                    <a:ea typeface="Times New Roman" charset="0"/>
                    <a:cs typeface="Times New Roman" charset="0"/>
                  </a:rPr>
                  <a:t>与</a:t>
                </a:r>
                <a:r>
                  <a:rPr lang="en-US" altLang="zh-CN" sz="2400" kern="0" dirty="0" smtClean="0">
                    <a:solidFill>
                      <a:schemeClr val="tx1"/>
                    </a:solidFill>
                    <a:latin typeface="Times New Roman" charset="0"/>
                    <a:ea typeface="Times New Roman" charset="0"/>
                    <a:cs typeface="Times New Roman" charset="0"/>
                  </a:rPr>
                  <a:t>D</a:t>
                </a:r>
                <a:r>
                  <a:rPr lang="zh-CN" altLang="en-US" sz="2400" kern="0" dirty="0" smtClean="0">
                    <a:solidFill>
                      <a:schemeClr val="tx1"/>
                    </a:solidFill>
                    <a:latin typeface="Times New Roman" charset="0"/>
                    <a:ea typeface="Times New Roman" charset="0"/>
                    <a:cs typeface="Times New Roman" charset="0"/>
                  </a:rPr>
                  <a:t>构成树</a:t>
                </a:r>
                <a:r>
                  <a:rPr lang="en-US" altLang="zh-CN" sz="2400" kern="0" dirty="0" smtClean="0">
                    <a:solidFill>
                      <a:schemeClr val="tx1"/>
                    </a:solidFill>
                    <a:latin typeface="Times New Roman" charset="0"/>
                    <a:ea typeface="Times New Roman" charset="0"/>
                    <a:cs typeface="Times New Roman" charset="0"/>
                  </a:rPr>
                  <a:t>T</a:t>
                </a:r>
                <a:r>
                  <a:rPr lang="zh-CN" altLang="en-US" sz="2400" kern="0" dirty="0" smtClean="0">
                    <a:solidFill>
                      <a:schemeClr val="tx1"/>
                    </a:solidFill>
                    <a:latin typeface="Times New Roman" charset="0"/>
                    <a:ea typeface="Times New Roman" charset="0"/>
                    <a:cs typeface="Times New Roman" charset="0"/>
                  </a:rPr>
                  <a:t>，返回</a:t>
                </a:r>
                <a:r>
                  <a:rPr lang="en-US" altLang="zh-CN" sz="2400" kern="0" dirty="0" smtClean="0">
                    <a:solidFill>
                      <a:schemeClr val="tx1"/>
                    </a:solidFill>
                    <a:latin typeface="Times New Roman" charset="0"/>
                    <a:ea typeface="Times New Roman" charset="0"/>
                    <a:cs typeface="Times New Roman" charset="0"/>
                  </a:rPr>
                  <a:t>T </a:t>
                </a:r>
              </a:p>
              <a:p>
                <a:pPr lvl="2"/>
                <a:r>
                  <a:rPr lang="en-US" altLang="zh-CN" sz="2400" kern="0" dirty="0" smtClean="0">
                    <a:solidFill>
                      <a:schemeClr val="tx1"/>
                    </a:solidFill>
                    <a:latin typeface="Times New Roman" charset="0"/>
                    <a:ea typeface="Times New Roman" charset="0"/>
                    <a:cs typeface="Times New Roman" charset="0"/>
                  </a:rPr>
                  <a:t>(6) </a:t>
                </a:r>
                <a:r>
                  <a:rPr lang="zh-CN" altLang="en-US" sz="2400" kern="0" dirty="0" smtClean="0">
                    <a:solidFill>
                      <a:schemeClr val="tx1"/>
                    </a:solidFill>
                    <a:latin typeface="Times New Roman" charset="0"/>
                    <a:ea typeface="Times New Roman" charset="0"/>
                    <a:cs typeface="Times New Roman" charset="0"/>
                  </a:rPr>
                  <a:t>对第</a:t>
                </a:r>
                <a:r>
                  <a:rPr lang="en-US" altLang="zh-CN" sz="2400" kern="0" dirty="0" err="1" smtClean="0">
                    <a:solidFill>
                      <a:schemeClr val="tx1"/>
                    </a:solidFill>
                    <a:latin typeface="Times New Roman" charset="0"/>
                    <a:ea typeface="Times New Roman" charset="0"/>
                    <a:cs typeface="Times New Roman" charset="0"/>
                  </a:rPr>
                  <a:t>i</a:t>
                </a:r>
                <a:r>
                  <a:rPr lang="zh-CN" altLang="en-US" sz="2400" kern="0" dirty="0" smtClean="0">
                    <a:solidFill>
                      <a:schemeClr val="tx1"/>
                    </a:solidFill>
                    <a:latin typeface="Times New Roman" charset="0"/>
                    <a:ea typeface="Times New Roman" charset="0"/>
                    <a:cs typeface="Times New Roman" charset="0"/>
                  </a:rPr>
                  <a:t>个子结点，以</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𝐷</m:t>
                        </m:r>
                      </m:e>
                      <m:sub>
                        <m:r>
                          <a:rPr lang="en-US" altLang="zh-CN" sz="2400" b="0" i="1" kern="0" smtClean="0">
                            <a:solidFill>
                              <a:schemeClr val="tx1"/>
                            </a:solidFill>
                            <a:latin typeface="Cambria Math" panose="02040503050406030204" pitchFamily="18" charset="0"/>
                            <a:ea typeface="Times New Roman" charset="0"/>
                            <a:cs typeface="Times New Roman" charset="0"/>
                          </a:rPr>
                          <m:t>𝑖</m:t>
                        </m:r>
                      </m:sub>
                    </m:sSub>
                  </m:oMath>
                </a14:m>
                <a:r>
                  <a:rPr lang="zh-CN" altLang="en-US" sz="2400" kern="0" dirty="0" smtClean="0">
                    <a:solidFill>
                      <a:schemeClr val="tx1"/>
                    </a:solidFill>
                    <a:latin typeface="Times New Roman" charset="0"/>
                    <a:ea typeface="Times New Roman" charset="0"/>
                    <a:cs typeface="Times New Roman" charset="0"/>
                  </a:rPr>
                  <a:t>为训练集，</a:t>
                </a:r>
                <a14:m>
                  <m:oMath xmlns:m="http://schemas.openxmlformats.org/officeDocument/2006/math">
                    <m:r>
                      <a:rPr lang="en-US" altLang="zh-CN" sz="2400" b="0" i="1" kern="0" smtClean="0">
                        <a:solidFill>
                          <a:schemeClr val="tx1"/>
                        </a:solidFill>
                        <a:latin typeface="Cambria Math" panose="02040503050406030204" pitchFamily="18" charset="0"/>
                        <a:ea typeface="Times New Roman" charset="0"/>
                        <a:cs typeface="Times New Roman" charset="0"/>
                      </a:rPr>
                      <m:t>𝐴</m:t>
                    </m:r>
                    <m:r>
                      <a:rPr lang="en-US" altLang="zh-CN" sz="2400" b="0" i="1" kern="0" smtClean="0">
                        <a:solidFill>
                          <a:schemeClr val="tx1"/>
                        </a:solidFill>
                        <a:latin typeface="Cambria Math" panose="02040503050406030204" pitchFamily="18" charset="0"/>
                        <a:ea typeface="Times New Roman" charset="0"/>
                        <a:cs typeface="Times New Roman" charset="0"/>
                      </a:rPr>
                      <m:t>−{</m:t>
                    </m:r>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𝐴</m:t>
                        </m:r>
                      </m:e>
                      <m:sub>
                        <m:r>
                          <a:rPr lang="en-US" altLang="zh-CN" sz="2400" b="0" i="1" kern="0" smtClean="0">
                            <a:solidFill>
                              <a:schemeClr val="tx1"/>
                            </a:solidFill>
                            <a:latin typeface="Cambria Math" panose="02040503050406030204" pitchFamily="18" charset="0"/>
                            <a:ea typeface="Times New Roman" charset="0"/>
                            <a:cs typeface="Times New Roman" charset="0"/>
                          </a:rPr>
                          <m:t>𝑔</m:t>
                        </m:r>
                      </m:sub>
                    </m:sSub>
                    <m:r>
                      <a:rPr lang="en-US" altLang="zh-CN" sz="2400" i="1" kern="0">
                        <a:solidFill>
                          <a:schemeClr val="tx1"/>
                        </a:solidFill>
                        <a:latin typeface="Cambria Math" panose="02040503050406030204" pitchFamily="18" charset="0"/>
                        <a:ea typeface="Times New Roman" charset="0"/>
                        <a:cs typeface="Times New Roman" charset="0"/>
                      </a:rPr>
                      <m:t>}</m:t>
                    </m:r>
                  </m:oMath>
                </a14:m>
                <a:r>
                  <a:rPr lang="zh-CN" altLang="en-US" sz="2400" kern="0" dirty="0" smtClean="0">
                    <a:solidFill>
                      <a:schemeClr val="tx1"/>
                    </a:solidFill>
                    <a:latin typeface="Times New Roman" charset="0"/>
                    <a:ea typeface="Times New Roman" charset="0"/>
                    <a:cs typeface="Times New Roman" charset="0"/>
                  </a:rPr>
                  <a:t>为特征集，递归调用</a:t>
                </a:r>
                <a:r>
                  <a:rPr lang="en-US" altLang="zh-CN" sz="2400" kern="0" dirty="0" smtClean="0">
                    <a:solidFill>
                      <a:schemeClr val="tx1"/>
                    </a:solidFill>
                    <a:latin typeface="Times New Roman" charset="0"/>
                    <a:ea typeface="Times New Roman" charset="0"/>
                    <a:cs typeface="Times New Roman" charset="0"/>
                  </a:rPr>
                  <a:t>(1)-(5)</a:t>
                </a:r>
                <a:r>
                  <a:rPr lang="zh-CN" altLang="en-US" sz="2400" kern="0" dirty="0" smtClean="0">
                    <a:solidFill>
                      <a:schemeClr val="tx1"/>
                    </a:solidFill>
                    <a:latin typeface="Times New Roman" charset="0"/>
                    <a:ea typeface="Times New Roman" charset="0"/>
                    <a:cs typeface="Times New Roman" charset="0"/>
                  </a:rPr>
                  <a:t>，返回子树</a:t>
                </a:r>
                <a14:m>
                  <m:oMath xmlns:m="http://schemas.openxmlformats.org/officeDocument/2006/math">
                    <m:sSub>
                      <m:sSubPr>
                        <m:ctrlPr>
                          <a:rPr lang="en-US" altLang="zh-CN" sz="2400" b="0" i="1" kern="0" smtClean="0">
                            <a:solidFill>
                              <a:schemeClr val="tx1"/>
                            </a:solidFill>
                            <a:latin typeface="Cambria Math" panose="02040503050406030204" pitchFamily="18" charset="0"/>
                            <a:ea typeface="Times New Roman" charset="0"/>
                            <a:cs typeface="Times New Roman" charset="0"/>
                          </a:rPr>
                        </m:ctrlPr>
                      </m:sSubPr>
                      <m:e>
                        <m:r>
                          <a:rPr lang="en-US" altLang="zh-CN" sz="2400" b="0" i="1" kern="0" smtClean="0">
                            <a:solidFill>
                              <a:schemeClr val="tx1"/>
                            </a:solidFill>
                            <a:latin typeface="Cambria Math" panose="02040503050406030204" pitchFamily="18" charset="0"/>
                            <a:ea typeface="Times New Roman" charset="0"/>
                            <a:cs typeface="Times New Roman" charset="0"/>
                          </a:rPr>
                          <m:t>𝑇</m:t>
                        </m:r>
                      </m:e>
                      <m:sub>
                        <m:r>
                          <a:rPr lang="en-US" altLang="zh-CN" sz="2400" b="0" i="1" kern="0" smtClean="0">
                            <a:solidFill>
                              <a:schemeClr val="tx1"/>
                            </a:solidFill>
                            <a:latin typeface="Cambria Math" panose="02040503050406030204" pitchFamily="18" charset="0"/>
                            <a:ea typeface="Times New Roman" charset="0"/>
                            <a:cs typeface="Times New Roman" charset="0"/>
                          </a:rPr>
                          <m:t>𝑖</m:t>
                        </m:r>
                      </m:sub>
                    </m:sSub>
                  </m:oMath>
                </a14:m>
                <a:endParaRPr lang="en-US" altLang="zh-CN" sz="2400" kern="0" dirty="0">
                  <a:solidFill>
                    <a:schemeClr val="tx1"/>
                  </a:solidFill>
                  <a:latin typeface="Times New Roman" charset="0"/>
                  <a:ea typeface="Times New Roman" charset="0"/>
                  <a:cs typeface="Times New Roman" charset="0"/>
                </a:endParaRPr>
              </a:p>
            </p:txBody>
          </p:sp>
        </mc:Choice>
        <mc:Fallback>
          <p:sp>
            <p:nvSpPr>
              <p:cNvPr id="7" name="object 4"/>
              <p:cNvSpPr txBox="1">
                <a:spLocks noRot="1" noChangeAspect="1" noMove="1" noResize="1" noEditPoints="1" noAdjustHandles="1" noChangeArrowheads="1" noChangeShapeType="1" noTextEdit="1"/>
              </p:cNvSpPr>
              <p:nvPr/>
            </p:nvSpPr>
            <p:spPr bwMode="auto">
              <a:xfrm>
                <a:off x="1708732" y="1124743"/>
                <a:ext cx="9216443" cy="4634346"/>
              </a:xfrm>
              <a:prstGeom prst="rect">
                <a:avLst/>
              </a:prstGeom>
              <a:blipFill>
                <a:blip r:embed="rId3"/>
                <a:stretch>
                  <a:fillRect t="-395" r="-1918" b="-3026"/>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030044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8">
  <a:themeElements>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fontScheme name="自定义设计方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50800" algn="ctr">
          <a:solidFill>
            <a:srgbClr val="0099FF"/>
          </a:solidFill>
          <a:round/>
          <a:headEnd/>
          <a:tailEnd type="triangle" w="med" len="med"/>
        </a:ln>
      </a:spPr>
      <a:bodyPr anchor="ctr">
        <a:spAutoFit/>
      </a:bodyPr>
      <a:lstStyle>
        <a:defPPr algn="ctr" eaLnBrk="0" hangingPunct="0">
          <a:lnSpc>
            <a:spcPct val="120000"/>
          </a:lnSpc>
          <a:defRPr sz="2500">
            <a:latin typeface="Arial" pitchFamily="34" charset="0"/>
          </a:defRPr>
        </a:defPPr>
      </a:lstStyle>
    </a:spDef>
    <a:lnDef>
      <a:spPr bwMode="auto">
        <a:xfrm>
          <a:off x="0" y="0"/>
          <a:ext cx="1" cy="1"/>
        </a:xfrm>
        <a:custGeom>
          <a:avLst/>
          <a:gdLst/>
          <a:ahLst/>
          <a:cxnLst/>
          <a:rect l="0" t="0" r="0" b="0"/>
          <a:pathLst/>
        </a:custGeom>
        <a:solidFill>
          <a:schemeClr val="accent1"/>
        </a:solidFill>
        <a:ln w="50800" cap="flat" cmpd="sng" algn="ctr">
          <a:solidFill>
            <a:srgbClr val="0099FF"/>
          </a:solidFill>
          <a:prstDash val="solid"/>
          <a:round/>
          <a:headEnd type="none" w="med" len="med"/>
          <a:tailEnd type="triangl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20000"/>
          </a:lnSpc>
          <a:spcBef>
            <a:spcPct val="0"/>
          </a:spcBef>
          <a:spcAft>
            <a:spcPct val="0"/>
          </a:spcAft>
          <a:buClrTx/>
          <a:buSzTx/>
          <a:buFontTx/>
          <a:buNone/>
          <a:tabLst/>
          <a:defRPr kumimoji="0" lang="zh-CN" altLang="en-US" sz="25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6165</TotalTime>
  <Words>903</Words>
  <Application>Microsoft Office PowerPoint</Application>
  <PresentationFormat>宽屏</PresentationFormat>
  <Paragraphs>165</Paragraphs>
  <Slides>18</Slides>
  <Notes>17</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18</vt:i4>
      </vt:variant>
    </vt:vector>
  </HeadingPairs>
  <TitlesOfParts>
    <vt:vector size="30" baseType="lpstr">
      <vt:lpstr>等线</vt:lpstr>
      <vt:lpstr>等线 Light</vt:lpstr>
      <vt:lpstr>黑体</vt:lpstr>
      <vt:lpstr>宋体</vt:lpstr>
      <vt:lpstr>文鼎中隶简</vt:lpstr>
      <vt:lpstr>Arial</vt:lpstr>
      <vt:lpstr>Cambria Math</vt:lpstr>
      <vt:lpstr>Franklin Gothic Medium</vt:lpstr>
      <vt:lpstr>Times New Roman</vt:lpstr>
      <vt:lpstr>Wingdings</vt:lpstr>
      <vt:lpstr>Office 主题​​</vt:lpstr>
      <vt:lpstr>主题8</vt:lpstr>
      <vt:lpstr>PowerPoint 演示文稿</vt:lpstr>
      <vt:lpstr>决策树</vt:lpstr>
      <vt:lpstr>决策树</vt:lpstr>
      <vt:lpstr>决策树学习</vt:lpstr>
      <vt:lpstr>特征选择</vt:lpstr>
      <vt:lpstr>特征选择</vt:lpstr>
      <vt:lpstr>特征选择</vt:lpstr>
      <vt:lpstr>决策树生成</vt:lpstr>
      <vt:lpstr>决策树生成</vt:lpstr>
      <vt:lpstr>决策树剪枝</vt:lpstr>
      <vt:lpstr>决策树剪枝算法</vt:lpstr>
      <vt:lpstr>CART树</vt:lpstr>
      <vt:lpstr>CART最小二乘回归树的生成</vt:lpstr>
      <vt:lpstr>CART分类树的生成</vt:lpstr>
      <vt:lpstr>CART分类树的生成</vt:lpstr>
      <vt:lpstr>CART树剪枝</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Neko Aki</dc:creator>
  <cp:lastModifiedBy>Neko Aki</cp:lastModifiedBy>
  <cp:revision>83</cp:revision>
  <dcterms:created xsi:type="dcterms:W3CDTF">2020-06-22T06:09:11Z</dcterms:created>
  <dcterms:modified xsi:type="dcterms:W3CDTF">2020-11-05T13:44:54Z</dcterms:modified>
</cp:coreProperties>
</file>