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58" r:id="rId5"/>
    <p:sldId id="267" r:id="rId6"/>
    <p:sldId id="266" r:id="rId7"/>
    <p:sldId id="264" r:id="rId8"/>
    <p:sldId id="259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86981"/>
  </p:normalViewPr>
  <p:slideViewPr>
    <p:cSldViewPr snapToGrid="0" snapToObjects="1">
      <p:cViewPr varScale="1">
        <p:scale>
          <a:sx n="142" d="100"/>
          <a:sy n="142" d="100"/>
        </p:scale>
        <p:origin x="12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B5FE-59A5-CF4F-BE52-8DD6DE9901B8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A9BBD-F847-9449-82F3-7603B286A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64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很高兴能和大家分享</a:t>
            </a:r>
            <a:r>
              <a:rPr kumimoji="1" lang="en-US" altLang="zh-CN" dirty="0" smtClean="0"/>
              <a:t>2019</a:t>
            </a:r>
            <a:r>
              <a:rPr kumimoji="1" lang="zh-CN" altLang="en-US" dirty="0" smtClean="0"/>
              <a:t>年由微软研究院提出的</a:t>
            </a:r>
            <a:r>
              <a:rPr kumimoji="1" lang="en-US" altLang="zh-CN" dirty="0" err="1" smtClean="0"/>
              <a:t>UniLM</a:t>
            </a:r>
            <a:r>
              <a:rPr kumimoji="1" lang="zh-CN" altLang="en-US" dirty="0" smtClean="0"/>
              <a:t>模型，也就是联合</a:t>
            </a:r>
            <a:r>
              <a:rPr kumimoji="1" lang="zh-CN" altLang="en-US" dirty="0"/>
              <a:t>预训练</a:t>
            </a:r>
            <a:r>
              <a:rPr kumimoji="1" lang="zh-CN" altLang="en-US" dirty="0" smtClean="0"/>
              <a:t>语言模型。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12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这篇文章为</a:t>
            </a:r>
            <a:r>
              <a:rPr kumimoji="1" lang="en-US" altLang="zh-CN" dirty="0" err="1" smtClean="0"/>
              <a:t>UniLM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v2</a:t>
            </a:r>
            <a:r>
              <a:rPr kumimoji="1" lang="zh-CN" altLang="en-US" dirty="0" smtClean="0"/>
              <a:t>版本</a:t>
            </a:r>
            <a:r>
              <a:rPr kumimoji="1" lang="zh-CN" altLang="en-US" dirty="0"/>
              <a:t>。</a:t>
            </a:r>
            <a:endParaRPr kumimoji="1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28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46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813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上图左边为给定输入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的不同的计算方式，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只与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的位置进行计算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在保留要预测的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的位置信息， 按时间步解码生成，预测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x4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x5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都看不见，则相应位置仍用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标记替换。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时，可以看到第一步预测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x4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x5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片段，其次再进行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x2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的解码。 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右半部分则是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UniLMv2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统一的示意图。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571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右图，为防止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leakage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显式信息泄露，即被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能直接访问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看不到本身的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是看不到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的避免在预测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间接预测到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 attention flow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233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因此整体的框架可以如图所示。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0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486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164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4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图中上半部分为当前主流的语言模型所采用的语言模型任务， 如</a:t>
            </a:r>
            <a:r>
              <a:rPr kumimoji="1" lang="en-US" altLang="zh-CN" dirty="0" err="1" smtClean="0"/>
              <a:t>ELMo</a:t>
            </a:r>
            <a:r>
              <a:rPr kumimoji="1" lang="zh-CN" altLang="en-US" dirty="0" smtClean="0"/>
              <a:t>由两个单向</a:t>
            </a:r>
            <a:r>
              <a:rPr kumimoji="1" lang="en-US" altLang="zh-CN" dirty="0" smtClean="0"/>
              <a:t>LSTM(</a:t>
            </a:r>
            <a:r>
              <a:rPr kumimoji="1" lang="zh-CN" altLang="en-US" dirty="0" smtClean="0"/>
              <a:t>分别为从左到右和从右到左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拼接的而成，</a:t>
            </a:r>
            <a:r>
              <a:rPr kumimoji="1" lang="en-US" altLang="zh-CN" dirty="0" smtClean="0"/>
              <a:t>GPT</a:t>
            </a:r>
            <a:r>
              <a:rPr kumimoji="1" lang="zh-CN" altLang="en-US" dirty="0" smtClean="0"/>
              <a:t>采用从左到右单向</a:t>
            </a:r>
            <a:r>
              <a:rPr kumimoji="1" lang="en-US" altLang="zh-CN" dirty="0" smtClean="0"/>
              <a:t>Transformer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Decoder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BERT</a:t>
            </a:r>
            <a:r>
              <a:rPr kumimoji="1" lang="zh-CN" altLang="en-US" baseline="0" dirty="0" smtClean="0"/>
              <a:t>则是</a:t>
            </a:r>
            <a:r>
              <a:rPr kumimoji="1" lang="en-US" altLang="zh-CN" dirty="0" smtClean="0"/>
              <a:t>Transformer Encoder</a:t>
            </a:r>
            <a:r>
              <a:rPr kumimoji="1" lang="zh-CN" altLang="en-US" dirty="0" smtClean="0"/>
              <a:t>架构的双向语言模型。本文所讲的</a:t>
            </a:r>
            <a:r>
              <a:rPr kumimoji="1" lang="en-US" altLang="zh-CN" dirty="0" smtClean="0"/>
              <a:t>UNILM</a:t>
            </a:r>
            <a:r>
              <a:rPr kumimoji="1" lang="zh-CN" altLang="en-US" dirty="0" smtClean="0"/>
              <a:t>则同时使用</a:t>
            </a:r>
            <a:r>
              <a:rPr kumimoji="1" lang="zh-CN" altLang="en-US" dirty="0"/>
              <a:t>了三种语言模型任务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即单向语言模型、双向语言模型还有</a:t>
            </a:r>
            <a:r>
              <a:rPr kumimoji="1" lang="zh-CN" altLang="en-US" dirty="0"/>
              <a:t>序列到序列</a:t>
            </a:r>
            <a:r>
              <a:rPr kumimoji="1" lang="zh-CN" altLang="en-US" dirty="0" smtClean="0"/>
              <a:t>的语言模型。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图中下半部分指明双向语言模型仅用作双向编码表示，可以胜任自然语言理解任务 如</a:t>
            </a:r>
            <a:r>
              <a:rPr kumimoji="1" lang="en-US" altLang="zh-CN" dirty="0" smtClean="0"/>
              <a:t>GLUE benchmark</a:t>
            </a:r>
            <a:r>
              <a:rPr kumimoji="1" lang="zh-CN" altLang="en-US" dirty="0" smtClean="0"/>
              <a:t>上的任务以及抽取式问答任务。单向语言模型则只能进行单向解码工作，常用于长文本生成任务。序列到序列语言模型则基于双向编码来进行单向解码，为解决</a:t>
            </a:r>
            <a:r>
              <a:rPr kumimoji="1" lang="en-US" altLang="zh-CN" dirty="0" smtClean="0"/>
              <a:t>BERT</a:t>
            </a:r>
            <a:r>
              <a:rPr kumimoji="1" lang="zh-CN" altLang="en-US" dirty="0" smtClean="0"/>
              <a:t>只能处理自然语言理解任务而不能处理自然语言生成任务而提出。是本文的主要创新性工作，其在文摘、问题生成和生成式问答等任务上效果极佳。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BERT</a:t>
            </a:r>
            <a:r>
              <a:rPr kumimoji="1" lang="zh-CN" altLang="en-US" dirty="0"/>
              <a:t>是双向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同时输入的句子中</a:t>
            </a:r>
            <a:r>
              <a:rPr kumimoji="1" lang="en-US" altLang="zh-CN" dirty="0"/>
              <a:t>15%</a:t>
            </a:r>
            <a:r>
              <a:rPr kumimoji="1" lang="zh-CN" altLang="en-US" dirty="0"/>
              <a:t>被</a:t>
            </a:r>
            <a:r>
              <a:rPr kumimoji="1" lang="en-US" altLang="zh-CN" dirty="0"/>
              <a:t>mask</a:t>
            </a:r>
            <a:r>
              <a:rPr kumimoji="1" lang="zh-CN" altLang="en-US" dirty="0"/>
              <a:t>掉</a:t>
            </a:r>
            <a:r>
              <a:rPr kumimoji="1" lang="en-US" altLang="zh-CN" dirty="0"/>
              <a:t>,BERT</a:t>
            </a:r>
            <a:r>
              <a:rPr kumimoji="1" lang="zh-CN" altLang="en-US" dirty="0"/>
              <a:t>一个最大的缺陷就是不能应用到自然语言生成上去，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语言模型只学习到了词的上下文表征的能力，即理解语言的能力，但没有学习到如何组织语言的能力。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UNILM3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点优势：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、共享不同类型语言模型的参数和架构，减少单独训练的代价。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、共同优化参数能够使模型学到的文本表示更加通用。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unilm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70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那么为什么要提出</a:t>
            </a:r>
            <a:r>
              <a:rPr kumimoji="1" lang="en-US" altLang="zh-CN" dirty="0" err="1" smtClean="0"/>
              <a:t>UniLM</a:t>
            </a:r>
            <a:r>
              <a:rPr kumimoji="1" lang="zh-CN" altLang="en-US" dirty="0" smtClean="0"/>
              <a:t>呢？ 主要因为</a:t>
            </a:r>
            <a:r>
              <a:rPr lang="en-US" altLang="zh-CN" sz="1200" dirty="0" smtClean="0"/>
              <a:t>BERT </a:t>
            </a:r>
            <a:r>
              <a:rPr lang="zh-CN" altLang="en-US" sz="1200" dirty="0" smtClean="0"/>
              <a:t>是</a:t>
            </a:r>
            <a:r>
              <a:rPr lang="en-US" altLang="zh-CN" sz="1200" dirty="0" smtClean="0"/>
              <a:t>Transformer</a:t>
            </a:r>
            <a:r>
              <a:rPr lang="zh-CN" altLang="en-US" sz="1200" dirty="0" smtClean="0"/>
              <a:t>架构，其最大缺点是</a:t>
            </a:r>
            <a:r>
              <a:rPr lang="zh-CN" altLang="en-US" sz="1200" dirty="0" smtClean="0">
                <a:solidFill>
                  <a:srgbClr val="C00000"/>
                </a:solidFill>
              </a:rPr>
              <a:t>不适用于自然语言生成任务</a:t>
            </a:r>
            <a:r>
              <a:rPr lang="zh-CN" altLang="en-US" sz="1200" dirty="0" smtClean="0">
                <a:solidFill>
                  <a:schemeClr val="tx1"/>
                </a:solidFill>
              </a:rPr>
              <a:t>，其次论文还认为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 </a:t>
            </a:r>
            <a:r>
              <a:rPr lang="e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 </a:t>
            </a:r>
            <a:r>
              <a:rPr lang="e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语言模型只学习到了词的上下文表征的能力，即理解语言的能力，但没有学习到如何组织语言的能力。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UniLM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的主要有点在于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、共享不同类型语言模型的参数和架构，减少单独训练的代价。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、共同优化参数能够使模型学到的文本表示更加通用。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unilm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。下面我们看它具体的模型。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98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图中左边部分是正常的</a:t>
            </a:r>
            <a:r>
              <a:rPr kumimoji="1" lang="en-US" altLang="zh-CN" dirty="0" smtClean="0"/>
              <a:t>BERT</a:t>
            </a:r>
            <a:r>
              <a:rPr kumimoji="1" lang="zh-CN" altLang="en-US" dirty="0" smtClean="0"/>
              <a:t>架构，将输入的序列进行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embedding, position embedding, segment embedding</a:t>
            </a:r>
            <a:r>
              <a:rPr kumimoji="1" lang="zh-CN" altLang="en-US" dirty="0" smtClean="0"/>
              <a:t>编码，然后传入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Transformer Encoder</a:t>
            </a:r>
            <a:r>
              <a:rPr kumimoji="1" lang="zh-CN" altLang="en-US" dirty="0" smtClean="0"/>
              <a:t>模块，并以</a:t>
            </a:r>
            <a:r>
              <a:rPr kumimoji="1" lang="en-US" altLang="zh-CN" dirty="0" smtClean="0"/>
              <a:t>MLM</a:t>
            </a:r>
            <a:r>
              <a:rPr kumimoji="1" lang="zh-CN" altLang="en-US" dirty="0" smtClean="0"/>
              <a:t>计算损失。 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图中中间部分为对应的自注意力掩码矩阵， 可以看到双向语言模型是 </a:t>
            </a:r>
            <a:r>
              <a:rPr kumimoji="1" lang="en-US" altLang="zh-CN" dirty="0" smtClean="0"/>
              <a:t>S1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S2</a:t>
            </a:r>
            <a:r>
              <a:rPr kumimoji="1" lang="zh-CN" altLang="en-US" dirty="0" smtClean="0"/>
              <a:t>之间是可以相互看见的，单向语言模型的话，</a:t>
            </a:r>
            <a:r>
              <a:rPr kumimoji="1" lang="en-US" altLang="zh-CN" dirty="0" smtClean="0"/>
              <a:t>S1</a:t>
            </a:r>
            <a:r>
              <a:rPr kumimoji="1" lang="zh-CN" altLang="en-US" dirty="0" smtClean="0"/>
              <a:t>仅能看到对应于其左边或右边的上下文，序列到序列语言模型</a:t>
            </a:r>
            <a:r>
              <a:rPr kumimoji="1" lang="zh-CN" altLang="en-US" baseline="0" dirty="0" smtClean="0"/>
              <a:t>的话则</a:t>
            </a:r>
            <a:r>
              <a:rPr kumimoji="1" lang="en-US" altLang="zh-CN" baseline="0" dirty="0" smtClean="0"/>
              <a:t>s1</a:t>
            </a:r>
            <a:r>
              <a:rPr kumimoji="1" lang="zh-CN" altLang="en-US" baseline="0" dirty="0" smtClean="0"/>
              <a:t>能只能看见</a:t>
            </a:r>
            <a:r>
              <a:rPr kumimoji="1" lang="en-US" altLang="zh-CN" baseline="0" dirty="0" smtClean="0"/>
              <a:t>s1</a:t>
            </a:r>
            <a:r>
              <a:rPr kumimoji="1" lang="zh-CN" altLang="en-US" baseline="0" dirty="0" smtClean="0"/>
              <a:t>， </a:t>
            </a:r>
            <a:r>
              <a:rPr kumimoji="1" lang="en-US" altLang="zh-CN" baseline="0" dirty="0" smtClean="0"/>
              <a:t>s2</a:t>
            </a:r>
            <a:r>
              <a:rPr kumimoji="1" lang="zh-CN" altLang="en-US" baseline="0" dirty="0" smtClean="0"/>
              <a:t>的话只能看见所有</a:t>
            </a:r>
            <a:r>
              <a:rPr kumimoji="1" lang="en-US" altLang="zh-CN" baseline="0" dirty="0" smtClean="0"/>
              <a:t>s1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s2</a:t>
            </a:r>
            <a:r>
              <a:rPr kumimoji="1" lang="zh-CN" altLang="en-US" baseline="0" dirty="0" smtClean="0"/>
              <a:t>之前的</a:t>
            </a:r>
            <a:r>
              <a:rPr kumimoji="1" lang="en-US" altLang="zh-CN" baseline="0" dirty="0" smtClean="0"/>
              <a:t>token</a:t>
            </a:r>
            <a:r>
              <a:rPr kumimoji="1" lang="zh-CN" altLang="en-US" baseline="0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对于中间的单向语言模型来说，就是</a:t>
            </a:r>
            <a:r>
              <a:rPr kumimoji="1" lang="zh-CN" altLang="en-US" dirty="0"/>
              <a:t>一</a:t>
            </a:r>
            <a:r>
              <a:rPr kumimoji="1" lang="zh-CN" altLang="en-US" dirty="0" smtClean="0"/>
              <a:t>个序列。</a:t>
            </a:r>
            <a:r>
              <a:rPr kumimoji="1" lang="zh-CN" altLang="en-US" dirty="0"/>
              <a:t>对于</a:t>
            </a:r>
            <a:r>
              <a:rPr kumimoji="1" lang="zh-CN" altLang="en-US" dirty="0" smtClean="0"/>
              <a:t>双向</a:t>
            </a:r>
            <a:r>
              <a:rPr kumimoji="1" lang="en-US" altLang="zh-CN" dirty="0" smtClean="0"/>
              <a:t>LM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S2SLM</a:t>
            </a:r>
            <a:r>
              <a:rPr kumimoji="1" lang="zh-CN" altLang="en-US" dirty="0"/>
              <a:t>那么就是输入两部分组成一般以</a:t>
            </a:r>
            <a:r>
              <a:rPr kumimoji="1" lang="en-US" altLang="zh-CN" dirty="0"/>
              <a:t>[SOS]</a:t>
            </a:r>
            <a:r>
              <a:rPr kumimoji="1" lang="zh-CN" altLang="en-US" dirty="0"/>
              <a:t>作为开始</a:t>
            </a:r>
            <a:r>
              <a:rPr kumimoji="1" lang="en-US" altLang="zh-CN" dirty="0"/>
              <a:t>token,[EOS]</a:t>
            </a:r>
            <a:r>
              <a:rPr kumimoji="1" lang="zh-CN" altLang="en-US" dirty="0"/>
              <a:t>作为结束标志</a:t>
            </a:r>
            <a:r>
              <a:rPr kumimoji="1" lang="en-US" altLang="zh-CN" dirty="0"/>
              <a:t>.EOS</a:t>
            </a:r>
            <a:r>
              <a:rPr kumimoji="1" lang="zh-CN" altLang="en-US" dirty="0"/>
              <a:t>不仅作为</a:t>
            </a:r>
            <a:r>
              <a:rPr kumimoji="1" lang="en-US" altLang="zh-CN" dirty="0"/>
              <a:t>NLU</a:t>
            </a:r>
            <a:r>
              <a:rPr kumimoji="1" lang="zh-CN" altLang="en-US" dirty="0"/>
              <a:t>的句子边界，更是用来让模型学习</a:t>
            </a:r>
            <a:r>
              <a:rPr kumimoji="1" lang="en-US" altLang="zh-CN" dirty="0"/>
              <a:t>NLG</a:t>
            </a:r>
            <a:r>
              <a:rPr kumimoji="1" lang="zh-CN" altLang="en-US" dirty="0"/>
              <a:t>解码结束的时间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随机</a:t>
            </a:r>
            <a:r>
              <a:rPr kumimoji="1" lang="zh-CN" altLang="en-US" dirty="0"/>
              <a:t>将输入进行</a:t>
            </a:r>
            <a:r>
              <a:rPr kumimoji="1" lang="en-US" altLang="zh-CN" dirty="0"/>
              <a:t>[MASK],</a:t>
            </a:r>
            <a:r>
              <a:rPr kumimoji="1" lang="zh-CN" altLang="en-US" dirty="0"/>
              <a:t>然后将这些</a:t>
            </a:r>
            <a:r>
              <a:rPr kumimoji="1" lang="en-US" altLang="zh-CN" dirty="0"/>
              <a:t>mask</a:t>
            </a:r>
            <a:r>
              <a:rPr kumimoji="1" lang="zh-CN" altLang="en-US" dirty="0"/>
              <a:t>掉的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通过一个</a:t>
            </a:r>
            <a:r>
              <a:rPr kumimoji="1" lang="en-US" altLang="zh-CN" dirty="0" err="1"/>
              <a:t>softmax</a:t>
            </a:r>
            <a:r>
              <a:rPr kumimoji="1" lang="zh-CN" altLang="en-US" dirty="0"/>
              <a:t>层来预测这些词，并最小化交叉熵损失。 重点讲下</a:t>
            </a:r>
            <a:r>
              <a:rPr kumimoji="1" lang="en-US" altLang="zh-CN" dirty="0"/>
              <a:t>S2S</a:t>
            </a:r>
            <a:r>
              <a:rPr kumimoji="1" lang="zh-CN" altLang="en-US" dirty="0"/>
              <a:t> </a:t>
            </a:r>
            <a:r>
              <a:rPr kumimoji="1" lang="en-US" altLang="zh-CN" dirty="0"/>
              <a:t>LM</a:t>
            </a:r>
            <a:r>
              <a:rPr kumimoji="1" lang="zh-CN" altLang="en-US" dirty="0"/>
              <a:t>，在训练阶段在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部门随机</a:t>
            </a:r>
            <a:r>
              <a:rPr kumimoji="1" lang="en-US" altLang="zh-CN" dirty="0"/>
              <a:t>mask,</a:t>
            </a:r>
            <a:r>
              <a:rPr kumimoji="1" lang="zh-CN" altLang="en-US" dirty="0"/>
              <a:t>同时预训练一个双向</a:t>
            </a:r>
            <a:r>
              <a:rPr kumimoji="1" lang="en-US" altLang="zh-CN" dirty="0"/>
              <a:t>Encoder</a:t>
            </a:r>
            <a:r>
              <a:rPr kumimoji="1" lang="zh-CN" altLang="en-US" dirty="0"/>
              <a:t>和一个单向</a:t>
            </a:r>
            <a:r>
              <a:rPr kumimoji="1" lang="en-US" altLang="zh-CN" dirty="0"/>
              <a:t>Decoder. [EOS]</a:t>
            </a:r>
            <a:r>
              <a:rPr kumimoji="1" lang="zh-CN" altLang="en-US" dirty="0"/>
              <a:t>也可能会被</a:t>
            </a:r>
            <a:r>
              <a:rPr kumimoji="1" lang="en-US" altLang="zh-CN" dirty="0"/>
              <a:t>mask</a:t>
            </a:r>
            <a:r>
              <a:rPr kumimoji="1" lang="zh-CN" altLang="en-US" dirty="0" smtClean="0"/>
              <a:t>、这样可以</a:t>
            </a:r>
            <a:r>
              <a:rPr kumimoji="1" lang="zh-CN" altLang="en-US" dirty="0"/>
              <a:t>让模型学习何时解码结束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72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这里是其</a:t>
            </a:r>
            <a:r>
              <a:rPr kumimoji="1" lang="en-US" altLang="zh-CN" dirty="0" smtClean="0"/>
              <a:t>MASK</a:t>
            </a:r>
            <a:r>
              <a:rPr kumimoji="1" lang="zh-CN" altLang="en-US" dirty="0" smtClean="0"/>
              <a:t>的具体公式。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26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主要区别是</a:t>
            </a:r>
            <a:r>
              <a:rPr kumimoji="1" lang="en-US" altLang="zh-CN" dirty="0" err="1" smtClean="0"/>
              <a:t>UniLM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的时间训练双向语言模型， </a:t>
            </a:r>
            <a:r>
              <a:rPr kumimoji="1" lang="en-US" altLang="zh-CN" dirty="0" smtClean="0"/>
              <a:t>1/6</a:t>
            </a:r>
            <a:r>
              <a:rPr kumimoji="1" lang="zh-CN" altLang="en-US" dirty="0" smtClean="0"/>
              <a:t>的时间训练从左到右的单向语言模型，</a:t>
            </a:r>
            <a:r>
              <a:rPr kumimoji="1" lang="en-US" altLang="zh-CN" dirty="0" smtClean="0"/>
              <a:t>1/6</a:t>
            </a:r>
            <a:r>
              <a:rPr kumimoji="1" lang="zh-CN" altLang="en-US" dirty="0" smtClean="0"/>
              <a:t>的时间训练从右到左的单向语言模型，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的时间训练序列到序列的语言模型。</a:t>
            </a:r>
            <a:r>
              <a:rPr kumimoji="1" lang="zh-CN" altLang="en-US" baseline="0" dirty="0" smtClean="0"/>
              <a:t>在</a:t>
            </a:r>
            <a:r>
              <a:rPr kumimoji="1" lang="en-US" altLang="zh-CN" baseline="0" dirty="0" smtClean="0"/>
              <a:t>MASK</a:t>
            </a:r>
            <a:r>
              <a:rPr kumimoji="1" lang="zh-CN" altLang="en-US" baseline="0" dirty="0" smtClean="0"/>
              <a:t>机制上依旧和</a:t>
            </a:r>
            <a:r>
              <a:rPr kumimoji="1" lang="en-US" altLang="zh-CN" baseline="0" dirty="0" smtClean="0"/>
              <a:t>BERT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MASK</a:t>
            </a:r>
            <a:r>
              <a:rPr kumimoji="1" lang="zh-CN" altLang="en-US" baseline="0" dirty="0" smtClean="0"/>
              <a:t>机制大体保持一致，但在每次</a:t>
            </a:r>
            <a:r>
              <a:rPr kumimoji="1" lang="en-US" altLang="zh-CN" baseline="0" dirty="0" smtClean="0"/>
              <a:t>MASK</a:t>
            </a:r>
            <a:r>
              <a:rPr kumimoji="1" lang="zh-CN" altLang="en-US" baseline="0" dirty="0" smtClean="0"/>
              <a:t>的时候增加</a:t>
            </a:r>
            <a:r>
              <a:rPr kumimoji="1" lang="en-US" altLang="zh-CN" baseline="0" dirty="0" smtClean="0"/>
              <a:t>80%</a:t>
            </a:r>
            <a:r>
              <a:rPr kumimoji="1" lang="zh-CN" altLang="en-US" baseline="0" dirty="0" smtClean="0"/>
              <a:t>随机</a:t>
            </a:r>
            <a:r>
              <a:rPr kumimoji="1" lang="en-US" altLang="zh-CN" baseline="0" dirty="0" smtClean="0"/>
              <a:t>mask</a:t>
            </a:r>
            <a:r>
              <a:rPr kumimoji="1" lang="zh-CN" altLang="en-US" baseline="0" dirty="0" smtClean="0"/>
              <a:t>一</a:t>
            </a:r>
            <a:r>
              <a:rPr kumimoji="1" lang="en-US" altLang="zh-CN" baseline="0" dirty="0" smtClean="0"/>
              <a:t>token 20%</a:t>
            </a:r>
            <a:r>
              <a:rPr kumimoji="1" lang="zh-CN" altLang="en-US" baseline="0" dirty="0" smtClean="0"/>
              <a:t>随机</a:t>
            </a:r>
            <a:r>
              <a:rPr kumimoji="1" lang="en-US" altLang="zh-CN" baseline="0" dirty="0" smtClean="0"/>
              <a:t>mask</a:t>
            </a:r>
            <a:r>
              <a:rPr kumimoji="1" lang="zh-CN" altLang="en-US" baseline="0" dirty="0" smtClean="0"/>
              <a:t>一个二元组或三元组。</a:t>
            </a:r>
            <a:r>
              <a:rPr kumimoji="1" lang="en-US" altLang="zh-CN" baseline="0" dirty="0" smtClean="0"/>
              <a:t> </a:t>
            </a:r>
            <a:endParaRPr kumimoji="1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96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274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99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A9BBD-F847-9449-82F3-7603B286AFD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49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33215-F478-E24C-AC51-23C73662E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8C2FA5-3F68-434F-B2D8-FB52370A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B6FA9-2E54-EF48-97D3-7CE8E30F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C919B-E4B7-B846-AC52-8C95D07C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B24A4-AB50-3147-87FE-284705D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87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0878B-2E2A-8E42-85BA-CF54DE22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3F0B32-E9B2-5B43-A126-E642C7667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F69C3-D4A3-FC4B-BCC0-8B866501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BEA8F-D9CD-AE4B-981E-91CCC7D5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66F12-0636-A348-830B-4F63B095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45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BA8169-E830-1149-8148-6548C07A4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37E92-8525-4242-8E91-30EECFD46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AB5FE-CDFD-E24A-AB8A-365CCDDE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91C19-E785-4D47-97A1-7893B675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33013-47E4-654E-8EF5-3AB983AD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77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B9001-CD8E-A342-A708-9DF2FC93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D3680-A0FE-0549-8E74-3AFC82A2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84EF7-50F2-AA4F-ACEE-E94FCD9F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56DFF-85FC-2645-8F9A-3526879E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1397A-8808-A842-9BF1-06501EED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9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C22C6-31B7-BE41-8F7B-AD411D13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47D89-A7A4-E242-9489-9F92B022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DE33A-FE23-944E-8F1F-D677B811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D4229-F257-2B40-B9C0-6011CC08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C3CBF-3606-1E4A-BEE1-86A1A45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5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22695-0938-C347-9323-19308A28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12BDC-27CC-BE4A-AF13-A12E10121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EFAE7-6B9C-C042-B68E-D1C83A7A8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88C7C-889D-144B-A30D-6C915674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68C4E-F437-4244-8D17-6751753C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03C05-1640-B549-A9DE-B228F101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83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071D5-23D2-6A4A-9B55-2B39953B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F2CE3-DE6B-E44E-804A-9EE956C08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7977E-7AC2-A840-9A64-855C18573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A33A3-40AC-0746-81D8-495DD7194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03D38D-68E4-2C4E-869D-2687C7705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BBBE75-CAF7-E740-914E-A52F0F3E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748BAC-C545-8C46-BE55-E7530BEA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B2C570-F402-AE49-94B7-773B93E9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70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1955A-59FB-2048-87BA-26A10D0F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DA65AC-AA22-B349-ABC7-137126A9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96301-8B14-A24E-85C0-153D03C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C411D-D2F0-1A4C-8B1E-DD91B829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81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9CDF60-1113-0540-BA49-6DE25B31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41D2F6-55C6-D245-8DE8-42F84C17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3920E0-A066-3A49-B76D-32C7D54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74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C1E50-AADC-9744-943C-68E50923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E6D4A-13B1-2841-9A9B-215E09EC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2A6644-1929-6A4F-B924-2F204E7DD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86E13-59B7-AF44-9F19-3FEAACCE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32658-99E0-D441-BD7A-EE774143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0891F-C2D3-DF44-97A6-DA99C85D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0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92395-F1BB-F748-9E7A-2A904B31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7FEC78-B0A7-5646-96E1-62D915AA9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B391B-BC34-7B40-953E-EC55AAE8D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205FC-965C-E044-ACBB-C41853A7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BDECE-A7B5-B54A-9715-9167DE35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A0E40-E837-3548-8FC5-E647B4F9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68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09C393-551C-6F4C-B4FD-44795E17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B8F57-60CB-AC4B-8AC0-4B990C11B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41062-666B-F242-B287-4FD79F6E4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0836-E171-DF48-8FEB-885546D5B582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9F346-7F78-0142-AEC5-728754441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84B0E-C7B4-5241-84AC-565FEDB27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6453-3B06-724D-9356-94C38F58C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99886-9E28-744C-9138-7C971480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7" y="936624"/>
            <a:ext cx="12024986" cy="2635445"/>
          </a:xfrm>
        </p:spPr>
        <p:txBody>
          <a:bodyPr>
            <a:normAutofit/>
          </a:bodyPr>
          <a:lstStyle/>
          <a:p>
            <a:r>
              <a:rPr lang="en" altLang="zh-CN" sz="5400" b="1" dirty="0">
                <a:solidFill>
                  <a:srgbClr val="00B0F0"/>
                </a:solidFill>
              </a:rPr>
              <a:t>Unified Language Model Pre-training </a:t>
            </a:r>
            <a:r>
              <a:rPr lang="en" altLang="zh-CN" sz="5400" b="1" dirty="0"/>
              <a:t>for</a:t>
            </a:r>
            <a:r>
              <a:rPr lang="en" altLang="zh-CN" sz="5400" b="1" dirty="0">
                <a:solidFill>
                  <a:srgbClr val="00B0F0"/>
                </a:solidFill>
              </a:rPr>
              <a:t> </a:t>
            </a:r>
            <a:r>
              <a:rPr lang="en" altLang="zh-CN" sz="5400" b="1" dirty="0">
                <a:solidFill>
                  <a:srgbClr val="FF0000"/>
                </a:solidFill>
              </a:rPr>
              <a:t>Natural Language </a:t>
            </a:r>
            <a:br>
              <a:rPr lang="en" altLang="zh-CN" sz="5400" b="1" dirty="0">
                <a:solidFill>
                  <a:srgbClr val="FF0000"/>
                </a:solidFill>
              </a:rPr>
            </a:br>
            <a:r>
              <a:rPr lang="en" altLang="zh-CN" sz="5400" b="1" dirty="0">
                <a:solidFill>
                  <a:srgbClr val="FF0000"/>
                </a:solidFill>
              </a:rPr>
              <a:t>Understanding and Generation </a:t>
            </a:r>
            <a:endParaRPr kumimoji="1" lang="zh-CN" altLang="en-US" sz="54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7B611-B8A0-3C45-8B61-21D1211C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4066249"/>
            <a:ext cx="7852335" cy="12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99886-9E28-744C-9138-7C971480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7" y="936624"/>
            <a:ext cx="12024986" cy="263544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UniLMv2</a:t>
            </a:r>
            <a:r>
              <a:rPr lang="en-US" altLang="zh-CN" b="1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Pseudo-Masked Language Models</a:t>
            </a:r>
            <a:r>
              <a:rPr lang="en-US" altLang="zh-CN" b="1" dirty="0"/>
              <a:t> for </a:t>
            </a:r>
            <a:r>
              <a:rPr lang="en-US" altLang="zh-CN" b="1" dirty="0">
                <a:solidFill>
                  <a:srgbClr val="00B0F0"/>
                </a:solidFill>
              </a:rPr>
              <a:t>Unified Language Model Pre-Training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29" y="4152290"/>
            <a:ext cx="11063072" cy="63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5119" y="1075765"/>
            <a:ext cx="10044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UniLMv2 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bidirectional LM</a:t>
            </a: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语言理解</a:t>
            </a:r>
            <a:r>
              <a:rPr lang="zh-CN" altLang="en-US" sz="2400" dirty="0" smtClean="0"/>
              <a:t>）和</a:t>
            </a:r>
            <a:r>
              <a:rPr lang="en-US" altLang="zh-CN" sz="2400" dirty="0" smtClean="0"/>
              <a:t>sequence-to-sequence LM</a:t>
            </a: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语言生成</a:t>
            </a:r>
            <a:r>
              <a:rPr lang="zh-CN" altLang="en-US" sz="2400" dirty="0" smtClean="0"/>
              <a:t>）进行联合预训练。</a:t>
            </a:r>
            <a:r>
              <a:rPr lang="en-US" altLang="zh-CN" sz="2400" dirty="0" smtClean="0"/>
              <a:t>Bidirectional LM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AutoEncoding (AE) </a:t>
            </a:r>
            <a:r>
              <a:rPr lang="en-US" altLang="zh-CN" sz="2400" dirty="0" smtClean="0"/>
              <a:t>LMs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sequence-to-sequence LM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Partially AutoRegressive (PAR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zh-CN" sz="2400" dirty="0" smtClean="0"/>
              <a:t>LMs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UniLMv2</a:t>
            </a:r>
            <a:r>
              <a:rPr lang="zh-CN" altLang="en-US" sz="2400" dirty="0" smtClean="0"/>
              <a:t>采用的</a:t>
            </a:r>
            <a:r>
              <a:rPr lang="en-US" altLang="zh-CN" sz="2400" dirty="0" smtClean="0"/>
              <a:t>pseudo-masked </a:t>
            </a:r>
            <a:r>
              <a:rPr lang="en-US" altLang="zh-CN" sz="2400" dirty="0"/>
              <a:t>language </a:t>
            </a:r>
            <a:r>
              <a:rPr lang="en-US" altLang="zh-CN" sz="2400" dirty="0" smtClean="0"/>
              <a:t>model(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PMLM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统一的对上述两种不同</a:t>
            </a:r>
            <a:r>
              <a:rPr lang="en-US" altLang="zh-CN" sz="2400" dirty="0" smtClean="0"/>
              <a:t>LMs</a:t>
            </a:r>
            <a:r>
              <a:rPr lang="zh-CN" altLang="en-US" sz="2400" dirty="0" smtClean="0"/>
              <a:t>进行一致的训练，既可通过</a:t>
            </a:r>
            <a:r>
              <a:rPr lang="en-US" altLang="zh-CN" sz="2400" dirty="0" smtClean="0"/>
              <a:t>AE</a:t>
            </a:r>
            <a:r>
              <a:rPr lang="zh-CN" altLang="en-US" sz="2400" dirty="0" smtClean="0"/>
              <a:t>学到</a:t>
            </a:r>
            <a:r>
              <a:rPr lang="en-US" altLang="zh-CN" sz="2400" dirty="0"/>
              <a:t>m</a:t>
            </a:r>
            <a:r>
              <a:rPr lang="en-US" altLang="zh-CN" sz="2400" dirty="0" smtClean="0"/>
              <a:t>asked tokens</a:t>
            </a:r>
            <a:r>
              <a:rPr lang="zh-CN" altLang="en-US" sz="2400" dirty="0" smtClean="0"/>
              <a:t>和上下文之间的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相互关系</a:t>
            </a:r>
            <a:r>
              <a:rPr lang="zh-CN" altLang="en-US" sz="2400" dirty="0" smtClean="0"/>
              <a:t>，也可通过</a:t>
            </a:r>
            <a:r>
              <a:rPr lang="en-US" altLang="zh-CN" sz="2400" dirty="0" smtClean="0"/>
              <a:t>PAR</a:t>
            </a:r>
            <a:r>
              <a:rPr lang="zh-CN" altLang="en-US" sz="2400" dirty="0" smtClean="0"/>
              <a:t>学到</a:t>
            </a:r>
            <a:r>
              <a:rPr lang="en-US" altLang="zh-CN" sz="2400" dirty="0"/>
              <a:t>m</a:t>
            </a:r>
            <a:r>
              <a:rPr lang="en-US" altLang="zh-CN" sz="2400" dirty="0" smtClean="0"/>
              <a:t>asked spans</a:t>
            </a:r>
            <a:r>
              <a:rPr lang="zh-CN" altLang="en-US" sz="2400" dirty="0" smtClean="0"/>
              <a:t>之间的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内在联系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PAR</a:t>
            </a:r>
            <a:r>
              <a:rPr lang="zh-CN" altLang="en-US" sz="2400" dirty="0" smtClean="0"/>
              <a:t>模型能够被同时计算，上下文的编码结果能够被重复利用，从而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避免冗余的计算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	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PAR</a:t>
            </a:r>
            <a:r>
              <a:rPr lang="zh-CN" altLang="en-US" sz="2400" dirty="0" smtClean="0"/>
              <a:t>在预训练阶段学会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token-to-token, token-to-span, span-to-span</a:t>
            </a:r>
            <a:r>
              <a:rPr lang="zh-CN" altLang="en-US" sz="2400" dirty="0" smtClean="0"/>
              <a:t>之间的联系。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90284" y="381001"/>
            <a:ext cx="9482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</a:rPr>
              <a:t>Why UniLMv2 and Advantage?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99248" y="229246"/>
            <a:ext cx="9482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</a:rPr>
              <a:t>AE</a:t>
            </a:r>
            <a:r>
              <a:rPr lang="zh-CN" altLang="en-US" sz="4400" dirty="0" smtClean="0">
                <a:solidFill>
                  <a:srgbClr val="0070C0"/>
                </a:solidFill>
              </a:rPr>
              <a:t>、</a:t>
            </a:r>
            <a:r>
              <a:rPr lang="en-US" altLang="zh-CN" sz="4400" dirty="0" smtClean="0">
                <a:solidFill>
                  <a:srgbClr val="0070C0"/>
                </a:solidFill>
              </a:rPr>
              <a:t>AR</a:t>
            </a:r>
            <a:r>
              <a:rPr lang="zh-CN" altLang="en-US" sz="4400" dirty="0" smtClean="0">
                <a:solidFill>
                  <a:srgbClr val="0070C0"/>
                </a:solidFill>
              </a:rPr>
              <a:t>、</a:t>
            </a:r>
            <a:r>
              <a:rPr lang="en-US" altLang="zh-CN" sz="4400" dirty="0" smtClean="0">
                <a:solidFill>
                  <a:srgbClr val="0070C0"/>
                </a:solidFill>
              </a:rPr>
              <a:t>PAR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826" y="953862"/>
            <a:ext cx="4044799" cy="11536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54" y="2107549"/>
            <a:ext cx="10307169" cy="20168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" y="4131100"/>
            <a:ext cx="10582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AE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：</a:t>
            </a:r>
            <a:r>
              <a:rPr lang="zh-CN" altLang="en-US" sz="2400" dirty="0" smtClean="0"/>
              <a:t>输入                         </a:t>
            </a:r>
            <a:r>
              <a:rPr lang="en-US" altLang="zh-CN" sz="2400" dirty="0" smtClean="0"/>
              <a:t>, MASK</a:t>
            </a:r>
            <a:r>
              <a:rPr lang="zh-CN" altLang="en-US" sz="2400" dirty="0" smtClean="0"/>
              <a:t>位置                                 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</a:t>
            </a:r>
            <a:r>
              <a:rPr lang="en-US" altLang="zh-CN" sz="2400" dirty="0" smtClean="0"/>
              <a:t>Loss</a:t>
            </a:r>
            <a:r>
              <a:rPr lang="zh-CN" altLang="en-US" sz="2400" dirty="0" smtClean="0"/>
              <a:t>为：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PAR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：</a:t>
            </a:r>
            <a:r>
              <a:rPr lang="zh-CN" altLang="en-US" sz="2400" dirty="0" smtClean="0"/>
              <a:t>令                                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      表示</a:t>
            </a:r>
            <a:r>
              <a:rPr lang="en-US" altLang="zh-CN" sz="2400" dirty="0" smtClean="0"/>
              <a:t>Span</a:t>
            </a:r>
            <a:r>
              <a:rPr lang="zh-CN" altLang="en-US" sz="2400" dirty="0" smtClean="0"/>
              <a:t>连续</a:t>
            </a:r>
            <a:r>
              <a:rPr lang="en-US" altLang="zh-CN" sz="2400" dirty="0" smtClean="0"/>
              <a:t>mask</a:t>
            </a:r>
            <a:r>
              <a:rPr lang="zh-CN" altLang="en-US" sz="2400" dirty="0" smtClean="0"/>
              <a:t>的长度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</a:t>
            </a:r>
            <a:r>
              <a:rPr lang="en-US" altLang="zh-CN" sz="2400" dirty="0" smtClean="0"/>
              <a:t>Loss</a:t>
            </a:r>
            <a:r>
              <a:rPr lang="zh-CN" altLang="en-US" sz="2400" dirty="0" smtClean="0"/>
              <a:t>为：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386" y="4195377"/>
            <a:ext cx="2111219" cy="3704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822" y="4186207"/>
            <a:ext cx="2664459" cy="359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605" y="4565869"/>
            <a:ext cx="3258148" cy="598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1533" y="5318355"/>
            <a:ext cx="2647080" cy="3630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5449" y="5305465"/>
            <a:ext cx="624871" cy="3490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9648" y="5728448"/>
            <a:ext cx="3661558" cy="625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0335" y="112924"/>
            <a:ext cx="4131666" cy="17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5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79" y="236705"/>
            <a:ext cx="5304869" cy="6358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8" y="907679"/>
            <a:ext cx="4951585" cy="47131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5852" y="5722040"/>
            <a:ext cx="4988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factorization steps 4, 5 → 2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3" y="727328"/>
            <a:ext cx="5403222" cy="51624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351" y="619744"/>
            <a:ext cx="5815814" cy="52616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35946" y="6014428"/>
            <a:ext cx="4988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factorization steps 4, 5 → 2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1" y="235322"/>
            <a:ext cx="11761058" cy="59491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60423" y="6184430"/>
            <a:ext cx="5073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Overview of PMLM pre-training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1" y="630377"/>
            <a:ext cx="3219783" cy="6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6140" y="1076227"/>
            <a:ext cx="961833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MASK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MECHANISM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Mask </a:t>
            </a:r>
            <a:r>
              <a:rPr lang="en-US" altLang="zh-CN" sz="2400" dirty="0"/>
              <a:t>15% token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40% of the time </a:t>
            </a:r>
            <a:r>
              <a:rPr lang="en-US" altLang="zh-CN" sz="2400" dirty="0" smtClean="0"/>
              <a:t>mask 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n-gram </a:t>
            </a:r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block</a:t>
            </a:r>
          </a:p>
          <a:p>
            <a:pPr lvl="1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	    60</a:t>
            </a:r>
            <a:r>
              <a:rPr lang="en-US" altLang="zh-CN" sz="2400" dirty="0"/>
              <a:t>% of the time </a:t>
            </a:r>
            <a:r>
              <a:rPr lang="en-US" altLang="zh-CN" sz="2400" dirty="0" smtClean="0"/>
              <a:t>mask 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</a:t>
            </a:r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token</a:t>
            </a:r>
            <a:endParaRPr lang="en-US" altLang="zh-C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LOSS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FINETUNE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natural language </a:t>
            </a:r>
            <a:r>
              <a:rPr lang="en-US" altLang="zh-CN" sz="2400" dirty="0" smtClean="0"/>
              <a:t>understanding</a:t>
            </a:r>
          </a:p>
          <a:p>
            <a:pPr lvl="2"/>
            <a:r>
              <a:rPr lang="en-US" altLang="zh-CN" sz="2400" dirty="0" smtClean="0"/>
              <a:t>	</a:t>
            </a:r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SOS] TEXT [EOS</a:t>
            </a:r>
            <a:r>
              <a:rPr lang="en-US" altLang="zh-CN" sz="2400" dirty="0" smtClean="0"/>
              <a:t>]                          </a:t>
            </a:r>
            <a:r>
              <a:rPr lang="zh-CN" altLang="en-US" sz="2400" dirty="0" smtClean="0"/>
              <a:t>任务：文本分类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natural language </a:t>
            </a:r>
            <a:r>
              <a:rPr lang="en-US" altLang="zh-CN" sz="2400" dirty="0" smtClean="0"/>
              <a:t>generation</a:t>
            </a:r>
          </a:p>
          <a:p>
            <a:pPr lvl="2"/>
            <a:r>
              <a:rPr lang="en-US" altLang="zh-CN" sz="2400" dirty="0"/>
              <a:t>	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输入：</a:t>
            </a:r>
            <a:r>
              <a:rPr lang="es-ES" altLang="zh-CN" sz="2400" dirty="0" smtClean="0"/>
              <a:t>[</a:t>
            </a:r>
            <a:r>
              <a:rPr lang="es-ES" altLang="zh-CN" sz="2400" dirty="0"/>
              <a:t>SOS] SRC [EOS] TGT [EOS</a:t>
            </a:r>
            <a:r>
              <a:rPr lang="es-ES" altLang="zh-CN" sz="2400" dirty="0" smtClean="0"/>
              <a:t>]          </a:t>
            </a:r>
            <a:r>
              <a:rPr lang="zh-CN" altLang="en-US" sz="2400" dirty="0" smtClean="0"/>
              <a:t>任务：文本生成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284" y="306324"/>
            <a:ext cx="5432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</a:rPr>
              <a:t>More Details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141" y="2970745"/>
            <a:ext cx="2864223" cy="6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7724" y="91889"/>
            <a:ext cx="7014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2060"/>
                </a:solidFill>
              </a:rPr>
              <a:t>Experiments  (base-size)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7724" y="756628"/>
            <a:ext cx="4964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chemeClr val="accent5">
                    <a:lumMod val="75000"/>
                  </a:schemeClr>
                </a:solidFill>
              </a:rPr>
              <a:t>Question Answering</a:t>
            </a:r>
            <a:endParaRPr kumimoji="1"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7" y="1341403"/>
            <a:ext cx="3832486" cy="20542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11485" y="3385814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SQuAD</a:t>
            </a:r>
            <a:r>
              <a:rPr lang="en-US" altLang="zh-CN" sz="2400" dirty="0" smtClean="0"/>
              <a:t> Dev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024" y="1342784"/>
            <a:ext cx="6506161" cy="20528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04702" y="3385814"/>
            <a:ext cx="3055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GLUE </a:t>
            </a:r>
            <a:r>
              <a:rPr lang="en-US" altLang="zh-CN" sz="2400" dirty="0" smtClean="0"/>
              <a:t>benchmark Dev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98078" y="3692568"/>
            <a:ext cx="4964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chemeClr val="accent5">
                    <a:lumMod val="75000"/>
                  </a:schemeClr>
                </a:solidFill>
              </a:rPr>
              <a:t>Question </a:t>
            </a:r>
            <a:r>
              <a:rPr kumimoji="1"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Generation</a:t>
            </a:r>
            <a:endParaRPr kumimoji="1"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133" y="3847479"/>
            <a:ext cx="4622702" cy="29239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042692" y="633043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SQuAD</a:t>
            </a:r>
            <a:r>
              <a:rPr lang="en-US" altLang="zh-CN" sz="2400" dirty="0" smtClean="0"/>
              <a:t> QG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55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725" y="212455"/>
            <a:ext cx="30950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Abstractive</a:t>
            </a:r>
          </a:p>
          <a:p>
            <a:r>
              <a:rPr kumimoji="1"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Summarization</a:t>
            </a:r>
            <a:endParaRPr kumimoji="1"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41782"/>
            <a:ext cx="7666508" cy="34678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950" y="3509681"/>
            <a:ext cx="8795602" cy="32474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6530" y="3533444"/>
            <a:ext cx="243368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pre-training </a:t>
            </a:r>
            <a:endParaRPr lang="en-US" altLang="zh-CN" sz="32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accent4">
                    <a:lumMod val="50000"/>
                  </a:schemeClr>
                </a:solidFill>
              </a:rPr>
              <a:t>objectives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7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30461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911709"/>
            <a:ext cx="1219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Bidirectional LM				      </a:t>
            </a:r>
            <a:r>
              <a:rPr lang="en-US" altLang="zh-C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GLUE </a:t>
            </a: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benchmark</a:t>
            </a:r>
            <a:endParaRPr lang="en-US" altLang="zh-CN" sz="24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Bidirectional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encoding               	</a:t>
            </a:r>
            <a:r>
              <a:rPr lang="en-US" altLang="zh-CN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altLang="zh-C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Extractive </a:t>
            </a: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question </a:t>
            </a:r>
            <a:r>
              <a:rPr lang="en-US" altLang="zh-C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answering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Unidirectional 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LM				 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Long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text generation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Unidirectional decoding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Sequence-to-Sequence LM		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         Abstractive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summarization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altLang="zh-CN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2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Unidirectional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decoding 		 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Question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generation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altLang="zh-C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lvl="1"/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conditioned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on bidirectional encoding    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Generative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question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answering</a:t>
            </a:r>
          </a:p>
        </p:txBody>
      </p:sp>
    </p:spTree>
    <p:extLst>
      <p:ext uri="{BB962C8B-B14F-4D97-AF65-F5344CB8AC3E}">
        <p14:creationId xmlns:p14="http://schemas.microsoft.com/office/powerpoint/2010/main" val="35903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119" y="2864224"/>
            <a:ext cx="5432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</a:rPr>
              <a:t>Advantage?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5119" y="1075765"/>
            <a:ext cx="9728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BERT 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Transformer</a:t>
            </a:r>
            <a:r>
              <a:rPr lang="zh-CN" altLang="en-US" sz="2400" dirty="0" smtClean="0"/>
              <a:t>架构，其最大缺点是</a:t>
            </a:r>
            <a:r>
              <a:rPr lang="zh-CN" altLang="en-US" sz="2400" dirty="0" smtClean="0">
                <a:solidFill>
                  <a:srgbClr val="C00000"/>
                </a:solidFill>
              </a:rPr>
              <a:t>不适用于自然语言生成任务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BERT </a:t>
            </a:r>
            <a:r>
              <a:rPr lang="zh-CN" altLang="en-US" sz="2400" dirty="0" smtClean="0"/>
              <a:t>这种</a:t>
            </a:r>
            <a:r>
              <a:rPr lang="en-US" altLang="zh-CN" sz="2400" dirty="0" smtClean="0"/>
              <a:t>DAE</a:t>
            </a:r>
            <a:r>
              <a:rPr lang="zh-CN" altLang="en-US" sz="2400" dirty="0" smtClean="0"/>
              <a:t>语言模型仅能学会词的上下文表征，但</a:t>
            </a:r>
            <a:r>
              <a:rPr lang="zh-CN" altLang="en-US" sz="2400" dirty="0" smtClean="0">
                <a:solidFill>
                  <a:srgbClr val="C00000"/>
                </a:solidFill>
              </a:rPr>
              <a:t>没有学会如何组织语言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90284" y="381001"/>
            <a:ext cx="5432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solidFill>
                  <a:srgbClr val="0070C0"/>
                </a:solidFill>
              </a:rPr>
              <a:t>Why UniLM?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5119" y="3863789"/>
            <a:ext cx="9728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共享不同类型语言模型的参数和架构，减少单独训练的代价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共同优化参数能够使模型学到的文本表示更加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</a:rPr>
              <a:t>通用。</a:t>
            </a:r>
            <a:endParaRPr lang="en-US" altLang="zh-CN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可以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</a:rPr>
              <a:t>用于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NLG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</a:rPr>
              <a:t>任务。</a:t>
            </a:r>
            <a:endParaRPr lang="en-US" altLang="zh-CN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BDCB9D-E6BE-C74A-941B-791196EB5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77" y="0"/>
            <a:ext cx="953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55" y="189028"/>
            <a:ext cx="9613767" cy="29730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46" y="3162107"/>
            <a:ext cx="4022206" cy="35896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065" y="3162107"/>
            <a:ext cx="1248240" cy="11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0284" y="306324"/>
            <a:ext cx="5432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</a:rPr>
              <a:t>UniLM</a:t>
            </a:r>
            <a:r>
              <a:rPr lang="en-US" altLang="zh-CN" sz="4400" dirty="0">
                <a:solidFill>
                  <a:srgbClr val="0070C0"/>
                </a:solidFill>
              </a:rPr>
              <a:t> </a:t>
            </a:r>
            <a:r>
              <a:rPr lang="en-US" altLang="zh-CN" sz="4400" dirty="0" smtClean="0">
                <a:solidFill>
                  <a:srgbClr val="0070C0"/>
                </a:solidFill>
              </a:rPr>
              <a:t> VS  BERT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5119" y="941294"/>
            <a:ext cx="97289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TRAIN TIME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BERT     Bidirectional LM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UniLM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00B0F0"/>
                </a:solidFill>
              </a:rPr>
              <a:t>1/3 </a:t>
            </a:r>
            <a:r>
              <a:rPr lang="en-US" altLang="zh-CN" sz="2400" dirty="0">
                <a:solidFill>
                  <a:srgbClr val="00B0F0"/>
                </a:solidFill>
              </a:rPr>
              <a:t>Bidirectional </a:t>
            </a:r>
            <a:r>
              <a:rPr lang="en-US" altLang="zh-CN" sz="2400" dirty="0" smtClean="0">
                <a:solidFill>
                  <a:srgbClr val="00B0F0"/>
                </a:solidFill>
              </a:rPr>
              <a:t>LM   </a:t>
            </a:r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	</a:t>
            </a:r>
            <a:r>
              <a:rPr lang="en-US" altLang="zh-CN" sz="2400" dirty="0">
                <a:solidFill>
                  <a:srgbClr val="00B0F0"/>
                </a:solidFill>
              </a:rPr>
              <a:t>1/6 Left-to-Right </a:t>
            </a:r>
            <a:r>
              <a:rPr lang="en-US" altLang="zh-CN" sz="2400" dirty="0" smtClean="0">
                <a:solidFill>
                  <a:srgbClr val="00B0F0"/>
                </a:solidFill>
              </a:rPr>
              <a:t>LM</a:t>
            </a:r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		1/6 Right-to-Left </a:t>
            </a:r>
            <a:r>
              <a:rPr lang="en-US" altLang="zh-CN" sz="2400" dirty="0" smtClean="0">
                <a:solidFill>
                  <a:srgbClr val="00B0F0"/>
                </a:solidFill>
              </a:rPr>
              <a:t>LM</a:t>
            </a:r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		1/3 Sequence-to-Sequence LM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MASK MECHANISM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BERT    Mask </a:t>
            </a:r>
            <a:r>
              <a:rPr lang="en-US" altLang="zh-CN" sz="2400" dirty="0" smtClean="0"/>
              <a:t>15% </a:t>
            </a:r>
            <a:r>
              <a:rPr lang="en-US" altLang="zh-CN" sz="2400" dirty="0"/>
              <a:t>token </a:t>
            </a:r>
            <a:r>
              <a:rPr lang="en-US" altLang="zh-CN" sz="2400" dirty="0" smtClean="0"/>
              <a:t> 	</a:t>
            </a:r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	80% [MASK]   10% a random token  10% keep    </a:t>
            </a:r>
          </a:p>
          <a:p>
            <a:pPr lvl="1"/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UniLM</a:t>
            </a:r>
            <a:r>
              <a:rPr lang="en-US" altLang="zh-CN" sz="2400" dirty="0" smtClean="0"/>
              <a:t>  </a:t>
            </a:r>
            <a:r>
              <a:rPr lang="nb-NO" altLang="zh-CN" sz="2400" dirty="0" smtClean="0"/>
              <a:t>Mask </a:t>
            </a:r>
            <a:r>
              <a:rPr lang="nb-NO" altLang="zh-CN" sz="2400" dirty="0"/>
              <a:t>15% token  	</a:t>
            </a:r>
          </a:p>
          <a:p>
            <a:pPr lvl="1"/>
            <a:r>
              <a:rPr lang="nb-NO" altLang="zh-CN" sz="2400" dirty="0"/>
              <a:t> </a:t>
            </a:r>
            <a:r>
              <a:rPr lang="nb-NO" altLang="zh-CN" sz="2400" dirty="0" smtClean="0"/>
              <a:t>               80</a:t>
            </a:r>
            <a:r>
              <a:rPr lang="nb-NO" altLang="zh-CN" sz="2400" dirty="0"/>
              <a:t>% [MASK]   10% a random token  10% keep</a:t>
            </a:r>
          </a:p>
          <a:p>
            <a:pPr lvl="1"/>
            <a:r>
              <a:rPr lang="en-US" altLang="zh-CN" sz="2400" dirty="0" smtClean="0"/>
              <a:t>               </a:t>
            </a:r>
            <a:r>
              <a:rPr lang="en-US" altLang="zh-CN" sz="2400" dirty="0" smtClean="0">
                <a:solidFill>
                  <a:srgbClr val="00B0F0"/>
                </a:solidFill>
              </a:rPr>
              <a:t> 80% mask one token    20% mask a bigram or trigram</a:t>
            </a:r>
          </a:p>
          <a:p>
            <a:r>
              <a:rPr lang="en-US" altLang="zh-CN" sz="2400" dirty="0" smtClean="0"/>
              <a:t>  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904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7725" y="91889"/>
            <a:ext cx="5432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2060"/>
                </a:solidFill>
              </a:rPr>
              <a:t>Experiments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725" y="991951"/>
            <a:ext cx="4964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chemeClr val="accent5">
                    <a:lumMod val="75000"/>
                  </a:schemeClr>
                </a:solidFill>
              </a:rPr>
              <a:t>Abstractive </a:t>
            </a:r>
            <a:r>
              <a:rPr kumimoji="1"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Summarization</a:t>
            </a:r>
            <a:endParaRPr kumimoji="1"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" y="1791880"/>
            <a:ext cx="4726498" cy="26456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70976" y="4545569"/>
            <a:ext cx="4180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CNN/</a:t>
            </a:r>
            <a:r>
              <a:rPr lang="en-US" altLang="zh-CN" sz="2400" dirty="0" err="1"/>
              <a:t>DailyMail</a:t>
            </a:r>
            <a:r>
              <a:rPr lang="en-US" altLang="zh-CN" sz="2400" dirty="0"/>
              <a:t> summarization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647" y="1785156"/>
            <a:ext cx="4092233" cy="264531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67023" y="4545569"/>
            <a:ext cx="5001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Gigaword</a:t>
            </a:r>
            <a:r>
              <a:rPr lang="en-US" altLang="zh-CN" sz="2400" dirty="0"/>
              <a:t> abstractive summarization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48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7725" y="313308"/>
            <a:ext cx="4964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Question Answering</a:t>
            </a:r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QA</a:t>
            </a:r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kumimoji="1" lang="en-US" altLang="zh-CN" sz="32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6" y="904807"/>
            <a:ext cx="4026577" cy="15829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418" y="938213"/>
            <a:ext cx="3185627" cy="153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832" y="921546"/>
            <a:ext cx="2714615" cy="15493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12062" y="2491553"/>
            <a:ext cx="3270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SQuAD</a:t>
            </a:r>
            <a:r>
              <a:rPr lang="en-US" altLang="zh-CN" sz="2400" dirty="0" smtClean="0"/>
              <a:t> Dev (Extractive)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789745" y="2505001"/>
            <a:ext cx="3267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CoQA</a:t>
            </a:r>
            <a:r>
              <a:rPr lang="en-US" altLang="zh-CN" sz="2400" dirty="0" smtClean="0"/>
              <a:t> Dev (Extractive)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7881045" y="2517180"/>
            <a:ext cx="3267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CoQA</a:t>
            </a:r>
            <a:r>
              <a:rPr lang="en-US" altLang="zh-CN" sz="2400" dirty="0" smtClean="0"/>
              <a:t> Dev (Generative)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87725" y="3107622"/>
            <a:ext cx="4964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Question Generation</a:t>
            </a:r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QG</a:t>
            </a:r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kumimoji="1" lang="en-US" altLang="zh-CN" sz="32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620" y="3839308"/>
            <a:ext cx="4191309" cy="205096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411032" y="5877289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SQuAD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QG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6261" y="4155142"/>
            <a:ext cx="5374624" cy="120199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873355" y="5505288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SQuAD</a:t>
            </a:r>
            <a:r>
              <a:rPr lang="en-US" altLang="zh-CN" dirty="0" smtClean="0"/>
              <a:t> Dev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2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7725" y="308045"/>
            <a:ext cx="4964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Response Generation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387725" y="3107622"/>
            <a:ext cx="4964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chemeClr val="accent5">
                    <a:lumMod val="75000"/>
                  </a:schemeClr>
                </a:solidFill>
              </a:rPr>
              <a:t>GLUE </a:t>
            </a:r>
            <a:r>
              <a:rPr kumimoji="1"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Benchmark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5" y="919714"/>
            <a:ext cx="10527429" cy="15411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47530" y="2437515"/>
            <a:ext cx="273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DSTC7 Shared Task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95" y="3859160"/>
            <a:ext cx="10527429" cy="165412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08968" y="5651357"/>
            <a:ext cx="896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GLUE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99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1294</Words>
  <Application>Microsoft Office PowerPoint</Application>
  <PresentationFormat>宽屏</PresentationFormat>
  <Paragraphs>132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Wingdings</vt:lpstr>
      <vt:lpstr>Office 主题​​</vt:lpstr>
      <vt:lpstr>Unified Language Model Pre-training for Natural Language  Understanding and Generation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UniLMv2: Pseudo-Masked Language Models for Unified Language Model Pre-Training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锦</dc:creator>
  <cp:lastModifiedBy>钱 锦</cp:lastModifiedBy>
  <cp:revision>65</cp:revision>
  <dcterms:created xsi:type="dcterms:W3CDTF">2019-11-27T06:28:21Z</dcterms:created>
  <dcterms:modified xsi:type="dcterms:W3CDTF">2020-11-06T01:28:03Z</dcterms:modified>
</cp:coreProperties>
</file>