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65" r:id="rId2"/>
    <p:sldId id="266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5" r:id="rId15"/>
    <p:sldId id="296" r:id="rId16"/>
    <p:sldId id="297" r:id="rId17"/>
    <p:sldId id="298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292" r:id="rId26"/>
    <p:sldId id="293" r:id="rId27"/>
    <p:sldId id="294" r:id="rId28"/>
    <p:sldId id="307" r:id="rId29"/>
    <p:sldId id="308" r:id="rId30"/>
    <p:sldId id="309" r:id="rId31"/>
    <p:sldId id="312" r:id="rId32"/>
    <p:sldId id="313" r:id="rId33"/>
    <p:sldId id="314" r:id="rId34"/>
    <p:sldId id="316" r:id="rId35"/>
    <p:sldId id="315" r:id="rId36"/>
    <p:sldId id="317" r:id="rId37"/>
    <p:sldId id="318" r:id="rId38"/>
    <p:sldId id="319" r:id="rId39"/>
    <p:sldId id="320" r:id="rId40"/>
    <p:sldId id="321" r:id="rId41"/>
    <p:sldId id="310" r:id="rId42"/>
    <p:sldId id="322" r:id="rId43"/>
    <p:sldId id="324" r:id="rId44"/>
    <p:sldId id="325" r:id="rId45"/>
    <p:sldId id="326" r:id="rId46"/>
    <p:sldId id="327" r:id="rId47"/>
    <p:sldId id="328" r:id="rId48"/>
    <p:sldId id="329" r:id="rId49"/>
    <p:sldId id="311" r:id="rId50"/>
    <p:sldId id="330" r:id="rId51"/>
    <p:sldId id="331" r:id="rId52"/>
    <p:sldId id="332" r:id="rId53"/>
    <p:sldId id="333" r:id="rId54"/>
    <p:sldId id="334" r:id="rId55"/>
    <p:sldId id="335" r:id="rId56"/>
    <p:sldId id="337" r:id="rId57"/>
    <p:sldId id="338" r:id="rId58"/>
    <p:sldId id="336" r:id="rId59"/>
    <p:sldId id="339" r:id="rId60"/>
    <p:sldId id="340" r:id="rId61"/>
    <p:sldId id="341" r:id="rId62"/>
    <p:sldId id="342" r:id="rId63"/>
    <p:sldId id="274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7C1"/>
    <a:srgbClr val="969FAC"/>
    <a:srgbClr val="607083"/>
    <a:srgbClr val="006666"/>
    <a:srgbClr val="43727A"/>
    <a:srgbClr val="084651"/>
    <a:srgbClr val="094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02" y="91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9562C-79DD-4A8D-BE1D-6F8625BCFFE8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E80A7-3456-4592-BADD-529B27BD8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9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F81A-0F75-4518-9F3E-C4F3859EB2F3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4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671-533D-419F-AB30-469C7350B345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3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C467-2FE4-4A88-BE65-5FEE8F8A1804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5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EF63-4288-40B9-9BC0-4B3BA3DCF6C4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39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6268-74FA-422C-A827-12E595090E00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1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05B2-EE15-4E6F-9173-F102FD228D10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3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E969-2F0C-465D-AA61-6A2A62D5D8A2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CF1B-A003-42D2-88E1-8504CA4E0C8E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41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EDEF-4C5F-4211-BA0D-0C48D1C30471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0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7505-6546-4C62-9676-A50CFE73A407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0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680B-27E2-431F-8D70-A5A071785EBD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820A-345B-4F23-B347-4030C9092170}" type="datetime1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7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gloos.zum.com/kwon37xi/v/163546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host/A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host/page.php?c=1&amp;p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channel.tistory.com/163" TargetMode="Externa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channel.tistory.com/163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ost/A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host/login_form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6400" y="1628775"/>
            <a:ext cx="9518650" cy="128183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3200" b="1" dirty="0" smtClean="0"/>
              <a:t>웹 프로그래밍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중간 정리</a:t>
            </a:r>
            <a:endParaRPr lang="ko-KR" altLang="en-US" sz="32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88900" y="6629400"/>
            <a:ext cx="120364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023090" y="6351286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AI &amp; CT 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연구실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28356" y="4584251"/>
            <a:ext cx="4814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발 표 자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김 영 진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발 표 일 </a:t>
            </a:r>
            <a:r>
              <a:rPr lang="en-US" altLang="ko-KR" dirty="0" smtClean="0">
                <a:latin typeface="+mn-ea"/>
              </a:rPr>
              <a:t>: 2019. 04. 02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소     속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한국기술교육대학교 컴퓨터공학부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이 메 일 </a:t>
            </a:r>
            <a:r>
              <a:rPr lang="en-US" altLang="ko-KR" dirty="0" smtClean="0">
                <a:latin typeface="+mn-ea"/>
              </a:rPr>
              <a:t>: you359@koreatech.ac.kr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2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데이터베이스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 smtClean="0"/>
              <a:t>데이터베이스의 특징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52132" y="1434979"/>
            <a:ext cx="666721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/>
              <a:t>실시간 접근성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/>
              <a:t>지속적인 변화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/>
              <a:t>동시 공유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파일 시스템의 경우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en-US" altLang="ko-KR" sz="1600" dirty="0" smtClean="0"/>
              <a:t>  2</a:t>
            </a:r>
            <a:r>
              <a:rPr lang="ko-KR" altLang="en-US" sz="1600" dirty="0" smtClean="0"/>
              <a:t>개 이상의 다른 요청이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왔을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하나의 요청을 처리하는 동안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다른 하나의 요청에서는 파일로의 접근이 불가능</a:t>
            </a:r>
            <a:r>
              <a:rPr lang="en-US" altLang="ko-KR" sz="1600" dirty="0" smtClean="0"/>
              <a:t>!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/>
              <a:t>내용에 의한 참조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내용을 통해 참조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검색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가능함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select * from [table] where attribute = [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]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데이터 논리적 독립성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어플리케이션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웹 서버 </a:t>
            </a:r>
            <a:r>
              <a:rPr lang="ko-KR" altLang="en-US" sz="1600" dirty="0" err="1" smtClean="0"/>
              <a:t>로직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과 데이터를 독립적으로 다룰 수 있음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736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데이터베이스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 smtClean="0"/>
              <a:t>데이터베이스의 장점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52132" y="1434979"/>
            <a:ext cx="74538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데이터 중복 최소화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데이터 공유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/>
              <a:t>일관성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무결성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보안성</a:t>
            </a:r>
            <a:r>
              <a:rPr lang="ko-KR" altLang="en-US" sz="1600" b="1" dirty="0" smtClean="0"/>
              <a:t> 유지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dirty="0" smtClean="0"/>
              <a:t>- primary key, foreign key, unique </a:t>
            </a:r>
            <a:r>
              <a:rPr lang="ko-KR" altLang="en-US" sz="1600" dirty="0" smtClean="0"/>
              <a:t>등의 </a:t>
            </a:r>
            <a:r>
              <a:rPr lang="en-US" altLang="ko-KR" sz="1600" dirty="0" smtClean="0"/>
              <a:t>index key </a:t>
            </a:r>
            <a:r>
              <a:rPr lang="ko-KR" altLang="en-US" sz="1600" dirty="0" smtClean="0"/>
              <a:t>와 제약조건을 부여해서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잘못된 데이터가 저장되지 않도록 구성할 수 있음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최신의 데이터 유지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데이터의 표준화 가능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데이터의 논리적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물리적 독립성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용이한 데이터 접근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데이터 저장 공간 절약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568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데이터베이스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8060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 smtClean="0"/>
              <a:t>데이터베이스 관리 시스템</a:t>
            </a:r>
            <a:r>
              <a:rPr lang="en-US" altLang="ko-KR" sz="2000" b="1" dirty="0" smtClean="0"/>
              <a:t>(Database Management System, DBMS)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52132" y="1434979"/>
            <a:ext cx="386746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 err="1" smtClean="0"/>
              <a:t>계층형</a:t>
            </a:r>
            <a:r>
              <a:rPr lang="ko-KR" altLang="en-US" sz="1600" dirty="0" smtClean="0"/>
              <a:t> 데이터베이스</a:t>
            </a:r>
            <a:endParaRPr lang="en-US" altLang="ko-KR" sz="16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 err="1" smtClean="0"/>
              <a:t>네트워크형</a:t>
            </a:r>
            <a:r>
              <a:rPr lang="ko-KR" altLang="en-US" sz="1600" dirty="0" smtClean="0"/>
              <a:t> 데이터베이스</a:t>
            </a:r>
            <a:endParaRPr lang="en-US" altLang="ko-KR" sz="16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FF0000"/>
                </a:solidFill>
              </a:rPr>
              <a:t>관계형 데이터베이스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/>
            </a:r>
            <a:br>
              <a:rPr lang="en-US" altLang="ko-KR" sz="1600" b="1" dirty="0" smtClean="0">
                <a:solidFill>
                  <a:srgbClr val="FF0000"/>
                </a:solidFill>
              </a:rPr>
            </a:br>
            <a:r>
              <a:rPr lang="en-US" altLang="ko-KR" sz="1600" b="1" dirty="0" smtClean="0">
                <a:solidFill>
                  <a:srgbClr val="FF0000"/>
                </a:solidFill>
              </a:rPr>
              <a:t>- MySQL, Oracle,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MsSQL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SQLite …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smtClean="0"/>
              <a:t>NoSQL(Not-Only SQL) </a:t>
            </a:r>
            <a:r>
              <a:rPr lang="ko-KR" altLang="en-US" sz="1600" dirty="0" smtClean="0"/>
              <a:t>데이터베이스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MongoDB, </a:t>
            </a:r>
            <a:r>
              <a:rPr lang="en-US" altLang="ko-KR" sz="1600" dirty="0" err="1" smtClean="0"/>
              <a:t>CouchDB</a:t>
            </a:r>
            <a:r>
              <a:rPr lang="en-US" altLang="ko-KR" sz="1600" dirty="0" smtClean="0"/>
              <a:t>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23512" y="2157524"/>
            <a:ext cx="628460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행</a:t>
            </a:r>
            <a:r>
              <a:rPr lang="en-US" altLang="ko-KR" sz="1600" dirty="0" smtClean="0"/>
              <a:t>(Column, Attribute)</a:t>
            </a:r>
            <a:r>
              <a:rPr lang="ko-KR" altLang="en-US" sz="1600" dirty="0" smtClean="0"/>
              <a:t>과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열</a:t>
            </a:r>
            <a:r>
              <a:rPr lang="en-US" altLang="ko-KR" sz="1600" dirty="0" smtClean="0"/>
              <a:t>(Record, Tuple)</a:t>
            </a:r>
            <a:r>
              <a:rPr lang="ko-KR" altLang="en-US" sz="1600" dirty="0" smtClean="0"/>
              <a:t>로 구성된 </a:t>
            </a:r>
            <a:r>
              <a:rPr lang="en-US" altLang="ko-KR" sz="1600" dirty="0" smtClean="0"/>
              <a:t>Table </a:t>
            </a:r>
            <a:r>
              <a:rPr lang="ko-KR" altLang="en-US" sz="1600" dirty="0" smtClean="0"/>
              <a:t>간의 관계를 표현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일반적으로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데이터베이스라 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관계형 데이터베이스를 의미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Table </a:t>
            </a:r>
            <a:r>
              <a:rPr lang="ko-KR" altLang="en-US" sz="1600" dirty="0" smtClean="0"/>
              <a:t>간의 관계는 </a:t>
            </a:r>
            <a:r>
              <a:rPr lang="ko-KR" altLang="en-US" sz="1600" dirty="0" err="1" smtClean="0"/>
              <a:t>외래키를</a:t>
            </a:r>
            <a:r>
              <a:rPr lang="ko-KR" altLang="en-US" sz="1600" dirty="0" smtClean="0"/>
              <a:t> 통해 표현 가능</a:t>
            </a:r>
            <a:r>
              <a:rPr lang="en-US" altLang="ko-KR" sz="1600" dirty="0" smtClean="0"/>
              <a:t>!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SQL(Structured Query Language)</a:t>
            </a:r>
            <a:r>
              <a:rPr lang="ko-KR" altLang="en-US" sz="1600" dirty="0" smtClean="0"/>
              <a:t>를 사용해서 데이터 접근 및 관리</a:t>
            </a:r>
            <a:endParaRPr lang="ko-KR" altLang="en-US" sz="1600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021015" y="2754923"/>
            <a:ext cx="16998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데이터베이스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DBMS </a:t>
            </a:r>
            <a:r>
              <a:rPr lang="ko-KR" altLang="en-US" sz="2000" b="1" dirty="0" smtClean="0"/>
              <a:t>언어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52132" y="1434979"/>
            <a:ext cx="78857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b="1" dirty="0"/>
              <a:t>데이터 정의 </a:t>
            </a:r>
            <a:r>
              <a:rPr lang="ko-KR" altLang="en-US" sz="1600" b="1" dirty="0" smtClean="0"/>
              <a:t>언어</a:t>
            </a:r>
            <a:r>
              <a:rPr lang="en-US" altLang="ko-KR" sz="1600" b="1" dirty="0" smtClean="0"/>
              <a:t> : DDL </a:t>
            </a:r>
            <a:r>
              <a:rPr lang="en-US" altLang="ko-KR" sz="1600" b="1" dirty="0" smtClean="0"/>
              <a:t>(</a:t>
            </a:r>
            <a:r>
              <a:rPr lang="en-US" altLang="ko-KR" sz="1600" b="1" dirty="0" smtClean="0"/>
              <a:t>Data Definition Language</a:t>
            </a:r>
            <a:r>
              <a:rPr lang="en-US" altLang="ko-KR" sz="1600" b="1" dirty="0" smtClean="0"/>
              <a:t>)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Create, Alter, Drop </a:t>
            </a:r>
            <a:r>
              <a:rPr lang="ko-KR" altLang="en-US" sz="1600" dirty="0" smtClean="0"/>
              <a:t>등의 테이블 생성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삭제 명령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b="1" dirty="0" smtClean="0"/>
              <a:t>데이터 조작 언어 </a:t>
            </a:r>
            <a:r>
              <a:rPr lang="en-US" altLang="ko-KR" sz="1600" b="1" dirty="0" smtClean="0"/>
              <a:t>: DML (Data Manipulation Language)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Select, Insert, Delete, Update </a:t>
            </a:r>
            <a:r>
              <a:rPr lang="ko-KR" altLang="en-US" sz="1600" dirty="0" smtClean="0"/>
              <a:t>등의 테이블 내 내용</a:t>
            </a:r>
            <a:r>
              <a:rPr lang="en-US" altLang="ko-KR" sz="1600" dirty="0" smtClean="0"/>
              <a:t>(Record, Tuple) </a:t>
            </a:r>
            <a:r>
              <a:rPr lang="ko-KR" altLang="en-US" sz="1600" dirty="0" smtClean="0"/>
              <a:t>의 조작 명령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 smtClean="0"/>
              <a:t>데이터 제어 언어 </a:t>
            </a:r>
            <a:r>
              <a:rPr lang="en-US" altLang="ko-KR" sz="1600" dirty="0" smtClean="0"/>
              <a:t>: DCL (Data Control Language)</a:t>
            </a:r>
            <a:br>
              <a:rPr lang="en-US" altLang="ko-KR" sz="1600" dirty="0" smtClean="0"/>
            </a:br>
            <a:r>
              <a:rPr lang="en-US" altLang="ko-KR" sz="1600" dirty="0" smtClean="0"/>
              <a:t>- Grant, Revoke, Commit, Rollback </a:t>
            </a:r>
            <a:r>
              <a:rPr lang="ko-KR" altLang="en-US" sz="1600" dirty="0" smtClean="0"/>
              <a:t>등의 제어 관련 명령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1592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데이터베이스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6328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/>
              <a:t>데이터 정의 언어</a:t>
            </a:r>
            <a:r>
              <a:rPr lang="en-US" altLang="ko-KR" sz="2000" b="1" dirty="0"/>
              <a:t> : DDL (Data Definition Language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52132" y="2099991"/>
            <a:ext cx="70626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b="1" dirty="0" smtClean="0">
                <a:solidFill>
                  <a:srgbClr val="FF0000"/>
                </a:solidFill>
              </a:rPr>
              <a:t>CREATE TABLE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[table name]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b="1" dirty="0"/>
              <a:t>[attribute name] [type] [null or not null] [default] [</a:t>
            </a:r>
            <a:r>
              <a:rPr lang="en-US" altLang="ko-KR" sz="1600" b="1" dirty="0" err="1"/>
              <a:t>auto_increment</a:t>
            </a:r>
            <a:r>
              <a:rPr lang="en-US" altLang="ko-KR" sz="1600" b="1" dirty="0"/>
              <a:t>]</a:t>
            </a:r>
            <a:r>
              <a:rPr lang="en-US" altLang="ko-KR" sz="1600" dirty="0">
                <a:solidFill>
                  <a:srgbClr val="7030A0"/>
                </a:solidFill>
              </a:rPr>
              <a:t/>
            </a:r>
            <a:br>
              <a:rPr lang="en-US" altLang="ko-KR" sz="1600" dirty="0">
                <a:solidFill>
                  <a:srgbClr val="7030A0"/>
                </a:solidFill>
              </a:rPr>
            </a:br>
            <a:r>
              <a:rPr lang="en-US" altLang="ko-KR" sz="1600" dirty="0"/>
              <a:t>…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…</a:t>
            </a:r>
            <a:br>
              <a:rPr lang="en-US" altLang="ko-KR" sz="1600" dirty="0" smtClean="0"/>
            </a:br>
            <a:r>
              <a:rPr lang="en-US" altLang="ko-KR" sz="1600" b="1" dirty="0" smtClean="0">
                <a:solidFill>
                  <a:schemeClr val="accent2"/>
                </a:solidFill>
              </a:rPr>
              <a:t>[constraints]</a:t>
            </a:r>
            <a:r>
              <a:rPr lang="en-US" altLang="ko-KR" sz="1600" dirty="0" smtClean="0"/>
              <a:t> …</a:t>
            </a:r>
            <a:br>
              <a:rPr lang="en-US" altLang="ko-KR" sz="1600" dirty="0" smtClean="0"/>
            </a:b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Engine=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InnoDB</a:t>
            </a:r>
            <a:endParaRPr lang="en-US" altLang="ko-KR" sz="1600" b="1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2132" y="1640997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테이블 생성 명령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  <p:cxnSp>
        <p:nvCxnSpPr>
          <p:cNvPr id="3" name="직선 화살표 연결선 2"/>
          <p:cNvCxnSpPr>
            <a:endCxn id="14" idx="1"/>
          </p:cNvCxnSpPr>
          <p:nvPr/>
        </p:nvCxnSpPr>
        <p:spPr>
          <a:xfrm>
            <a:off x="3563815" y="4422935"/>
            <a:ext cx="2228972" cy="1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92787" y="3895612"/>
            <a:ext cx="61582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[constraints] </a:t>
            </a:r>
            <a:r>
              <a:rPr lang="ko-KR" altLang="en-US" sz="1600" dirty="0" smtClean="0"/>
              <a:t>에는 </a:t>
            </a:r>
            <a:r>
              <a:rPr lang="en-US" altLang="ko-KR" sz="1600" dirty="0" smtClean="0"/>
              <a:t>primary key, foreign key, unique </a:t>
            </a:r>
            <a:r>
              <a:rPr lang="ko-KR" altLang="en-US" sz="1600" dirty="0" smtClean="0"/>
              <a:t>와 같은 키나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여타 제약조건이 들어갈 수 있음</a:t>
            </a:r>
            <a:r>
              <a:rPr lang="en-US" altLang="ko-KR" sz="1600" dirty="0" smtClean="0"/>
              <a:t>!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364835" y="5028945"/>
            <a:ext cx="2320857" cy="88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92787" y="5448037"/>
            <a:ext cx="2699778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err="1" smtClean="0"/>
              <a:t>InnoDB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엔진으로 설정해야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600" dirty="0" err="1" smtClean="0"/>
              <a:t>외래키를</a:t>
            </a:r>
            <a:r>
              <a:rPr lang="ko-KR" altLang="en-US" sz="1600" dirty="0" smtClean="0"/>
              <a:t> 사용할 수 있음</a:t>
            </a:r>
            <a:r>
              <a:rPr lang="en-US" altLang="ko-KR" sz="1600" dirty="0" smtClean="0"/>
              <a:t>!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5459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데이터베이스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6328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/>
              <a:t>데이터 정의 언어</a:t>
            </a:r>
            <a:r>
              <a:rPr lang="en-US" altLang="ko-KR" sz="2000" b="1" dirty="0"/>
              <a:t> : DDL (Data Definition Language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52132" y="1957009"/>
            <a:ext cx="49931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b="1" dirty="0" smtClean="0">
                <a:solidFill>
                  <a:srgbClr val="FF0000"/>
                </a:solidFill>
              </a:rPr>
              <a:t>CREATE TABLE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user</a:t>
            </a:r>
            <a:r>
              <a:rPr lang="en-US" altLang="ko-KR" sz="1600" dirty="0" smtClean="0"/>
              <a:t> (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NOT NULL AUTO_INCREMENT,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name varchar(255) NOT NULL,</a:t>
            </a:r>
            <a:br>
              <a:rPr lang="en-US" altLang="ko-KR" sz="1600" dirty="0" smtClean="0"/>
            </a:br>
            <a:r>
              <a:rPr lang="en-US" altLang="ko-KR" sz="1600" dirty="0" smtClean="0"/>
              <a:t>job varchar(255) default ‘student’,</a:t>
            </a:r>
            <a:br>
              <a:rPr lang="en-US" altLang="ko-KR" sz="1600" dirty="0" smtClean="0"/>
            </a:br>
            <a:r>
              <a:rPr lang="en-US" altLang="ko-KR" sz="1600" dirty="0" smtClean="0"/>
              <a:t>super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,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…</a:t>
            </a:r>
            <a:br>
              <a:rPr lang="en-US" altLang="ko-KR" sz="1600" dirty="0" smtClean="0"/>
            </a:br>
            <a:r>
              <a:rPr lang="en-US" altLang="ko-KR" sz="1600" dirty="0" smtClean="0"/>
              <a:t>PRIMARY KEY(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),</a:t>
            </a:r>
            <a:br>
              <a:rPr lang="en-US" altLang="ko-KR" sz="1600" dirty="0" smtClean="0"/>
            </a:br>
            <a:r>
              <a:rPr lang="en-US" altLang="ko-KR" sz="1600" dirty="0" smtClean="0"/>
              <a:t>FORIGN KEY(super) REFERENCES professor(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b="1" dirty="0" smtClean="0">
                <a:solidFill>
                  <a:srgbClr val="FF0000"/>
                </a:solidFill>
              </a:rPr>
              <a:t>) Engine=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InnoDB</a:t>
            </a:r>
            <a:endParaRPr lang="en-US" altLang="ko-KR" sz="1600" b="1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2132" y="1498015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테이블 생성 명령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607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데이터베이스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6328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/>
              <a:t>데이터 정의 언어</a:t>
            </a:r>
            <a:r>
              <a:rPr lang="en-US" altLang="ko-KR" sz="2000" b="1" dirty="0"/>
              <a:t> : DDL (Data Definition Language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52132" y="2028694"/>
            <a:ext cx="75024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b="1" dirty="0" smtClean="0">
                <a:solidFill>
                  <a:srgbClr val="FF0000"/>
                </a:solidFill>
              </a:rPr>
              <a:t>ALTER TABLE</a:t>
            </a:r>
            <a:r>
              <a:rPr lang="en-US" altLang="ko-KR" sz="1600" dirty="0" smtClean="0"/>
              <a:t> [table name]</a:t>
            </a:r>
            <a:br>
              <a:rPr lang="en-US" altLang="ko-KR" sz="1600" dirty="0" smtClean="0"/>
            </a:br>
            <a:r>
              <a:rPr lang="en-US" altLang="ko-KR" sz="1600" b="1" dirty="0" smtClean="0">
                <a:solidFill>
                  <a:srgbClr val="FF0000"/>
                </a:solidFill>
              </a:rPr>
              <a:t>MODIFY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[attribute name] [type] [null or not null] [default] [</a:t>
            </a:r>
            <a:r>
              <a:rPr lang="en-US" altLang="ko-KR" sz="1600" dirty="0" err="1"/>
              <a:t>auto_increment</a:t>
            </a:r>
            <a:r>
              <a:rPr lang="en-US" altLang="ko-KR" sz="1600" dirty="0" smtClean="0"/>
              <a:t>]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452132" y="1569700"/>
            <a:ext cx="3055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테이블 수정 명령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속성 수정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52132" y="3974833"/>
            <a:ext cx="71642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b="1" dirty="0" smtClean="0">
                <a:solidFill>
                  <a:srgbClr val="FF0000"/>
                </a:solidFill>
              </a:rPr>
              <a:t>ALTER TABLE</a:t>
            </a:r>
            <a:r>
              <a:rPr lang="en-US" altLang="ko-KR" sz="1600" dirty="0" smtClean="0"/>
              <a:t> [table name]</a:t>
            </a:r>
            <a:br>
              <a:rPr lang="en-US" altLang="ko-KR" sz="1600" dirty="0" smtClean="0"/>
            </a:br>
            <a:r>
              <a:rPr lang="en-US" altLang="ko-KR" sz="1600" b="1" dirty="0" smtClean="0">
                <a:solidFill>
                  <a:srgbClr val="FF0000"/>
                </a:solidFill>
              </a:rPr>
              <a:t>ADD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[attribute name] [type] [null or not null] [default] [</a:t>
            </a:r>
            <a:r>
              <a:rPr lang="en-US" altLang="ko-KR" sz="1600" dirty="0" err="1"/>
              <a:t>auto_increment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452132" y="3515839"/>
            <a:ext cx="3055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테이블 수정 명령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속성 추가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7381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데이터베이스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6328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/>
              <a:t>데이터 정의 언어</a:t>
            </a:r>
            <a:r>
              <a:rPr lang="en-US" altLang="ko-KR" sz="2000" b="1" dirty="0"/>
              <a:t> : DDL (Data Definition Language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52132" y="2099971"/>
            <a:ext cx="2993768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b="1" dirty="0" smtClean="0">
                <a:solidFill>
                  <a:srgbClr val="FF0000"/>
                </a:solidFill>
              </a:rPr>
              <a:t>ALTER TABLE</a:t>
            </a:r>
            <a:r>
              <a:rPr lang="en-US" altLang="ko-KR" sz="1600" dirty="0" smtClean="0"/>
              <a:t> [table name]</a:t>
            </a:r>
            <a:br>
              <a:rPr lang="en-US" altLang="ko-KR" sz="1600" dirty="0" smtClean="0"/>
            </a:br>
            <a:r>
              <a:rPr lang="en-US" altLang="ko-KR" sz="1600" b="1" dirty="0" smtClean="0">
                <a:solidFill>
                  <a:srgbClr val="FF0000"/>
                </a:solidFill>
              </a:rPr>
              <a:t>DROP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[attribute name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452132" y="1640977"/>
            <a:ext cx="3055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테이블 수정 명령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속성 삭제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52132" y="4296369"/>
            <a:ext cx="296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b="1" dirty="0" smtClean="0">
                <a:solidFill>
                  <a:srgbClr val="FF0000"/>
                </a:solidFill>
              </a:rPr>
              <a:t>DROP TABLE</a:t>
            </a:r>
            <a:r>
              <a:rPr lang="en-US" altLang="ko-KR" sz="1600" dirty="0" smtClean="0"/>
              <a:t> [table name]</a:t>
            </a:r>
            <a:endParaRPr lang="en-US" altLang="ko-K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452132" y="3837375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테이블 삭제 명령</a:t>
            </a:r>
            <a:r>
              <a:rPr lang="en-US" altLang="ko-KR" sz="1600" b="1" dirty="0" smtClean="0"/>
              <a:t>]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4069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데이터베이스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6328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/>
              <a:t>데이터 정의 언어</a:t>
            </a:r>
            <a:r>
              <a:rPr lang="en-US" altLang="ko-KR" sz="2000" b="1" dirty="0"/>
              <a:t> : DDL (Data Definition Language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2132" y="1492949"/>
            <a:ext cx="4295791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기타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테이블 수정 명령 참고</a:t>
            </a:r>
            <a:r>
              <a:rPr lang="en-US" altLang="ko-KR" sz="1600" b="1" dirty="0" smtClean="0"/>
              <a:t>] </a:t>
            </a:r>
            <a:r>
              <a:rPr lang="en-US" altLang="ko-KR" sz="1600" dirty="0" smtClean="0"/>
              <a:t>:</a:t>
            </a:r>
            <a:br>
              <a:rPr lang="en-US" altLang="ko-KR" sz="1600" dirty="0" smtClean="0"/>
            </a:br>
            <a:r>
              <a:rPr lang="en-US" altLang="ko-KR" sz="1600" dirty="0">
                <a:hlinkClick r:id="rId3"/>
              </a:rPr>
              <a:t>http://egloos.zum.com/kwon37xi/v/1635464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205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데이터베이스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6798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/>
              <a:t>데이터 조작 언어 </a:t>
            </a:r>
            <a:r>
              <a:rPr lang="en-US" altLang="ko-KR" sz="2000" b="1" dirty="0"/>
              <a:t>: DML (Data Manipulation Language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2132" y="1492949"/>
            <a:ext cx="94091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/>
              <a:t>[</a:t>
            </a:r>
            <a:r>
              <a:rPr lang="en-US" altLang="ko-KR" sz="1600" b="1" dirty="0" smtClean="0"/>
              <a:t>record/tuple </a:t>
            </a:r>
            <a:r>
              <a:rPr lang="ko-KR" altLang="en-US" sz="1600" b="1" dirty="0" smtClean="0"/>
              <a:t>추가 명령</a:t>
            </a:r>
            <a:r>
              <a:rPr lang="en-US" altLang="ko-KR" sz="1600" b="1" dirty="0" smtClean="0"/>
              <a:t>] </a:t>
            </a:r>
            <a:br>
              <a:rPr lang="en-US" altLang="ko-KR" sz="1600" b="1" dirty="0" smtClean="0"/>
            </a:br>
            <a:r>
              <a:rPr lang="en-US" altLang="ko-KR" sz="1600" dirty="0" smtClean="0"/>
              <a:t>-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INSERT INTO</a:t>
            </a:r>
            <a:r>
              <a:rPr lang="en-US" altLang="ko-KR" sz="1600" dirty="0" smtClean="0"/>
              <a:t> [table name] (attr1, attr2, attr3, …)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VALUES</a:t>
            </a:r>
            <a:r>
              <a:rPr lang="en-US" altLang="ko-KR" sz="1600" dirty="0" smtClean="0"/>
              <a:t> (attr1_value, attr2_value, attr3_value, …)</a:t>
            </a:r>
            <a:br>
              <a:rPr lang="en-US" altLang="ko-KR" sz="1600" dirty="0" smtClean="0"/>
            </a:br>
            <a:r>
              <a:rPr lang="en-US" altLang="ko-KR" sz="1600" dirty="0" smtClean="0"/>
              <a:t>ex)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INSERT INTO</a:t>
            </a:r>
            <a:r>
              <a:rPr lang="en-US" altLang="ko-KR" sz="1600" dirty="0" smtClean="0"/>
              <a:t> user(host, name, password)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VALUES</a:t>
            </a:r>
            <a:r>
              <a:rPr lang="en-US" altLang="ko-KR" sz="1600" dirty="0" smtClean="0"/>
              <a:t> (‘localhost’, ‘</a:t>
            </a:r>
            <a:r>
              <a:rPr lang="en-US" altLang="ko-KR" sz="1600" dirty="0" err="1" smtClean="0"/>
              <a:t>kyj</a:t>
            </a:r>
            <a:r>
              <a:rPr lang="en-US" altLang="ko-KR" sz="1600" dirty="0" smtClean="0"/>
              <a:t>’ ,’1111’);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19698" y="3747756"/>
            <a:ext cx="9358972" cy="998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b="1" dirty="0" smtClean="0"/>
              <a:t>이 영역은 생략 가능</a:t>
            </a:r>
            <a:r>
              <a:rPr lang="en-US" altLang="ko-KR" sz="1600" b="1" dirty="0" smtClean="0"/>
              <a:t>!</a:t>
            </a:r>
            <a:br>
              <a:rPr lang="en-US" altLang="ko-KR" sz="1600" b="1" dirty="0" smtClean="0"/>
            </a:br>
            <a:r>
              <a:rPr lang="ko-KR" altLang="en-US" sz="1600" b="1" dirty="0" smtClean="0"/>
              <a:t>생략 시</a:t>
            </a:r>
            <a:r>
              <a:rPr lang="en-US" altLang="ko-KR" sz="1600" b="1" dirty="0" smtClean="0"/>
              <a:t>, VALUES </a:t>
            </a:r>
            <a:r>
              <a:rPr lang="ko-KR" altLang="en-US" sz="1600" b="1" dirty="0" smtClean="0"/>
              <a:t>뒤에 들어가는 속성 값의 순서와 개수는</a:t>
            </a:r>
            <a:r>
              <a:rPr lang="en-US" altLang="ko-KR" sz="1600" b="1" dirty="0" smtClean="0"/>
              <a:t>, table </a:t>
            </a:r>
            <a:r>
              <a:rPr lang="ko-KR" altLang="en-US" sz="1600" b="1" dirty="0" smtClean="0"/>
              <a:t>의 속성 순서와 개수와 동일해야 함</a:t>
            </a:r>
            <a:r>
              <a:rPr lang="en-US" altLang="ko-KR" sz="1600" b="1" dirty="0" smtClean="0"/>
              <a:t>!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96861" y="2192215"/>
            <a:ext cx="2004646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10" idx="0"/>
            <a:endCxn id="2" idx="2"/>
          </p:cNvCxnSpPr>
          <p:nvPr/>
        </p:nvCxnSpPr>
        <p:spPr>
          <a:xfrm flipV="1">
            <a:off x="5199184" y="2473569"/>
            <a:ext cx="0" cy="127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7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1200" y="653200"/>
            <a:ext cx="9518650" cy="52761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8900" y="6629400"/>
            <a:ext cx="12036425" cy="0"/>
          </a:xfrm>
          <a:prstGeom prst="line">
            <a:avLst/>
          </a:prstGeom>
          <a:ln w="28575">
            <a:solidFill>
              <a:srgbClr val="969FA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81200" y="322980"/>
            <a:ext cx="10144125" cy="0"/>
          </a:xfrm>
          <a:prstGeom prst="line">
            <a:avLst/>
          </a:prstGeom>
          <a:ln w="28575">
            <a:solidFill>
              <a:srgbClr val="969FA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14459" y="1848279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웹 프로그래밍</a:t>
            </a:r>
            <a:r>
              <a:rPr lang="en-US" altLang="ko-KR" b="1" dirty="0" smtClean="0">
                <a:solidFill>
                  <a:schemeClr val="bg1"/>
                </a:solidFill>
              </a:rPr>
              <a:t>(PHP)</a:t>
            </a:r>
            <a:r>
              <a:rPr lang="ko-KR" altLang="en-US" b="1" dirty="0" smtClean="0">
                <a:solidFill>
                  <a:schemeClr val="bg1"/>
                </a:solidFill>
              </a:rPr>
              <a:t>의 기본 동작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4459" y="2496439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데이터베이스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4459" y="3144599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. MySQL </a:t>
            </a:r>
            <a:r>
              <a:rPr lang="ko-KR" altLang="en-US" b="1" dirty="0" smtClean="0">
                <a:solidFill>
                  <a:schemeClr val="bg1"/>
                </a:solidFill>
              </a:rPr>
              <a:t>사용자 및 데이터베이스 생성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4459" y="3792759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en-US" altLang="ko-KR" b="1" dirty="0" smtClean="0">
                <a:solidFill>
                  <a:schemeClr val="bg1"/>
                </a:solidFill>
              </a:rPr>
              <a:t>HTML/CSS/JS </a:t>
            </a:r>
            <a:r>
              <a:rPr lang="ko-KR" altLang="en-US" b="1" dirty="0" smtClean="0">
                <a:solidFill>
                  <a:schemeClr val="bg1"/>
                </a:solidFill>
              </a:rPr>
              <a:t>기본 구조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4459" y="5055621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6. </a:t>
            </a:r>
            <a:r>
              <a:rPr lang="en-US" altLang="ko-KR" b="1" dirty="0" smtClean="0">
                <a:solidFill>
                  <a:schemeClr val="bg1"/>
                </a:solidFill>
              </a:rPr>
              <a:t>MySQL </a:t>
            </a:r>
            <a:r>
              <a:rPr lang="ko-KR" altLang="en-US" b="1" dirty="0" smtClean="0">
                <a:solidFill>
                  <a:schemeClr val="bg1"/>
                </a:solidFill>
              </a:rPr>
              <a:t>과 </a:t>
            </a:r>
            <a:r>
              <a:rPr lang="en-US" altLang="ko-KR" b="1" dirty="0" smtClean="0">
                <a:solidFill>
                  <a:schemeClr val="bg1"/>
                </a:solidFill>
              </a:rPr>
              <a:t>PHP</a:t>
            </a:r>
            <a:r>
              <a:rPr lang="ko-KR" altLang="en-US" b="1" dirty="0" smtClean="0">
                <a:solidFill>
                  <a:schemeClr val="bg1"/>
                </a:solidFill>
              </a:rPr>
              <a:t>의 연동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14459" y="4440919"/>
            <a:ext cx="430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5. </a:t>
            </a:r>
            <a:r>
              <a:rPr lang="ko-KR" altLang="en-US" b="1" dirty="0" smtClean="0">
                <a:solidFill>
                  <a:schemeClr val="bg1"/>
                </a:solidFill>
              </a:rPr>
              <a:t>클라이언트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브라우저</a:t>
            </a:r>
            <a:r>
              <a:rPr lang="en-US" altLang="ko-KR" b="1" dirty="0" smtClean="0">
                <a:solidFill>
                  <a:schemeClr val="bg1"/>
                </a:solidFill>
              </a:rPr>
              <a:t>) – </a:t>
            </a:r>
            <a:r>
              <a:rPr lang="ko-KR" altLang="en-US" b="1" dirty="0" smtClean="0">
                <a:solidFill>
                  <a:schemeClr val="bg1"/>
                </a:solidFill>
              </a:rPr>
              <a:t>웹 서버 통신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데이터베이스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6798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/>
              <a:t>데이터 조작 언어 </a:t>
            </a:r>
            <a:r>
              <a:rPr lang="en-US" altLang="ko-KR" sz="2000" b="1" dirty="0"/>
              <a:t>: DML (Data Manipulation Language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2132" y="1492949"/>
            <a:ext cx="80316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/>
              <a:t>[</a:t>
            </a:r>
            <a:r>
              <a:rPr lang="en-US" altLang="ko-KR" sz="1600" b="1" dirty="0" smtClean="0"/>
              <a:t>record/tuple </a:t>
            </a:r>
            <a:r>
              <a:rPr lang="ko-KR" altLang="en-US" sz="1600" b="1" dirty="0" smtClean="0"/>
              <a:t>수정 명령</a:t>
            </a:r>
            <a:r>
              <a:rPr lang="en-US" altLang="ko-KR" sz="1600" b="1" dirty="0" smtClean="0"/>
              <a:t>] </a:t>
            </a:r>
            <a:br>
              <a:rPr lang="en-US" altLang="ko-KR" sz="1600" b="1" dirty="0" smtClean="0"/>
            </a:br>
            <a:r>
              <a:rPr lang="en-US" altLang="ko-KR" sz="1600" b="1" dirty="0" smtClean="0">
                <a:solidFill>
                  <a:srgbClr val="FF0000"/>
                </a:solidFill>
              </a:rPr>
              <a:t>- UPDATE</a:t>
            </a:r>
            <a:r>
              <a:rPr lang="en-US" altLang="ko-KR" sz="1600" dirty="0" smtClean="0"/>
              <a:t> [table name]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SET</a:t>
            </a:r>
            <a:r>
              <a:rPr lang="en-US" altLang="ko-KR" sz="1600" dirty="0" smtClean="0"/>
              <a:t> attr1=attr1</a:t>
            </a:r>
            <a:r>
              <a:rPr lang="en-US" altLang="ko-KR" sz="1600" dirty="0" smtClean="0"/>
              <a:t>_value, attr2=attr2_value, …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WHERE</a:t>
            </a:r>
            <a:r>
              <a:rPr lang="en-US" altLang="ko-KR" sz="1600" dirty="0" smtClean="0"/>
              <a:t> [</a:t>
            </a:r>
            <a:r>
              <a:rPr lang="ko-KR" altLang="en-US" sz="1600" dirty="0" err="1" smtClean="0"/>
              <a:t>조건절</a:t>
            </a:r>
            <a:r>
              <a:rPr lang="en-US" altLang="ko-KR" sz="1600" dirty="0" smtClean="0"/>
              <a:t>]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Ex)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UPDATE</a:t>
            </a:r>
            <a:r>
              <a:rPr lang="en-US" altLang="ko-KR" sz="1600" dirty="0" smtClean="0"/>
              <a:t> user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SET</a:t>
            </a:r>
            <a:r>
              <a:rPr lang="en-US" altLang="ko-KR" sz="1600" dirty="0" smtClean="0"/>
              <a:t> name=‘</a:t>
            </a:r>
            <a:r>
              <a:rPr lang="en-US" altLang="ko-KR" sz="1600" dirty="0" err="1" smtClean="0"/>
              <a:t>kkk</a:t>
            </a:r>
            <a:r>
              <a:rPr lang="en-US" altLang="ko-KR" sz="1600" dirty="0" smtClean="0"/>
              <a:t>’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WHERE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=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2132" y="3747756"/>
            <a:ext cx="6682983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 smtClean="0"/>
              <a:t>전체 </a:t>
            </a:r>
            <a:r>
              <a:rPr lang="en-US" altLang="ko-KR" sz="1600" b="1" dirty="0" smtClean="0"/>
              <a:t>Record </a:t>
            </a:r>
            <a:r>
              <a:rPr lang="ko-KR" altLang="en-US" sz="1600" b="1" dirty="0" smtClean="0"/>
              <a:t>의 정보를 한번에 바꾸고자 할 경우 </a:t>
            </a:r>
            <a:r>
              <a:rPr lang="en-US" altLang="ko-KR" sz="1600" b="1" dirty="0" smtClean="0"/>
              <a:t>WHERE </a:t>
            </a:r>
            <a:r>
              <a:rPr lang="ko-KR" altLang="en-US" sz="1600" b="1" dirty="0" smtClean="0"/>
              <a:t>문 생략 가능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88550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데이터베이스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6798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/>
              <a:t>데이터 조작 언어 </a:t>
            </a:r>
            <a:r>
              <a:rPr lang="en-US" altLang="ko-KR" sz="2000" b="1" dirty="0"/>
              <a:t>: DML (Data Manipulation Language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2132" y="1492949"/>
            <a:ext cx="45377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/>
              <a:t>[</a:t>
            </a:r>
            <a:r>
              <a:rPr lang="en-US" altLang="ko-KR" sz="1600" b="1" dirty="0" smtClean="0"/>
              <a:t>record/tuple </a:t>
            </a:r>
            <a:r>
              <a:rPr lang="ko-KR" altLang="en-US" sz="1600" b="1" dirty="0" smtClean="0"/>
              <a:t>삭제 명령</a:t>
            </a:r>
            <a:r>
              <a:rPr lang="en-US" altLang="ko-KR" sz="1600" b="1" dirty="0" smtClean="0"/>
              <a:t>] </a:t>
            </a:r>
            <a:br>
              <a:rPr lang="en-US" altLang="ko-KR" sz="1600" b="1" dirty="0" smtClean="0"/>
            </a:br>
            <a:r>
              <a:rPr lang="en-US" altLang="ko-KR" sz="1600" b="1" dirty="0" smtClean="0">
                <a:solidFill>
                  <a:srgbClr val="FF0000"/>
                </a:solidFill>
              </a:rPr>
              <a:t>- DELETE FROM</a:t>
            </a:r>
            <a:r>
              <a:rPr lang="en-US" altLang="ko-KR" sz="1600" dirty="0" smtClean="0"/>
              <a:t> [table name]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WHERE</a:t>
            </a:r>
            <a:r>
              <a:rPr lang="en-US" altLang="ko-KR" sz="1600" dirty="0" smtClean="0"/>
              <a:t> [</a:t>
            </a:r>
            <a:r>
              <a:rPr lang="ko-KR" altLang="en-US" sz="1600" dirty="0" err="1" smtClean="0"/>
              <a:t>조건절</a:t>
            </a:r>
            <a:r>
              <a:rPr lang="en-US" altLang="ko-KR" sz="1600" dirty="0" smtClean="0"/>
              <a:t>]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Ex)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DELETE FROM</a:t>
            </a:r>
            <a:r>
              <a:rPr lang="en-US" altLang="ko-KR" sz="1600" dirty="0" smtClean="0"/>
              <a:t> user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WHERE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=1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52132" y="3747756"/>
            <a:ext cx="571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 smtClean="0"/>
              <a:t>전체 </a:t>
            </a:r>
            <a:r>
              <a:rPr lang="en-US" altLang="ko-KR" sz="1600" b="1" dirty="0" smtClean="0"/>
              <a:t>Record </a:t>
            </a:r>
            <a:r>
              <a:rPr lang="ko-KR" altLang="en-US" sz="1600" b="1" dirty="0" smtClean="0"/>
              <a:t>를 삭제하고자 하는 경우 </a:t>
            </a:r>
            <a:r>
              <a:rPr lang="en-US" altLang="ko-KR" sz="1600" b="1" dirty="0" smtClean="0"/>
              <a:t>WHERE </a:t>
            </a:r>
            <a:r>
              <a:rPr lang="ko-KR" altLang="en-US" sz="1600" b="1" dirty="0" smtClean="0"/>
              <a:t>문 생략 가능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8885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데이터베이스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6798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/>
              <a:t>데이터 조작 언어 </a:t>
            </a:r>
            <a:r>
              <a:rPr lang="en-US" altLang="ko-KR" sz="2000" b="1" dirty="0"/>
              <a:t>: DML (Data Manipulation Language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2132" y="1492949"/>
            <a:ext cx="81565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/>
              <a:t>[</a:t>
            </a:r>
            <a:r>
              <a:rPr lang="en-US" altLang="ko-KR" sz="1600" b="1" dirty="0" smtClean="0"/>
              <a:t>record/tuple </a:t>
            </a:r>
            <a:r>
              <a:rPr lang="ko-KR" altLang="en-US" sz="1600" b="1" dirty="0" smtClean="0"/>
              <a:t>검색 명령</a:t>
            </a:r>
            <a:r>
              <a:rPr lang="en-US" altLang="ko-KR" sz="1600" b="1" dirty="0" smtClean="0"/>
              <a:t>] </a:t>
            </a:r>
            <a:br>
              <a:rPr lang="en-US" altLang="ko-KR" sz="1600" b="1" dirty="0" smtClean="0"/>
            </a:br>
            <a:r>
              <a:rPr lang="en-US" altLang="ko-KR" sz="1600" dirty="0" smtClean="0"/>
              <a:t>-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SELECT</a:t>
            </a:r>
            <a:r>
              <a:rPr lang="en-US" altLang="ko-KR" sz="1600" dirty="0" smtClean="0"/>
              <a:t> [attr1, attr2, …]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FROM</a:t>
            </a:r>
            <a:r>
              <a:rPr lang="en-US" altLang="ko-KR" sz="1600" dirty="0" smtClean="0"/>
              <a:t> [table name]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WHER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E</a:t>
            </a:r>
            <a:r>
              <a:rPr lang="en-US" altLang="ko-KR" sz="1600" dirty="0" smtClean="0"/>
              <a:t> [</a:t>
            </a:r>
            <a:r>
              <a:rPr lang="ko-KR" altLang="en-US" sz="1600" dirty="0" err="1" smtClean="0"/>
              <a:t>조건절</a:t>
            </a:r>
            <a:r>
              <a:rPr lang="en-US" altLang="ko-KR" sz="1600" dirty="0" smtClean="0"/>
              <a:t>]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ORDER BY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attr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desc</a:t>
            </a:r>
            <a:r>
              <a:rPr lang="en-US" altLang="ko-KR" sz="1600" dirty="0" smtClean="0"/>
              <a:t> …</a:t>
            </a:r>
            <a:br>
              <a:rPr lang="en-US" altLang="ko-KR" sz="1600" dirty="0" smtClean="0"/>
            </a:br>
            <a:r>
              <a:rPr lang="en-US" altLang="ko-KR" sz="1600" dirty="0" smtClean="0"/>
              <a:t>Ex1)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SELECT</a:t>
            </a:r>
            <a:r>
              <a:rPr lang="en-US" altLang="ko-KR" sz="1600" dirty="0" smtClean="0"/>
              <a:t> host, name, password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FROM</a:t>
            </a:r>
            <a:r>
              <a:rPr lang="en-US" altLang="ko-KR" sz="1600" dirty="0" smtClean="0"/>
              <a:t> user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WHERE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= 1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Ex2)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SELECT</a:t>
            </a:r>
            <a:r>
              <a:rPr lang="en-US" altLang="ko-KR" sz="1600" dirty="0" smtClean="0"/>
              <a:t> *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FROM</a:t>
            </a:r>
            <a:r>
              <a:rPr lang="en-US" altLang="ko-KR" sz="1600" dirty="0" smtClean="0"/>
              <a:t> user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Ex3)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SELECT</a:t>
            </a:r>
            <a:r>
              <a:rPr lang="en-US" altLang="ko-KR" sz="1600" dirty="0" smtClean="0"/>
              <a:t> *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FROM</a:t>
            </a:r>
            <a:r>
              <a:rPr lang="en-US" altLang="ko-KR" sz="1600" dirty="0" smtClean="0"/>
              <a:t> board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WHERE</a:t>
            </a:r>
            <a:r>
              <a:rPr lang="en-US" altLang="ko-KR" sz="1600" dirty="0" smtClean="0"/>
              <a:t> title LIKE ‘%</a:t>
            </a:r>
            <a:r>
              <a:rPr lang="ko-KR" altLang="en-US" sz="1600" dirty="0" smtClean="0"/>
              <a:t>김</a:t>
            </a:r>
            <a:r>
              <a:rPr lang="en-US" altLang="ko-KR" sz="1600" dirty="0" smtClean="0"/>
              <a:t>%’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ORDER BY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desc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452132" y="4261229"/>
            <a:ext cx="97790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 smtClean="0"/>
              <a:t>전체 </a:t>
            </a:r>
            <a:r>
              <a:rPr lang="en-US" altLang="ko-KR" sz="1600" b="1" dirty="0" smtClean="0"/>
              <a:t>Record </a:t>
            </a:r>
            <a:r>
              <a:rPr lang="ko-KR" altLang="en-US" sz="1600" b="1" dirty="0" smtClean="0"/>
              <a:t>를 검색하고자 하는 경우 </a:t>
            </a:r>
            <a:r>
              <a:rPr lang="en-US" altLang="ko-KR" sz="1600" b="1" dirty="0" smtClean="0"/>
              <a:t>WHERE </a:t>
            </a:r>
            <a:r>
              <a:rPr lang="ko-KR" altLang="en-US" sz="1600" b="1" dirty="0" smtClean="0"/>
              <a:t>문 생략 가능</a:t>
            </a:r>
            <a:endParaRPr lang="en-US" altLang="ko-KR" sz="1600" b="1" dirty="0" smtClean="0"/>
          </a:p>
          <a:p>
            <a:pPr>
              <a:lnSpc>
                <a:spcPct val="200000"/>
              </a:lnSpc>
            </a:pPr>
            <a:r>
              <a:rPr lang="ko-KR" altLang="en-US" sz="1600" b="1" dirty="0" smtClean="0"/>
              <a:t>전체 </a:t>
            </a:r>
            <a:r>
              <a:rPr lang="en-US" altLang="ko-KR" sz="1600" b="1" dirty="0" smtClean="0"/>
              <a:t>Record </a:t>
            </a:r>
            <a:r>
              <a:rPr lang="ko-KR" altLang="en-US" sz="1600" b="1" dirty="0" smtClean="0"/>
              <a:t>에 대한 정렬 순서를</a:t>
            </a:r>
            <a:r>
              <a:rPr lang="en-US" altLang="ko-KR" sz="1600" b="1" dirty="0" smtClean="0"/>
              <a:t>, table </a:t>
            </a:r>
            <a:r>
              <a:rPr lang="ko-KR" altLang="en-US" sz="1600" b="1" dirty="0" smtClean="0"/>
              <a:t>에 저장된 순서로 가져오고 싶은 경우</a:t>
            </a:r>
            <a:r>
              <a:rPr lang="en-US" altLang="ko-KR" sz="1600" b="1" dirty="0" smtClean="0"/>
              <a:t>, ORDER BY </a:t>
            </a:r>
            <a:r>
              <a:rPr lang="ko-KR" altLang="en-US" sz="1600" b="1" dirty="0" smtClean="0"/>
              <a:t>문 생략 가능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97080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3. MySQL </a:t>
            </a:r>
            <a:r>
              <a:rPr lang="ko-KR" altLang="en-US" sz="2000" b="1" dirty="0" smtClean="0"/>
              <a:t>사용자 및 데이터베이스 생성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648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MySQL </a:t>
            </a:r>
            <a:r>
              <a:rPr lang="ko-KR" altLang="en-US" sz="2000" b="1" dirty="0" smtClean="0"/>
              <a:t>접속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52132" y="1492949"/>
            <a:ext cx="509504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/>
              <a:t>[</a:t>
            </a:r>
            <a:r>
              <a:rPr lang="en-US" altLang="ko-KR" sz="1600" b="1" dirty="0" err="1" smtClean="0"/>
              <a:t>mysql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접속 명령 </a:t>
            </a:r>
            <a:r>
              <a:rPr lang="en-US" altLang="ko-KR" sz="1600" b="1" dirty="0" smtClean="0"/>
              <a:t>from CMD</a:t>
            </a:r>
            <a:r>
              <a:rPr lang="en-US" altLang="ko-KR" sz="1600" b="1" dirty="0" smtClean="0"/>
              <a:t>] </a:t>
            </a:r>
            <a:br>
              <a:rPr lang="en-US" altLang="ko-KR" sz="1600" b="1" dirty="0" smtClean="0"/>
            </a:br>
            <a:r>
              <a:rPr lang="en-US" altLang="ko-KR" sz="1600" b="1" dirty="0" err="1" smtClean="0">
                <a:solidFill>
                  <a:srgbClr val="FF0000"/>
                </a:solidFill>
              </a:rPr>
              <a:t>mysql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–u</a:t>
            </a:r>
            <a:r>
              <a:rPr lang="en-US" altLang="ko-KR" sz="1600" dirty="0" smtClean="0"/>
              <a:t>[user name]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–p</a:t>
            </a:r>
            <a:r>
              <a:rPr lang="en-US" altLang="ko-KR" sz="1600" dirty="0" smtClean="0"/>
              <a:t>[password] [database name]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Ex1)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mysql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–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u</a:t>
            </a:r>
            <a:r>
              <a:rPr lang="en-US" altLang="ko-KR" sz="1600" dirty="0" err="1" smtClean="0"/>
              <a:t>root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–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p</a:t>
            </a:r>
            <a:r>
              <a:rPr lang="en-US" altLang="ko-KR" sz="1600" dirty="0" err="1" smtClean="0"/>
              <a:t>apmsetup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Ex2)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mysql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–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u</a:t>
            </a:r>
            <a:r>
              <a:rPr lang="en-US" altLang="ko-KR" sz="1600" dirty="0" err="1" smtClean="0"/>
              <a:t>root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–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p</a:t>
            </a:r>
            <a:r>
              <a:rPr lang="en-US" altLang="ko-KR" sz="1600" dirty="0" err="1" smtClean="0"/>
              <a:t>apmsetup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mysql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Ex3)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mysql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–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u</a:t>
            </a:r>
            <a:r>
              <a:rPr lang="en-US" altLang="ko-KR" sz="1600" dirty="0" err="1" smtClean="0"/>
              <a:t>kyj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–p</a:t>
            </a:r>
            <a:r>
              <a:rPr lang="en-US" altLang="ko-KR" sz="1600" dirty="0" smtClean="0"/>
              <a:t>1111 </a:t>
            </a:r>
            <a:r>
              <a:rPr lang="en-US" altLang="ko-KR" sz="1600" dirty="0" err="1" smtClean="0"/>
              <a:t>kyj_db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834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3. MySQL </a:t>
            </a:r>
            <a:r>
              <a:rPr lang="ko-KR" altLang="en-US" sz="2000" b="1" dirty="0"/>
              <a:t>사용자 및 데이터베이스 생성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831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MySQL database </a:t>
            </a:r>
            <a:r>
              <a:rPr lang="ko-KR" altLang="en-US" sz="2000" b="1" dirty="0" smtClean="0"/>
              <a:t>선택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52132" y="1492949"/>
            <a:ext cx="490365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/>
              <a:t>[</a:t>
            </a:r>
            <a:r>
              <a:rPr lang="en-US" altLang="ko-KR" sz="1600" b="1" dirty="0" err="1" smtClean="0"/>
              <a:t>mysql</a:t>
            </a:r>
            <a:r>
              <a:rPr lang="en-US" altLang="ko-KR" sz="1600" b="1" dirty="0" smtClean="0"/>
              <a:t> database </a:t>
            </a:r>
            <a:r>
              <a:rPr lang="ko-KR" altLang="en-US" sz="1600" b="1" dirty="0" smtClean="0"/>
              <a:t>선택 명령 </a:t>
            </a:r>
            <a:r>
              <a:rPr lang="en-US" altLang="ko-KR" sz="1600" b="1" dirty="0" smtClean="0"/>
              <a:t>from </a:t>
            </a:r>
            <a:r>
              <a:rPr lang="en-US" altLang="ko-KR" sz="1600" b="1" dirty="0" err="1" smtClean="0"/>
              <a:t>mysql</a:t>
            </a:r>
            <a:r>
              <a:rPr lang="en-US" altLang="ko-KR" sz="1600" b="1" dirty="0" smtClean="0"/>
              <a:t> console</a:t>
            </a:r>
            <a:r>
              <a:rPr lang="en-US" altLang="ko-KR" sz="1600" b="1" dirty="0" smtClean="0"/>
              <a:t>] </a:t>
            </a:r>
            <a:br>
              <a:rPr lang="en-US" altLang="ko-KR" sz="1600" b="1" dirty="0" smtClean="0"/>
            </a:br>
            <a:r>
              <a:rPr lang="en-US" altLang="ko-KR" sz="1600" b="1" dirty="0" smtClean="0">
                <a:solidFill>
                  <a:srgbClr val="FF0000"/>
                </a:solidFill>
              </a:rPr>
              <a:t>use</a:t>
            </a:r>
            <a:r>
              <a:rPr lang="en-US" altLang="ko-KR" sz="1600" dirty="0" smtClean="0"/>
              <a:t> [database name]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Ex1)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use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mysql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Ex2)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use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kyj_db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3123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3. MySQL </a:t>
            </a:r>
            <a:r>
              <a:rPr lang="ko-KR" altLang="en-US" sz="2000" b="1" dirty="0"/>
              <a:t>사용자 및 데이터베이스 생성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648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MySQL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65555" y="2083013"/>
            <a:ext cx="3305908" cy="4003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5555" y="1710117"/>
            <a:ext cx="112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101482" y="2683303"/>
            <a:ext cx="2790580" cy="87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01482" y="229922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101482" y="4038622"/>
            <a:ext cx="2790580" cy="87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01482" y="365454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407390" y="2083013"/>
            <a:ext cx="3305908" cy="4003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407390" y="1710117"/>
            <a:ext cx="112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643317" y="2683303"/>
            <a:ext cx="2790580" cy="87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643317" y="229922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3317" y="4038622"/>
            <a:ext cx="2790580" cy="87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43317" y="365454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456374" y="2083013"/>
            <a:ext cx="3305908" cy="4003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456374" y="1710117"/>
            <a:ext cx="112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692301" y="2683303"/>
            <a:ext cx="2790580" cy="87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92301" y="229922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692301" y="4038622"/>
            <a:ext cx="2790580" cy="87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92301" y="365454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906742" y="385606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2324385" y="513102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5866220" y="513102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9915204" y="513102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212493" y="730247"/>
            <a:ext cx="5419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 smtClean="0"/>
              <a:t>각각의 </a:t>
            </a:r>
            <a:r>
              <a:rPr lang="en-US" altLang="ko-KR" sz="1600" dirty="0" smtClean="0"/>
              <a:t>database </a:t>
            </a:r>
            <a:r>
              <a:rPr lang="ko-KR" altLang="en-US" sz="1600" dirty="0" smtClean="0"/>
              <a:t>안에 여러 </a:t>
            </a:r>
            <a:r>
              <a:rPr lang="en-US" altLang="ko-KR" sz="1600" dirty="0" smtClean="0"/>
              <a:t>table </a:t>
            </a:r>
            <a:r>
              <a:rPr lang="ko-KR" altLang="en-US" sz="1600" dirty="0" smtClean="0"/>
              <a:t>들이 들어가는 구조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1924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3. MySQL </a:t>
            </a:r>
            <a:r>
              <a:rPr lang="ko-KR" altLang="en-US" sz="2000" b="1" dirty="0"/>
              <a:t>사용자 및 데이터베이스 생성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648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MySQL </a:t>
            </a:r>
            <a:r>
              <a:rPr lang="ko-KR" altLang="en-US" sz="2000" b="1" dirty="0" smtClean="0"/>
              <a:t>구조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65555" y="2083013"/>
            <a:ext cx="3305908" cy="4003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65555" y="1710117"/>
            <a:ext cx="229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Information_schema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101482" y="2683303"/>
            <a:ext cx="2790580" cy="87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01482" y="2299225"/>
            <a:ext cx="205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CHARACTER_SETS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101482" y="4038622"/>
            <a:ext cx="2790580" cy="87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01482" y="3654544"/>
            <a:ext cx="1533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COLLATIONS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407390" y="2083013"/>
            <a:ext cx="3305908" cy="4003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407390" y="171011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mysql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643317" y="2683303"/>
            <a:ext cx="2790580" cy="87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643317" y="22992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3317" y="4038622"/>
            <a:ext cx="2790580" cy="87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43317" y="365454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db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456374" y="2083013"/>
            <a:ext cx="3305908" cy="4003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456374" y="171011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phpmyadmin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692301" y="2683303"/>
            <a:ext cx="2790580" cy="87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92301" y="229922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Pma_bookmark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692301" y="4038622"/>
            <a:ext cx="2790580" cy="877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92301" y="3654544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Pma_column_info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906742" y="385606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2324385" y="513102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5866220" y="513102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9915204" y="513102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692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3. MySQL </a:t>
            </a:r>
            <a:r>
              <a:rPr lang="ko-KR" altLang="en-US" sz="2000" b="1" dirty="0"/>
              <a:t>사용자 및 데이터베이스 생성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3435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default database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52132" y="1434979"/>
            <a:ext cx="87774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err="1" smtClean="0"/>
              <a:t>Information_schema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여러 </a:t>
            </a:r>
            <a:r>
              <a:rPr lang="en-US" altLang="ko-KR" sz="1600" dirty="0" smtClean="0"/>
              <a:t>database </a:t>
            </a:r>
            <a:r>
              <a:rPr lang="ko-KR" altLang="en-US" sz="1600" dirty="0" smtClean="0"/>
              <a:t>들에 생성된 모든 테이블의 정보가 담긴 </a:t>
            </a:r>
            <a:r>
              <a:rPr lang="en-US" altLang="ko-KR" sz="1600" dirty="0" smtClean="0"/>
              <a:t>meta-data </a:t>
            </a:r>
            <a:r>
              <a:rPr lang="ko-KR" altLang="en-US" sz="1600" dirty="0" smtClean="0"/>
              <a:t>를 관리하는 </a:t>
            </a:r>
            <a:r>
              <a:rPr lang="en-US" altLang="ko-KR" sz="1600" dirty="0" smtClean="0"/>
              <a:t>database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시스템 카탈로그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b="1" dirty="0" err="1" smtClean="0"/>
              <a:t>Mysql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 server </a:t>
            </a:r>
            <a:r>
              <a:rPr lang="ko-KR" altLang="en-US" sz="1600" dirty="0" smtClean="0"/>
              <a:t>의 설정 관련 테이블의 정보가 담긴 </a:t>
            </a:r>
            <a:r>
              <a:rPr lang="en-US" altLang="ko-KR" sz="1600" dirty="0" smtClean="0"/>
              <a:t>database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err="1" smtClean="0"/>
              <a:t>Phpmyadmin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phpmyadmin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에서 사용하는 </a:t>
            </a:r>
            <a:r>
              <a:rPr lang="en-US" altLang="ko-KR" sz="1600" dirty="0" smtClean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9082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3. MySQL </a:t>
            </a:r>
            <a:r>
              <a:rPr lang="ko-KR" altLang="en-US" sz="2000" b="1" dirty="0"/>
              <a:t>사용자 및 데이터베이스 생성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4450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MySQL </a:t>
            </a:r>
            <a:r>
              <a:rPr lang="ko-KR" altLang="en-US" sz="2000" b="1" dirty="0" smtClean="0"/>
              <a:t>계정</a:t>
            </a:r>
            <a:r>
              <a:rPr lang="en-US" altLang="ko-KR" sz="2000" b="1" dirty="0" smtClean="0"/>
              <a:t>, database </a:t>
            </a:r>
            <a:r>
              <a:rPr lang="ko-KR" altLang="en-US" sz="2000" b="1" dirty="0" smtClean="0"/>
              <a:t>생성 및 연동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52132" y="1475626"/>
            <a:ext cx="98690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 database </a:t>
            </a:r>
            <a:r>
              <a:rPr lang="ko-KR" altLang="en-US" sz="1600" dirty="0" smtClean="0"/>
              <a:t>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user</a:t>
            </a:r>
            <a:r>
              <a:rPr lang="en-US" altLang="ko-KR" sz="1600" dirty="0" smtClean="0"/>
              <a:t> table : </a:t>
            </a: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사용자와 관련된 정보를 저장하고 있는 테이블</a:t>
            </a:r>
            <a:endParaRPr lang="en-US" altLang="ko-KR" sz="16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 database </a:t>
            </a:r>
            <a:r>
              <a:rPr lang="ko-KR" altLang="en-US" sz="1600" dirty="0" smtClean="0"/>
              <a:t>의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db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table : </a:t>
            </a: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사용자와 </a:t>
            </a:r>
            <a:r>
              <a:rPr lang="en-US" altLang="ko-KR" sz="1600" dirty="0" smtClean="0"/>
              <a:t>database </a:t>
            </a:r>
            <a:r>
              <a:rPr lang="ko-KR" altLang="en-US" sz="1600" dirty="0" smtClean="0"/>
              <a:t>의 연결 및 권환 정보를 저장하고 있는 테이블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452132" y="2679209"/>
            <a:ext cx="65367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b="1" dirty="0" smtClean="0"/>
              <a:t>계정 생성을 하려면</a:t>
            </a:r>
            <a:r>
              <a:rPr lang="en-US" altLang="ko-KR" sz="1600" b="1" dirty="0" smtClean="0"/>
              <a:t>?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user </a:t>
            </a:r>
            <a:r>
              <a:rPr lang="ko-KR" altLang="en-US" sz="1600" dirty="0" smtClean="0"/>
              <a:t>테이블에 계정 정보를 입력</a:t>
            </a:r>
            <a:r>
              <a:rPr lang="en-US" altLang="ko-KR" sz="1600" dirty="0" smtClean="0"/>
              <a:t>! (INSERT)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b="1" dirty="0" smtClean="0"/>
              <a:t>계정과 </a:t>
            </a:r>
            <a:r>
              <a:rPr lang="en-US" altLang="ko-KR" sz="1600" b="1" dirty="0" smtClean="0"/>
              <a:t>database </a:t>
            </a:r>
            <a:r>
              <a:rPr lang="ko-KR" altLang="en-US" sz="1600" b="1" dirty="0" smtClean="0"/>
              <a:t>연동 설정을 하려면</a:t>
            </a:r>
            <a:r>
              <a:rPr lang="en-US" altLang="ko-KR" sz="1600" b="1" dirty="0" smtClean="0"/>
              <a:t>?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Create database [database name] </a:t>
            </a:r>
            <a:r>
              <a:rPr lang="ko-KR" altLang="en-US" sz="1600" dirty="0" smtClean="0"/>
              <a:t>으로 데이터베이스 생성 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/>
              <a:t>db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테이블에 계정 및 </a:t>
            </a:r>
            <a:r>
              <a:rPr lang="en-US" altLang="ko-KR" sz="1600" dirty="0" smtClean="0"/>
              <a:t>database </a:t>
            </a:r>
            <a:r>
              <a:rPr lang="ko-KR" altLang="en-US" sz="1600" dirty="0" smtClean="0"/>
              <a:t>정보와 권한 정보를 입력</a:t>
            </a:r>
            <a:r>
              <a:rPr lang="en-US" altLang="ko-KR" sz="1600" dirty="0" smtClean="0"/>
              <a:t>!</a:t>
            </a:r>
            <a:r>
              <a:rPr lang="en-US" altLang="ko-KR" sz="1600" dirty="0"/>
              <a:t> (INSERT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6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3. MySQL </a:t>
            </a:r>
            <a:r>
              <a:rPr lang="ko-KR" altLang="en-US" sz="2000" b="1" dirty="0"/>
              <a:t>사용자 및 데이터베이스 생성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4450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MySQL </a:t>
            </a:r>
            <a:r>
              <a:rPr lang="ko-KR" altLang="en-US" sz="2000" b="1" dirty="0" smtClean="0"/>
              <a:t>계정</a:t>
            </a:r>
            <a:r>
              <a:rPr lang="en-US" altLang="ko-KR" sz="2000" b="1" dirty="0" smtClean="0"/>
              <a:t>, database </a:t>
            </a:r>
            <a:r>
              <a:rPr lang="ko-KR" altLang="en-US" sz="2000" b="1" dirty="0" smtClean="0"/>
              <a:t>생성 및 연동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52132" y="1475626"/>
            <a:ext cx="76217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err="1" smtClean="0"/>
              <a:t>mysql</a:t>
            </a:r>
            <a:r>
              <a:rPr lang="ko-KR" altLang="en-US" sz="1600" dirty="0" smtClean="0"/>
              <a:t> 의 </a:t>
            </a:r>
            <a:r>
              <a:rPr lang="en-US" altLang="ko-KR" sz="1600" dirty="0" smtClean="0"/>
              <a:t>user </a:t>
            </a:r>
            <a:r>
              <a:rPr lang="ko-KR" altLang="en-US" sz="1600" dirty="0" smtClean="0"/>
              <a:t>테이블과 </a:t>
            </a:r>
            <a:r>
              <a:rPr lang="en-US" altLang="ko-KR" sz="1600" dirty="0" err="1" smtClean="0"/>
              <a:t>db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테이블에 </a:t>
            </a:r>
            <a:r>
              <a:rPr lang="en-US" altLang="ko-KR" sz="1600" dirty="0" smtClean="0"/>
              <a:t>INSERT </a:t>
            </a:r>
            <a:r>
              <a:rPr lang="ko-KR" altLang="en-US" sz="1600" dirty="0" smtClean="0"/>
              <a:t>명령을 통해 내용을 입력한 상태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파일을 작성한 상태와 동일하며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아직 시스템에 반영이 안된 상태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b="1" dirty="0" smtClean="0">
                <a:solidFill>
                  <a:srgbClr val="FF0000"/>
                </a:solidFill>
              </a:rPr>
              <a:t>flush privilege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명령을 통해 시스템에 반영</a:t>
            </a:r>
            <a:r>
              <a:rPr lang="en-US" altLang="ko-KR" sz="16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459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웹 프로그래밍</a:t>
            </a:r>
            <a:r>
              <a:rPr lang="en-US" altLang="ko-KR" sz="2000" b="1" dirty="0" smtClean="0"/>
              <a:t>(PHP)</a:t>
            </a:r>
            <a:r>
              <a:rPr lang="ko-KR" altLang="en-US" sz="2000" b="1" dirty="0" smtClean="0"/>
              <a:t>의 기본 동작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3969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/>
              <a:t>웹 프로그래밍</a:t>
            </a:r>
            <a:r>
              <a:rPr lang="en-US" altLang="ko-KR" sz="2000" b="1" dirty="0"/>
              <a:t>(PHP)</a:t>
            </a:r>
            <a:r>
              <a:rPr lang="ko-KR" altLang="en-US" sz="2000" b="1" dirty="0"/>
              <a:t>의 기본 동작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044" y="1458796"/>
            <a:ext cx="7992888" cy="502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0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4. HTML/CSS/JS </a:t>
            </a:r>
            <a:r>
              <a:rPr lang="ko-KR" altLang="en-US" sz="2000" b="1" dirty="0" smtClean="0"/>
              <a:t>기본 구조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HTML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0692"/>
          <a:stretch/>
        </p:blipFill>
        <p:spPr>
          <a:xfrm>
            <a:off x="865555" y="1666464"/>
            <a:ext cx="6068645" cy="46464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5555" y="1276610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 smtClean="0"/>
              <a:t>크롬 브라우저 </a:t>
            </a:r>
            <a:r>
              <a:rPr lang="en-US" altLang="ko-KR" sz="1600" dirty="0" smtClean="0"/>
              <a:t>– F12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66484" t="13202" b="65166"/>
          <a:stretch/>
        </p:blipFill>
        <p:spPr>
          <a:xfrm>
            <a:off x="7386886" y="1642869"/>
            <a:ext cx="4703514" cy="2602524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V="1">
            <a:off x="6934200" y="1642869"/>
            <a:ext cx="615462" cy="235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912775" y="2870266"/>
            <a:ext cx="636887" cy="12118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2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4. HTML/CSS/JS </a:t>
            </a:r>
            <a:r>
              <a:rPr lang="ko-KR" altLang="en-US" sz="2000" b="1" dirty="0" smtClean="0"/>
              <a:t>기본 구조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HTML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961292" y="1477108"/>
            <a:ext cx="3516923" cy="4958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&lt;html&gt;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&lt;head&gt;</a:t>
            </a:r>
          </a:p>
          <a:p>
            <a:r>
              <a:rPr lang="en-US" altLang="ko-KR" dirty="0" smtClean="0"/>
              <a:t>        &lt;meta …&gt;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&lt;link …&gt;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&lt;script …&gt;&lt;/script&gt;</a:t>
            </a:r>
          </a:p>
          <a:p>
            <a:r>
              <a:rPr lang="en-US" altLang="ko-KR" dirty="0" smtClean="0"/>
              <a:t>    &lt;/head&gt;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&lt;body&gt;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…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&lt;div&gt;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…</a:t>
            </a:r>
          </a:p>
          <a:p>
            <a:r>
              <a:rPr lang="en-US" altLang="ko-KR" dirty="0" smtClean="0"/>
              <a:t>        &lt;/div&gt;</a:t>
            </a:r>
          </a:p>
          <a:p>
            <a:r>
              <a:rPr lang="en-US" altLang="ko-KR" dirty="0" smtClean="0"/>
              <a:t>        …</a:t>
            </a:r>
          </a:p>
          <a:p>
            <a:r>
              <a:rPr lang="en-US" altLang="ko-KR" dirty="0" smtClean="0"/>
              <a:t>    &lt;/body&gt;</a:t>
            </a:r>
          </a:p>
          <a:p>
            <a:r>
              <a:rPr lang="en-US" altLang="ko-KR" dirty="0" smtClean="0"/>
              <a:t>&lt;/html&gt;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361355" y="2450123"/>
            <a:ext cx="253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0585" y="2145323"/>
            <a:ext cx="5394144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웹 페이지의 설정 정보들을 정의</a:t>
            </a:r>
            <a:endParaRPr lang="en-US" altLang="ko-KR" sz="1400" dirty="0" smtClean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994401" y="2754923"/>
            <a:ext cx="253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03631" y="2450123"/>
            <a:ext cx="5394144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웹 페이지의 문자 셋</a:t>
            </a:r>
            <a:r>
              <a:rPr lang="en-US" altLang="ko-KR" sz="1400" dirty="0" smtClean="0"/>
              <a:t>(charset) </a:t>
            </a:r>
            <a:r>
              <a:rPr lang="ko-KR" altLang="en-US" sz="1400" dirty="0" smtClean="0"/>
              <a:t>등을 정의</a:t>
            </a:r>
            <a:endParaRPr lang="en-US" altLang="ko-KR" sz="1400" dirty="0" smtClean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994401" y="3040340"/>
            <a:ext cx="253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03631" y="2735540"/>
            <a:ext cx="5394144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웹 페이지에 연결된 문서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등을 정의</a:t>
            </a:r>
            <a:endParaRPr lang="en-US" altLang="ko-KR" sz="1400" dirty="0" smtClean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938954" y="3320356"/>
            <a:ext cx="1594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03631" y="3015556"/>
            <a:ext cx="5394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웹 페이지에 연결된 </a:t>
            </a:r>
            <a:r>
              <a:rPr lang="en-US" altLang="ko-KR" sz="1400" dirty="0" smtClean="0"/>
              <a:t>script(</a:t>
            </a:r>
            <a:r>
              <a:rPr lang="en-US" altLang="ko-KR" sz="1400" dirty="0" err="1" smtClean="0"/>
              <a:t>js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등을 정의</a:t>
            </a:r>
            <a:endParaRPr lang="en-US" altLang="ko-KR" sz="1400" dirty="0" smtClean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361355" y="4104644"/>
            <a:ext cx="253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70585" y="3799844"/>
            <a:ext cx="5394144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실제 웹 페이지의 구성을 정의</a:t>
            </a:r>
            <a:endParaRPr lang="en-US" altLang="ko-KR" sz="1400" dirty="0" smtClean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2520462" y="4636782"/>
            <a:ext cx="294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33292" y="4331982"/>
            <a:ext cx="5394144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구역 설정을 위한 태그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408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4. HTML/CSS/JS </a:t>
            </a:r>
            <a:r>
              <a:rPr lang="ko-KR" altLang="en-US" sz="2000" b="1" dirty="0" smtClean="0"/>
              <a:t>기본 구조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HTML </a:t>
            </a:r>
            <a:r>
              <a:rPr lang="ko-KR" altLang="en-US" sz="2000" b="1" dirty="0" smtClean="0"/>
              <a:t>태그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52132" y="1915886"/>
            <a:ext cx="6843733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&lt; tag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[tag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1=“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”, tag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2=“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”]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&gt; &lt;/tag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이름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52132" y="2604806"/>
            <a:ext cx="2916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&lt;div class=“note”&gt; … &lt;/div&gt;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52132" y="3208097"/>
            <a:ext cx="2174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=“/”&gt; … &lt;/a&gt;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52132" y="5129414"/>
            <a:ext cx="2392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=“/img.jpg” /&gt;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13205" y="1475626"/>
            <a:ext cx="4135684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 smtClean="0"/>
              <a:t>태그 내 내용이 포함되는 경우</a:t>
            </a:r>
            <a:r>
              <a:rPr lang="en-US" altLang="ko-KR" sz="1600" b="1" dirty="0" smtClean="0"/>
              <a:t>(div, p, a </a:t>
            </a:r>
            <a:r>
              <a:rPr lang="ko-KR" altLang="en-US" sz="1600" b="1" dirty="0" smtClean="0"/>
              <a:t>등</a:t>
            </a:r>
            <a:r>
              <a:rPr lang="en-US" altLang="ko-KR" sz="1600" b="1" dirty="0" smtClean="0"/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13205" y="1475910"/>
            <a:ext cx="4135684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 smtClean="0"/>
              <a:t>태그 내 내용이 포함되는 경우</a:t>
            </a:r>
            <a:r>
              <a:rPr lang="en-US" altLang="ko-KR" sz="1600" b="1" dirty="0" smtClean="0"/>
              <a:t>(div, p, a </a:t>
            </a:r>
            <a:r>
              <a:rPr lang="ko-KR" altLang="en-US" sz="1600" b="1" dirty="0" smtClean="0"/>
              <a:t>등</a:t>
            </a:r>
            <a:r>
              <a:rPr lang="en-US" altLang="ko-KR" sz="1600" b="1" dirty="0" smtClean="0"/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52132" y="4479703"/>
            <a:ext cx="5585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&lt; tag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[tag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1=“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”, tag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2=“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”]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3205" y="4039727"/>
            <a:ext cx="4855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 smtClean="0"/>
              <a:t>태그 내 내용이 포함되지 않는 경우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img</a:t>
            </a:r>
            <a:r>
              <a:rPr lang="en-US" altLang="ko-KR" sz="1600" b="1" dirty="0" smtClean="0"/>
              <a:t>, input </a:t>
            </a:r>
            <a:r>
              <a:rPr lang="ko-KR" altLang="en-US" sz="1600" b="1" dirty="0" smtClean="0"/>
              <a:t>등</a:t>
            </a:r>
            <a:r>
              <a:rPr lang="en-US" altLang="ko-KR" sz="16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94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4. HTML/CSS/JS </a:t>
            </a:r>
            <a:r>
              <a:rPr lang="ko-KR" altLang="en-US" sz="2000" b="1" dirty="0" smtClean="0"/>
              <a:t>기본 구조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HTML </a:t>
            </a:r>
            <a:r>
              <a:rPr lang="ko-KR" altLang="en-US" sz="2000" b="1" dirty="0" smtClean="0"/>
              <a:t>기본 태그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3205" y="1475626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/>
              <a:t>&lt;div&gt; … &lt;/div&gt;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3205" y="2592180"/>
            <a:ext cx="170271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ul</a:t>
            </a:r>
            <a:r>
              <a:rPr lang="en-US" altLang="ko-KR" sz="1600" b="1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 smtClean="0"/>
              <a:t>    &lt;li&gt; … &lt;/li&gt;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 smtClean="0"/>
              <a:t>    </a:t>
            </a:r>
            <a:r>
              <a:rPr lang="en-US" altLang="ko-KR" sz="1600" b="1" dirty="0"/>
              <a:t>&lt;li&gt; … &lt;/li&gt;</a:t>
            </a:r>
            <a:endParaRPr lang="en-US" altLang="ko-KR" sz="1600" b="1" dirty="0" smtClean="0"/>
          </a:p>
          <a:p>
            <a:pPr>
              <a:lnSpc>
                <a:spcPct val="200000"/>
              </a:lnSpc>
            </a:pPr>
            <a:r>
              <a:rPr lang="en-US" altLang="ko-KR" sz="1600" b="1" dirty="0" smtClean="0"/>
              <a:t>&lt;/</a:t>
            </a:r>
            <a:r>
              <a:rPr lang="en-US" altLang="ko-KR" sz="1600" b="1" dirty="0" err="1" smtClean="0"/>
              <a:t>ul</a:t>
            </a:r>
            <a:r>
              <a:rPr lang="en-US" altLang="ko-KR" sz="1600" b="1" dirty="0" smtClean="0"/>
              <a:t>&gt;</a:t>
            </a:r>
          </a:p>
        </p:txBody>
      </p:sp>
      <p:cxnSp>
        <p:nvCxnSpPr>
          <p:cNvPr id="3" name="직선 화살표 연결선 2"/>
          <p:cNvCxnSpPr>
            <a:stCxn id="35" idx="3"/>
          </p:cNvCxnSpPr>
          <p:nvPr/>
        </p:nvCxnSpPr>
        <p:spPr>
          <a:xfrm flipV="1">
            <a:off x="2892859" y="1768013"/>
            <a:ext cx="38479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892859" y="2952043"/>
            <a:ext cx="384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9694" y="1475626"/>
            <a:ext cx="1808508" cy="454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smtClean="0"/>
              <a:t>구역을 나눌 때 사용</a:t>
            </a:r>
            <a:endParaRPr lang="en-US" altLang="ko-KR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989694" y="2659655"/>
            <a:ext cx="2831224" cy="454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리스트 형 구역을 설정할 때 사용</a:t>
            </a:r>
            <a:endParaRPr lang="en-US" altLang="ko-KR" sz="1400" dirty="0" smtClean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209382" y="3449959"/>
            <a:ext cx="384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6217" y="3157571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리스트를 생성할 때 사용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582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4. HTML/CSS/JS </a:t>
            </a:r>
            <a:r>
              <a:rPr lang="ko-KR" altLang="en-US" sz="2000" b="1" dirty="0" smtClean="0"/>
              <a:t>기본 구조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HTML </a:t>
            </a:r>
            <a:r>
              <a:rPr lang="ko-KR" altLang="en-US" sz="2000" b="1" dirty="0" smtClean="0"/>
              <a:t>기본 태그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3205" y="1630888"/>
            <a:ext cx="21607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/>
              <a:t>&lt;table&gt;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 smtClean="0"/>
              <a:t>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 smtClean="0"/>
              <a:t>        &lt;td&gt; … &lt;/td&gt;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 smtClean="0"/>
              <a:t>        </a:t>
            </a:r>
            <a:r>
              <a:rPr lang="en-US" altLang="ko-KR" sz="1600" b="1" dirty="0"/>
              <a:t>&lt;td</a:t>
            </a:r>
            <a:r>
              <a:rPr lang="en-US" altLang="ko-KR" sz="1600" b="1" dirty="0" smtClean="0"/>
              <a:t>&gt; … </a:t>
            </a:r>
            <a:r>
              <a:rPr lang="en-US" altLang="ko-KR" sz="1600" b="1" dirty="0"/>
              <a:t>&lt;/td&gt;</a:t>
            </a:r>
            <a:endParaRPr lang="en-US" altLang="ko-KR" sz="1600" b="1" dirty="0" smtClean="0"/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&lt;/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</a:t>
            </a:r>
            <a:endParaRPr lang="en-US" altLang="ko-KR" sz="1600" b="1" dirty="0"/>
          </a:p>
          <a:p>
            <a:pPr>
              <a:lnSpc>
                <a:spcPct val="200000"/>
              </a:lnSpc>
            </a:pPr>
            <a:r>
              <a:rPr lang="en-US" altLang="ko-KR" sz="1600" b="1" dirty="0" smtClean="0"/>
              <a:t>&lt;/table&gt;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892859" y="1990751"/>
            <a:ext cx="384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89694" y="1698363"/>
            <a:ext cx="2108591" cy="454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Table </a:t>
            </a:r>
            <a:r>
              <a:rPr lang="ko-KR" altLang="en-US" sz="1400" dirty="0" smtClean="0"/>
              <a:t>을 생성할 때 사용</a:t>
            </a:r>
            <a:endParaRPr lang="en-US" altLang="ko-KR" sz="1400" dirty="0" smtClean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209382" y="2488667"/>
            <a:ext cx="384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6217" y="2196279"/>
            <a:ext cx="2530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Table </a:t>
            </a:r>
            <a:r>
              <a:rPr lang="ko-KR" altLang="en-US" sz="1400" dirty="0" smtClean="0"/>
              <a:t>의 행을 생성할 때 사용</a:t>
            </a:r>
            <a:endParaRPr lang="en-US" altLang="ko-KR" sz="1400" dirty="0" smtClean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647071" y="2943343"/>
            <a:ext cx="384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43906" y="2650955"/>
            <a:ext cx="2530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Table </a:t>
            </a:r>
            <a:r>
              <a:rPr lang="ko-KR" altLang="en-US" sz="1400" dirty="0" smtClean="0"/>
              <a:t>의 칸을 생성할 때 사용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938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4. HTML/CSS/JS </a:t>
            </a:r>
            <a:r>
              <a:rPr lang="ko-KR" altLang="en-US" sz="2000" b="1" dirty="0" smtClean="0"/>
              <a:t>기본 구조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HTML </a:t>
            </a:r>
            <a:r>
              <a:rPr lang="ko-KR" altLang="en-US" sz="2000" b="1" dirty="0" smtClean="0"/>
              <a:t>기본 태그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3205" y="1475626"/>
            <a:ext cx="255127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/>
              <a:t>&lt;p&gt; … &lt;/p&gt;</a:t>
            </a:r>
          </a:p>
          <a:p>
            <a:pPr>
              <a:lnSpc>
                <a:spcPct val="200000"/>
              </a:lnSpc>
            </a:pPr>
            <a:endParaRPr lang="en-US" altLang="ko-KR" sz="1600" b="1" dirty="0" smtClean="0"/>
          </a:p>
          <a:p>
            <a:pPr>
              <a:lnSpc>
                <a:spcPct val="200000"/>
              </a:lnSpc>
            </a:pPr>
            <a:r>
              <a:rPr lang="en-US" altLang="ko-KR" sz="1600" b="1" dirty="0" smtClean="0"/>
              <a:t>&lt;h1&gt; … &lt;/h1&gt;</a:t>
            </a:r>
          </a:p>
          <a:p>
            <a:pPr>
              <a:lnSpc>
                <a:spcPct val="200000"/>
              </a:lnSpc>
            </a:pPr>
            <a:endParaRPr lang="en-US" altLang="ko-KR" sz="1600" b="1" dirty="0" smtClean="0"/>
          </a:p>
          <a:p>
            <a:pPr>
              <a:lnSpc>
                <a:spcPct val="200000"/>
              </a:lnSpc>
            </a:pPr>
            <a:r>
              <a:rPr lang="en-US" altLang="ko-KR" sz="1600" b="1" dirty="0" smtClean="0"/>
              <a:t>&lt;a </a:t>
            </a:r>
            <a:r>
              <a:rPr lang="en-US" altLang="ko-KR" sz="1600" b="1" dirty="0" err="1" smtClean="0"/>
              <a:t>href</a:t>
            </a:r>
            <a:r>
              <a:rPr lang="en-US" altLang="ko-KR" sz="1600" b="1" dirty="0" smtClean="0"/>
              <a:t>=‘[</a:t>
            </a:r>
            <a:r>
              <a:rPr lang="en-US" altLang="ko-KR" sz="1600" b="1" dirty="0" err="1" smtClean="0"/>
              <a:t>url</a:t>
            </a:r>
            <a:r>
              <a:rPr lang="en-US" altLang="ko-KR" sz="1600" b="1" dirty="0" smtClean="0"/>
              <a:t>]’&gt; … &lt;/a&gt;</a:t>
            </a:r>
          </a:p>
          <a:p>
            <a:pPr>
              <a:lnSpc>
                <a:spcPct val="200000"/>
              </a:lnSpc>
            </a:pPr>
            <a:endParaRPr lang="en-US" altLang="ko-KR" sz="1600" b="1" dirty="0" smtClean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892859" y="1768014"/>
            <a:ext cx="384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89694" y="1475626"/>
            <a:ext cx="3361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한 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줄 바꿈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내용을 입력할 때 사용</a:t>
            </a:r>
            <a:endParaRPr lang="en-US" altLang="ko-KR" sz="1400" dirty="0" smtClean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892859" y="2739510"/>
            <a:ext cx="384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89694" y="2447122"/>
            <a:ext cx="3831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제목 </a:t>
            </a:r>
            <a:r>
              <a:rPr lang="en-US" altLang="ko-KR" sz="1400" dirty="0" smtClean="0"/>
              <a:t>(bold + </a:t>
            </a:r>
            <a:r>
              <a:rPr lang="ko-KR" altLang="en-US" sz="1400" dirty="0" smtClean="0"/>
              <a:t>글자 크기</a:t>
            </a:r>
            <a:r>
              <a:rPr lang="en-US" altLang="ko-KR" sz="1400" dirty="0" smtClean="0"/>
              <a:t>up) </a:t>
            </a:r>
            <a:r>
              <a:rPr lang="ko-KR" altLang="en-US" sz="1400" dirty="0" smtClean="0"/>
              <a:t>을 입력할 때 사용</a:t>
            </a:r>
            <a:endParaRPr lang="en-US" altLang="ko-KR" sz="1400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725198" y="3762930"/>
            <a:ext cx="384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22033" y="3470542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하이퍼텍스트 링크를 입력할 때 사용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9612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4. HTML/CSS/JS </a:t>
            </a:r>
            <a:r>
              <a:rPr lang="ko-KR" altLang="en-US" sz="2000" b="1" dirty="0" smtClean="0"/>
              <a:t>기본 구조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HTML </a:t>
            </a:r>
            <a:r>
              <a:rPr lang="ko-KR" altLang="en-US" sz="2000" b="1" dirty="0" smtClean="0"/>
              <a:t>기본 태그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3205" y="1475626"/>
            <a:ext cx="38239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/>
              <a:t>&lt;form method=“post” action=“</a:t>
            </a:r>
            <a:r>
              <a:rPr lang="en-US" altLang="ko-KR" sz="1600" b="1" dirty="0" err="1" smtClean="0"/>
              <a:t>url</a:t>
            </a:r>
            <a:r>
              <a:rPr lang="en-US" altLang="ko-KR" sz="1600" b="1" dirty="0" smtClean="0"/>
              <a:t>”&gt;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&lt;input type=“text” /&gt;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 smtClean="0"/>
              <a:t>    </a:t>
            </a:r>
            <a:r>
              <a:rPr lang="en-US" altLang="ko-KR" sz="1600" b="1" dirty="0"/>
              <a:t>&lt;input type</a:t>
            </a:r>
            <a:r>
              <a:rPr lang="en-US" altLang="ko-KR" sz="1600" b="1" dirty="0" smtClean="0"/>
              <a:t>=“radio” /&gt;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 smtClean="0"/>
              <a:t>    </a:t>
            </a:r>
            <a:r>
              <a:rPr lang="en-US" altLang="ko-KR" sz="1600" b="1" dirty="0"/>
              <a:t>&lt;input type</a:t>
            </a:r>
            <a:r>
              <a:rPr lang="en-US" altLang="ko-KR" sz="1600" b="1" dirty="0" smtClean="0"/>
              <a:t>=“checkbox” /&gt;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&lt;</a:t>
            </a:r>
            <a:r>
              <a:rPr lang="en-US" altLang="ko-KR" sz="1600" b="1" dirty="0" err="1" smtClean="0"/>
              <a:t>textarea</a:t>
            </a:r>
            <a:r>
              <a:rPr lang="en-US" altLang="ko-KR" sz="1600" b="1" dirty="0" smtClean="0"/>
              <a:t>&gt; &lt;/</a:t>
            </a:r>
            <a:r>
              <a:rPr lang="en-US" altLang="ko-KR" sz="1600" b="1" dirty="0" err="1" smtClean="0"/>
              <a:t>textarea</a:t>
            </a:r>
            <a:r>
              <a:rPr lang="en-US" altLang="ko-KR" sz="1600" b="1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 smtClean="0"/>
              <a:t>&lt;/form&gt;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975554" y="1803183"/>
            <a:ext cx="1083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22718" y="1475626"/>
            <a:ext cx="5917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어떤 내용을 입력해서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특정 페이지로 전송하고자 할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해당 영역 지정</a:t>
            </a:r>
            <a:endParaRPr lang="en-US" altLang="ko-KR" sz="1400" dirty="0" smtClean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915508" y="2326403"/>
            <a:ext cx="2143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22718" y="2028342"/>
            <a:ext cx="3610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입력을 받을 수 있는 요소 지정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한 줄 </a:t>
            </a:r>
            <a:r>
              <a:rPr lang="en-US" altLang="ko-KR" sz="1400" dirty="0" smtClean="0"/>
              <a:t>text)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220308" y="2770652"/>
            <a:ext cx="1839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22718" y="2472591"/>
            <a:ext cx="3661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입력을 받을 수 있는 요소 </a:t>
            </a:r>
            <a:r>
              <a:rPr lang="ko-KR" altLang="en-US" sz="1400" dirty="0" smtClean="0"/>
              <a:t>지정 </a:t>
            </a:r>
            <a:r>
              <a:rPr lang="en-US" altLang="ko-KR" sz="1400" dirty="0" smtClean="0"/>
              <a:t>(radio </a:t>
            </a:r>
            <a:r>
              <a:rPr lang="ko-KR" altLang="en-US" sz="1400" dirty="0" smtClean="0"/>
              <a:t>버튼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489938" y="3275657"/>
            <a:ext cx="156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22718" y="2977596"/>
            <a:ext cx="400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입력을 받을 수 있는 요소 </a:t>
            </a:r>
            <a:r>
              <a:rPr lang="ko-KR" altLang="en-US" sz="1400" dirty="0" smtClean="0"/>
              <a:t>지정 </a:t>
            </a:r>
            <a:r>
              <a:rPr lang="en-US" altLang="ko-KR" sz="1400" dirty="0" smtClean="0"/>
              <a:t>(checkbox </a:t>
            </a:r>
            <a:r>
              <a:rPr lang="ko-KR" altLang="en-US" sz="1400" dirty="0" smtClean="0"/>
              <a:t>버튼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079631" y="3779778"/>
            <a:ext cx="1979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22718" y="3481717"/>
            <a:ext cx="3789948" cy="454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입력을 받을 수 있는 요소 </a:t>
            </a:r>
            <a:r>
              <a:rPr lang="ko-KR" altLang="en-US" sz="1400" dirty="0" smtClean="0"/>
              <a:t>지정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여러 줄 </a:t>
            </a:r>
            <a:r>
              <a:rPr lang="en-US" altLang="ko-KR" sz="1400" dirty="0" smtClean="0"/>
              <a:t>text)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920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4. HTML/CSS/JS </a:t>
            </a:r>
            <a:r>
              <a:rPr lang="ko-KR" altLang="en-US" sz="2000" b="1" dirty="0" smtClean="0"/>
              <a:t>기본 구조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371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HTML </a:t>
            </a:r>
            <a:r>
              <a:rPr lang="ko-KR" altLang="en-US" sz="2000" b="1" dirty="0" smtClean="0"/>
              <a:t>태그의 식별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52132" y="1293063"/>
            <a:ext cx="6843733" cy="506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&lt; tag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[tag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1=“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”, tag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2=“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”]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&gt; &lt;/tag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이름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2132" y="1788431"/>
            <a:ext cx="929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에서</a:t>
            </a:r>
            <a:r>
              <a:rPr lang="en-US" altLang="ko-KR" sz="1400" dirty="0" smtClean="0"/>
              <a:t>, class </a:t>
            </a:r>
            <a:r>
              <a:rPr lang="ko-KR" altLang="en-US" sz="1400" dirty="0" smtClean="0"/>
              <a:t>혹은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로 속성을 지정하면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css</a:t>
            </a:r>
            <a:r>
              <a:rPr lang="ko-KR" altLang="en-US" sz="1400" dirty="0" smtClean="0"/>
              <a:t>나 </a:t>
            </a:r>
            <a:r>
              <a:rPr lang="en-US" altLang="ko-KR" sz="1400" dirty="0" err="1" smtClean="0"/>
              <a:t>javascript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선택자</a:t>
            </a:r>
            <a:r>
              <a:rPr lang="en-US" altLang="ko-KR" sz="1400" dirty="0" smtClean="0"/>
              <a:t>(Selector)</a:t>
            </a:r>
            <a:r>
              <a:rPr lang="ko-KR" altLang="en-US" sz="1400" dirty="0" smtClean="0"/>
              <a:t>를 통해 해당 속성을 식별할 수 있음</a:t>
            </a:r>
            <a:r>
              <a:rPr lang="en-US" altLang="ko-KR" sz="1400" dirty="0" smtClean="0"/>
              <a:t>!</a:t>
            </a:r>
            <a:endParaRPr lang="en-US" altLang="ko-KR" sz="1400" dirty="0"/>
          </a:p>
        </p:txBody>
      </p:sp>
      <p:sp>
        <p:nvSpPr>
          <p:cNvPr id="2" name="직사각형 1"/>
          <p:cNvSpPr/>
          <p:nvPr/>
        </p:nvSpPr>
        <p:spPr>
          <a:xfrm>
            <a:off x="1543086" y="2278283"/>
            <a:ext cx="2714782" cy="506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/>
              <a:t>&lt;</a:t>
            </a:r>
            <a:r>
              <a:rPr lang="en-US" altLang="ko-KR" sz="1600" b="1" dirty="0" smtClean="0"/>
              <a:t>div id=‘area’&gt; </a:t>
            </a:r>
            <a:r>
              <a:rPr lang="en-US" altLang="ko-KR" sz="1600" b="1" dirty="0"/>
              <a:t>… &lt;/div&gt;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43086" y="4183637"/>
            <a:ext cx="2987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/>
              <a:t>&lt;</a:t>
            </a:r>
            <a:r>
              <a:rPr lang="en-US" altLang="ko-KR" sz="1600" b="1" dirty="0" smtClean="0"/>
              <a:t>div class=‘area’&gt; </a:t>
            </a:r>
            <a:r>
              <a:rPr lang="en-US" altLang="ko-KR" sz="1600" b="1" dirty="0"/>
              <a:t>… &lt;/div&gt;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83287" y="2721363"/>
            <a:ext cx="53079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Id </a:t>
            </a:r>
            <a:r>
              <a:rPr lang="ko-KR" altLang="en-US" sz="1400" dirty="0" smtClean="0"/>
              <a:t>의 경우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선택자</a:t>
            </a:r>
            <a:r>
              <a:rPr lang="en-US" altLang="ko-KR" sz="1400" dirty="0" smtClean="0"/>
              <a:t>(Selector) ‘#’ </a:t>
            </a:r>
            <a:r>
              <a:rPr lang="ko-KR" altLang="en-US" sz="1400" dirty="0" smtClean="0"/>
              <a:t>을 이용해서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해당 속성을 식별함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ko-KR" altLang="en-US" sz="1400" dirty="0" smtClean="0"/>
              <a:t>위 예제의 경우</a:t>
            </a:r>
            <a:r>
              <a:rPr lang="en-US" altLang="ko-KR" sz="1400" dirty="0" smtClean="0"/>
              <a:t>, ‘#area’</a:t>
            </a:r>
            <a:r>
              <a:rPr lang="ko-KR" altLang="en-US" sz="1400" dirty="0" smtClean="0"/>
              <a:t>를 통해 위 태그를 식별할 수 있음</a:t>
            </a:r>
            <a:endParaRPr lang="en-US" altLang="ko-KR" sz="1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883287" y="4706201"/>
            <a:ext cx="5532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Class </a:t>
            </a:r>
            <a:r>
              <a:rPr lang="ko-KR" altLang="en-US" sz="1400" dirty="0" smtClean="0"/>
              <a:t>의 경우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선택자</a:t>
            </a:r>
            <a:r>
              <a:rPr lang="en-US" altLang="ko-KR" sz="1400" dirty="0" smtClean="0"/>
              <a:t>(Selector) ‘.’ </a:t>
            </a:r>
            <a:r>
              <a:rPr lang="ko-KR" altLang="en-US" sz="1400" dirty="0" smtClean="0"/>
              <a:t>을 이용해서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해당 속성을 식별함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ko-KR" altLang="en-US" sz="1400" dirty="0" smtClean="0"/>
              <a:t>위 예제의 경우</a:t>
            </a:r>
            <a:r>
              <a:rPr lang="en-US" altLang="ko-KR" sz="1400" dirty="0" smtClean="0"/>
              <a:t>, ‘.area’</a:t>
            </a:r>
            <a:r>
              <a:rPr lang="ko-KR" altLang="en-US" sz="1400" dirty="0" smtClean="0"/>
              <a:t>를 통해 위 태그를 식별할 수 있음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305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4. HTML/CSS/JS </a:t>
            </a:r>
            <a:r>
              <a:rPr lang="ko-KR" altLang="en-US" sz="2000" b="1" dirty="0" smtClean="0"/>
              <a:t>기본 구조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HTML</a:t>
            </a:r>
            <a:r>
              <a:rPr lang="ko-KR" altLang="en-US" sz="2000" b="1" dirty="0" smtClean="0"/>
              <a:t>에 </a:t>
            </a:r>
            <a:r>
              <a:rPr lang="en-US" altLang="ko-KR" sz="2000" b="1" dirty="0" smtClean="0"/>
              <a:t>inline style </a:t>
            </a:r>
            <a:r>
              <a:rPr lang="ko-KR" altLang="en-US" sz="2000" b="1" dirty="0" smtClean="0"/>
              <a:t>적용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52132" y="1293063"/>
            <a:ext cx="4410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&lt; tag </a:t>
            </a:r>
            <a:r>
              <a:rPr lang="ko-KR" altLang="en-US" sz="1600" dirty="0" smtClean="0"/>
              <a:t>이름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style=“[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css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구문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]”</a:t>
            </a:r>
            <a:r>
              <a:rPr lang="en-US" altLang="ko-KR" sz="1600" dirty="0" smtClean="0"/>
              <a:t> &gt; &lt;/tag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2132" y="1788431"/>
            <a:ext cx="52229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태그 내 </a:t>
            </a:r>
            <a:r>
              <a:rPr lang="en-US" altLang="ko-KR" sz="1400" dirty="0" smtClean="0"/>
              <a:t>style </a:t>
            </a:r>
            <a:r>
              <a:rPr lang="ko-KR" altLang="en-US" sz="1400" dirty="0" smtClean="0"/>
              <a:t>속성을 정의한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속성의 값에 </a:t>
            </a:r>
            <a:r>
              <a:rPr lang="en-US" altLang="ko-KR" sz="1400" dirty="0" smtClean="0"/>
              <a:t>CSS 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입력해서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en-US" altLang="ko-KR" sz="1400" dirty="0" smtClean="0"/>
              <a:t>HTML </a:t>
            </a:r>
            <a:r>
              <a:rPr lang="ko-KR" altLang="en-US" sz="1400" dirty="0" smtClean="0"/>
              <a:t>문서의 </a:t>
            </a:r>
            <a:r>
              <a:rPr lang="en-US" altLang="ko-KR" sz="1400" dirty="0" smtClean="0"/>
              <a:t>Style </a:t>
            </a:r>
            <a:r>
              <a:rPr lang="ko-KR" altLang="en-US" sz="1400" dirty="0" smtClean="0"/>
              <a:t>을 설정할 수 있음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디자인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22616" y="2767394"/>
            <a:ext cx="5034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&lt;p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style=“color:#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aaa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;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text-align:center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;”</a:t>
            </a:r>
            <a:r>
              <a:rPr lang="en-US" altLang="ko-KR" sz="1600" dirty="0" smtClean="0"/>
              <a:t>&gt; … &lt;/p&gt;</a:t>
            </a:r>
          </a:p>
        </p:txBody>
      </p:sp>
    </p:spTree>
    <p:extLst>
      <p:ext uri="{BB962C8B-B14F-4D97-AF65-F5344CB8AC3E}">
        <p14:creationId xmlns:p14="http://schemas.microsoft.com/office/powerpoint/2010/main" val="21046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4. HTML/CSS/JS </a:t>
            </a:r>
            <a:r>
              <a:rPr lang="ko-KR" altLang="en-US" sz="2000" b="1" dirty="0" smtClean="0"/>
              <a:t>기본 구조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6401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HTML</a:t>
            </a:r>
            <a:r>
              <a:rPr lang="ko-KR" altLang="en-US" sz="2000" b="1" dirty="0" smtClean="0"/>
              <a:t>에 외부 </a:t>
            </a:r>
            <a:r>
              <a:rPr lang="en-US" altLang="ko-KR" sz="2000" b="1" dirty="0" smtClean="0"/>
              <a:t>style sheet </a:t>
            </a:r>
            <a:r>
              <a:rPr lang="ko-KR" altLang="en-US" sz="2000" b="1" dirty="0" smtClean="0"/>
              <a:t>파일을 이용해서 </a:t>
            </a:r>
            <a:r>
              <a:rPr lang="en-US" altLang="ko-KR" sz="2000" b="1" dirty="0" smtClean="0"/>
              <a:t>style </a:t>
            </a:r>
            <a:r>
              <a:rPr lang="ko-KR" altLang="en-US" sz="2000" b="1" dirty="0" smtClean="0"/>
              <a:t>적용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50444" y="2877111"/>
            <a:ext cx="4455066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container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position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relative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vmin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vmin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perspective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vmin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card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cursor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default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position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absolute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display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flex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vmin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vmin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border-radius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px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vmin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vmin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color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white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outline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px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solid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transparent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background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#263238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box-shadow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inset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0.15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vmin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0.15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vmin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vmin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rgba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255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255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255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0.25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backface-visibility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hidden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transition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transform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800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ms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cubic-bezier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0.63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0.32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0.4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1.39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0108" y="2351715"/>
            <a:ext cx="1579920" cy="454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Business_card.css</a:t>
            </a:r>
            <a:endParaRPr lang="en-US" altLang="ko-K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317106" y="2013613"/>
            <a:ext cx="4002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ea typeface="굴림체" panose="020B0609000101010101" pitchFamily="49" charset="-127"/>
              </a:rPr>
              <a:t>&lt;</a:t>
            </a:r>
            <a:r>
              <a:rPr lang="ko-KR" altLang="ko-KR" sz="1400" dirty="0" err="1">
                <a:ea typeface="굴림체" panose="020B0609000101010101" pitchFamily="49" charset="-127"/>
              </a:rPr>
              <a:t>link</a:t>
            </a:r>
            <a:r>
              <a:rPr lang="ko-KR" altLang="ko-KR" sz="1400" dirty="0"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ea typeface="굴림체" panose="020B0609000101010101" pitchFamily="49" charset="-127"/>
              </a:rPr>
              <a:t>href</a:t>
            </a:r>
            <a:r>
              <a:rPr lang="ko-KR" altLang="ko-KR" sz="1400" dirty="0" smtClean="0">
                <a:ea typeface="굴림체" panose="020B0609000101010101" pitchFamily="49" charset="-127"/>
              </a:rPr>
              <a:t>=“</a:t>
            </a:r>
            <a:r>
              <a:rPr lang="en-US" altLang="ko-KR" sz="1400" dirty="0" smtClean="0">
                <a:ea typeface="굴림체" panose="020B0609000101010101" pitchFamily="49" charset="-127"/>
              </a:rPr>
              <a:t>[</a:t>
            </a:r>
            <a:r>
              <a:rPr lang="en-US" altLang="ko-KR" sz="1400" dirty="0" err="1" smtClean="0">
                <a:ea typeface="굴림체" panose="020B0609000101010101" pitchFamily="49" charset="-127"/>
              </a:rPr>
              <a:t>css</a:t>
            </a:r>
            <a:r>
              <a:rPr lang="en-US" altLang="ko-KR" sz="1400" dirty="0" smtClean="0">
                <a:ea typeface="굴림체" panose="020B0609000101010101" pitchFamily="49" charset="-127"/>
              </a:rPr>
              <a:t> </a:t>
            </a:r>
            <a:r>
              <a:rPr lang="ko-KR" altLang="en-US" sz="1400" dirty="0" smtClean="0">
                <a:ea typeface="굴림체" panose="020B0609000101010101" pitchFamily="49" charset="-127"/>
              </a:rPr>
              <a:t>파일 경로</a:t>
            </a:r>
            <a:r>
              <a:rPr lang="en-US" altLang="ko-KR" sz="1400" dirty="0" smtClean="0">
                <a:ea typeface="굴림체" panose="020B0609000101010101" pitchFamily="49" charset="-127"/>
              </a:rPr>
              <a:t>]</a:t>
            </a:r>
            <a:r>
              <a:rPr lang="ko-KR" altLang="ko-KR" sz="1400" dirty="0" smtClean="0">
                <a:ea typeface="굴림체" panose="020B0609000101010101" pitchFamily="49" charset="-127"/>
              </a:rPr>
              <a:t>" </a:t>
            </a:r>
            <a:r>
              <a:rPr lang="ko-KR" altLang="ko-KR" sz="1400" dirty="0" err="1">
                <a:ea typeface="굴림체" panose="020B0609000101010101" pitchFamily="49" charset="-127"/>
              </a:rPr>
              <a:t>rel</a:t>
            </a:r>
            <a:r>
              <a:rPr lang="ko-KR" altLang="ko-KR" sz="1400" dirty="0">
                <a:ea typeface="굴림체" panose="020B0609000101010101" pitchFamily="49" charset="-127"/>
              </a:rPr>
              <a:t>="</a:t>
            </a:r>
            <a:r>
              <a:rPr lang="ko-KR" altLang="ko-KR" sz="1400" dirty="0" err="1">
                <a:ea typeface="굴림체" panose="020B0609000101010101" pitchFamily="49" charset="-127"/>
              </a:rPr>
              <a:t>stylesheet</a:t>
            </a:r>
            <a:r>
              <a:rPr lang="ko-KR" altLang="ko-KR" sz="1400" dirty="0">
                <a:ea typeface="굴림체" panose="020B0609000101010101" pitchFamily="49" charset="-127"/>
              </a:rPr>
              <a:t>"&gt;</a:t>
            </a:r>
            <a:endParaRPr lang="ko-KR" altLang="ko-KR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3205" y="4718584"/>
            <a:ext cx="4410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ea typeface="굴림체" panose="020B0609000101010101" pitchFamily="49" charset="-127"/>
              </a:rPr>
              <a:t>&lt;</a:t>
            </a:r>
            <a:r>
              <a:rPr lang="ko-KR" altLang="ko-KR" sz="1400" dirty="0" err="1">
                <a:ea typeface="굴림체" panose="020B0609000101010101" pitchFamily="49" charset="-127"/>
              </a:rPr>
              <a:t>link</a:t>
            </a:r>
            <a:r>
              <a:rPr lang="ko-KR" altLang="ko-KR" sz="1400" dirty="0"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ea typeface="굴림체" panose="020B0609000101010101" pitchFamily="49" charset="-127"/>
              </a:rPr>
              <a:t>href</a:t>
            </a:r>
            <a:r>
              <a:rPr lang="ko-KR" altLang="ko-KR" sz="1400" dirty="0">
                <a:ea typeface="굴림체" panose="020B0609000101010101" pitchFamily="49" charset="-127"/>
              </a:rPr>
              <a:t>="</a:t>
            </a:r>
            <a:r>
              <a:rPr lang="ko-KR" altLang="ko-KR" sz="1400" dirty="0" err="1">
                <a:ea typeface="굴림체" panose="020B0609000101010101" pitchFamily="49" charset="-127"/>
              </a:rPr>
              <a:t>css</a:t>
            </a:r>
            <a:r>
              <a:rPr lang="ko-KR" altLang="ko-KR" sz="1400" dirty="0">
                <a:ea typeface="굴림체" panose="020B0609000101010101" pitchFamily="49" charset="-127"/>
              </a:rPr>
              <a:t>/</a:t>
            </a:r>
            <a:r>
              <a:rPr lang="ko-KR" altLang="ko-KR" sz="1400" dirty="0" err="1">
                <a:ea typeface="굴림체" panose="020B0609000101010101" pitchFamily="49" charset="-127"/>
              </a:rPr>
              <a:t>business_card.css</a:t>
            </a:r>
            <a:r>
              <a:rPr lang="ko-KR" altLang="ko-KR" sz="1400" dirty="0">
                <a:ea typeface="굴림체" panose="020B0609000101010101" pitchFamily="49" charset="-127"/>
              </a:rPr>
              <a:t>" </a:t>
            </a:r>
            <a:r>
              <a:rPr lang="ko-KR" altLang="ko-KR" sz="1400" dirty="0" err="1">
                <a:ea typeface="굴림체" panose="020B0609000101010101" pitchFamily="49" charset="-127"/>
              </a:rPr>
              <a:t>rel</a:t>
            </a:r>
            <a:r>
              <a:rPr lang="ko-KR" altLang="ko-KR" sz="1400" dirty="0">
                <a:ea typeface="굴림체" panose="020B0609000101010101" pitchFamily="49" charset="-127"/>
              </a:rPr>
              <a:t>="</a:t>
            </a:r>
            <a:r>
              <a:rPr lang="ko-KR" altLang="ko-KR" sz="1400" dirty="0" err="1">
                <a:ea typeface="굴림체" panose="020B0609000101010101" pitchFamily="49" charset="-127"/>
              </a:rPr>
              <a:t>stylesheet</a:t>
            </a:r>
            <a:r>
              <a:rPr lang="ko-KR" altLang="ko-KR" sz="1400" dirty="0">
                <a:ea typeface="굴림체" panose="020B0609000101010101" pitchFamily="49" charset="-127"/>
              </a:rPr>
              <a:t>"&gt;</a:t>
            </a:r>
            <a:endParaRPr lang="ko-KR" altLang="ko-KR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13205" y="1434814"/>
            <a:ext cx="6535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다음과 같은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구문을 사용해서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외부 </a:t>
            </a:r>
            <a:r>
              <a:rPr lang="en-US" altLang="ko-KR" sz="1400" dirty="0" smtClean="0"/>
              <a:t>style sheet 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에 적용할 수 있음</a:t>
            </a:r>
            <a:endParaRPr lang="en-US" altLang="ko-KR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113205" y="4145990"/>
            <a:ext cx="646331" cy="454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예시</a:t>
            </a:r>
            <a:r>
              <a:rPr lang="en-US" altLang="ko-KR" sz="1400" dirty="0" smtClean="0"/>
              <a:t>: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576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웹 프로그래밍</a:t>
            </a:r>
            <a:r>
              <a:rPr lang="en-US" altLang="ko-KR" sz="2000" b="1" dirty="0" smtClean="0"/>
              <a:t>(PHP)</a:t>
            </a:r>
            <a:r>
              <a:rPr lang="ko-KR" altLang="en-US" sz="2000" b="1" dirty="0" smtClean="0"/>
              <a:t>의 기본 동작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 smtClean="0"/>
              <a:t>클라이언트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웹 브라우저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55" y="1497456"/>
            <a:ext cx="4856669" cy="305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10174" y="1524001"/>
            <a:ext cx="51575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웹 </a:t>
            </a:r>
            <a:r>
              <a:rPr lang="ko-KR" altLang="en-US" sz="1600" dirty="0" smtClean="0"/>
              <a:t>서버</a:t>
            </a:r>
            <a:r>
              <a:rPr lang="en-US" altLang="ko-KR" sz="1600" dirty="0" smtClean="0"/>
              <a:t>(Apache)</a:t>
            </a:r>
            <a:r>
              <a:rPr lang="ko-KR" altLang="en-US" sz="1600" dirty="0" smtClean="0"/>
              <a:t>로부터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웹 페이지를 요청하거나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요청한 웹 페이지</a:t>
            </a:r>
            <a:r>
              <a:rPr lang="en-US" altLang="ko-KR" sz="1600" dirty="0" smtClean="0"/>
              <a:t>(html)</a:t>
            </a:r>
            <a:r>
              <a:rPr lang="ko-KR" altLang="en-US" sz="1600" dirty="0" smtClean="0"/>
              <a:t>를 수신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Apache</a:t>
            </a:r>
            <a:r>
              <a:rPr lang="ko-KR" altLang="en-US" sz="1600" dirty="0" smtClean="0"/>
              <a:t> 웹 페이지를 요청할 때</a:t>
            </a:r>
            <a:r>
              <a:rPr lang="en-US" altLang="ko-KR" sz="1600" dirty="0" smtClean="0"/>
              <a:t>, URL</a:t>
            </a:r>
            <a:r>
              <a:rPr lang="ko-KR" altLang="en-US" sz="1600" dirty="0" smtClean="0"/>
              <a:t>의 형태로 요청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PHP</a:t>
            </a:r>
            <a:r>
              <a:rPr lang="ko-KR" altLang="en-US" sz="1600" dirty="0" smtClean="0"/>
              <a:t>의 경우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en-US" altLang="ko-KR" sz="1600" dirty="0" smtClean="0"/>
              <a:t>  http://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host</a:t>
            </a:r>
            <a:r>
              <a:rPr lang="en-US" altLang="ko-KR" sz="1600" dirty="0" smtClean="0"/>
              <a:t>/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path/to</a:t>
            </a:r>
            <a:r>
              <a:rPr lang="en-US" altLang="ko-KR" sz="1600" dirty="0" smtClean="0"/>
              <a:t>/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[file name].</a:t>
            </a:r>
            <a:r>
              <a:rPr lang="en-US" altLang="ko-KR" sz="1600" b="1" dirty="0" err="1" smtClean="0">
                <a:solidFill>
                  <a:schemeClr val="accent1"/>
                </a:solidFill>
              </a:rPr>
              <a:t>php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/>
            </a:r>
            <a:br>
              <a:rPr lang="en-US" altLang="ko-KR" sz="1600" b="1" dirty="0" smtClean="0">
                <a:solidFill>
                  <a:schemeClr val="accent1"/>
                </a:solidFill>
              </a:rPr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로 요청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php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뿐만 아니라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정적인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도 요청 가능함</a:t>
            </a:r>
            <a:r>
              <a:rPr lang="en-US" altLang="ko-KR" sz="1600" dirty="0" smtClean="0"/>
              <a:t>!!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067908" y="1564658"/>
            <a:ext cx="1595701" cy="13950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4. HTML/CSS/JS </a:t>
            </a:r>
            <a:r>
              <a:rPr lang="ko-KR" altLang="en-US" sz="2000" b="1" dirty="0" smtClean="0"/>
              <a:t>기본 구조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3017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HTML</a:t>
            </a:r>
            <a:r>
              <a:rPr lang="ko-KR" altLang="en-US" sz="2000" b="1" dirty="0" smtClean="0"/>
              <a:t>에 </a:t>
            </a:r>
            <a:r>
              <a:rPr lang="en-US" altLang="ko-KR" sz="2000" b="1" dirty="0" err="1" smtClean="0"/>
              <a:t>javascript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사용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17106" y="2013613"/>
            <a:ext cx="2944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ea typeface="굴림체" panose="020B0609000101010101" pitchFamily="49" charset="-127"/>
              </a:rPr>
              <a:t>&lt;script&gt; </a:t>
            </a:r>
            <a:r>
              <a:rPr lang="en-US" altLang="ko-KR" sz="1400" dirty="0" err="1" smtClean="0">
                <a:ea typeface="굴림체" panose="020B0609000101010101" pitchFamily="49" charset="-127"/>
              </a:rPr>
              <a:t>javascript</a:t>
            </a:r>
            <a:r>
              <a:rPr lang="en-US" altLang="ko-KR" sz="1400" dirty="0" smtClean="0">
                <a:ea typeface="굴림체" panose="020B0609000101010101" pitchFamily="49" charset="-127"/>
              </a:rPr>
              <a:t> </a:t>
            </a:r>
            <a:r>
              <a:rPr lang="ko-KR" altLang="en-US" sz="1400" dirty="0" smtClean="0">
                <a:ea typeface="굴림체" panose="020B0609000101010101" pitchFamily="49" charset="-127"/>
              </a:rPr>
              <a:t>내용</a:t>
            </a:r>
            <a:r>
              <a:rPr lang="en-US" altLang="ko-KR" sz="1400" dirty="0" smtClean="0">
                <a:ea typeface="굴림체" panose="020B0609000101010101" pitchFamily="49" charset="-127"/>
              </a:rPr>
              <a:t> &lt;/script&gt;</a:t>
            </a:r>
            <a:endParaRPr lang="ko-KR" altLang="ko-KR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17106" y="3384341"/>
            <a:ext cx="366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ea typeface="굴림체" panose="020B0609000101010101" pitchFamily="49" charset="-127"/>
              </a:rPr>
              <a:t>&lt;script </a:t>
            </a:r>
            <a:r>
              <a:rPr lang="en-US" altLang="ko-KR" sz="1400" dirty="0" err="1" smtClean="0">
                <a:ea typeface="굴림체" panose="020B0609000101010101" pitchFamily="49" charset="-127"/>
              </a:rPr>
              <a:t>src</a:t>
            </a:r>
            <a:r>
              <a:rPr lang="en-US" altLang="ko-KR" sz="1400" dirty="0" smtClean="0">
                <a:ea typeface="굴림체" panose="020B0609000101010101" pitchFamily="49" charset="-127"/>
              </a:rPr>
              <a:t>=“</a:t>
            </a:r>
            <a:r>
              <a:rPr lang="en-US" altLang="ko-KR" sz="1400" dirty="0" err="1" smtClean="0">
                <a:ea typeface="굴림체" panose="020B0609000101010101" pitchFamily="49" charset="-127"/>
              </a:rPr>
              <a:t>js</a:t>
            </a:r>
            <a:r>
              <a:rPr lang="en-US" altLang="ko-KR" sz="1400" dirty="0" smtClean="0">
                <a:ea typeface="굴림체" panose="020B0609000101010101" pitchFamily="49" charset="-127"/>
              </a:rPr>
              <a:t>/business_card.js”&gt;&lt;/script&gt;</a:t>
            </a:r>
            <a:endParaRPr lang="ko-KR" altLang="ko-KR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13205" y="1434814"/>
            <a:ext cx="579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Html </a:t>
            </a:r>
            <a:r>
              <a:rPr lang="ko-KR" altLang="en-US" sz="1400" dirty="0" smtClean="0"/>
              <a:t>문서 내 다음과 같은 태그 내에 </a:t>
            </a:r>
            <a:r>
              <a:rPr lang="en-US" altLang="ko-KR" sz="1400" dirty="0" err="1" smtClean="0"/>
              <a:t>javascript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구문을 사용할 수 있음</a:t>
            </a:r>
            <a:endParaRPr lang="en-US" altLang="ko-KR" sz="1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81209" y="4116486"/>
            <a:ext cx="3358612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document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mouseup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which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card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--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toggleClass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card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--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--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flip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card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--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back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toggleClass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card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--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back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--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flip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mouseup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stopPropagation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81209" y="3589353"/>
            <a:ext cx="1461297" cy="454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Business_card.js</a:t>
            </a:r>
            <a:endParaRPr lang="en-US" altLang="ko-KR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13205" y="2677278"/>
            <a:ext cx="6607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외부 </a:t>
            </a:r>
            <a:r>
              <a:rPr lang="en-US" altLang="ko-KR" sz="1400" dirty="0" smtClean="0"/>
              <a:t>style sheet </a:t>
            </a:r>
            <a:r>
              <a:rPr lang="ko-KR" altLang="en-US" sz="1400" dirty="0" smtClean="0"/>
              <a:t>와 마찬가지로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외부 </a:t>
            </a:r>
            <a:r>
              <a:rPr lang="en-US" altLang="ko-KR" sz="1400" dirty="0" err="1" smtClean="0"/>
              <a:t>javascript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를 가져오는 구문은 다음과 같음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527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5. </a:t>
            </a:r>
            <a:r>
              <a:rPr lang="ko-KR" altLang="en-US" sz="2000" b="1" dirty="0" smtClean="0"/>
              <a:t>클라이언트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브라우저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웹 서버 통신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4044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 smtClean="0"/>
              <a:t>링크를 이동시키는 대표적인 태그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82032" y="2029338"/>
            <a:ext cx="3262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=“[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]”&gt;&lt;/a&gt;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82032" y="3325920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&lt;form action=“[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]”&gt;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…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&lt;input type=“submit” /&gt;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&lt;/form&gt;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1182032" y="2088877"/>
            <a:ext cx="3625942" cy="595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2032" y="3462144"/>
            <a:ext cx="3625942" cy="1925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5. </a:t>
            </a:r>
            <a:r>
              <a:rPr lang="ko-KR" altLang="en-US" sz="2000" b="1" dirty="0" smtClean="0"/>
              <a:t>클라이언트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브라우저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웹 서버 통신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smtClean="0"/>
              <a:t>웹 페이지 링크 동작 원리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324684" y="4284213"/>
            <a:ext cx="2985110" cy="98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&lt;a </a:t>
            </a:r>
            <a:r>
              <a:rPr lang="en-US" altLang="ko-KR" dirty="0" err="1" smtClean="0">
                <a:solidFill>
                  <a:schemeClr val="tx1"/>
                </a:solidFill>
              </a:rPr>
              <a:t>href</a:t>
            </a:r>
            <a:r>
              <a:rPr lang="en-US" altLang="ko-KR" dirty="0" smtClean="0">
                <a:solidFill>
                  <a:schemeClr val="tx1"/>
                </a:solidFill>
              </a:rPr>
              <a:t>=‘B.html’&gt;…&lt;/a&gt;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49665" y="4284213"/>
            <a:ext cx="2985110" cy="98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4684" y="3738256"/>
            <a:ext cx="3262150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A.html</a:t>
            </a:r>
            <a:endParaRPr lang="en-US" altLang="ko-K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532974" y="3738256"/>
            <a:ext cx="3262150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B.html</a:t>
            </a:r>
            <a:endParaRPr lang="en-US" altLang="ko-KR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3206" y="1475626"/>
            <a:ext cx="40388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400" dirty="0" smtClean="0"/>
              <a:t>브라우저 </a:t>
            </a:r>
            <a:r>
              <a:rPr lang="en-US" altLang="ko-KR" sz="1400" dirty="0" smtClean="0"/>
              <a:t>URL </a:t>
            </a:r>
            <a:r>
              <a:rPr lang="ko-KR" altLang="en-US" sz="1400" dirty="0" smtClean="0"/>
              <a:t>에 </a:t>
            </a:r>
            <a:r>
              <a:rPr lang="en-US" altLang="ko-KR" sz="1400" dirty="0" smtClean="0">
                <a:hlinkClick r:id="rId3"/>
              </a:rPr>
              <a:t>http://host/A.html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= </a:t>
            </a:r>
            <a:r>
              <a:rPr lang="ko-KR" altLang="en-US" sz="1400" dirty="0" smtClean="0"/>
              <a:t>웹 서버에</a:t>
            </a:r>
            <a:r>
              <a:rPr lang="en-US" altLang="ko-KR" sz="1400" dirty="0" smtClean="0"/>
              <a:t> A.html </a:t>
            </a:r>
            <a:r>
              <a:rPr lang="ko-KR" altLang="en-US" sz="1400" dirty="0" smtClean="0"/>
              <a:t>문서 요청</a:t>
            </a:r>
            <a:endParaRPr lang="en-US" altLang="ko-KR" sz="1400" dirty="0" smtClean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400" dirty="0" smtClean="0"/>
              <a:t>웹 서버로부터 </a:t>
            </a:r>
            <a:r>
              <a:rPr lang="en-US" altLang="ko-KR" sz="1400" dirty="0" smtClean="0"/>
              <a:t>A.html </a:t>
            </a:r>
            <a:r>
              <a:rPr lang="ko-KR" altLang="en-US" sz="1400" dirty="0" smtClean="0"/>
              <a:t>문서 수신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= </a:t>
            </a:r>
            <a:r>
              <a:rPr lang="ko-KR" altLang="en-US" sz="1400" dirty="0" smtClean="0"/>
              <a:t>브라우저에 </a:t>
            </a:r>
            <a:r>
              <a:rPr lang="en-US" altLang="ko-KR" sz="1400" dirty="0" smtClean="0"/>
              <a:t>A.html </a:t>
            </a:r>
            <a:r>
              <a:rPr lang="ko-KR" altLang="en-US" sz="1400" dirty="0" smtClean="0"/>
              <a:t>문서가 표시됨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 smtClean="0"/>
              <a:t>&lt;a&gt; </a:t>
            </a:r>
            <a:r>
              <a:rPr lang="ko-KR" altLang="en-US" sz="1400" dirty="0" smtClean="0"/>
              <a:t>태그 클릭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= </a:t>
            </a:r>
            <a:r>
              <a:rPr lang="ko-KR" altLang="en-US" sz="1400" dirty="0" smtClean="0"/>
              <a:t>웹 서버에 </a:t>
            </a:r>
            <a:r>
              <a:rPr lang="en-US" altLang="ko-KR" sz="1400" dirty="0" smtClean="0"/>
              <a:t>B.html </a:t>
            </a:r>
            <a:r>
              <a:rPr lang="ko-KR" altLang="en-US" sz="1400" dirty="0" smtClean="0"/>
              <a:t>문서 요청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400" dirty="0" smtClean="0"/>
              <a:t>웹 서버로부터 </a:t>
            </a:r>
            <a:r>
              <a:rPr lang="en-US" altLang="ko-KR" sz="1400" dirty="0" smtClean="0"/>
              <a:t>B.html </a:t>
            </a:r>
            <a:r>
              <a:rPr lang="ko-KR" altLang="en-US" sz="1400" dirty="0" smtClean="0"/>
              <a:t>문서 수신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= </a:t>
            </a:r>
            <a:r>
              <a:rPr lang="ko-KR" altLang="en-US" sz="1400" dirty="0" smtClean="0"/>
              <a:t>브라우저에 </a:t>
            </a:r>
            <a:r>
              <a:rPr lang="en-US" altLang="ko-KR" sz="1400" dirty="0" smtClean="0"/>
              <a:t>B.html </a:t>
            </a:r>
            <a:r>
              <a:rPr lang="ko-KR" altLang="en-US" sz="1400" dirty="0" smtClean="0"/>
              <a:t>문서가 표시됨</a:t>
            </a:r>
            <a:endParaRPr lang="en-US" altLang="ko-KR" sz="14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059488" y="1577059"/>
            <a:ext cx="1825983" cy="604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웹 서버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(Apache)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9457967" y="1577059"/>
            <a:ext cx="1825983" cy="604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웹 브라우저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7885471" y="1700981"/>
            <a:ext cx="15724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885471" y="2005781"/>
            <a:ext cx="15724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12992" y="1195213"/>
            <a:ext cx="111446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①③</a:t>
            </a:r>
            <a:endParaRPr lang="en-US" altLang="ko-KR" sz="1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8412992" y="1871851"/>
            <a:ext cx="111446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②④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8406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5. </a:t>
            </a:r>
            <a:r>
              <a:rPr lang="ko-KR" altLang="en-US" sz="2000" b="1" dirty="0" smtClean="0"/>
              <a:t>클라이언트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브라우저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웹 서버 통신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602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GET / POST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3206" y="1475626"/>
            <a:ext cx="100267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/>
              <a:t>클라이언트에서 웹 페이지 요청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데이터를 보내는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가지 방식 </a:t>
            </a:r>
            <a:r>
              <a:rPr lang="en-US" altLang="ko-KR" sz="1400" dirty="0" smtClean="0"/>
              <a:t>: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GET, POST</a:t>
            </a:r>
            <a:br>
              <a:rPr lang="en-US" altLang="ko-KR" sz="1400" dirty="0" smtClean="0"/>
            </a:br>
            <a:r>
              <a:rPr lang="en-US" altLang="ko-KR" sz="1400" dirty="0" smtClean="0"/>
              <a:t>- GET : </a:t>
            </a:r>
            <a:r>
              <a:rPr lang="ko-KR" altLang="en-US" sz="1400" dirty="0" smtClean="0"/>
              <a:t>웹 서버로 특정 페이지 요청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보내는 데이터가 모두 </a:t>
            </a:r>
            <a:r>
              <a:rPr lang="en-US" altLang="ko-KR" sz="1400" dirty="0" smtClean="0"/>
              <a:t>URL</a:t>
            </a:r>
            <a:r>
              <a:rPr lang="ko-KR" altLang="en-US" sz="1400" dirty="0" smtClean="0"/>
              <a:t>로 노출됨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ex) </a:t>
            </a:r>
            <a:r>
              <a:rPr lang="en-US" altLang="ko-KR" sz="1400" dirty="0" smtClean="0">
                <a:hlinkClick r:id="rId3"/>
              </a:rPr>
              <a:t>http://host/page.php?c=1&amp;p=1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POST : </a:t>
            </a:r>
            <a:r>
              <a:rPr lang="ko-KR" altLang="en-US" sz="1400" dirty="0" smtClean="0"/>
              <a:t>웹 서버로 특정 페이지 요청 시</a:t>
            </a:r>
            <a:r>
              <a:rPr lang="en-US" altLang="ko-KR" sz="1400" dirty="0" smtClean="0"/>
              <a:t>, URL </a:t>
            </a:r>
            <a:r>
              <a:rPr lang="ko-KR" altLang="en-US" sz="1400" dirty="0" smtClean="0"/>
              <a:t>에 데이터가 노출되지 않고</a:t>
            </a:r>
            <a:r>
              <a:rPr lang="en-US" altLang="ko-KR" sz="1400" dirty="0" smtClean="0"/>
              <a:t>, HTTP </a:t>
            </a:r>
            <a:r>
              <a:rPr lang="ko-KR" altLang="en-US" sz="1400" dirty="0" smtClean="0"/>
              <a:t>메시지 </a:t>
            </a:r>
            <a:r>
              <a:rPr lang="en-US" altLang="ko-KR" sz="1400" dirty="0" smtClean="0"/>
              <a:t>BODY </a:t>
            </a:r>
            <a:r>
              <a:rPr lang="ko-KR" altLang="en-US" sz="1400" dirty="0" smtClean="0"/>
              <a:t>안에 데이터가 표시됨</a:t>
            </a: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4972" t="32074" r="36718" b="41805"/>
          <a:stretch/>
        </p:blipFill>
        <p:spPr>
          <a:xfrm>
            <a:off x="1452132" y="3492470"/>
            <a:ext cx="4764089" cy="278474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97612" y="5846323"/>
            <a:ext cx="36464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ko-KR" altLang="en-US" sz="1100" dirty="0">
                <a:solidFill>
                  <a:srgbClr val="000000"/>
                </a:solidFill>
                <a:latin typeface="ls"/>
              </a:rPr>
              <a:t>출처</a:t>
            </a:r>
            <a:r>
              <a:rPr lang="en-US" altLang="ko-KR" sz="1100" dirty="0">
                <a:solidFill>
                  <a:srgbClr val="000000"/>
                </a:solidFill>
                <a:latin typeface="ls"/>
              </a:rPr>
              <a:t>: </a:t>
            </a:r>
            <a:r>
              <a:rPr lang="en-US" altLang="ko-KR" sz="1100" dirty="0">
                <a:solidFill>
                  <a:srgbClr val="666666"/>
                </a:solidFill>
                <a:latin typeface="ls"/>
                <a:hlinkClick r:id="rId5"/>
              </a:rPr>
              <a:t>https://blogchannel.tistory.com/163</a:t>
            </a:r>
            <a:r>
              <a:rPr lang="en-US" altLang="ko-KR" sz="1100" dirty="0">
                <a:solidFill>
                  <a:srgbClr val="000000"/>
                </a:solidFill>
                <a:latin typeface="ls"/>
              </a:rPr>
              <a:t> 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054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5. </a:t>
            </a:r>
            <a:r>
              <a:rPr lang="ko-KR" altLang="en-US" sz="2000" b="1" dirty="0" smtClean="0"/>
              <a:t>클라이언트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브라우저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웹 서버 통신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461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GET / POST </a:t>
            </a:r>
            <a:r>
              <a:rPr lang="ko-KR" altLang="en-US" sz="2000" b="1" dirty="0" smtClean="0"/>
              <a:t>장단점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4901" t="34487" r="14930" b="25862"/>
          <a:stretch/>
        </p:blipFill>
        <p:spPr>
          <a:xfrm>
            <a:off x="1554011" y="1500838"/>
            <a:ext cx="7237563" cy="408901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452132" y="5685034"/>
            <a:ext cx="36464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ko-KR" altLang="en-US" sz="1100" dirty="0">
                <a:solidFill>
                  <a:srgbClr val="000000"/>
                </a:solidFill>
                <a:latin typeface="ls"/>
              </a:rPr>
              <a:t>출처</a:t>
            </a:r>
            <a:r>
              <a:rPr lang="en-US" altLang="ko-KR" sz="1100" dirty="0">
                <a:solidFill>
                  <a:srgbClr val="000000"/>
                </a:solidFill>
                <a:latin typeface="ls"/>
              </a:rPr>
              <a:t>: </a:t>
            </a:r>
            <a:r>
              <a:rPr lang="en-US" altLang="ko-KR" sz="1100" dirty="0">
                <a:solidFill>
                  <a:srgbClr val="666666"/>
                </a:solidFill>
                <a:latin typeface="ls"/>
                <a:hlinkClick r:id="rId4"/>
              </a:rPr>
              <a:t>https://blogchannel.tistory.com/163</a:t>
            </a:r>
            <a:r>
              <a:rPr lang="en-US" altLang="ko-KR" sz="1100" dirty="0">
                <a:solidFill>
                  <a:srgbClr val="000000"/>
                </a:solidFill>
                <a:latin typeface="ls"/>
              </a:rPr>
              <a:t> 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787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5. </a:t>
            </a:r>
            <a:r>
              <a:rPr lang="ko-KR" altLang="en-US" sz="2000" b="1" dirty="0" smtClean="0"/>
              <a:t>클라이언트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브라우저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웹 서버 통신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3578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&lt;a&gt; </a:t>
            </a:r>
            <a:r>
              <a:rPr lang="ko-KR" altLang="en-US" sz="2000" b="1" dirty="0" smtClean="0"/>
              <a:t>태그로 </a:t>
            </a:r>
            <a:r>
              <a:rPr lang="en-US" altLang="ko-KR" sz="2000" b="1" dirty="0" smtClean="0"/>
              <a:t>GET </a:t>
            </a:r>
            <a:r>
              <a:rPr lang="ko-KR" altLang="en-US" sz="2000" b="1" dirty="0" smtClean="0"/>
              <a:t>요청 보내기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52132" y="1420276"/>
            <a:ext cx="948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=“http://yourweb.com/demo_form.php?name1=value1&amp;name2=value2”&gt; … &lt;/a&gt;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4972" t="32074" r="36718" b="60802"/>
          <a:stretch/>
        </p:blipFill>
        <p:spPr>
          <a:xfrm>
            <a:off x="1589086" y="2255382"/>
            <a:ext cx="4764089" cy="75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5. </a:t>
            </a:r>
            <a:r>
              <a:rPr lang="ko-KR" altLang="en-US" sz="2000" b="1" dirty="0" smtClean="0"/>
              <a:t>클라이언트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브라우저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웹 서버 통신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4208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&lt;form&gt; </a:t>
            </a:r>
            <a:r>
              <a:rPr lang="ko-KR" altLang="en-US" sz="2000" b="1" dirty="0" smtClean="0"/>
              <a:t>태그로 </a:t>
            </a:r>
            <a:r>
              <a:rPr lang="en-US" altLang="ko-KR" sz="2000" b="1" dirty="0" smtClean="0"/>
              <a:t>POST </a:t>
            </a:r>
            <a:r>
              <a:rPr lang="ko-KR" altLang="en-US" sz="2000" b="1" dirty="0" smtClean="0"/>
              <a:t>요청 보내기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452132" y="1442525"/>
            <a:ext cx="67774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&lt;</a:t>
            </a:r>
            <a:r>
              <a:rPr lang="en-US" altLang="ko-KR" sz="1600" dirty="0" smtClean="0"/>
              <a:t>form method=“POST” </a:t>
            </a:r>
            <a:r>
              <a:rPr lang="en-US" altLang="ko-KR" sz="1600" dirty="0"/>
              <a:t>action</a:t>
            </a:r>
            <a:r>
              <a:rPr lang="en-US" altLang="ko-KR" sz="1600" dirty="0" smtClean="0"/>
              <a:t>=“http://yourweb/demo_form.php”&gt;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smtClean="0"/>
              <a:t>&lt;input type=“text”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name=“name1”</a:t>
            </a:r>
            <a:r>
              <a:rPr lang="en-US" altLang="ko-KR" sz="1600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    </a:t>
            </a:r>
            <a:r>
              <a:rPr lang="en-US" altLang="ko-KR" sz="1600" dirty="0"/>
              <a:t>&lt;input type=“text</a:t>
            </a:r>
            <a:r>
              <a:rPr lang="en-US" altLang="ko-KR" sz="1600" dirty="0" smtClean="0"/>
              <a:t>”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name=“name2”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 &lt;input type=“submit” /&gt;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&lt;/form&gt;</a:t>
            </a:r>
            <a:endParaRPr lang="ko-KR" altLang="en-US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24972" t="40002" r="36718" b="41805"/>
          <a:stretch/>
        </p:blipFill>
        <p:spPr>
          <a:xfrm>
            <a:off x="5926137" y="2506456"/>
            <a:ext cx="4764089" cy="19394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7225" y="4555749"/>
            <a:ext cx="10626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smtClean="0"/>
              <a:t>form </a:t>
            </a:r>
            <a:r>
              <a:rPr lang="ko-KR" altLang="en-US" sz="1400" dirty="0" smtClean="0"/>
              <a:t>태그로 </a:t>
            </a:r>
            <a:r>
              <a:rPr lang="en-US" altLang="ko-KR" sz="1400" dirty="0" err="1" smtClean="0"/>
              <a:t>url</a:t>
            </a:r>
            <a:r>
              <a:rPr lang="ko-KR" altLang="en-US" sz="1400" dirty="0" smtClean="0"/>
              <a:t>을 요청하면서 데이터를 보낼 때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en-US" altLang="ko-KR" sz="1400" dirty="0" smtClean="0"/>
              <a:t>form </a:t>
            </a:r>
            <a:r>
              <a:rPr lang="ko-KR" altLang="en-US" sz="1400" dirty="0" smtClean="0"/>
              <a:t>태그 내 </a:t>
            </a:r>
            <a:r>
              <a:rPr lang="en-US" altLang="ko-KR" sz="1400" dirty="0" smtClean="0"/>
              <a:t>input </a:t>
            </a:r>
            <a:r>
              <a:rPr lang="ko-KR" altLang="en-US" sz="1400" dirty="0" smtClean="0"/>
              <a:t>태그의 속성 </a:t>
            </a:r>
            <a:r>
              <a:rPr lang="en-US" altLang="ko-KR" sz="1400" dirty="0" smtClean="0"/>
              <a:t>“name”</a:t>
            </a:r>
            <a:r>
              <a:rPr lang="ko-KR" altLang="en-US" sz="1400" dirty="0" smtClean="0"/>
              <a:t>이 반드시 정의되어 있어야 함</a:t>
            </a:r>
            <a:r>
              <a:rPr lang="en-US" altLang="ko-KR" sz="14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432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5. </a:t>
            </a:r>
            <a:r>
              <a:rPr lang="ko-KR" altLang="en-US" sz="2000" b="1" dirty="0" smtClean="0"/>
              <a:t>클라이언트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브라우저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웹 서버 통신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6319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에서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클라이언트로 전달받은 데이터 받기 </a:t>
            </a:r>
            <a:r>
              <a:rPr lang="en-US" altLang="ko-KR" sz="2000" b="1" dirty="0" smtClean="0"/>
              <a:t>(GET)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452132" y="2412607"/>
            <a:ext cx="677746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&lt;?PHP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    name1 =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$_GET[</a:t>
            </a:r>
            <a:r>
              <a:rPr lang="en-US" altLang="ko-KR" sz="1600" dirty="0" smtClean="0"/>
              <a:t>name1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    name2 =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$_GET[</a:t>
            </a:r>
            <a:r>
              <a:rPr lang="en-US" altLang="ko-KR" sz="1600" dirty="0" smtClean="0"/>
              <a:t>name2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]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?&gt;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57225" y="4772413"/>
            <a:ext cx="10626725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err="1" smtClean="0"/>
              <a:t>php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설정에서 </a:t>
            </a:r>
            <a:r>
              <a:rPr lang="en-US" altLang="ko-KR" sz="1400" dirty="0" err="1" smtClean="0"/>
              <a:t>registor_globals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On </a:t>
            </a:r>
            <a:r>
              <a:rPr lang="ko-KR" altLang="en-US" sz="1400" dirty="0" smtClean="0"/>
              <a:t>으로 설정하면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ko-KR" altLang="en-US" sz="1400" dirty="0" smtClean="0"/>
              <a:t>일반 변수 </a:t>
            </a:r>
            <a:r>
              <a:rPr lang="en-US" altLang="ko-KR" sz="1400" dirty="0" smtClean="0"/>
              <a:t>$name1, $name2 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GET </a:t>
            </a:r>
            <a:r>
              <a:rPr lang="ko-KR" altLang="en-US" sz="1400" dirty="0" smtClean="0"/>
              <a:t>데이터를 받을 수 있으나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보안상 좋지 않음</a:t>
            </a:r>
            <a:r>
              <a:rPr lang="en-US" altLang="ko-KR" sz="1400" dirty="0" smtClean="0"/>
              <a:t>!!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24972" t="32074" r="36718" b="60802"/>
          <a:stretch/>
        </p:blipFill>
        <p:spPr>
          <a:xfrm>
            <a:off x="1541461" y="1521425"/>
            <a:ext cx="4764089" cy="75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5. </a:t>
            </a:r>
            <a:r>
              <a:rPr lang="ko-KR" altLang="en-US" sz="2000" b="1" dirty="0" smtClean="0"/>
              <a:t>클라이언트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브라우저</a:t>
            </a:r>
            <a:r>
              <a:rPr lang="en-US" altLang="ko-KR" sz="2000" b="1" dirty="0" smtClean="0"/>
              <a:t>) – </a:t>
            </a:r>
            <a:r>
              <a:rPr lang="ko-KR" altLang="en-US" sz="2000" b="1" dirty="0" smtClean="0"/>
              <a:t>웹 서버 통신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6495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에서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클라이언트로 전달받은 데이터 받기 </a:t>
            </a:r>
            <a:r>
              <a:rPr lang="en-US" altLang="ko-KR" sz="2000" b="1" dirty="0" smtClean="0"/>
              <a:t>(POST)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452132" y="3287804"/>
            <a:ext cx="677746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&lt;?PHP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    name1 =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$_POST[</a:t>
            </a:r>
            <a:r>
              <a:rPr lang="en-US" altLang="ko-KR" sz="1600" dirty="0" smtClean="0"/>
              <a:t>name1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    name2 =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$_POST[</a:t>
            </a:r>
            <a:r>
              <a:rPr lang="en-US" altLang="ko-KR" sz="1600" dirty="0" smtClean="0"/>
              <a:t>name2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]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?&gt;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57225" y="5429638"/>
            <a:ext cx="10626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err="1" smtClean="0"/>
              <a:t>php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설정에서 </a:t>
            </a:r>
            <a:r>
              <a:rPr lang="en-US" altLang="ko-KR" sz="1400" dirty="0" err="1" smtClean="0"/>
              <a:t>registor_globals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On </a:t>
            </a:r>
            <a:r>
              <a:rPr lang="ko-KR" altLang="en-US" sz="1400" dirty="0" smtClean="0"/>
              <a:t>으로 설정하면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ko-KR" altLang="en-US" sz="1400" dirty="0" smtClean="0"/>
              <a:t>일반 변수 </a:t>
            </a:r>
            <a:r>
              <a:rPr lang="en-US" altLang="ko-KR" sz="1400" dirty="0" smtClean="0"/>
              <a:t>$name1, $name2 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POST </a:t>
            </a:r>
            <a:r>
              <a:rPr lang="ko-KR" altLang="en-US" sz="1400" dirty="0" smtClean="0"/>
              <a:t>데이터를 받을 수 있으나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보안상 좋지 않음</a:t>
            </a:r>
            <a:r>
              <a:rPr lang="en-US" altLang="ko-KR" sz="1400" dirty="0" smtClean="0"/>
              <a:t>!!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24972" t="40002" r="36718" b="41805"/>
          <a:stretch/>
        </p:blipFill>
        <p:spPr>
          <a:xfrm>
            <a:off x="1452132" y="1306694"/>
            <a:ext cx="4764089" cy="193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6</a:t>
            </a:r>
            <a:r>
              <a:rPr lang="en-US" altLang="ko-KR" sz="2000" b="1" dirty="0" smtClean="0"/>
              <a:t>. MySQL 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의 연동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에서 </a:t>
            </a:r>
            <a:r>
              <a:rPr lang="en-US" altLang="ko-KR" sz="2000" b="1" dirty="0" smtClean="0"/>
              <a:t>MySQL </a:t>
            </a:r>
            <a:r>
              <a:rPr lang="ko-KR" altLang="en-US" sz="2000" b="1" dirty="0" smtClean="0"/>
              <a:t>접근하기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5555" y="1347330"/>
            <a:ext cx="1062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/>
              <a:t>일반적으로 웹 서버와 </a:t>
            </a:r>
            <a:r>
              <a:rPr lang="en-US" altLang="ko-KR" sz="1400" dirty="0" smtClean="0"/>
              <a:t>MySQL </a:t>
            </a:r>
            <a:r>
              <a:rPr lang="ko-KR" altLang="en-US" sz="1400" dirty="0" smtClean="0"/>
              <a:t>을 같은 서버에서 관리하지만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다른 경우도 있음</a:t>
            </a:r>
            <a:r>
              <a:rPr lang="en-US" altLang="ko-KR" sz="1400" dirty="0" smtClean="0"/>
              <a:t>!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13205" y="2701745"/>
            <a:ext cx="2300718" cy="2077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21997" y="2969850"/>
            <a:ext cx="1825983" cy="604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웹 서버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(Apache)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1321997" y="3898982"/>
            <a:ext cx="1825983" cy="604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MySQL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08410" y="2172753"/>
            <a:ext cx="2115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http://your_web.com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50940" y="2701745"/>
            <a:ext cx="2300718" cy="1153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59732" y="2969850"/>
            <a:ext cx="1825983" cy="604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웹 서버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(Apache)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346145" y="2172753"/>
            <a:ext cx="2115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http://your_web.com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865245" y="2701745"/>
            <a:ext cx="2300718" cy="1153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074037" y="2969850"/>
            <a:ext cx="1825983" cy="604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웹 서버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(Apache)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860450" y="2172753"/>
            <a:ext cx="2115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http://mysql_server.com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08410" y="4849870"/>
            <a:ext cx="30869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동일 서버에</a:t>
            </a:r>
            <a:r>
              <a:rPr lang="en-US" altLang="ko-KR" sz="1400" dirty="0" smtClean="0"/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apache</a:t>
            </a:r>
            <a:r>
              <a:rPr lang="ko-KR" altLang="en-US" sz="1400" dirty="0" smtClean="0"/>
              <a:t>와 </a:t>
            </a:r>
            <a:r>
              <a:rPr lang="en-US" altLang="ko-KR" sz="1400" dirty="0" err="1" smtClean="0"/>
              <a:t>mysql</a:t>
            </a:r>
            <a:r>
              <a:rPr lang="ko-KR" altLang="en-US" sz="1400" dirty="0" smtClean="0"/>
              <a:t>이 같이 있는 경우</a:t>
            </a:r>
            <a:endParaRPr lang="en-US" altLang="ko-KR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6346144" y="4039901"/>
            <a:ext cx="455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Apache</a:t>
            </a:r>
            <a:r>
              <a:rPr lang="ko-KR" altLang="en-US" sz="1400" dirty="0" smtClean="0"/>
              <a:t>와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 서로 다른 서버에 있는 경우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1136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웹 프로그래밍</a:t>
            </a:r>
            <a:r>
              <a:rPr lang="en-US" altLang="ko-KR" sz="2000" b="1" dirty="0" smtClean="0"/>
              <a:t>(PHP)</a:t>
            </a:r>
            <a:r>
              <a:rPr lang="ko-KR" altLang="en-US" sz="2000" b="1" dirty="0" smtClean="0"/>
              <a:t>의 기본 동작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126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 smtClean="0"/>
              <a:t>웹 서버</a:t>
            </a:r>
            <a:r>
              <a:rPr lang="en-US" altLang="ko-KR" sz="2000" b="1" dirty="0" smtClean="0"/>
              <a:t>(Apache)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55" y="1497456"/>
            <a:ext cx="4856669" cy="305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10174" y="1524001"/>
            <a:ext cx="5950668" cy="3738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요청 </a:t>
            </a:r>
            <a:r>
              <a:rPr lang="ko-KR" altLang="en-US" sz="1600" dirty="0" smtClean="0"/>
              <a:t>받은 </a:t>
            </a:r>
            <a:r>
              <a:rPr lang="en-US" altLang="ko-KR" sz="1600" dirty="0" smtClean="0"/>
              <a:t>URL </a:t>
            </a:r>
            <a:r>
              <a:rPr lang="ko-KR" altLang="en-US" sz="1600" dirty="0" smtClean="0"/>
              <a:t>에 따라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해당 경로의 웹 페이지 파일을 응답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만약 요청 받은 </a:t>
            </a:r>
            <a:r>
              <a:rPr lang="en-US" altLang="ko-KR" sz="1600" dirty="0" smtClean="0"/>
              <a:t>URL </a:t>
            </a:r>
            <a:r>
              <a:rPr lang="ko-KR" altLang="en-US" sz="1600" dirty="0" smtClean="0"/>
              <a:t>의 파일이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일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해당 경로의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ko-KR" altLang="en-US" sz="1600" dirty="0" smtClean="0"/>
              <a:t>웹 페이지 파일을 그대로 응답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http://host/path/to/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sample.html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만약 요청 받은 </a:t>
            </a:r>
            <a:r>
              <a:rPr lang="en-US" altLang="ko-KR" sz="1600" dirty="0" smtClean="0"/>
              <a:t>URL </a:t>
            </a:r>
            <a:r>
              <a:rPr lang="ko-KR" altLang="en-US" sz="1600" dirty="0" smtClean="0"/>
              <a:t>의 파일이 </a:t>
            </a:r>
            <a:r>
              <a:rPr lang="en-US" altLang="ko-KR" sz="1600" dirty="0" err="1" smtClean="0"/>
              <a:t>php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일 경우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en-US" altLang="ko-KR" sz="1600" dirty="0" smtClean="0"/>
              <a:t>  PHP (Hypertext Preprocessor) </a:t>
            </a:r>
            <a:r>
              <a:rPr lang="ko-KR" altLang="en-US" sz="1600" dirty="0" smtClean="0"/>
              <a:t>로 해당 파일을 전달 후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en-US" altLang="ko-KR" sz="1600" dirty="0" smtClean="0"/>
              <a:t>  PHP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process </a:t>
            </a:r>
            <a:r>
              <a:rPr lang="ko-KR" altLang="en-US" sz="1600" dirty="0" smtClean="0"/>
              <a:t>가 끝난 결과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완성된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파일을 응답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en-US" altLang="ko-KR" sz="1600" dirty="0"/>
              <a:t>http://</a:t>
            </a:r>
            <a:r>
              <a:rPr lang="en-US" altLang="ko-KR" sz="1600" dirty="0" smtClean="0"/>
              <a:t>host/path/to/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sample.php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989380" y="2133600"/>
            <a:ext cx="1695205" cy="646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6</a:t>
            </a:r>
            <a:r>
              <a:rPr lang="en-US" altLang="ko-KR" sz="2000" b="1" dirty="0" smtClean="0"/>
              <a:t>. MySQL 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의 연동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에서 </a:t>
            </a:r>
            <a:r>
              <a:rPr lang="en-US" altLang="ko-KR" sz="2000" b="1" dirty="0" smtClean="0"/>
              <a:t>MySQL </a:t>
            </a:r>
            <a:r>
              <a:rPr lang="ko-KR" altLang="en-US" sz="2000" b="1" dirty="0" smtClean="0"/>
              <a:t>접근하기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5555" y="1347330"/>
            <a:ext cx="10626725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err="1" smtClean="0"/>
              <a:t>php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서버 접속하기</a:t>
            </a:r>
            <a:endParaRPr lang="en-US" altLang="ko-KR" sz="14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1527" y="1989711"/>
            <a:ext cx="6853158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connect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mysql_connect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en-US" altLang="ko-KR" sz="16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host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[user name]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[password]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1262" y="2461631"/>
            <a:ext cx="10626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smtClean="0"/>
              <a:t>CMD </a:t>
            </a:r>
            <a:r>
              <a:rPr lang="ko-KR" altLang="en-US" sz="1400" dirty="0" smtClean="0"/>
              <a:t>에서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–u[username] –p[password] </a:t>
            </a:r>
            <a:r>
              <a:rPr lang="ko-KR" altLang="en-US" sz="1400" dirty="0" smtClean="0"/>
              <a:t>로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 접속한 것과 동일</a:t>
            </a:r>
            <a:r>
              <a:rPr lang="en-US" altLang="ko-KR" sz="1400" dirty="0" smtClean="0"/>
              <a:t>!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/>
              <a:t>만약 웹 서버와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서버가 동일 </a:t>
            </a:r>
            <a:r>
              <a:rPr lang="en-US" altLang="ko-KR" sz="1400" dirty="0" smtClean="0"/>
              <a:t>host</a:t>
            </a:r>
            <a:r>
              <a:rPr lang="ko-KR" altLang="en-US" sz="1400" dirty="0" smtClean="0"/>
              <a:t>에 있는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첫 번째 변수 </a:t>
            </a:r>
            <a:r>
              <a:rPr lang="en-US" altLang="ko-KR" sz="1400" dirty="0" smtClean="0"/>
              <a:t>[host] </a:t>
            </a:r>
            <a:r>
              <a:rPr lang="ko-KR" altLang="en-US" sz="1400" dirty="0" smtClean="0"/>
              <a:t>에 웹 서버와 동일한 </a:t>
            </a:r>
            <a:r>
              <a:rPr lang="en-US" altLang="ko-KR" sz="1400" dirty="0" smtClean="0"/>
              <a:t>host</a:t>
            </a:r>
            <a:r>
              <a:rPr lang="ko-KR" altLang="en-US" sz="1400" dirty="0" smtClean="0"/>
              <a:t>를 전달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일반적으로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같은 </a:t>
            </a:r>
            <a:r>
              <a:rPr lang="en-US" altLang="ko-KR" sz="1400" dirty="0" smtClean="0"/>
              <a:t>host</a:t>
            </a:r>
            <a:r>
              <a:rPr lang="ko-KR" altLang="en-US" sz="1400" dirty="0" smtClean="0"/>
              <a:t>에 서버와 </a:t>
            </a:r>
            <a:r>
              <a:rPr lang="en-US" altLang="ko-KR" sz="1400" dirty="0" err="1" smtClean="0"/>
              <a:t>mysql</a:t>
            </a:r>
            <a:r>
              <a:rPr lang="ko-KR" altLang="en-US" sz="1400" dirty="0" smtClean="0"/>
              <a:t>이 같이 있는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자기 자신을 나타내는 루프 백 </a:t>
            </a:r>
            <a:r>
              <a:rPr lang="en-US" altLang="ko-KR" sz="1400" dirty="0" smtClean="0"/>
              <a:t>host</a:t>
            </a:r>
            <a:r>
              <a:rPr lang="ko-KR" altLang="en-US" sz="1400" dirty="0" smtClean="0"/>
              <a:t>인 </a:t>
            </a:r>
            <a:r>
              <a:rPr lang="en-US" altLang="ko-KR" sz="1400" dirty="0" smtClean="0"/>
              <a:t>‘localhost’</a:t>
            </a:r>
            <a:r>
              <a:rPr lang="ko-KR" altLang="en-US" sz="1400" dirty="0" smtClean="0"/>
              <a:t>를 사용하면 됨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/>
              <a:t>만약 웹 서버와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서버가 서로 다른 </a:t>
            </a:r>
            <a:r>
              <a:rPr lang="en-US" altLang="ko-KR" sz="1400" dirty="0" smtClean="0"/>
              <a:t>host</a:t>
            </a:r>
            <a:r>
              <a:rPr lang="ko-KR" altLang="en-US" sz="1400" dirty="0" smtClean="0"/>
              <a:t>를 갖는다면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첫 번째 변수 </a:t>
            </a:r>
            <a:r>
              <a:rPr lang="en-US" altLang="ko-KR" sz="1400" dirty="0" smtClean="0"/>
              <a:t>[host]</a:t>
            </a:r>
            <a:r>
              <a:rPr lang="ko-KR" altLang="en-US" sz="1400" dirty="0" smtClean="0"/>
              <a:t>에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서버의 </a:t>
            </a:r>
            <a:r>
              <a:rPr lang="en-US" altLang="ko-KR" sz="1400" dirty="0" smtClean="0"/>
              <a:t>host</a:t>
            </a:r>
            <a:r>
              <a:rPr lang="ko-KR" altLang="en-US" sz="1400" dirty="0" smtClean="0"/>
              <a:t>를 전달</a:t>
            </a:r>
            <a:endParaRPr lang="en-US" altLang="ko-KR" sz="1400" dirty="0" smtClean="0"/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1585153" y="3461905"/>
            <a:ext cx="7571303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connect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mysql_connect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en-US" altLang="ko-KR" sz="16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your_web.com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[user name]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[password]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85153" y="5131184"/>
            <a:ext cx="7879080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connect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mysql_connect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mysql_server.com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[user name]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[password]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1585153" y="4284957"/>
            <a:ext cx="7160935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connect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mysql_connect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en-US" altLang="ko-KR" sz="16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localhost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[user name]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[password]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3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6</a:t>
            </a:r>
            <a:r>
              <a:rPr lang="en-US" altLang="ko-KR" sz="2000" b="1" dirty="0" smtClean="0"/>
              <a:t>. MySQL 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의 연동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에서 </a:t>
            </a:r>
            <a:r>
              <a:rPr lang="en-US" altLang="ko-KR" sz="2000" b="1" dirty="0" smtClean="0"/>
              <a:t>MySQL </a:t>
            </a:r>
            <a:r>
              <a:rPr lang="ko-KR" altLang="en-US" sz="2000" b="1" dirty="0" smtClean="0"/>
              <a:t>접근하기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5555" y="1347330"/>
            <a:ext cx="1062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err="1" smtClean="0"/>
              <a:t>php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서버 접속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후 데이터베이스 선택하기</a:t>
            </a:r>
            <a:endParaRPr lang="en-US" altLang="ko-KR" sz="1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211262" y="2589596"/>
            <a:ext cx="10626725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접속 후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console 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use [database name] </a:t>
            </a:r>
            <a:r>
              <a:rPr lang="ko-KR" altLang="en-US" sz="1400" dirty="0" smtClean="0"/>
              <a:t>으로 </a:t>
            </a:r>
            <a:r>
              <a:rPr lang="en-US" altLang="ko-KR" sz="1400" dirty="0" smtClean="0"/>
              <a:t>database</a:t>
            </a:r>
            <a:r>
              <a:rPr lang="ko-KR" altLang="en-US" sz="1400" dirty="0" smtClean="0"/>
              <a:t>를 선택한 것과 동일</a:t>
            </a:r>
            <a:r>
              <a:rPr lang="en-US" altLang="ko-KR" sz="1400" dirty="0" smtClean="0"/>
              <a:t>!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1262" y="1997908"/>
            <a:ext cx="4903907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mysql_select_db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en-US" altLang="ko-KR" sz="16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[database name]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connect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88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6</a:t>
            </a:r>
            <a:r>
              <a:rPr lang="en-US" altLang="ko-KR" sz="2000" b="1" dirty="0" smtClean="0"/>
              <a:t>. MySQL 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의 연동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에서 </a:t>
            </a:r>
            <a:r>
              <a:rPr lang="en-US" altLang="ko-KR" sz="2000" b="1" dirty="0" smtClean="0"/>
              <a:t>MySQL </a:t>
            </a:r>
            <a:r>
              <a:rPr lang="ko-KR" altLang="en-US" sz="2000" b="1" dirty="0" smtClean="0"/>
              <a:t>접근하기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5555" y="1347330"/>
            <a:ext cx="1062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err="1" smtClean="0"/>
              <a:t>php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mysql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query </a:t>
            </a:r>
            <a:r>
              <a:rPr lang="ko-KR" altLang="en-US" sz="1400" dirty="0" smtClean="0"/>
              <a:t>전송하기</a:t>
            </a:r>
            <a:r>
              <a:rPr lang="en-US" altLang="ko-KR" sz="1400" dirty="0" smtClean="0"/>
              <a:t>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1262" y="3476168"/>
            <a:ext cx="10626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smtClean="0"/>
              <a:t>MySQL </a:t>
            </a:r>
            <a:r>
              <a:rPr lang="ko-KR" altLang="en-US" sz="1400" dirty="0" smtClean="0"/>
              <a:t>에서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여러 </a:t>
            </a:r>
            <a:r>
              <a:rPr lang="en-US" altLang="ko-KR" sz="1400" dirty="0" smtClean="0"/>
              <a:t>Query </a:t>
            </a:r>
            <a:r>
              <a:rPr lang="ko-KR" altLang="en-US" sz="1400" dirty="0" smtClean="0"/>
              <a:t>들을 실행한 것과 동일</a:t>
            </a:r>
            <a:r>
              <a:rPr lang="en-US" altLang="ko-KR" sz="1400" dirty="0" smtClean="0"/>
              <a:t>!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[SQL Query] </a:t>
            </a:r>
            <a:r>
              <a:rPr lang="ko-KR" altLang="en-US" sz="1400" dirty="0" smtClean="0"/>
              <a:t>에는 </a:t>
            </a:r>
            <a:r>
              <a:rPr lang="en-US" altLang="ko-KR" sz="1400" dirty="0" smtClean="0"/>
              <a:t>DML, DDL, DCL </a:t>
            </a:r>
            <a:r>
              <a:rPr lang="ko-KR" altLang="en-US" sz="1400" dirty="0" smtClean="0"/>
              <a:t>모두 가능</a:t>
            </a:r>
            <a:r>
              <a:rPr lang="en-US" altLang="ko-KR" sz="1400" dirty="0" smtClean="0"/>
              <a:t>!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7061" y="1956453"/>
            <a:ext cx="3057247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sql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쿼리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생성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sql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[SQL Query]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sql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쿼리 실행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mysql_query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sql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6</a:t>
            </a:r>
            <a:r>
              <a:rPr lang="en-US" altLang="ko-KR" sz="2000" b="1" dirty="0" smtClean="0"/>
              <a:t>. MySQL 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의 연동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에서 </a:t>
            </a:r>
            <a:r>
              <a:rPr lang="en-US" altLang="ko-KR" sz="2000" b="1" dirty="0" smtClean="0"/>
              <a:t>MySQL </a:t>
            </a:r>
            <a:r>
              <a:rPr lang="ko-KR" altLang="en-US" sz="2000" b="1" dirty="0" smtClean="0"/>
              <a:t>접근하기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5555" y="1347330"/>
            <a:ext cx="1062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err="1" smtClean="0"/>
              <a:t>php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mysql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query </a:t>
            </a:r>
            <a:r>
              <a:rPr lang="ko-KR" altLang="en-US" sz="1400" dirty="0" smtClean="0"/>
              <a:t>전송하기</a:t>
            </a:r>
            <a:r>
              <a:rPr lang="en-US" altLang="ko-KR" sz="1400" dirty="0" smtClean="0"/>
              <a:t>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1262" y="3476168"/>
            <a:ext cx="10626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err="1" smtClean="0"/>
              <a:t>mysql_query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함수를 실행할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실제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server 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query </a:t>
            </a:r>
            <a:r>
              <a:rPr lang="ko-KR" altLang="en-US" sz="1400" dirty="0" smtClean="0"/>
              <a:t>를 실행시킴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[SQL Query] </a:t>
            </a:r>
            <a:r>
              <a:rPr lang="ko-KR" altLang="en-US" sz="1400" dirty="0" smtClean="0"/>
              <a:t>의 결과</a:t>
            </a:r>
            <a:r>
              <a:rPr lang="en-US" altLang="ko-KR" sz="1400" dirty="0" smtClean="0"/>
              <a:t>, record </a:t>
            </a:r>
            <a:r>
              <a:rPr lang="ko-KR" altLang="en-US" sz="1400" dirty="0" smtClean="0"/>
              <a:t>들과 같은 결과 내용이 있는 경우</a:t>
            </a:r>
            <a:r>
              <a:rPr lang="en-US" altLang="ko-KR" sz="1400" dirty="0" smtClean="0"/>
              <a:t>, (SELECT, DESC, …)</a:t>
            </a:r>
            <a:br>
              <a:rPr lang="en-US" altLang="ko-KR" sz="1400" dirty="0" smtClean="0"/>
            </a:br>
            <a:r>
              <a:rPr lang="en-US" altLang="ko-KR" sz="1400" dirty="0" smtClean="0"/>
              <a:t>  </a:t>
            </a:r>
            <a:r>
              <a:rPr lang="ko-KR" altLang="en-US" sz="1400" dirty="0" smtClean="0"/>
              <a:t>성공 시</a:t>
            </a:r>
            <a:r>
              <a:rPr lang="en-US" altLang="ko-KR" sz="1400" dirty="0" smtClean="0"/>
              <a:t> resource </a:t>
            </a:r>
            <a:r>
              <a:rPr lang="ko-KR" altLang="en-US" sz="1400" dirty="0" smtClean="0"/>
              <a:t>를 반환하고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에러 시</a:t>
            </a:r>
            <a:r>
              <a:rPr lang="en-US" altLang="ko-KR" sz="1400" dirty="0" smtClean="0"/>
              <a:t> False </a:t>
            </a:r>
            <a:r>
              <a:rPr lang="ko-KR" altLang="en-US" sz="1400" dirty="0" smtClean="0"/>
              <a:t>를 반환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>- [SQL Query] </a:t>
            </a:r>
            <a:r>
              <a:rPr lang="ko-KR" altLang="en-US" sz="1400" dirty="0"/>
              <a:t>의 결과</a:t>
            </a:r>
            <a:r>
              <a:rPr lang="en-US" altLang="ko-KR" sz="1400" dirty="0"/>
              <a:t>, record </a:t>
            </a:r>
            <a:r>
              <a:rPr lang="ko-KR" altLang="en-US" sz="1400" dirty="0"/>
              <a:t>들과 같은 결과 내용이 </a:t>
            </a:r>
            <a:r>
              <a:rPr lang="ko-KR" altLang="en-US" sz="1400" dirty="0" smtClean="0"/>
              <a:t>없는 </a:t>
            </a:r>
            <a:r>
              <a:rPr lang="ko-KR" altLang="en-US" sz="1400" dirty="0"/>
              <a:t>경우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(INSERT, UPDATE, DELETE, DROP, …)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</a:t>
            </a:r>
            <a:r>
              <a:rPr lang="ko-KR" altLang="en-US" sz="1400" dirty="0" smtClean="0"/>
              <a:t>성공 시</a:t>
            </a:r>
            <a:r>
              <a:rPr lang="en-US" altLang="ko-KR" sz="1400" dirty="0" smtClean="0"/>
              <a:t> True </a:t>
            </a:r>
            <a:r>
              <a:rPr lang="ko-KR" altLang="en-US" sz="1400" dirty="0" smtClean="0"/>
              <a:t>를 반환하고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에러 시 </a:t>
            </a:r>
            <a:r>
              <a:rPr lang="en-US" altLang="ko-KR" sz="1400" dirty="0" smtClean="0"/>
              <a:t>False </a:t>
            </a:r>
            <a:r>
              <a:rPr lang="ko-KR" altLang="en-US" sz="1400" dirty="0" smtClean="0"/>
              <a:t>를 반환</a:t>
            </a:r>
            <a:endParaRPr lang="en-US" altLang="ko-KR" sz="14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7061" y="1956453"/>
            <a:ext cx="3057247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sql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쿼리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생성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sql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[SQL Query]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sql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쿼리 실행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mysql_query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sql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6</a:t>
            </a:r>
            <a:r>
              <a:rPr lang="en-US" altLang="ko-KR" sz="2000" b="1" dirty="0" smtClean="0"/>
              <a:t>. MySQL 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의 연동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에서 </a:t>
            </a:r>
            <a:r>
              <a:rPr lang="en-US" altLang="ko-KR" sz="2000" b="1" dirty="0" smtClean="0"/>
              <a:t>MySQL </a:t>
            </a:r>
            <a:r>
              <a:rPr lang="ko-KR" altLang="en-US" sz="2000" b="1" dirty="0" smtClean="0"/>
              <a:t>접근하기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5555" y="1347330"/>
            <a:ext cx="1062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smtClean="0"/>
              <a:t>Resource </a:t>
            </a:r>
            <a:r>
              <a:rPr lang="ko-KR" altLang="en-US" sz="1400" dirty="0" smtClean="0"/>
              <a:t>변수에서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내용 추출하는 방법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가지</a:t>
            </a:r>
            <a:endParaRPr lang="en-US" altLang="ko-KR" sz="14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29033" y="2042866"/>
            <a:ext cx="3672800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$row 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mysql_fetch_array(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$result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29033" y="3477380"/>
            <a:ext cx="3365024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mysql_fetch_row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29033" y="4943784"/>
            <a:ext cx="4083169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mysql_result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1262" y="2374307"/>
            <a:ext cx="5828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/>
              <a:t>각 </a:t>
            </a:r>
            <a:r>
              <a:rPr lang="en-US" altLang="ko-KR" sz="1400" dirty="0" smtClean="0"/>
              <a:t>Record </a:t>
            </a:r>
            <a:r>
              <a:rPr lang="ko-KR" altLang="en-US" sz="1400" dirty="0" smtClean="0"/>
              <a:t>의 내용을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속성의 이름으로 가져옴 </a:t>
            </a:r>
            <a:r>
              <a:rPr lang="en-US" altLang="ko-KR" sz="1400" dirty="0"/>
              <a:t>-</a:t>
            </a:r>
            <a:r>
              <a:rPr lang="en-US" altLang="ko-KR" sz="1400" dirty="0" smtClean="0"/>
              <a:t> $</a:t>
            </a:r>
            <a:r>
              <a:rPr lang="en-US" altLang="ko-KR" sz="1400" dirty="0"/>
              <a:t>row[</a:t>
            </a:r>
            <a:r>
              <a:rPr lang="ko-KR" altLang="en-US" sz="1400" dirty="0"/>
              <a:t>속성 이름</a:t>
            </a:r>
            <a:r>
              <a:rPr lang="en-US" altLang="ko-KR" sz="1400" dirty="0" smtClean="0"/>
              <a:t>]</a:t>
            </a:r>
            <a:br>
              <a:rPr lang="en-US" altLang="ko-KR" sz="1400" dirty="0" smtClean="0"/>
            </a:br>
            <a:r>
              <a:rPr lang="en-US" altLang="ko-KR" sz="1400" dirty="0" smtClean="0"/>
              <a:t>ex) $row[name] // result : </a:t>
            </a:r>
            <a:r>
              <a:rPr lang="en-US" altLang="ko-KR" sz="1400" dirty="0" err="1" smtClean="0"/>
              <a:t>Jone</a:t>
            </a:r>
            <a:endParaRPr lang="en-US" altLang="ko-KR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211261" y="3807114"/>
            <a:ext cx="6438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/>
              <a:t>각 </a:t>
            </a:r>
            <a:r>
              <a:rPr lang="en-US" altLang="ko-KR" sz="1400" dirty="0" smtClean="0"/>
              <a:t>Record </a:t>
            </a:r>
            <a:r>
              <a:rPr lang="ko-KR" altLang="en-US" sz="1400" dirty="0" smtClean="0"/>
              <a:t>의 내용을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속성의 순서 </a:t>
            </a:r>
            <a:r>
              <a:rPr lang="en-US" altLang="ko-KR" sz="1400" dirty="0" smtClean="0"/>
              <a:t>index</a:t>
            </a:r>
            <a:r>
              <a:rPr lang="ko-KR" altLang="en-US" sz="1400" dirty="0" smtClean="0"/>
              <a:t>로 가져옴 </a:t>
            </a:r>
            <a:r>
              <a:rPr lang="en-US" altLang="ko-KR" sz="1400" dirty="0" smtClean="0"/>
              <a:t>- </a:t>
            </a:r>
            <a:r>
              <a:rPr lang="en-US" altLang="ko-KR" sz="1400" dirty="0"/>
              <a:t>$</a:t>
            </a:r>
            <a:r>
              <a:rPr lang="en-US" altLang="ko-KR" sz="1400" dirty="0" smtClean="0"/>
              <a:t>row[index]</a:t>
            </a:r>
            <a:br>
              <a:rPr lang="en-US" altLang="ko-KR" sz="1400" dirty="0" smtClean="0"/>
            </a:br>
            <a:r>
              <a:rPr lang="en-US" altLang="ko-KR" sz="1400" dirty="0" smtClean="0"/>
              <a:t>ex) $row[1] //</a:t>
            </a:r>
            <a:r>
              <a:rPr lang="en-US" altLang="ko-KR" sz="1400" dirty="0"/>
              <a:t> result : </a:t>
            </a:r>
            <a:r>
              <a:rPr lang="en-US" altLang="ko-KR" sz="1400" dirty="0" smtClean="0"/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1261" y="5288302"/>
            <a:ext cx="10685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smtClean="0"/>
              <a:t>Record </a:t>
            </a:r>
            <a:r>
              <a:rPr lang="ko-KR" altLang="en-US" sz="1400" dirty="0" smtClean="0"/>
              <a:t>의 내용들을</a:t>
            </a:r>
            <a:r>
              <a:rPr lang="en-US" altLang="ko-KR" sz="1400" dirty="0" smtClean="0"/>
              <a:t>, 2</a:t>
            </a:r>
            <a:r>
              <a:rPr lang="ko-KR" altLang="en-US" sz="1400" dirty="0" smtClean="0"/>
              <a:t>차원 배열 형태로 취급해서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해당 </a:t>
            </a:r>
            <a:r>
              <a:rPr lang="en-US" altLang="ko-KR" sz="1400" dirty="0" smtClean="0"/>
              <a:t>index</a:t>
            </a:r>
            <a:r>
              <a:rPr lang="ko-KR" altLang="en-US" sz="1400" dirty="0" smtClean="0"/>
              <a:t>로 가져옴 </a:t>
            </a:r>
            <a:r>
              <a:rPr lang="en-US" altLang="ko-KR" sz="1400" dirty="0" smtClean="0"/>
              <a:t>- </a:t>
            </a:r>
            <a:r>
              <a:rPr lang="en-US" altLang="ko-KR" sz="1400" dirty="0"/>
              <a:t>$data = </a:t>
            </a:r>
            <a:r>
              <a:rPr lang="en-US" altLang="ko-KR" sz="1400" dirty="0" err="1"/>
              <a:t>mysql_result</a:t>
            </a:r>
            <a:r>
              <a:rPr lang="en-US" altLang="ko-KR" sz="1400" dirty="0"/>
              <a:t>($result, </a:t>
            </a:r>
            <a:r>
              <a:rPr lang="en-US" altLang="ko-KR" sz="1400" dirty="0" err="1" smtClean="0"/>
              <a:t>i_index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j_index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ex) $data = </a:t>
            </a:r>
            <a:r>
              <a:rPr lang="en-US" altLang="ko-KR" sz="1400" dirty="0" err="1" smtClean="0"/>
              <a:t>mysql_result</a:t>
            </a:r>
            <a:r>
              <a:rPr lang="en-US" altLang="ko-KR" sz="1400" dirty="0" smtClean="0"/>
              <a:t>($result, 1, 1) //</a:t>
            </a:r>
            <a:r>
              <a:rPr lang="en-US" altLang="ko-KR" sz="1400" dirty="0"/>
              <a:t> result : </a:t>
            </a:r>
            <a:r>
              <a:rPr lang="en-US" altLang="ko-KR" sz="1400" dirty="0" smtClean="0"/>
              <a:t>14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9435"/>
              </p:ext>
            </p:extLst>
          </p:nvPr>
        </p:nvGraphicFramePr>
        <p:xfrm>
          <a:off x="7452852" y="2015641"/>
          <a:ext cx="4200525" cy="187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75">
                  <a:extLst>
                    <a:ext uri="{9D8B030D-6E8A-4147-A177-3AD203B41FA5}">
                      <a16:colId xmlns:a16="http://schemas.microsoft.com/office/drawing/2014/main" val="73968872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67953529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9532269"/>
                    </a:ext>
                  </a:extLst>
                </a:gridCol>
              </a:tblGrid>
              <a:tr h="468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33631"/>
                  </a:ext>
                </a:extLst>
              </a:tr>
              <a:tr h="468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55555"/>
                  </a:ext>
                </a:extLst>
              </a:tr>
              <a:tr h="468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Herry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99322"/>
                  </a:ext>
                </a:extLst>
              </a:tr>
              <a:tr h="468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99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7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13206" y="1913229"/>
            <a:ext cx="61430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400" dirty="0" smtClean="0"/>
              <a:t>브라우저 </a:t>
            </a:r>
            <a:r>
              <a:rPr lang="en-US" altLang="ko-KR" sz="1400" dirty="0" smtClean="0"/>
              <a:t>URL </a:t>
            </a:r>
            <a:r>
              <a:rPr lang="ko-KR" altLang="en-US" sz="1400" dirty="0" smtClean="0"/>
              <a:t>에 </a:t>
            </a:r>
            <a:r>
              <a:rPr lang="en-US" altLang="ko-KR" sz="1400" dirty="0" smtClean="0">
                <a:hlinkClick r:id="rId2"/>
              </a:rPr>
              <a:t>http://host/signup_form.html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= </a:t>
            </a:r>
            <a:r>
              <a:rPr lang="ko-KR" altLang="en-US" sz="1400" dirty="0" smtClean="0"/>
              <a:t>웹 서버에</a:t>
            </a:r>
            <a:r>
              <a:rPr lang="en-US" altLang="ko-KR" sz="1400" dirty="0" smtClean="0"/>
              <a:t> signup_form.html </a:t>
            </a:r>
            <a:r>
              <a:rPr lang="ko-KR" altLang="en-US" sz="1400" dirty="0" smtClean="0"/>
              <a:t>문서 요청</a:t>
            </a:r>
            <a:endParaRPr lang="en-US" altLang="ko-KR" sz="1400" dirty="0" smtClean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400" dirty="0" smtClean="0"/>
              <a:t>웹 서버로부터 </a:t>
            </a:r>
            <a:r>
              <a:rPr lang="en-US" altLang="ko-KR" sz="1400" dirty="0" smtClean="0"/>
              <a:t>signup_form.html </a:t>
            </a:r>
            <a:r>
              <a:rPr lang="ko-KR" altLang="en-US" sz="1400" dirty="0" smtClean="0"/>
              <a:t>문서 수신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= </a:t>
            </a:r>
            <a:r>
              <a:rPr lang="ko-KR" altLang="en-US" sz="1400" dirty="0" smtClean="0"/>
              <a:t>브라우저에 </a:t>
            </a:r>
            <a:r>
              <a:rPr lang="en-US" altLang="ko-KR" sz="1400" dirty="0" smtClean="0"/>
              <a:t>signup_form.html </a:t>
            </a:r>
            <a:r>
              <a:rPr lang="ko-KR" altLang="en-US" sz="1400" dirty="0" smtClean="0"/>
              <a:t>문서가 표시됨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 smtClean="0"/>
              <a:t>&lt;input type=“submit”&gt; </a:t>
            </a:r>
            <a:r>
              <a:rPr lang="ko-KR" altLang="en-US" sz="1400" dirty="0" smtClean="0"/>
              <a:t>태그 클릭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= </a:t>
            </a:r>
            <a:r>
              <a:rPr lang="ko-KR" altLang="en-US" sz="1400" dirty="0" smtClean="0"/>
              <a:t>웹 서버에 </a:t>
            </a:r>
            <a:r>
              <a:rPr lang="en-US" altLang="ko-KR" sz="1400" dirty="0" err="1" smtClean="0"/>
              <a:t>signup.php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문서 요청 </a:t>
            </a:r>
            <a:r>
              <a:rPr lang="en-US" altLang="ko-KR" sz="1400" dirty="0" smtClean="0"/>
              <a:t>(POST </a:t>
            </a:r>
            <a:r>
              <a:rPr lang="ko-KR" altLang="en-US" sz="1400" dirty="0" smtClean="0"/>
              <a:t>데이터 전송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400" dirty="0" smtClean="0"/>
              <a:t>웹 서버로부터 </a:t>
            </a:r>
            <a:r>
              <a:rPr lang="en-US" altLang="ko-KR" sz="1400" dirty="0" err="1"/>
              <a:t>signup.php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문서 수신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= </a:t>
            </a:r>
            <a:r>
              <a:rPr lang="ko-KR" altLang="en-US" sz="1400" dirty="0" smtClean="0"/>
              <a:t>브라우저에 </a:t>
            </a:r>
            <a:r>
              <a:rPr lang="en-US" altLang="ko-KR" sz="1400" dirty="0" err="1"/>
              <a:t>signup.php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문서가 표시됨</a:t>
            </a:r>
            <a:endParaRPr lang="en-US" altLang="ko-KR" sz="1400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6</a:t>
            </a:r>
            <a:r>
              <a:rPr lang="en-US" altLang="ko-KR" sz="2000" b="1" dirty="0" smtClean="0"/>
              <a:t>. MySQL 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의 연동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7002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개발 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내용을 입력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수정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삭제하는 </a:t>
            </a:r>
            <a:r>
              <a:rPr lang="ko-KR" altLang="en-US" sz="2000" b="1" dirty="0" err="1" smtClean="0"/>
              <a:t>로직의</a:t>
            </a:r>
            <a:r>
              <a:rPr lang="ko-KR" altLang="en-US" sz="2000" b="1" dirty="0" smtClean="0"/>
              <a:t> 구현 방법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94817" y="1273399"/>
            <a:ext cx="2977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회원가입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작성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5731392" y="5397913"/>
            <a:ext cx="2985110" cy="98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&lt;form&gt;…&lt;/form&gt;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56373" y="5397913"/>
            <a:ext cx="2985110" cy="98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31392" y="4851956"/>
            <a:ext cx="3262150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signup_form.html</a:t>
            </a:r>
            <a:endParaRPr lang="en-US" altLang="ko-KR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939682" y="4851956"/>
            <a:ext cx="3001801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err="1" smtClean="0"/>
              <a:t>signup.php</a:t>
            </a:r>
            <a:endParaRPr lang="en-US" altLang="ko-KR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6659256" y="1590938"/>
            <a:ext cx="1825983" cy="604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웹 서버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(Apache)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10057735" y="1590938"/>
            <a:ext cx="1825983" cy="604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웹 브라우저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8485239" y="1714860"/>
            <a:ext cx="15724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8485239" y="2019660"/>
            <a:ext cx="15724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12760" y="1885730"/>
            <a:ext cx="111446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②④</a:t>
            </a:r>
            <a:endParaRPr lang="en-US" altLang="ko-KR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9012760" y="1185247"/>
            <a:ext cx="111446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①③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63371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6</a:t>
            </a:r>
            <a:r>
              <a:rPr lang="en-US" altLang="ko-KR" sz="2000" b="1" dirty="0" smtClean="0"/>
              <a:t>. MySQL 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의 연동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7002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개발 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내용을 입력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수정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삭제하는 </a:t>
            </a:r>
            <a:r>
              <a:rPr lang="ko-KR" altLang="en-US" sz="2000" b="1" dirty="0" err="1" smtClean="0"/>
              <a:t>로직의</a:t>
            </a:r>
            <a:r>
              <a:rPr lang="ko-KR" altLang="en-US" sz="2000" b="1" dirty="0" smtClean="0"/>
              <a:t> 구현 방법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65555" y="1854568"/>
            <a:ext cx="2985110" cy="98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&lt;form&gt;…&lt;/form&gt;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5555" y="1308611"/>
            <a:ext cx="3262150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signup_form.html</a:t>
            </a:r>
            <a:endParaRPr lang="en-US" altLang="ko-KR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391713" y="1763287"/>
            <a:ext cx="61430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 smtClean="0"/>
              <a:t>&lt;form method=“POST” action=“</a:t>
            </a:r>
            <a:r>
              <a:rPr lang="en-US" altLang="ko-KR" sz="1400" dirty="0" err="1" smtClean="0"/>
              <a:t>signup.php</a:t>
            </a:r>
            <a:r>
              <a:rPr lang="en-US" altLang="ko-KR" sz="1400" dirty="0" smtClean="0"/>
              <a:t>”&gt; &lt;/form&gt;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 smtClean="0"/>
              <a:t>&lt;input type=“[type]” name=“[</a:t>
            </a:r>
            <a:r>
              <a:rPr lang="ko-KR" altLang="en-US" sz="1400" dirty="0" err="1" smtClean="0"/>
              <a:t>변수이름</a:t>
            </a:r>
            <a:r>
              <a:rPr lang="en-US" altLang="ko-KR" sz="1400" dirty="0" smtClean="0"/>
              <a:t>]” /&gt;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 smtClean="0"/>
              <a:t>&lt;input type=“submit”&gt;</a:t>
            </a:r>
          </a:p>
        </p:txBody>
      </p:sp>
    </p:spTree>
    <p:extLst>
      <p:ext uri="{BB962C8B-B14F-4D97-AF65-F5344CB8AC3E}">
        <p14:creationId xmlns:p14="http://schemas.microsoft.com/office/powerpoint/2010/main" val="203024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6</a:t>
            </a:r>
            <a:r>
              <a:rPr lang="en-US" altLang="ko-KR" sz="2000" b="1" dirty="0" smtClean="0"/>
              <a:t>. MySQL 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의 연동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7002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개발 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내용을 입력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수정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삭제하는 </a:t>
            </a:r>
            <a:r>
              <a:rPr lang="ko-KR" altLang="en-US" sz="2000" b="1" dirty="0" err="1" smtClean="0"/>
              <a:t>로직의</a:t>
            </a:r>
            <a:r>
              <a:rPr lang="ko-KR" altLang="en-US" sz="2000" b="1" dirty="0" smtClean="0"/>
              <a:t> 구현 방법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82113" y="1620077"/>
            <a:ext cx="61430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 smtClean="0"/>
              <a:t>$_POST[</a:t>
            </a:r>
            <a:r>
              <a:rPr lang="ko-KR" altLang="en-US" sz="1400" dirty="0" err="1" smtClean="0"/>
              <a:t>변수이름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으로 내용 전달받기</a:t>
            </a:r>
            <a:endParaRPr lang="en-US" altLang="ko-KR" sz="1400" dirty="0" smtClean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 err="1" smtClean="0"/>
              <a:t>Mysql_connect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mysql_select_db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로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접속</a:t>
            </a:r>
            <a:endParaRPr lang="en-US" altLang="ko-KR" sz="1400" dirty="0" smtClean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 smtClean="0"/>
              <a:t>$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 = “[SQL Query]” 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쿼리스트링</a:t>
            </a:r>
            <a:r>
              <a:rPr lang="ko-KR" altLang="en-US" sz="1400" dirty="0" smtClean="0"/>
              <a:t> 작성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[SQL Query] </a:t>
            </a:r>
            <a:r>
              <a:rPr lang="ko-KR" altLang="en-US" sz="1400" dirty="0" smtClean="0"/>
              <a:t>는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입력인 경우</a:t>
            </a:r>
            <a:r>
              <a:rPr lang="en-US" altLang="ko-KR" sz="1400" dirty="0" smtClean="0"/>
              <a:t>, INSERT</a:t>
            </a:r>
            <a:br>
              <a:rPr lang="en-US" altLang="ko-KR" sz="1400" dirty="0" smtClean="0"/>
            </a:br>
            <a:r>
              <a:rPr lang="ko-KR" altLang="en-US" sz="1400" dirty="0" smtClean="0"/>
              <a:t>수정인 경우</a:t>
            </a:r>
            <a:r>
              <a:rPr lang="en-US" altLang="ko-KR" sz="1400" dirty="0" smtClean="0"/>
              <a:t>, UPDATE</a:t>
            </a:r>
            <a:br>
              <a:rPr lang="en-US" altLang="ko-KR" sz="1400" dirty="0" smtClean="0"/>
            </a:br>
            <a:r>
              <a:rPr lang="ko-KR" altLang="en-US" sz="1400" dirty="0" smtClean="0"/>
              <a:t>삭제인 경우 </a:t>
            </a:r>
            <a:r>
              <a:rPr lang="en-US" altLang="ko-KR" sz="1400" dirty="0" smtClean="0"/>
              <a:t>,DELETE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 err="1" smtClean="0"/>
              <a:t>Mysql_query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로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 쿼리 전송 및 실행</a:t>
            </a:r>
            <a:endParaRPr lang="en-US" altLang="ko-KR" sz="1400" dirty="0" smtClean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수행 후 이동하고자 하는 페이지로 이동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&lt;script&gt; </a:t>
            </a:r>
            <a:r>
              <a:rPr lang="en-US" altLang="ko-KR" sz="1400" dirty="0" err="1" smtClean="0"/>
              <a:t>location.replace</a:t>
            </a:r>
            <a:r>
              <a:rPr lang="en-US" altLang="ko-KR" sz="1400" dirty="0" smtClean="0"/>
              <a:t>(“[</a:t>
            </a:r>
            <a:r>
              <a:rPr lang="ko-KR" altLang="en-US" sz="1400" dirty="0" smtClean="0"/>
              <a:t>이동하고자 하는 페이지 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]”)&lt;/script&gt;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13205" y="1913569"/>
            <a:ext cx="2985110" cy="98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6514" y="1367612"/>
            <a:ext cx="3001801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err="1" smtClean="0"/>
              <a:t>signup.php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583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6</a:t>
            </a:r>
            <a:r>
              <a:rPr lang="en-US" altLang="ko-KR" sz="2000" b="1" dirty="0" smtClean="0"/>
              <a:t>. MySQL 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의 연동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5751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개발 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내용을 </a:t>
            </a:r>
            <a:r>
              <a:rPr lang="ko-KR" altLang="en-US" sz="2000" b="1" dirty="0" smtClean="0"/>
              <a:t>표시</a:t>
            </a:r>
            <a:r>
              <a:rPr lang="ko-KR" altLang="en-US" sz="2000" b="1" dirty="0" smtClean="0"/>
              <a:t>하는 </a:t>
            </a:r>
            <a:r>
              <a:rPr lang="ko-KR" altLang="en-US" sz="2000" b="1" dirty="0" err="1" smtClean="0"/>
              <a:t>로직의</a:t>
            </a:r>
            <a:r>
              <a:rPr lang="ko-KR" altLang="en-US" sz="2000" b="1" dirty="0" smtClean="0"/>
              <a:t> 구현 방법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4817" y="1273399"/>
            <a:ext cx="2977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로그인 등</a:t>
            </a:r>
            <a:endParaRPr lang="en-US" altLang="ko-KR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13206" y="1913229"/>
            <a:ext cx="61430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400" dirty="0" smtClean="0"/>
              <a:t>브라우저 </a:t>
            </a:r>
            <a:r>
              <a:rPr lang="en-US" altLang="ko-KR" sz="1400" dirty="0" smtClean="0"/>
              <a:t>URL </a:t>
            </a:r>
            <a:r>
              <a:rPr lang="ko-KR" altLang="en-US" sz="1400" dirty="0" smtClean="0"/>
              <a:t>에 </a:t>
            </a:r>
            <a:r>
              <a:rPr lang="en-US" altLang="ko-KR" sz="1400" dirty="0" smtClean="0">
                <a:hlinkClick r:id="rId3"/>
              </a:rPr>
              <a:t>http://host/login_form.html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= </a:t>
            </a:r>
            <a:r>
              <a:rPr lang="ko-KR" altLang="en-US" sz="1400" dirty="0" smtClean="0"/>
              <a:t>웹 서버에</a:t>
            </a:r>
            <a:r>
              <a:rPr lang="en-US" altLang="ko-KR" sz="1400" dirty="0" smtClean="0"/>
              <a:t> login_form.html </a:t>
            </a:r>
            <a:r>
              <a:rPr lang="ko-KR" altLang="en-US" sz="1400" dirty="0" smtClean="0"/>
              <a:t>문서 요청</a:t>
            </a:r>
            <a:endParaRPr lang="en-US" altLang="ko-KR" sz="1400" dirty="0" smtClean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400" dirty="0" smtClean="0"/>
              <a:t>웹 서버로부터</a:t>
            </a:r>
            <a:r>
              <a:rPr lang="en-US" altLang="ko-KR" sz="1400" dirty="0"/>
              <a:t> login</a:t>
            </a:r>
            <a:r>
              <a:rPr lang="en-US" altLang="ko-KR" sz="1400" dirty="0" smtClean="0"/>
              <a:t>_form.html </a:t>
            </a:r>
            <a:r>
              <a:rPr lang="ko-KR" altLang="en-US" sz="1400" dirty="0" smtClean="0"/>
              <a:t>문서 수신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= </a:t>
            </a:r>
            <a:r>
              <a:rPr lang="ko-KR" altLang="en-US" sz="1400" dirty="0" smtClean="0"/>
              <a:t>브라우저에</a:t>
            </a:r>
            <a:r>
              <a:rPr lang="en-US" altLang="ko-KR" sz="1400" dirty="0"/>
              <a:t> login</a:t>
            </a:r>
            <a:r>
              <a:rPr lang="en-US" altLang="ko-KR" sz="1400" dirty="0" smtClean="0"/>
              <a:t>_form.html </a:t>
            </a:r>
            <a:r>
              <a:rPr lang="ko-KR" altLang="en-US" sz="1400" dirty="0" smtClean="0"/>
              <a:t>문서가 표시됨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 smtClean="0"/>
              <a:t>&lt;input type=“submit”&gt; </a:t>
            </a:r>
            <a:r>
              <a:rPr lang="ko-KR" altLang="en-US" sz="1400" dirty="0" smtClean="0"/>
              <a:t>태그 클릭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= </a:t>
            </a:r>
            <a:r>
              <a:rPr lang="ko-KR" altLang="en-US" sz="1400" dirty="0" smtClean="0"/>
              <a:t>웹 서버에 </a:t>
            </a:r>
            <a:r>
              <a:rPr lang="en-US" altLang="ko-KR" sz="1400" dirty="0" err="1" smtClean="0"/>
              <a:t>login.php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문서 요청 </a:t>
            </a:r>
            <a:r>
              <a:rPr lang="en-US" altLang="ko-KR" sz="1400" dirty="0" smtClean="0"/>
              <a:t>(POST </a:t>
            </a:r>
            <a:r>
              <a:rPr lang="ko-KR" altLang="en-US" sz="1400" dirty="0" smtClean="0"/>
              <a:t>데이터 전송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400" dirty="0" smtClean="0"/>
              <a:t>웹 서버로부터 </a:t>
            </a:r>
            <a:r>
              <a:rPr lang="en-US" altLang="ko-KR" sz="1400" dirty="0" err="1" smtClean="0"/>
              <a:t>login.php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문서 수신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= </a:t>
            </a:r>
            <a:r>
              <a:rPr lang="ko-KR" altLang="en-US" sz="1400" dirty="0" smtClean="0"/>
              <a:t>브라우저에 </a:t>
            </a:r>
            <a:r>
              <a:rPr lang="en-US" altLang="ko-KR" sz="1400" dirty="0" err="1" smtClean="0"/>
              <a:t>login.php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문서가 표시됨</a:t>
            </a:r>
            <a:endParaRPr lang="en-US" altLang="ko-KR" sz="14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5731392" y="5397913"/>
            <a:ext cx="2985110" cy="98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&lt;form&gt;…&lt;/form&gt;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56373" y="5397913"/>
            <a:ext cx="2985110" cy="98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31392" y="4851956"/>
            <a:ext cx="3262150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login_form.html</a:t>
            </a:r>
            <a:endParaRPr lang="en-US" altLang="ko-K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39682" y="4851956"/>
            <a:ext cx="3001801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err="1" smtClean="0"/>
              <a:t>login.php</a:t>
            </a:r>
            <a:endParaRPr lang="en-US" altLang="ko-KR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6659256" y="1590938"/>
            <a:ext cx="1825983" cy="604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웹 서버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(Apache)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10057735" y="1590938"/>
            <a:ext cx="1825983" cy="604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웹 브라우저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8485239" y="1714860"/>
            <a:ext cx="15724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485239" y="2019660"/>
            <a:ext cx="15724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12760" y="1885730"/>
            <a:ext cx="111446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②④</a:t>
            </a:r>
            <a:endParaRPr lang="en-US" altLang="ko-KR" sz="1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9012760" y="1185247"/>
            <a:ext cx="111446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①③</a:t>
            </a:r>
            <a:endParaRPr lang="en-US" altLang="ko-KR" sz="1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7451041" y="3674419"/>
            <a:ext cx="2977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두 페이지가 동일할 수도 있음</a:t>
            </a:r>
            <a:r>
              <a:rPr lang="en-US" altLang="ko-KR" sz="1400" b="1" dirty="0" smtClean="0"/>
              <a:t>!</a:t>
            </a:r>
            <a:br>
              <a:rPr lang="en-US" altLang="ko-KR" sz="1400" b="1" dirty="0" smtClean="0"/>
            </a:br>
            <a:r>
              <a:rPr lang="ko-KR" altLang="en-US" sz="1400" b="1" dirty="0" smtClean="0"/>
              <a:t>설계하기 나름</a:t>
            </a:r>
            <a:r>
              <a:rPr lang="en-US" altLang="ko-KR" sz="1400" b="1" dirty="0" smtClean="0"/>
              <a:t>!</a:t>
            </a:r>
          </a:p>
        </p:txBody>
      </p:sp>
      <p:cxnSp>
        <p:nvCxnSpPr>
          <p:cNvPr id="8" name="꺾인 연결선 7"/>
          <p:cNvCxnSpPr>
            <a:stCxn id="12" idx="0"/>
            <a:endCxn id="14" idx="0"/>
          </p:cNvCxnSpPr>
          <p:nvPr/>
        </p:nvCxnSpPr>
        <p:spPr>
          <a:xfrm rot="5400000" flipH="1" flipV="1">
            <a:off x="8836437" y="3785423"/>
            <a:ext cx="12700" cy="3224981"/>
          </a:xfrm>
          <a:prstGeom prst="bentConnector3">
            <a:avLst>
              <a:gd name="adj1" fmla="val 5593543"/>
            </a:avLst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5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6</a:t>
            </a:r>
            <a:r>
              <a:rPr lang="en-US" altLang="ko-KR" sz="2000" b="1" dirty="0" smtClean="0"/>
              <a:t>. MySQL 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의 연동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5751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/>
              <a:t>PHP </a:t>
            </a:r>
            <a:r>
              <a:rPr lang="ko-KR" altLang="en-US" sz="2000" b="1" dirty="0"/>
              <a:t>개발 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내용을 표시하는 </a:t>
            </a:r>
            <a:r>
              <a:rPr lang="ko-KR" altLang="en-US" sz="2000" b="1" dirty="0" err="1"/>
              <a:t>로직의</a:t>
            </a:r>
            <a:r>
              <a:rPr lang="ko-KR" altLang="en-US" sz="2000" b="1" dirty="0"/>
              <a:t> 구현 방법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65555" y="1854568"/>
            <a:ext cx="2985110" cy="98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&lt;form&gt;…&lt;/form&gt;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5555" y="1308611"/>
            <a:ext cx="3262150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/>
              <a:t>login_form.html</a:t>
            </a:r>
            <a:endParaRPr lang="en-US" altLang="ko-KR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391713" y="1763287"/>
            <a:ext cx="61430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 smtClean="0"/>
              <a:t>&lt;form method=“POST” action=“</a:t>
            </a:r>
            <a:r>
              <a:rPr lang="en-US" altLang="ko-KR" sz="1400" dirty="0" err="1" smtClean="0"/>
              <a:t>login.php</a:t>
            </a:r>
            <a:r>
              <a:rPr lang="en-US" altLang="ko-KR" sz="1400" dirty="0" smtClean="0"/>
              <a:t>”&gt; &lt;/form&gt;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 smtClean="0"/>
              <a:t>&lt;input type=“[type]” name=“[</a:t>
            </a:r>
            <a:r>
              <a:rPr lang="ko-KR" altLang="en-US" sz="1400" dirty="0" err="1" smtClean="0"/>
              <a:t>변수이름</a:t>
            </a:r>
            <a:r>
              <a:rPr lang="en-US" altLang="ko-KR" sz="1400" dirty="0" smtClean="0"/>
              <a:t>]” /&gt;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 smtClean="0"/>
              <a:t>&lt;input type=“submit”&gt;</a:t>
            </a:r>
          </a:p>
        </p:txBody>
      </p:sp>
    </p:spTree>
    <p:extLst>
      <p:ext uri="{BB962C8B-B14F-4D97-AF65-F5344CB8AC3E}">
        <p14:creationId xmlns:p14="http://schemas.microsoft.com/office/powerpoint/2010/main" val="223286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웹 프로그래밍</a:t>
            </a:r>
            <a:r>
              <a:rPr lang="en-US" altLang="ko-KR" sz="2000" b="1" dirty="0" smtClean="0"/>
              <a:t>(PHP)</a:t>
            </a:r>
            <a:r>
              <a:rPr lang="ko-KR" altLang="en-US" sz="2000" b="1" dirty="0" smtClean="0"/>
              <a:t>의 기본 동작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3856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PHP (Hypertext Preprocessor)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55" y="1497456"/>
            <a:ext cx="4856669" cy="305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10174" y="1524001"/>
            <a:ext cx="6216766" cy="4107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웹 </a:t>
            </a:r>
            <a:r>
              <a:rPr lang="ko-KR" altLang="en-US" sz="1600" dirty="0" smtClean="0"/>
              <a:t>서버</a:t>
            </a:r>
            <a:r>
              <a:rPr lang="en-US" altLang="ko-KR" sz="1600" dirty="0" smtClean="0"/>
              <a:t>(Apache) </a:t>
            </a:r>
            <a:r>
              <a:rPr lang="ko-KR" altLang="en-US" sz="1600" dirty="0" smtClean="0"/>
              <a:t>로부터 전달받은 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php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파일을 해석해서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html </a:t>
            </a:r>
            <a:r>
              <a:rPr lang="ko-KR" altLang="en-US" sz="1600" dirty="0" smtClean="0"/>
              <a:t>로 변환 후 웹 서버</a:t>
            </a:r>
            <a:r>
              <a:rPr lang="en-US" altLang="ko-KR" sz="1600" dirty="0" smtClean="0"/>
              <a:t>(Apache)</a:t>
            </a:r>
            <a:r>
              <a:rPr lang="ko-KR" altLang="en-US" sz="1600" dirty="0" smtClean="0"/>
              <a:t>로 전달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만약 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php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내</a:t>
            </a:r>
            <a:r>
              <a:rPr lang="en-US" altLang="ko-KR" sz="1600" dirty="0" smtClean="0"/>
              <a:t>, MySQL</a:t>
            </a:r>
            <a:r>
              <a:rPr lang="ko-KR" altLang="en-US" sz="1600" dirty="0" smtClean="0"/>
              <a:t> 관련 함수가 포함된 경우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  MySQL</a:t>
            </a:r>
            <a:r>
              <a:rPr lang="ko-KR" altLang="en-US" sz="1600" dirty="0" smtClean="0"/>
              <a:t> 데이터베이스를 조작한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결과에 따라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로 변환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- </a:t>
            </a:r>
            <a:r>
              <a:rPr lang="en-US" altLang="ko-KR" sz="1600" dirty="0" err="1" smtClean="0"/>
              <a:t>mysql_connect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- </a:t>
            </a:r>
            <a:r>
              <a:rPr lang="en-US" altLang="ko-KR" sz="1600" dirty="0" err="1" smtClean="0"/>
              <a:t>mysql_select_db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- </a:t>
            </a:r>
            <a:r>
              <a:rPr lang="en-US" altLang="ko-KR" sz="1600" dirty="0" err="1" smtClean="0"/>
              <a:t>mysql_query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- </a:t>
            </a:r>
            <a:r>
              <a:rPr lang="en-US" altLang="ko-KR" sz="1600" dirty="0" err="1" smtClean="0"/>
              <a:t>mysql_fetch_array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  - ….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989380" y="2957996"/>
            <a:ext cx="1695205" cy="646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6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6</a:t>
            </a:r>
            <a:r>
              <a:rPr lang="en-US" altLang="ko-KR" sz="2000" b="1" dirty="0" smtClean="0"/>
              <a:t>. MySQL 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의 연동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5751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/>
              <a:t>PHP </a:t>
            </a:r>
            <a:r>
              <a:rPr lang="ko-KR" altLang="en-US" sz="2000" b="1" dirty="0"/>
              <a:t>개발 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내용을 표시하는 </a:t>
            </a:r>
            <a:r>
              <a:rPr lang="ko-KR" altLang="en-US" sz="2000" b="1" dirty="0" err="1"/>
              <a:t>로직의</a:t>
            </a:r>
            <a:r>
              <a:rPr lang="ko-KR" altLang="en-US" sz="2000" b="1" dirty="0"/>
              <a:t> 구현 방법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82113" y="1511585"/>
            <a:ext cx="61430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 smtClean="0"/>
              <a:t>$_POST[</a:t>
            </a:r>
            <a:r>
              <a:rPr lang="ko-KR" altLang="en-US" sz="1400" dirty="0" err="1" smtClean="0"/>
              <a:t>변수이름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으로 내용 전달받기</a:t>
            </a:r>
            <a:endParaRPr lang="en-US" altLang="ko-KR" sz="1400" dirty="0" smtClean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 err="1" smtClean="0"/>
              <a:t>Mysql_connect</a:t>
            </a:r>
            <a:r>
              <a:rPr lang="en-US" altLang="ko-KR" sz="1400" dirty="0" smtClean="0"/>
              <a:t>(), </a:t>
            </a:r>
            <a:r>
              <a:rPr lang="en-US" altLang="ko-KR" sz="1400" dirty="0" err="1" smtClean="0"/>
              <a:t>mysql_select_db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로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접속</a:t>
            </a:r>
            <a:endParaRPr lang="en-US" altLang="ko-KR" sz="1400" dirty="0" smtClean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 smtClean="0"/>
              <a:t>$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 = “[SQL Query]” 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쿼리스트링</a:t>
            </a:r>
            <a:r>
              <a:rPr lang="ko-KR" altLang="en-US" sz="1400" dirty="0" smtClean="0"/>
              <a:t> 작성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[SQL Query] </a:t>
            </a:r>
            <a:r>
              <a:rPr lang="ko-KR" altLang="en-US" sz="1400" dirty="0" smtClean="0"/>
              <a:t>는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조회 및 검색의 경우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SELECT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 err="1" smtClean="0"/>
              <a:t>Mysql_query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로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 쿼리 전송 및 실행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 err="1" smtClean="0"/>
              <a:t>Resourse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mysql_fetch_array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혹은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mysql_fetch_row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혹은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mysql_result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를 이용해서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레코드 내용 추출</a:t>
            </a:r>
            <a:endParaRPr lang="en-US" altLang="ko-KR" sz="1400" dirty="0" smtClean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400" dirty="0" smtClean="0"/>
              <a:t>레코드 내용이 출력될 위치에</a:t>
            </a:r>
            <a:r>
              <a:rPr lang="en-US" altLang="ko-KR" sz="1400" dirty="0" smtClean="0"/>
              <a:t>, echo </a:t>
            </a:r>
            <a:r>
              <a:rPr lang="ko-KR" altLang="en-US" sz="1400" dirty="0" smtClean="0"/>
              <a:t>문을 이용해서 출력</a:t>
            </a:r>
            <a:endParaRPr lang="en-US" altLang="ko-KR" sz="14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113205" y="1913569"/>
            <a:ext cx="2985110" cy="98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6514" y="1367612"/>
            <a:ext cx="3001801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err="1" smtClean="0"/>
              <a:t>login.php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88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6</a:t>
            </a:r>
            <a:r>
              <a:rPr lang="en-US" altLang="ko-KR" sz="2000" b="1" dirty="0" smtClean="0"/>
              <a:t>. MySQL 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의 연동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5751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/>
              <a:t>PHP </a:t>
            </a:r>
            <a:r>
              <a:rPr lang="ko-KR" altLang="en-US" sz="2000" b="1" dirty="0"/>
              <a:t>개발 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내용을 표시하는 </a:t>
            </a:r>
            <a:r>
              <a:rPr lang="ko-KR" altLang="en-US" sz="2000" b="1" dirty="0" err="1"/>
              <a:t>로직의</a:t>
            </a:r>
            <a:r>
              <a:rPr lang="ko-KR" altLang="en-US" sz="2000" b="1" dirty="0"/>
              <a:t> 구현 방법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6514" y="1367612"/>
            <a:ext cx="3001801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페이지 구성의 여러가지 </a:t>
            </a:r>
            <a:r>
              <a:rPr lang="en-US" altLang="ko-KR" sz="1400" dirty="0" smtClean="0"/>
              <a:t>case</a:t>
            </a:r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1113205" y="3616906"/>
            <a:ext cx="1717065" cy="57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form </a:t>
            </a:r>
            <a:r>
              <a:rPr lang="ko-KR" altLang="en-US" sz="1400" dirty="0" smtClean="0">
                <a:solidFill>
                  <a:schemeClr val="tx1"/>
                </a:solidFill>
              </a:rPr>
              <a:t>페이지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81102" y="3616906"/>
            <a:ext cx="1974124" cy="57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Server Logic </a:t>
            </a:r>
            <a:r>
              <a:rPr lang="ko-KR" altLang="en-US" sz="1400" dirty="0" smtClean="0">
                <a:solidFill>
                  <a:schemeClr val="tx1"/>
                </a:solidFill>
              </a:rPr>
              <a:t>페이지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>
            <a:stCxn id="14" idx="3"/>
            <a:endCxn id="15" idx="1"/>
          </p:cNvCxnSpPr>
          <p:nvPr/>
        </p:nvCxnSpPr>
        <p:spPr>
          <a:xfrm>
            <a:off x="2830270" y="3903906"/>
            <a:ext cx="75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5" idx="3"/>
            <a:endCxn id="14" idx="1"/>
          </p:cNvCxnSpPr>
          <p:nvPr/>
        </p:nvCxnSpPr>
        <p:spPr>
          <a:xfrm flipH="1">
            <a:off x="1113205" y="3903906"/>
            <a:ext cx="4442021" cy="12700"/>
          </a:xfrm>
          <a:prstGeom prst="bentConnector5">
            <a:avLst>
              <a:gd name="adj1" fmla="val -5146"/>
              <a:gd name="adj2" fmla="val 4059843"/>
              <a:gd name="adj3" fmla="val 105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96514" y="5415315"/>
            <a:ext cx="2387079" cy="57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form </a:t>
            </a:r>
            <a:r>
              <a:rPr lang="ko-KR" altLang="en-US" sz="1400" dirty="0" smtClean="0">
                <a:solidFill>
                  <a:schemeClr val="tx1"/>
                </a:solidFill>
              </a:rPr>
              <a:t>페이지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+ </a:t>
            </a:r>
            <a:r>
              <a:rPr lang="en-US" altLang="ko-KR" sz="1400" dirty="0">
                <a:solidFill>
                  <a:schemeClr val="tx1"/>
                </a:solidFill>
              </a:rPr>
              <a:t>Server Logic </a:t>
            </a:r>
            <a:r>
              <a:rPr lang="ko-KR" altLang="en-US" sz="1400" dirty="0" smtClean="0">
                <a:solidFill>
                  <a:schemeClr val="tx1"/>
                </a:solidFill>
              </a:rPr>
              <a:t>페이지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>
            <a:stCxn id="28" idx="3"/>
            <a:endCxn id="28" idx="1"/>
          </p:cNvCxnSpPr>
          <p:nvPr/>
        </p:nvCxnSpPr>
        <p:spPr>
          <a:xfrm flipH="1">
            <a:off x="1096514" y="5702315"/>
            <a:ext cx="2387079" cy="12700"/>
          </a:xfrm>
          <a:prstGeom prst="bentConnector5">
            <a:avLst>
              <a:gd name="adj1" fmla="val -9577"/>
              <a:gd name="adj2" fmla="val 4059843"/>
              <a:gd name="adj3" fmla="val 109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9488" y="3533347"/>
            <a:ext cx="50993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smtClean="0"/>
              <a:t>Form </a:t>
            </a:r>
            <a:r>
              <a:rPr lang="ko-KR" altLang="en-US" sz="1400" dirty="0" smtClean="0"/>
              <a:t>페이지에 로그인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회원가입 </a:t>
            </a:r>
            <a:r>
              <a:rPr lang="en-US" altLang="ko-KR" sz="1400" dirty="0" smtClean="0"/>
              <a:t>form </a:t>
            </a:r>
            <a:r>
              <a:rPr lang="ko-KR" altLang="en-US" sz="1400" dirty="0" smtClean="0"/>
              <a:t>이 모두 있는 경우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ko-KR" altLang="en-US" sz="1400" dirty="0" smtClean="0"/>
              <a:t>회원 가입에 대한 서버 </a:t>
            </a: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실행 후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ko-KR" altLang="en-US" sz="1400" dirty="0" smtClean="0"/>
              <a:t>다시 로그인 </a:t>
            </a:r>
            <a:r>
              <a:rPr lang="en-US" altLang="ko-KR" sz="1400" dirty="0" smtClean="0"/>
              <a:t>form </a:t>
            </a:r>
            <a:r>
              <a:rPr lang="ko-KR" altLang="en-US" sz="1400" dirty="0" smtClean="0"/>
              <a:t>이 있는 페이지로 이동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ex) Experiments/</a:t>
            </a:r>
            <a:r>
              <a:rPr lang="en-US" altLang="ko-KR" sz="1400" dirty="0" err="1" smtClean="0"/>
              <a:t>login_form</a:t>
            </a:r>
            <a:endParaRPr lang="en-US" altLang="ko-KR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891837" y="5244405"/>
            <a:ext cx="5099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/>
              <a:t>검색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하나의 페이지에 </a:t>
            </a:r>
            <a:r>
              <a:rPr lang="en-US" altLang="ko-KR" sz="1400" dirty="0" smtClean="0"/>
              <a:t>form </a:t>
            </a:r>
            <a:r>
              <a:rPr lang="ko-KR" altLang="en-US" sz="1400" dirty="0" smtClean="0"/>
              <a:t>과 레코드의 출력이 모두 있는 경우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ex) </a:t>
            </a:r>
            <a:r>
              <a:rPr lang="ko-KR" altLang="en-US" sz="1400" dirty="0" smtClean="0"/>
              <a:t>예제 </a:t>
            </a:r>
            <a:r>
              <a:rPr lang="en-US" altLang="ko-KR" sz="1400" dirty="0" smtClean="0"/>
              <a:t>(7-8-score_list)</a:t>
            </a:r>
            <a:endParaRPr lang="en-US" altLang="ko-KR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1113205" y="2141829"/>
            <a:ext cx="1717065" cy="57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form </a:t>
            </a:r>
            <a:r>
              <a:rPr lang="ko-KR" altLang="en-US" sz="1400" dirty="0" smtClean="0">
                <a:solidFill>
                  <a:schemeClr val="tx1"/>
                </a:solidFill>
              </a:rPr>
              <a:t>페이지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81102" y="2141829"/>
            <a:ext cx="1974124" cy="57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Server Logic </a:t>
            </a:r>
            <a:r>
              <a:rPr lang="ko-KR" altLang="en-US" sz="1400" dirty="0" smtClean="0">
                <a:solidFill>
                  <a:schemeClr val="tx1"/>
                </a:solidFill>
              </a:rPr>
              <a:t>페이지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5" idx="3"/>
            <a:endCxn id="36" idx="1"/>
          </p:cNvCxnSpPr>
          <p:nvPr/>
        </p:nvCxnSpPr>
        <p:spPr>
          <a:xfrm>
            <a:off x="2830270" y="2428829"/>
            <a:ext cx="75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306058" y="2141829"/>
            <a:ext cx="1974124" cy="57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특정 페이지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555226" y="2428829"/>
            <a:ext cx="75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63362" y="1951775"/>
            <a:ext cx="376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smtClean="0"/>
              <a:t>Form </a:t>
            </a:r>
            <a:r>
              <a:rPr lang="ko-KR" altLang="en-US" sz="1400" dirty="0" smtClean="0"/>
              <a:t>페이지에서 서버 </a:t>
            </a:r>
            <a:r>
              <a:rPr lang="ko-KR" altLang="en-US" sz="1400" dirty="0" err="1" smtClean="0"/>
              <a:t>로직을</a:t>
            </a:r>
            <a:r>
              <a:rPr lang="ko-KR" altLang="en-US" sz="1400" dirty="0" smtClean="0"/>
              <a:t> 실행한 후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ko-KR" altLang="en-US" sz="1400" dirty="0" smtClean="0"/>
              <a:t>다른 특정 페이지로 이동하는 경우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ex) </a:t>
            </a:r>
            <a:r>
              <a:rPr lang="en-US" altLang="ko-KR" sz="1400" dirty="0" err="1" smtClean="0"/>
              <a:t>naver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로그인 페이지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711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6</a:t>
            </a:r>
            <a:r>
              <a:rPr lang="en-US" altLang="ko-KR" sz="2000" b="1" dirty="0" smtClean="0"/>
              <a:t>. MySQL 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PHP </a:t>
            </a:r>
            <a:r>
              <a:rPr lang="ko-KR" altLang="en-US" sz="2000" b="1" dirty="0" smtClean="0"/>
              <a:t>의 연동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3514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 smtClean="0"/>
              <a:t>페이지 자동 이동 방법 </a:t>
            </a:r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가지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2132" y="1407907"/>
            <a:ext cx="98318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sz="1400" dirty="0" smtClean="0"/>
              <a:t>&lt;script&gt; </a:t>
            </a:r>
            <a:r>
              <a:rPr lang="en-US" altLang="ko-KR" sz="1400" dirty="0" err="1" smtClean="0"/>
              <a:t>location.href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” &lt;/script&gt;</a:t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이미 이전에 접속한 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캐시에 남아있는 </a:t>
            </a:r>
            <a:r>
              <a:rPr lang="en-US" altLang="ko-KR" sz="1400" dirty="0" smtClean="0"/>
              <a:t>(temp </a:t>
            </a:r>
            <a:r>
              <a:rPr lang="ko-KR" altLang="en-US" sz="1400" dirty="0" smtClean="0"/>
              <a:t>에 저장된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페이지를 보여줄 수 있음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- update </a:t>
            </a:r>
            <a:r>
              <a:rPr lang="ko-KR" altLang="en-US" sz="1400" dirty="0" smtClean="0"/>
              <a:t>가 반영되지 않을 수 있음</a:t>
            </a:r>
            <a:r>
              <a:rPr lang="en-US" altLang="ko-KR" sz="1400" dirty="0" smtClean="0"/>
              <a:t>! (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작성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페이지를 이동했는데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작성된 </a:t>
            </a:r>
            <a:r>
              <a:rPr lang="ko-KR" altLang="en-US" sz="1400" dirty="0" err="1" smtClean="0"/>
              <a:t>게시글이</a:t>
            </a:r>
            <a:r>
              <a:rPr lang="ko-KR" altLang="en-US" sz="1400" dirty="0" smtClean="0"/>
              <a:t> 보이지 않음</a:t>
            </a:r>
            <a:r>
              <a:rPr lang="en-US" altLang="ko-KR" sz="1400" dirty="0" smtClean="0"/>
              <a:t>)</a:t>
            </a:r>
          </a:p>
          <a:p>
            <a:pPr marL="342900" indent="-342900">
              <a:lnSpc>
                <a:spcPct val="200000"/>
              </a:lnSpc>
              <a:buFontTx/>
              <a:buAutoNum type="arabicParenR"/>
            </a:pPr>
            <a:r>
              <a:rPr lang="en-US" altLang="ko-KR" sz="1400" b="1" dirty="0"/>
              <a:t>&lt;script&gt; </a:t>
            </a:r>
            <a:r>
              <a:rPr lang="en-US" altLang="ko-KR" sz="1400" b="1" dirty="0" err="1" smtClean="0"/>
              <a:t>location.replace</a:t>
            </a:r>
            <a:r>
              <a:rPr lang="en-US" altLang="ko-KR" sz="1400" b="1" dirty="0" smtClean="0"/>
              <a:t>(“</a:t>
            </a:r>
            <a:r>
              <a:rPr lang="en-US" altLang="ko-KR" sz="1400" b="1" dirty="0" err="1" smtClean="0"/>
              <a:t>url</a:t>
            </a:r>
            <a:r>
              <a:rPr lang="en-US" altLang="ko-KR" sz="1400" b="1" dirty="0" smtClean="0"/>
              <a:t>”) </a:t>
            </a:r>
            <a:r>
              <a:rPr lang="en-US" altLang="ko-KR" sz="1400" b="1" dirty="0"/>
              <a:t>&lt;/script</a:t>
            </a:r>
            <a:r>
              <a:rPr lang="en-US" altLang="ko-KR" sz="1400" b="1" dirty="0" smtClean="0"/>
              <a:t>&gt;</a:t>
            </a:r>
            <a:br>
              <a:rPr lang="en-US" altLang="ko-KR" sz="1400" b="1" dirty="0" smtClean="0"/>
            </a:br>
            <a:r>
              <a:rPr lang="en-US" altLang="ko-KR" sz="1400" b="1" dirty="0" smtClean="0"/>
              <a:t>- </a:t>
            </a:r>
            <a:r>
              <a:rPr lang="ko-KR" altLang="en-US" sz="1400" dirty="0" smtClean="0"/>
              <a:t>사용 권장</a:t>
            </a:r>
            <a:endParaRPr lang="en-US" altLang="ko-KR" sz="1400" dirty="0" smtClean="0"/>
          </a:p>
          <a:p>
            <a:pPr marL="342900" indent="-342900">
              <a:lnSpc>
                <a:spcPct val="200000"/>
              </a:lnSpc>
              <a:buFontTx/>
              <a:buAutoNum type="arabicParenR"/>
            </a:pPr>
            <a:r>
              <a:rPr lang="en-US" altLang="ko-KR" sz="1400" dirty="0" smtClean="0"/>
              <a:t>Header(“Location: 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”);</a:t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/>
              <a:t>이미 이전에 접속한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</a:t>
            </a:r>
            <a:r>
              <a:rPr lang="ko-KR" altLang="en-US" sz="1400" dirty="0"/>
              <a:t>인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캐시에 남아있는 </a:t>
            </a:r>
            <a:r>
              <a:rPr lang="en-US" altLang="ko-KR" sz="1400" dirty="0"/>
              <a:t>(temp </a:t>
            </a:r>
            <a:r>
              <a:rPr lang="ko-KR" altLang="en-US" sz="1400" dirty="0"/>
              <a:t>에 저장된</a:t>
            </a:r>
            <a:r>
              <a:rPr lang="en-US" altLang="ko-KR" sz="1400" dirty="0"/>
              <a:t>) </a:t>
            </a:r>
            <a:r>
              <a:rPr lang="ko-KR" altLang="en-US" sz="1400" dirty="0"/>
              <a:t>페이지를 보여줄 수 </a:t>
            </a:r>
            <a:r>
              <a:rPr lang="ko-KR" altLang="en-US" sz="1400" dirty="0" smtClean="0"/>
              <a:t>있음</a:t>
            </a:r>
            <a:endParaRPr lang="en-US" altLang="ko-KR" sz="1400" dirty="0" smtClean="0"/>
          </a:p>
          <a:p>
            <a:pPr marL="342900" indent="-342900">
              <a:lnSpc>
                <a:spcPct val="200000"/>
              </a:lnSpc>
              <a:buFontTx/>
              <a:buAutoNum type="arabicParenR"/>
            </a:pPr>
            <a:r>
              <a:rPr lang="en-US" altLang="ko-KR" sz="1400" dirty="0" smtClean="0"/>
              <a:t>&lt;meta http-</a:t>
            </a:r>
            <a:r>
              <a:rPr lang="en-US" altLang="ko-KR" sz="1400" dirty="0" err="1" smtClean="0"/>
              <a:t>equiv</a:t>
            </a:r>
            <a:r>
              <a:rPr lang="en-US" altLang="ko-KR" sz="1400" dirty="0" smtClean="0"/>
              <a:t>=‘refresh’ content=‘</a:t>
            </a:r>
            <a:r>
              <a:rPr lang="ko-KR" altLang="en-US" sz="1400" dirty="0" err="1" smtClean="0"/>
              <a:t>시간지정</a:t>
            </a:r>
            <a:r>
              <a:rPr lang="en-US" altLang="ko-KR" sz="1400" dirty="0" smtClean="0"/>
              <a:t>’ 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=‘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’&gt;</a:t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같은 페이지로 이동할 경우 </a:t>
            </a:r>
            <a:r>
              <a:rPr lang="en-US" altLang="ko-KR" sz="1400" dirty="0" smtClean="0"/>
              <a:t>(my_web.com -&gt; my_web.com), </a:t>
            </a:r>
            <a:r>
              <a:rPr lang="ko-KR" altLang="en-US" sz="1400" dirty="0" smtClean="0"/>
              <a:t>무한 루프에 빠질 수 있음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949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178718" y="2466810"/>
            <a:ext cx="9834563" cy="965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6000" b="1" dirty="0" smtClean="0"/>
              <a:t>Q &amp; A</a:t>
            </a:r>
            <a:endParaRPr lang="ko-KR" altLang="en-US" sz="6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0800" y="6629400"/>
            <a:ext cx="120745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1178718" y="3519860"/>
            <a:ext cx="9834563" cy="965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400" b="1" dirty="0" smtClean="0"/>
              <a:t>감사합니다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48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웹 프로그래밍</a:t>
            </a:r>
            <a:r>
              <a:rPr lang="en-US" altLang="ko-KR" sz="2000" b="1" dirty="0" smtClean="0"/>
              <a:t>(PHP)</a:t>
            </a:r>
            <a:r>
              <a:rPr lang="ko-KR" altLang="en-US" sz="2000" b="1" dirty="0" smtClean="0"/>
              <a:t>의 기본 동작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MySQL (DBMS)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55" y="1497456"/>
            <a:ext cx="4856669" cy="305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10174" y="1524001"/>
            <a:ext cx="5014514" cy="3738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/>
              <a:t>Php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에서 사용된 </a:t>
            </a:r>
            <a:r>
              <a:rPr lang="en-US" altLang="ko-KR" sz="1600" dirty="0" smtClean="0"/>
              <a:t>MySQL </a:t>
            </a:r>
            <a:r>
              <a:rPr lang="ko-KR" altLang="en-US" sz="1600" dirty="0" smtClean="0"/>
              <a:t>관련 함수에 따라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en-US" altLang="ko-KR" sz="1600" dirty="0" smtClean="0"/>
              <a:t>MySQL </a:t>
            </a:r>
            <a:r>
              <a:rPr lang="ko-KR" altLang="en-US" sz="1600" dirty="0" smtClean="0"/>
              <a:t>접속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데이터베이스 선택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데이터 조작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정의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제어를 수행한 후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해당 결과를 </a:t>
            </a:r>
            <a:r>
              <a:rPr lang="en-US" altLang="ko-KR" sz="1600" dirty="0" smtClean="0"/>
              <a:t>PHP</a:t>
            </a:r>
            <a:r>
              <a:rPr lang="ko-KR" altLang="en-US" sz="1600" dirty="0" smtClean="0"/>
              <a:t>로 전송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mysql_connect</a:t>
            </a:r>
            <a:r>
              <a:rPr lang="en-US" altLang="ko-KR" sz="1600" dirty="0" smtClean="0"/>
              <a:t>(host, id, password)</a:t>
            </a:r>
            <a:br>
              <a:rPr lang="en-US" altLang="ko-KR" sz="1600" dirty="0" smtClean="0"/>
            </a:br>
            <a:r>
              <a:rPr lang="en-US" altLang="ko-KR" sz="1600" dirty="0" smtClean="0"/>
              <a:t>  MySQL </a:t>
            </a:r>
            <a:r>
              <a:rPr lang="ko-KR" altLang="en-US" sz="1600" dirty="0" smtClean="0"/>
              <a:t>에서 해당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password </a:t>
            </a:r>
            <a:r>
              <a:rPr lang="ko-KR" altLang="en-US" sz="1600" dirty="0" smtClean="0"/>
              <a:t>로 계정 접속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mysql_select_db</a:t>
            </a:r>
            <a:r>
              <a:rPr lang="en-US" altLang="ko-KR" sz="1600" dirty="0" smtClean="0"/>
              <a:t>(database name)</a:t>
            </a:r>
            <a:br>
              <a:rPr lang="en-US" altLang="ko-KR" sz="1600" dirty="0" smtClean="0"/>
            </a:br>
            <a:r>
              <a:rPr lang="en-US" altLang="ko-KR" sz="1600" dirty="0" smtClean="0"/>
              <a:t>  MySQL 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원하는 데이터베이스 선택 </a:t>
            </a:r>
            <a:r>
              <a:rPr lang="en-US" altLang="ko-KR" sz="1600" dirty="0" smtClean="0"/>
              <a:t>(use …)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989380" y="3697137"/>
            <a:ext cx="1695205" cy="646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4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웹 프로그래밍</a:t>
            </a:r>
            <a:r>
              <a:rPr lang="en-US" altLang="ko-KR" sz="2000" b="1" dirty="0" smtClean="0"/>
              <a:t>(PHP)</a:t>
            </a:r>
            <a:r>
              <a:rPr lang="ko-KR" altLang="en-US" sz="2000" b="1" dirty="0" smtClean="0"/>
              <a:t>의 기본 동작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MySQL (DBMS)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55" y="1497456"/>
            <a:ext cx="4856669" cy="305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10174" y="1434979"/>
            <a:ext cx="56178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mysql_query</a:t>
            </a:r>
            <a:r>
              <a:rPr lang="en-US" altLang="ko-KR" sz="1600" dirty="0" smtClean="0"/>
              <a:t>(query string)</a:t>
            </a:r>
            <a:br>
              <a:rPr lang="en-US" altLang="ko-KR" sz="1600" dirty="0" smtClean="0"/>
            </a:br>
            <a:r>
              <a:rPr lang="en-US" altLang="ko-KR" sz="1600" dirty="0" smtClean="0"/>
              <a:t>  - </a:t>
            </a:r>
            <a:r>
              <a:rPr lang="ko-KR" altLang="en-US" sz="1600" dirty="0" smtClean="0"/>
              <a:t>만약</a:t>
            </a:r>
            <a:r>
              <a:rPr lang="en-US" altLang="ko-KR" sz="1600" dirty="0" smtClean="0"/>
              <a:t>, query string 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insert/update/delete </a:t>
            </a:r>
            <a:r>
              <a:rPr lang="ko-KR" altLang="en-US" sz="1600" dirty="0" smtClean="0"/>
              <a:t>구문인 경우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     - True (</a:t>
            </a:r>
            <a:r>
              <a:rPr lang="ko-KR" altLang="en-US" sz="1600" dirty="0" smtClean="0"/>
              <a:t>성공</a:t>
            </a:r>
            <a:r>
              <a:rPr lang="en-US" altLang="ko-KR" sz="1600" dirty="0" smtClean="0"/>
              <a:t>) / False (</a:t>
            </a:r>
            <a:r>
              <a:rPr lang="ko-KR" altLang="en-US" sz="1600" dirty="0" smtClean="0"/>
              <a:t>실패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로 결과 반환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- </a:t>
            </a:r>
            <a:r>
              <a:rPr lang="ko-KR" altLang="en-US" sz="1600" dirty="0" smtClean="0"/>
              <a:t>만약</a:t>
            </a:r>
            <a:r>
              <a:rPr lang="en-US" altLang="ko-KR" sz="1600" dirty="0" smtClean="0"/>
              <a:t>, query string 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select </a:t>
            </a:r>
            <a:r>
              <a:rPr lang="ko-KR" altLang="en-US" sz="1600" dirty="0" smtClean="0"/>
              <a:t>구문인 경우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레코드 정보가 포함된</a:t>
            </a:r>
            <a:r>
              <a:rPr lang="en-US" altLang="ko-KR" sz="1600" dirty="0" smtClean="0"/>
              <a:t> resource </a:t>
            </a:r>
            <a:r>
              <a:rPr lang="ko-KR" altLang="en-US" sz="1600" dirty="0" smtClean="0"/>
              <a:t>반환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- resource </a:t>
            </a:r>
            <a:r>
              <a:rPr lang="ko-KR" altLang="en-US" sz="1600" dirty="0" smtClean="0"/>
              <a:t>는 향후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- </a:t>
            </a:r>
            <a:r>
              <a:rPr lang="en-US" altLang="ko-KR" sz="1600" dirty="0" err="1" smtClean="0"/>
              <a:t>mysql_fetch_array</a:t>
            </a:r>
            <a:r>
              <a:rPr lang="en-US" altLang="ko-KR" sz="1600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- </a:t>
            </a:r>
            <a:r>
              <a:rPr lang="en-US" altLang="ko-KR" sz="1600" dirty="0" err="1" smtClean="0"/>
              <a:t>mysql_fetch_row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- </a:t>
            </a:r>
            <a:r>
              <a:rPr lang="en-US" altLang="ko-KR" sz="1600" dirty="0" err="1" smtClean="0"/>
              <a:t>mysql_result</a:t>
            </a:r>
            <a:r>
              <a:rPr lang="en-US" altLang="ko-KR" sz="1600" dirty="0" smtClean="0"/>
              <a:t>()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- </a:t>
            </a:r>
            <a:r>
              <a:rPr lang="ko-KR" altLang="en-US" sz="1600" dirty="0" smtClean="0"/>
              <a:t>등의 함수를 사용해서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실제 내용을 뽑아내야 함</a:t>
            </a:r>
            <a:r>
              <a:rPr lang="en-US" altLang="ko-KR" sz="1600" dirty="0" smtClean="0"/>
              <a:t>!</a:t>
            </a:r>
            <a:br>
              <a:rPr lang="en-US" altLang="ko-KR" sz="1600" dirty="0" smtClean="0"/>
            </a:br>
            <a:endParaRPr lang="en-US" altLang="ko-KR" sz="16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989380" y="3697137"/>
            <a:ext cx="1695205" cy="646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데이터베이스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 smtClean="0"/>
              <a:t>데이터베이스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52132" y="1434979"/>
            <a:ext cx="95957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체계화된 데이터의 모임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여러 응용 시스템들의 통합된 정보들을 저장하여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운영할 수 있는 공용 데이터의 묶음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여러 사람이 공유하여 사용할 목적으로 통합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관리하는 데이터의 집합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저장되는 데이터와 </a:t>
            </a:r>
            <a:r>
              <a:rPr lang="en-US" altLang="ko-KR" sz="1600" dirty="0" smtClean="0"/>
              <a:t>Database Management System(DBMS) </a:t>
            </a:r>
            <a:r>
              <a:rPr lang="ko-KR" altLang="en-US" sz="1600" dirty="0" smtClean="0"/>
              <a:t>를 합쳐서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데이터베이스라 부르기도 함</a:t>
            </a:r>
            <a:r>
              <a:rPr lang="en-US" altLang="ko-KR" sz="1600" dirty="0" smtClean="0"/>
              <a:t>!</a:t>
            </a:r>
            <a:br>
              <a:rPr lang="en-US" altLang="ko-KR" sz="1600" dirty="0" smtClean="0"/>
            </a:br>
            <a:r>
              <a:rPr lang="en-US" altLang="ko-KR" sz="1600" b="1" dirty="0" smtClean="0">
                <a:solidFill>
                  <a:srgbClr val="FF0000"/>
                </a:solidFill>
              </a:rPr>
              <a:t>- MySQL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에서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create database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를 통해 만든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database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와 혼동하지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말것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2718</Words>
  <Application>Microsoft Office PowerPoint</Application>
  <PresentationFormat>와이드스크린</PresentationFormat>
  <Paragraphs>534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8" baseType="lpstr">
      <vt:lpstr>ls</vt:lpstr>
      <vt:lpstr>굴림체</vt:lpstr>
      <vt:lpstr>맑은 고딕</vt:lpstr>
      <vt:lpstr>Arial</vt:lpstr>
      <vt:lpstr>Office 테마</vt:lpstr>
      <vt:lpstr>웹 프로그래밍 중간 정리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스마트훈련을 위한 테스트베드 설계 및 구현</dc:title>
  <dc:creator>Windows 사용자</dc:creator>
  <cp:lastModifiedBy>kim young-jin</cp:lastModifiedBy>
  <cp:revision>90</cp:revision>
  <dcterms:created xsi:type="dcterms:W3CDTF">2017-08-31T07:21:26Z</dcterms:created>
  <dcterms:modified xsi:type="dcterms:W3CDTF">2019-04-02T05:10:09Z</dcterms:modified>
</cp:coreProperties>
</file>