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258" r:id="rId4"/>
    <p:sldId id="263" r:id="rId5"/>
    <p:sldId id="264" r:id="rId6"/>
    <p:sldId id="265" r:id="rId7"/>
    <p:sldId id="266" r:id="rId8"/>
    <p:sldId id="260" r:id="rId9"/>
    <p:sldId id="261" r:id="rId10"/>
    <p:sldId id="262"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en-US" altLang="zh-CN"/>
              <a:t>AI based motion control</a:t>
            </a:r>
            <a:br>
              <a:rPr lang="en-US" altLang="zh-CN"/>
            </a:br>
            <a:br>
              <a:rPr lang="en-US" altLang="zh-CN"/>
            </a:br>
            <a:r>
              <a:rPr lang="en-US" altLang="zh-CN" sz="2400"/>
              <a:t>trajectory-based motion control</a:t>
            </a:r>
            <a:endParaRPr lang="en-US" altLang="zh-CN" sz="2400"/>
          </a:p>
        </p:txBody>
      </p:sp>
      <p:sp>
        <p:nvSpPr>
          <p:cNvPr id="3" name="副标题 2"/>
          <p:cNvSpPr>
            <a:spLocks noGrp="1"/>
          </p:cNvSpPr>
          <p:nvPr>
            <p:ph type="subTitle" idx="1"/>
          </p:nvPr>
        </p:nvSpPr>
        <p:spPr/>
        <p:txBody>
          <a:bodyPr/>
          <a:p>
            <a:endParaRPr lang="en-US" altLang="zh-CN">
              <a:sym typeface="+mn-ea"/>
            </a:endParaRPr>
          </a:p>
          <a:p>
            <a:r>
              <a:rPr lang="en-US" altLang="zh-CN">
                <a:sym typeface="+mn-ea"/>
              </a:rPr>
              <a:t>1.7                        Jin Lexuan</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The reason of trajectory-based motion control</a:t>
            </a:r>
            <a:endParaRPr lang="en-US" altLang="zh-CN" sz="3600"/>
          </a:p>
        </p:txBody>
      </p:sp>
      <p:sp>
        <p:nvSpPr>
          <p:cNvPr id="3" name="内容占位符 2"/>
          <p:cNvSpPr>
            <a:spLocks noGrp="1"/>
          </p:cNvSpPr>
          <p:nvPr>
            <p:ph idx="1"/>
          </p:nvPr>
        </p:nvSpPr>
        <p:spPr/>
        <p:txBody>
          <a:bodyPr/>
          <a:p>
            <a:pPr marL="0" indent="0" algn="l" fontAlgn="auto">
              <a:lnSpc>
                <a:spcPct val="100000"/>
              </a:lnSpc>
              <a:buNone/>
            </a:pPr>
            <a:r>
              <a:rPr lang="en-US" altLang="zh-CN" sz="2400"/>
              <a:t>1. path-based path replanning not always works:</a:t>
            </a:r>
            <a:endParaRPr lang="en-US" altLang="zh-CN" sz="2400"/>
          </a:p>
          <a:p>
            <a:pPr marL="0" indent="0" algn="l" fontAlgn="auto">
              <a:lnSpc>
                <a:spcPct val="100000"/>
              </a:lnSpc>
              <a:buNone/>
            </a:pPr>
            <a:r>
              <a:rPr lang="en-US" altLang="zh-CN" sz="2400"/>
              <a:t>the space may be narrow because of obstacles, where path is  difficult to replan.</a:t>
            </a:r>
            <a:endParaRPr lang="en-US" altLang="zh-CN" sz="2400"/>
          </a:p>
          <a:p>
            <a:pPr marL="0" indent="0" algn="l" fontAlgn="auto">
              <a:lnSpc>
                <a:spcPct val="100000"/>
              </a:lnSpc>
              <a:buNone/>
            </a:pPr>
            <a:r>
              <a:rPr lang="en-US" altLang="zh-CN" sz="2400"/>
              <a:t>if one path changed, it will affact other path. In some extreme situation, we have to replan all the path,when the number of UAVs is large(e.g. 10). The calculation quantity will also be large.</a:t>
            </a:r>
            <a:endParaRPr lang="en-US" altLang="zh-CN" sz="2400"/>
          </a:p>
          <a:p>
            <a:pPr marL="0" indent="0" algn="l" fontAlgn="auto">
              <a:lnSpc>
                <a:spcPct val="100000"/>
              </a:lnSpc>
              <a:buNone/>
            </a:pPr>
            <a:endParaRPr lang="en-US" altLang="zh-CN" sz="2400"/>
          </a:p>
          <a:p>
            <a:pPr marL="0" indent="0" algn="l" fontAlgn="auto">
              <a:lnSpc>
                <a:spcPct val="100000"/>
              </a:lnSpc>
              <a:buNone/>
            </a:pPr>
            <a:r>
              <a:rPr lang="en-US" altLang="zh-CN" sz="2400"/>
              <a:t>2.time is easier to control and can make full use of the space.</a:t>
            </a:r>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27355" y="228600"/>
            <a:ext cx="10515600" cy="1325563"/>
          </a:xfrm>
        </p:spPr>
        <p:txBody>
          <a:bodyPr/>
          <a:p>
            <a:r>
              <a:rPr lang="en-US" altLang="zh-CN" sz="2800"/>
              <a:t>Step of trajectory-based motion control</a:t>
            </a:r>
            <a:endParaRPr lang="en-US" altLang="zh-CN" sz="2800"/>
          </a:p>
        </p:txBody>
      </p:sp>
      <p:sp>
        <p:nvSpPr>
          <p:cNvPr id="3" name="内容占位符 2"/>
          <p:cNvSpPr>
            <a:spLocks noGrp="1"/>
          </p:cNvSpPr>
          <p:nvPr>
            <p:ph idx="1"/>
          </p:nvPr>
        </p:nvSpPr>
        <p:spPr>
          <a:xfrm>
            <a:off x="348615" y="1222375"/>
            <a:ext cx="11494770" cy="5309235"/>
          </a:xfrm>
        </p:spPr>
        <p:txBody>
          <a:bodyPr>
            <a:normAutofit/>
          </a:bodyPr>
          <a:p>
            <a:pPr marL="0" indent="0">
              <a:buNone/>
            </a:pPr>
            <a:endParaRPr lang="en-US" altLang="zh-CN" sz="2400"/>
          </a:p>
          <a:p>
            <a:pPr marL="0" indent="0">
              <a:buNone/>
            </a:pPr>
            <a:r>
              <a:rPr lang="en-US" altLang="zh-CN" sz="2400">
                <a:sym typeface="+mn-ea"/>
              </a:rPr>
              <a:t>1.path plan and trajectory calculation for 2 UAVs</a:t>
            </a:r>
            <a:endParaRPr lang="en-US" altLang="zh-CN" sz="2400">
              <a:sym typeface="+mn-ea"/>
            </a:endParaRPr>
          </a:p>
          <a:p>
            <a:pPr marL="0" indent="0">
              <a:buNone/>
            </a:pPr>
            <a:r>
              <a:rPr lang="en-US" altLang="zh-CN" sz="2400">
                <a:sym typeface="+mn-ea"/>
              </a:rPr>
              <a:t>(since get trajectory, means for each UAV, its location of each second is known.)</a:t>
            </a:r>
            <a:endParaRPr lang="en-US" altLang="zh-CN" sz="2400"/>
          </a:p>
          <a:p>
            <a:pPr marL="0" indent="0">
              <a:buNone/>
            </a:pPr>
            <a:r>
              <a:rPr lang="en-US" altLang="zh-CN" sz="2400">
                <a:sym typeface="+mn-ea"/>
              </a:rPr>
              <a:t>2.For every second, calculate the distance of two UAVs</a:t>
            </a:r>
            <a:endParaRPr lang="en-US" altLang="zh-CN" sz="2400"/>
          </a:p>
          <a:p>
            <a:pPr marL="0" indent="0">
              <a:buNone/>
            </a:pPr>
            <a:r>
              <a:rPr lang="en-US" altLang="zh-CN" sz="2400">
                <a:sym typeface="+mn-ea"/>
              </a:rPr>
              <a:t>3.if the distance is larger that the set collision circle </a:t>
            </a:r>
            <a:endParaRPr lang="en-US" altLang="zh-CN" sz="2400">
              <a:sym typeface="+mn-ea"/>
            </a:endParaRPr>
          </a:p>
          <a:p>
            <a:pPr marL="0" indent="0">
              <a:buNone/>
            </a:pPr>
            <a:r>
              <a:rPr lang="en-US" altLang="zh-CN" sz="2400">
                <a:sym typeface="+mn-ea"/>
              </a:rPr>
              <a:t>	no collision, keep two trajectory</a:t>
            </a:r>
            <a:endParaRPr lang="en-US" altLang="zh-CN" sz="2400">
              <a:sym typeface="+mn-ea"/>
            </a:endParaRPr>
          </a:p>
          <a:p>
            <a:pPr marL="0" indent="0">
              <a:buNone/>
            </a:pPr>
            <a:r>
              <a:rPr lang="en-US" altLang="zh-CN" sz="2400">
                <a:sym typeface="+mn-ea"/>
              </a:rPr>
              <a:t>else:</a:t>
            </a:r>
            <a:endParaRPr lang="en-US" altLang="zh-CN" sz="2400"/>
          </a:p>
          <a:p>
            <a:pPr marL="0" indent="0">
              <a:buNone/>
            </a:pPr>
            <a:r>
              <a:rPr lang="en-US" altLang="zh-CN" sz="2400">
                <a:sym typeface="+mn-ea"/>
              </a:rPr>
              <a:t>high priority UAV keeps original trajectory, replan trajectory of lower priority UAV: slow down the velocity of low priority UAV, make sure in new trajectory, it pass the collison point when high priority UAV passed</a:t>
            </a:r>
            <a:endParaRPr lang="en-US" altLang="zh-CN" sz="2400"/>
          </a:p>
          <a:p>
            <a:pPr marL="457200" lvl="1" indent="0">
              <a:buNone/>
            </a:pPr>
            <a:endParaRPr lang="en-US" altLang="zh-CN" sz="2400"/>
          </a:p>
          <a:p>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42290" y="705485"/>
            <a:ext cx="11107420" cy="1229995"/>
          </a:xfrm>
          <a:prstGeom prst="rect">
            <a:avLst/>
          </a:prstGeom>
          <a:noFill/>
        </p:spPr>
        <p:txBody>
          <a:bodyPr wrap="square" rtlCol="0">
            <a:spAutoFit/>
          </a:bodyPr>
          <a:p>
            <a:pPr lvl="1"/>
            <a:endParaRPr lang="en-US" altLang="zh-CN" sz="2400"/>
          </a:p>
          <a:p>
            <a:r>
              <a:rPr lang="en-US" altLang="zh-CN" sz="3200"/>
              <a:t>RRT planned path</a:t>
            </a:r>
            <a:endParaRPr lang="en-US" altLang="zh-CN"/>
          </a:p>
          <a:p>
            <a:r>
              <a:rPr lang="en-US" altLang="zh-CN"/>
              <a:t>       </a:t>
            </a:r>
            <a:endParaRPr lang="en-US" altLang="zh-CN"/>
          </a:p>
        </p:txBody>
      </p:sp>
      <p:pic>
        <p:nvPicPr>
          <p:cNvPr id="2" name="图片 1"/>
          <p:cNvPicPr>
            <a:picLocks noChangeAspect="1"/>
          </p:cNvPicPr>
          <p:nvPr/>
        </p:nvPicPr>
        <p:blipFill>
          <a:blip r:embed="rId1"/>
          <a:stretch>
            <a:fillRect/>
          </a:stretch>
        </p:blipFill>
        <p:spPr>
          <a:xfrm>
            <a:off x="454025" y="1995170"/>
            <a:ext cx="4946650" cy="3702685"/>
          </a:xfrm>
          <a:prstGeom prst="rect">
            <a:avLst/>
          </a:prstGeom>
        </p:spPr>
      </p:pic>
      <p:pic>
        <p:nvPicPr>
          <p:cNvPr id="3" name="图片 2"/>
          <p:cNvPicPr>
            <a:picLocks noChangeAspect="1"/>
          </p:cNvPicPr>
          <p:nvPr/>
        </p:nvPicPr>
        <p:blipFill>
          <a:blip r:embed="rId2"/>
          <a:stretch>
            <a:fillRect/>
          </a:stretch>
        </p:blipFill>
        <p:spPr>
          <a:xfrm>
            <a:off x="6461760" y="1935480"/>
            <a:ext cx="4946650" cy="3822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Time-based trajectory</a:t>
            </a:r>
            <a:endParaRPr lang="en-US" altLang="zh-CN" sz="3600"/>
          </a:p>
        </p:txBody>
      </p:sp>
      <p:pic>
        <p:nvPicPr>
          <p:cNvPr id="4" name="内容占位符 3"/>
          <p:cNvPicPr>
            <a:picLocks noChangeAspect="1"/>
          </p:cNvPicPr>
          <p:nvPr>
            <p:ph idx="1"/>
          </p:nvPr>
        </p:nvPicPr>
        <p:blipFill>
          <a:blip r:embed="rId1"/>
          <a:stretch>
            <a:fillRect/>
          </a:stretch>
        </p:blipFill>
        <p:spPr>
          <a:xfrm>
            <a:off x="361950" y="1825625"/>
            <a:ext cx="5537835" cy="4351655"/>
          </a:xfrm>
          <a:prstGeom prst="rect">
            <a:avLst/>
          </a:prstGeom>
        </p:spPr>
      </p:pic>
      <p:pic>
        <p:nvPicPr>
          <p:cNvPr id="5" name="图片 4"/>
          <p:cNvPicPr>
            <a:picLocks noChangeAspect="1"/>
          </p:cNvPicPr>
          <p:nvPr/>
        </p:nvPicPr>
        <p:blipFill>
          <a:blip r:embed="rId2"/>
          <a:stretch>
            <a:fillRect/>
          </a:stretch>
        </p:blipFill>
        <p:spPr>
          <a:xfrm>
            <a:off x="6188710" y="1825625"/>
            <a:ext cx="5737860" cy="4351655"/>
          </a:xfrm>
          <a:prstGeom prst="rect">
            <a:avLst/>
          </a:prstGeom>
        </p:spPr>
      </p:pic>
      <p:sp>
        <p:nvSpPr>
          <p:cNvPr id="6" name="文本框 5"/>
          <p:cNvSpPr txBox="1"/>
          <p:nvPr/>
        </p:nvSpPr>
        <p:spPr>
          <a:xfrm>
            <a:off x="7433310" y="6308725"/>
            <a:ext cx="4493260" cy="368300"/>
          </a:xfrm>
          <a:prstGeom prst="rect">
            <a:avLst/>
          </a:prstGeom>
          <a:noFill/>
        </p:spPr>
        <p:txBody>
          <a:bodyPr wrap="square" rtlCol="0">
            <a:spAutoFit/>
          </a:bodyPr>
          <a:p>
            <a:r>
              <a:rPr lang="en-US" altLang="zh-CN"/>
              <a:t>new and old trajectory1</a:t>
            </a:r>
            <a:endParaRPr lang="en-US" altLang="zh-CN"/>
          </a:p>
        </p:txBody>
      </p:sp>
      <p:sp>
        <p:nvSpPr>
          <p:cNvPr id="7" name="文本框 6"/>
          <p:cNvSpPr txBox="1"/>
          <p:nvPr/>
        </p:nvSpPr>
        <p:spPr>
          <a:xfrm>
            <a:off x="1287780" y="6250940"/>
            <a:ext cx="3992245" cy="368300"/>
          </a:xfrm>
          <a:prstGeom prst="rect">
            <a:avLst/>
          </a:prstGeom>
          <a:noFill/>
        </p:spPr>
        <p:txBody>
          <a:bodyPr wrap="square" rtlCol="0">
            <a:spAutoFit/>
          </a:bodyPr>
          <a:p>
            <a:r>
              <a:rPr lang="en-US" altLang="zh-CN"/>
              <a:t>trajectory1 and trajectory2</a:t>
            </a:r>
            <a:endParaRPr lang="en-US" altLang="zh-CN"/>
          </a:p>
        </p:txBody>
      </p:sp>
      <p:pic>
        <p:nvPicPr>
          <p:cNvPr id="8" name="图片 7"/>
          <p:cNvPicPr>
            <a:picLocks noChangeAspect="1"/>
          </p:cNvPicPr>
          <p:nvPr/>
        </p:nvPicPr>
        <p:blipFill>
          <a:blip r:embed="rId3"/>
          <a:srcRect l="894" t="23542"/>
          <a:stretch>
            <a:fillRect/>
          </a:stretch>
        </p:blipFill>
        <p:spPr>
          <a:xfrm>
            <a:off x="6188710" y="730250"/>
            <a:ext cx="3310255" cy="233045"/>
          </a:xfrm>
          <a:prstGeom prst="rect">
            <a:avLst/>
          </a:prstGeom>
        </p:spPr>
      </p:pic>
      <p:sp>
        <p:nvSpPr>
          <p:cNvPr id="10" name="文本框 9"/>
          <p:cNvSpPr txBox="1"/>
          <p:nvPr/>
        </p:nvSpPr>
        <p:spPr>
          <a:xfrm>
            <a:off x="6188710" y="1049020"/>
            <a:ext cx="4322445" cy="645160"/>
          </a:xfrm>
          <a:prstGeom prst="rect">
            <a:avLst/>
          </a:prstGeom>
          <a:noFill/>
        </p:spPr>
        <p:txBody>
          <a:bodyPr wrap="square" rtlCol="0">
            <a:spAutoFit/>
          </a:bodyPr>
          <a:p>
            <a:r>
              <a:rPr lang="en-US" altLang="zh-CN"/>
              <a:t>the collision detection part shows that collision may happen at 48,49,52second</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t>Comparison of old and new trajectory</a:t>
            </a:r>
            <a:endParaRPr lang="en-US" altLang="zh-CN" sz="3200"/>
          </a:p>
        </p:txBody>
      </p:sp>
      <p:pic>
        <p:nvPicPr>
          <p:cNvPr id="4" name="内容占位符 3"/>
          <p:cNvPicPr>
            <a:picLocks noChangeAspect="1"/>
          </p:cNvPicPr>
          <p:nvPr>
            <p:ph idx="1"/>
          </p:nvPr>
        </p:nvPicPr>
        <p:blipFill>
          <a:blip r:embed="rId1"/>
          <a:stretch>
            <a:fillRect/>
          </a:stretch>
        </p:blipFill>
        <p:spPr>
          <a:xfrm>
            <a:off x="6050915" y="1825625"/>
            <a:ext cx="5768340" cy="4351655"/>
          </a:xfrm>
          <a:prstGeom prst="rect">
            <a:avLst/>
          </a:prstGeom>
        </p:spPr>
      </p:pic>
      <p:pic>
        <p:nvPicPr>
          <p:cNvPr id="5" name="内容占位符 3"/>
          <p:cNvPicPr>
            <a:picLocks noChangeAspect="1"/>
          </p:cNvPicPr>
          <p:nvPr/>
        </p:nvPicPr>
        <p:blipFill>
          <a:blip r:embed="rId2"/>
          <a:stretch>
            <a:fillRect/>
          </a:stretch>
        </p:blipFill>
        <p:spPr>
          <a:xfrm>
            <a:off x="361950" y="1825625"/>
            <a:ext cx="5537835" cy="4351655"/>
          </a:xfrm>
          <a:prstGeom prst="rect">
            <a:avLst/>
          </a:prstGeom>
        </p:spPr>
      </p:pic>
      <p:sp>
        <p:nvSpPr>
          <p:cNvPr id="7" name="文本框 6"/>
          <p:cNvSpPr txBox="1"/>
          <p:nvPr/>
        </p:nvSpPr>
        <p:spPr>
          <a:xfrm>
            <a:off x="838200" y="6311900"/>
            <a:ext cx="4596130" cy="368300"/>
          </a:xfrm>
          <a:prstGeom prst="rect">
            <a:avLst/>
          </a:prstGeom>
          <a:noFill/>
        </p:spPr>
        <p:txBody>
          <a:bodyPr wrap="square" rtlCol="0">
            <a:spAutoFit/>
          </a:bodyPr>
          <a:p>
            <a:r>
              <a:rPr lang="en-US" altLang="zh-CN"/>
              <a:t>trajectory1 and old trajectory2</a:t>
            </a:r>
            <a:endParaRPr lang="en-US" altLang="zh-CN"/>
          </a:p>
        </p:txBody>
      </p:sp>
      <p:sp>
        <p:nvSpPr>
          <p:cNvPr id="8" name="文本框 7"/>
          <p:cNvSpPr txBox="1"/>
          <p:nvPr/>
        </p:nvSpPr>
        <p:spPr>
          <a:xfrm>
            <a:off x="6439535" y="6311900"/>
            <a:ext cx="4596130" cy="368300"/>
          </a:xfrm>
          <a:prstGeom prst="rect">
            <a:avLst/>
          </a:prstGeom>
          <a:noFill/>
        </p:spPr>
        <p:txBody>
          <a:bodyPr wrap="square" rtlCol="0">
            <a:spAutoFit/>
          </a:bodyPr>
          <a:p>
            <a:r>
              <a:rPr lang="en-US" altLang="zh-CN"/>
              <a:t>trajectory1 and new trajectory2</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Preparation for multi-UAVs</a:t>
            </a:r>
            <a:endParaRPr lang="en-US" altLang="zh-CN"/>
          </a:p>
        </p:txBody>
      </p:sp>
      <p:sp>
        <p:nvSpPr>
          <p:cNvPr id="3" name="内容占位符 2"/>
          <p:cNvSpPr>
            <a:spLocks noGrp="1"/>
          </p:cNvSpPr>
          <p:nvPr>
            <p:ph idx="1"/>
          </p:nvPr>
        </p:nvSpPr>
        <p:spPr>
          <a:xfrm>
            <a:off x="838200" y="1825625"/>
            <a:ext cx="10515600" cy="4351338"/>
          </a:xfrm>
        </p:spPr>
        <p:txBody>
          <a:bodyPr/>
          <a:p>
            <a:r>
              <a:rPr lang="en-US" altLang="zh-CN"/>
              <a:t>To study the performance of more UAVs: </a:t>
            </a:r>
            <a:endParaRPr lang="en-US" altLang="zh-CN"/>
          </a:p>
          <a:p>
            <a:endParaRPr lang="en-US" altLang="zh-CN"/>
          </a:p>
          <a:p>
            <a:r>
              <a:rPr lang="en-US" altLang="zh-CN"/>
              <a:t>I change the structure of program, only to change the number of UAVs, then it can generate RRT path and time-based trajectory accordingly </a:t>
            </a:r>
            <a:endParaRPr lang="en-US" altLang="zh-CN"/>
          </a:p>
          <a:p>
            <a:endParaRPr lang="en-US" altLang="zh-CN"/>
          </a:p>
          <a:p>
            <a:r>
              <a:rPr lang="en-US" altLang="zh-CN"/>
              <a:t>Then according to the </a:t>
            </a:r>
            <a:r>
              <a:rPr lang="en-US" altLang="zh-CN">
                <a:sym typeface="+mn-ea"/>
              </a:rPr>
              <a:t>generated </a:t>
            </a:r>
            <a:r>
              <a:rPr lang="en-US" altLang="zh-CN"/>
              <a:t>path, trajectory-based(time-based) motion control will be conducted.</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sz="2800"/>
              <a:t>RRT path planning and extraction for multi-UAVs</a:t>
            </a:r>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56540" y="1859915"/>
            <a:ext cx="5765800" cy="4351655"/>
          </a:xfrm>
          <a:prstGeom prst="rect">
            <a:avLst/>
          </a:prstGeom>
        </p:spPr>
      </p:pic>
      <p:pic>
        <p:nvPicPr>
          <p:cNvPr id="6" name="图片 5"/>
          <p:cNvPicPr>
            <a:picLocks noChangeAspect="1"/>
          </p:cNvPicPr>
          <p:nvPr/>
        </p:nvPicPr>
        <p:blipFill>
          <a:blip r:embed="rId2"/>
          <a:stretch>
            <a:fillRect/>
          </a:stretch>
        </p:blipFill>
        <p:spPr>
          <a:xfrm>
            <a:off x="6149975" y="1859915"/>
            <a:ext cx="583692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Visualization for time-based trajectory(multi-UAVs)</a:t>
            </a:r>
            <a:endParaRPr lang="en-US" altLang="zh-CN" sz="3600"/>
          </a:p>
        </p:txBody>
      </p:sp>
      <p:pic>
        <p:nvPicPr>
          <p:cNvPr id="6" name="内容占位符 5"/>
          <p:cNvPicPr>
            <a:picLocks noChangeAspect="1"/>
          </p:cNvPicPr>
          <p:nvPr>
            <p:ph idx="1"/>
          </p:nvPr>
        </p:nvPicPr>
        <p:blipFill>
          <a:blip r:embed="rId1"/>
          <a:stretch>
            <a:fillRect/>
          </a:stretch>
        </p:blipFill>
        <p:spPr>
          <a:xfrm>
            <a:off x="2713990" y="1691005"/>
            <a:ext cx="6763385" cy="4351655"/>
          </a:xfrm>
          <a:prstGeom prst="rect">
            <a:avLst/>
          </a:prstGeom>
        </p:spPr>
      </p:pic>
      <p:sp>
        <p:nvSpPr>
          <p:cNvPr id="7" name="文本框 6"/>
          <p:cNvSpPr txBox="1"/>
          <p:nvPr/>
        </p:nvSpPr>
        <p:spPr>
          <a:xfrm>
            <a:off x="2713990" y="6330950"/>
            <a:ext cx="7607300" cy="368300"/>
          </a:xfrm>
          <a:prstGeom prst="rect">
            <a:avLst/>
          </a:prstGeom>
          <a:noFill/>
        </p:spPr>
        <p:txBody>
          <a:bodyPr wrap="square" rtlCol="0">
            <a:spAutoFit/>
          </a:bodyPr>
          <a:p>
            <a:r>
              <a:rPr lang="en-US" altLang="zh-CN"/>
              <a:t>I will do the same thing to these five trajectory as I did to 2 trajectory</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1806</Words>
  <Application>WPS 文字</Application>
  <PresentationFormat>宽屏</PresentationFormat>
  <Paragraphs>55</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方正书宋_GBK</vt:lpstr>
      <vt:lpstr>Wingdings</vt:lpstr>
      <vt:lpstr>Calibri Light</vt:lpstr>
      <vt:lpstr>Helvetica Neue</vt:lpstr>
      <vt:lpstr>Calibri</vt:lpstr>
      <vt:lpstr>微软雅黑</vt:lpstr>
      <vt:lpstr>汉仪旗黑</vt:lpstr>
      <vt:lpstr>SimSun</vt:lpstr>
      <vt:lpstr>Arial Unicode MS</vt:lpstr>
      <vt:lpstr>汉仪书宋二KW</vt:lpstr>
      <vt:lpstr>Office 主题</vt:lpstr>
      <vt:lpstr>AI based motion control  trajectory-based motion control</vt:lpstr>
      <vt:lpstr>The reason of trajectory-based motion control</vt:lpstr>
      <vt:lpstr>Step of trajectory-based motion control</vt:lpstr>
      <vt:lpstr>PowerPoint 演示文稿</vt:lpstr>
      <vt:lpstr>Time-based trajectory</vt:lpstr>
      <vt:lpstr>Comparison of old and new trajectory</vt:lpstr>
      <vt:lpstr>Preparation for multi-UAVs</vt:lpstr>
      <vt:lpstr>RRT path planning and extraction for multi-UAVs </vt:lpstr>
      <vt:lpstr>Visualization for time-based trajectory(multi-UAVs)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jinlexuan</dc:creator>
  <cp:lastModifiedBy>jinlexuan</cp:lastModifiedBy>
  <cp:revision>4</cp:revision>
  <dcterms:created xsi:type="dcterms:W3CDTF">2022-01-07T00:41:16Z</dcterms:created>
  <dcterms:modified xsi:type="dcterms:W3CDTF">2022-01-07T00:41:16Z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2052-3.9.6.6441</vt:lpwstr>
  </property>
</Properties>
</file>