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59" r:id="rId5"/>
    <p:sldId id="260" r:id="rId6"/>
    <p:sldId id="261" r:id="rId7"/>
    <p:sldId id="264" r:id="rId8"/>
    <p:sldId id="266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AI based motion control</a:t>
            </a:r>
            <a:br>
              <a:rPr lang="en-US" altLang="zh-CN"/>
            </a:br>
            <a:r>
              <a:rPr lang="en-US" altLang="zh-CN" sz="2400"/>
              <a:t>initial version of collision detection and path replanning</a:t>
            </a:r>
            <a:endParaRPr lang="en-US" altLang="zh-CN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12.10                        Jin Lexuan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work(slide from last week)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Now is an initial verison, collision point detection part is not finished                         </a:t>
            </a:r>
            <a:r>
              <a:rPr lang="en-US" altLang="zh-CN">
                <a:solidFill>
                  <a:srgbClr val="FF0000"/>
                </a:solidFill>
              </a:rPr>
              <a:t> finished </a:t>
            </a:r>
            <a:endParaRPr lang="en-US" altLang="zh-CN"/>
          </a:p>
          <a:p>
            <a:r>
              <a:rPr lang="en-US" altLang="zh-CN"/>
              <a:t>Two path is set manually now,in the future this method will combine with the path generated from the path planning algorithm                       </a:t>
            </a:r>
            <a:endParaRPr lang="en-US" altLang="zh-CN"/>
          </a:p>
          <a:p>
            <a:r>
              <a:rPr lang="en-US" altLang="zh-CN"/>
              <a:t>This method will be adjusted to any two path   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partly finished</a:t>
            </a:r>
            <a:endParaRPr lang="en-US" altLang="zh-CN"/>
          </a:p>
          <a:p>
            <a:r>
              <a:rPr lang="en-US" altLang="zh-CN"/>
              <a:t>After finishing above, it will be applied for more than two UAVs 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604770" y="2480945"/>
            <a:ext cx="22555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8318500" y="4273550"/>
            <a:ext cx="5308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2290" y="706120"/>
            <a:ext cx="1110742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Collision detection for two path:</a:t>
            </a:r>
            <a:endParaRPr lang="en-US" altLang="zh-CN" sz="2400"/>
          </a:p>
          <a:p>
            <a:r>
              <a:rPr lang="en-US" altLang="zh-CN" sz="2400"/>
              <a:t>Input: information of 2 path, radius of collision circle</a:t>
            </a:r>
            <a:endParaRPr lang="en-US" altLang="zh-CN" sz="2400"/>
          </a:p>
          <a:p>
            <a:r>
              <a:rPr lang="en-US" altLang="zh-CN" sz="2400"/>
              <a:t>Output: whether there is collision between 2 path(collision flag)</a:t>
            </a:r>
            <a:endParaRPr lang="en-US" altLang="zh-CN" sz="2400"/>
          </a:p>
          <a:p>
            <a:r>
              <a:rPr lang="en-US" altLang="zh-CN" sz="2400"/>
              <a:t>	  collision point</a:t>
            </a:r>
            <a:endParaRPr lang="en-US" altLang="zh-CN" sz="2400"/>
          </a:p>
          <a:p>
            <a:r>
              <a:rPr lang="en-US" altLang="zh-CN" sz="2400"/>
              <a:t>steps: 1. path1 and path2 are divided into several segments by ponits,calculate the minimum distance of each segment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/>
          </a:p>
          <a:p>
            <a:r>
              <a:rPr lang="en-US" altLang="zh-CN"/>
              <a:t>       </a:t>
            </a:r>
            <a:endParaRPr lang="en-US" altLang="zh-CN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720" y="3114675"/>
            <a:ext cx="5031740" cy="3651885"/>
          </a:xfrm>
          <a:prstGeom prst="rect">
            <a:avLst/>
          </a:prstGeom>
        </p:spPr>
      </p:pic>
      <p:pic>
        <p:nvPicPr>
          <p:cNvPr id="3" name="图片 2" descr="截屏2021-12-14 下午4.41.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3552825"/>
            <a:ext cx="2171700" cy="24892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901055" y="4940300"/>
            <a:ext cx="22555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2290" y="370205"/>
            <a:ext cx="111074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an example for the first step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/>
          </a:p>
          <a:p>
            <a:r>
              <a:rPr lang="en-US" altLang="zh-CN"/>
              <a:t>       </a:t>
            </a:r>
            <a:endParaRPr lang="en-US" altLang="zh-CN"/>
          </a:p>
        </p:txBody>
      </p:sp>
      <p:pic>
        <p:nvPicPr>
          <p:cNvPr id="3" name="图片 2" descr="截屏2021-12-14 下午4.41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146175"/>
            <a:ext cx="2171700" cy="2489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183192" y="1106424"/>
                <a:ext cx="1814830" cy="18224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charset="0"/>
                  <a:cs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charset="0"/>
                  <a:cs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charset="0"/>
                  <a:cs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charset="0"/>
                          <a:ea typeface="SimSun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charset="0"/>
                  <a:ea typeface="SimSun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92" y="1106424"/>
                <a:ext cx="1814830" cy="1822450"/>
              </a:xfrm>
              <a:prstGeom prst="rect">
                <a:avLst/>
              </a:prstGeom>
              <a:blipFill rotWithShape="1">
                <a:blip r:embed="rId2"/>
                <a:stretch>
                  <a:fillRect l="-32" t="-14" r="3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090097" y="286346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259007" y="1509014"/>
                <a:ext cx="1549400" cy="11195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2000" i="1">
                    <a:latin typeface="Cambria Math" charset="0"/>
                    <a:cs typeface="Cambria Math" charset="0"/>
                  </a:rPr>
                  <a:t>vectors:</a:t>
                </a:r>
                <a:endParaRPr lang="en-US" altLang="zh-CN" sz="2000" b="1" i="1">
                  <a:latin typeface="Cambria Math" charset="0"/>
                  <a:cs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charset="0"/>
                          <a:cs typeface="Cambria Math" charset="0"/>
                        </a:rPr>
                        <m:t>𝒑</m:t>
                      </m:r>
                      <m:r>
                        <a:rPr lang="en-US" altLang="zh-CN" sz="2000" b="1" i="1">
                          <a:latin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>
                  <a:latin typeface="Cambria Math" charset="0"/>
                  <a:cs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charset="0"/>
                          <a:cs typeface="Cambria Math" charset="0"/>
                        </a:rPr>
                        <m:t>𝒒</m:t>
                      </m:r>
                      <m:r>
                        <a:rPr lang="en-US" altLang="zh-CN" sz="2000" b="1" i="1">
                          <a:latin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>
                  <a:latin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07" y="1509014"/>
                <a:ext cx="1549400" cy="1119505"/>
              </a:xfrm>
              <a:prstGeom prst="rect">
                <a:avLst/>
              </a:prstGeom>
              <a:blipFill rotWithShape="1">
                <a:blip r:embed="rId3"/>
                <a:stretch>
                  <a:fillRect l="-37" t="-23" r="3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069455" y="1616710"/>
                <a:ext cx="1915795" cy="101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charset="0"/>
                                  <a:cs typeface="Cambria Math" charset="0"/>
                                </a:rPr>
                                <m:t>𝒑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latin typeface="Cambria Math" charset="0"/>
                                  <a:cs typeface="Cambria Math" charset="0"/>
                                </a:rPr>
                                <m:t>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i="1">
                  <a:latin typeface="Cambria Math" charset="0"/>
                  <a:cs typeface="Cambria Math" charset="0"/>
                </a:endParaRPr>
              </a:p>
              <a:p>
                <a:r>
                  <a:rPr lang="en-US" altLang="zh-CN" sz="2000"/>
                  <a:t>   0&lt;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/>
                  <a:t>&lt;=1</a:t>
                </a:r>
                <a:endParaRPr lang="en-US" altLang="zh-CN" sz="20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55" y="1616710"/>
                <a:ext cx="1915795" cy="1011555"/>
              </a:xfrm>
              <a:prstGeom prst="rect">
                <a:avLst/>
              </a:prstGeom>
              <a:blipFill rotWithShape="1">
                <a:blip r:embed="rId4"/>
                <a:stretch>
                  <a:fillRect b="-29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rcRect r="815" b="12500"/>
          <a:stretch>
            <a:fillRect/>
          </a:stretch>
        </p:blipFill>
        <p:spPr>
          <a:xfrm>
            <a:off x="3183255" y="3529965"/>
            <a:ext cx="5643245" cy="2889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53385" y="3161665"/>
            <a:ext cx="895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To find the minimum distance can be transformed to the optimization of the formula: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255" y="4314190"/>
            <a:ext cx="2075815" cy="6400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038475" y="3945890"/>
            <a:ext cx="441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Condition of local minimum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rcRect t="4734" b="957"/>
          <a:stretch>
            <a:fillRect/>
          </a:stretch>
        </p:blipFill>
        <p:spPr>
          <a:xfrm>
            <a:off x="7327900" y="4085590"/>
            <a:ext cx="4470400" cy="1125855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5935345" y="4634230"/>
            <a:ext cx="12947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2290" y="706120"/>
            <a:ext cx="11107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four possible solution of the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/>
          </a:p>
          <a:p>
            <a:r>
              <a:rPr lang="en-US" altLang="zh-CN"/>
              <a:t>      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1579245"/>
            <a:ext cx="7658735" cy="28321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1903730" y="4488815"/>
            <a:ext cx="0" cy="118618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19747" y="5752719"/>
                <a:ext cx="1670050" cy="4070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7" y="5752719"/>
                <a:ext cx="1670050" cy="407035"/>
              </a:xfrm>
              <a:prstGeom prst="rect">
                <a:avLst/>
              </a:prstGeom>
              <a:blipFill rotWithShape="1">
                <a:blip r:embed="rId2"/>
                <a:stretch>
                  <a:fillRect l="-34" t="-62" r="34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295650" y="4574540"/>
            <a:ext cx="585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the rest three situation,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4606290"/>
            <a:ext cx="2222500" cy="30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65" y="5106035"/>
            <a:ext cx="1079500" cy="241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49775" y="5042535"/>
            <a:ext cx="677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means the distance of P1,P2,Q1,Q2 to anothor line respectively 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2290" y="303530"/>
            <a:ext cx="111074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Collision detection for two path:</a:t>
            </a:r>
            <a:endParaRPr lang="en-US" altLang="zh-CN" sz="2400"/>
          </a:p>
          <a:p>
            <a:r>
              <a:rPr lang="en-US" altLang="zh-CN" sz="2400"/>
              <a:t>Input: information of 2 path, radius of collision circle</a:t>
            </a:r>
            <a:endParaRPr lang="en-US" altLang="zh-CN" sz="2400"/>
          </a:p>
          <a:p>
            <a:r>
              <a:rPr lang="en-US" altLang="zh-CN" sz="2400"/>
              <a:t>Output: whether there is collision between 2 path(collision flag)</a:t>
            </a:r>
            <a:endParaRPr lang="en-US" altLang="zh-CN" sz="2400"/>
          </a:p>
          <a:p>
            <a:r>
              <a:rPr lang="en-US" altLang="zh-CN" sz="2400"/>
              <a:t>	  collision point</a:t>
            </a:r>
            <a:endParaRPr lang="en-US" altLang="zh-CN" sz="2400"/>
          </a:p>
          <a:p>
            <a:r>
              <a:rPr lang="en-US" altLang="zh-CN" sz="2400"/>
              <a:t>steps: 1. path1 and path2 are divided into several segments by ponits,calculate the minimum distance of each segment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For each segment of path2, </a:t>
            </a:r>
            <a:endParaRPr lang="en-US" altLang="zh-CN" sz="2400"/>
          </a:p>
          <a:p>
            <a:r>
              <a:rPr lang="en-US" altLang="zh-CN" sz="2400"/>
              <a:t>if the minimum distance are larger than the collision circle:</a:t>
            </a:r>
            <a:endParaRPr lang="en-US" altLang="zh-CN" sz="2400"/>
          </a:p>
          <a:p>
            <a:r>
              <a:rPr lang="en-US" altLang="zh-CN" sz="2400"/>
              <a:t>	it can be viewed that there is no collision for two path, collision flag=0</a:t>
            </a:r>
            <a:endParaRPr lang="en-US" altLang="zh-CN" sz="2400"/>
          </a:p>
          <a:p>
            <a:r>
              <a:rPr lang="en-US" altLang="zh-CN" sz="2400"/>
              <a:t>else:</a:t>
            </a:r>
            <a:endParaRPr lang="en-US" altLang="zh-CN" sz="2400"/>
          </a:p>
          <a:p>
            <a:r>
              <a:rPr lang="en-US" altLang="zh-CN" sz="2400"/>
              <a:t>	there is collision, if the collision point is on the line, record the point.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en-US" altLang="zh-CN" sz="2400">
                <a:sym typeface="+mn-ea"/>
              </a:rPr>
              <a:t>collision flag=1</a:t>
            </a:r>
            <a:endParaRPr lang="en-US" altLang="zh-CN" sz="2400"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/>
              <a:t>3. Combine with the path replanning(mentioned last week),replan path2.</a:t>
            </a:r>
            <a:endParaRPr lang="en-US" altLang="zh-CN" sz="2400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Result of collision point detection</a:t>
            </a:r>
            <a:endParaRPr lang="en-US" altLang="zh-CN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79905"/>
            <a:ext cx="569023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3406775"/>
            <a:ext cx="44069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work(slide from last week)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Now is an initial verison, collision point detection part is not finished                         </a:t>
            </a:r>
            <a:r>
              <a:rPr lang="en-US" altLang="zh-CN">
                <a:solidFill>
                  <a:srgbClr val="FF0000"/>
                </a:solidFill>
              </a:rPr>
              <a:t> finished </a:t>
            </a:r>
            <a:endParaRPr lang="en-US" altLang="zh-CN"/>
          </a:p>
          <a:p>
            <a:r>
              <a:rPr lang="en-US" altLang="zh-CN"/>
              <a:t>Two path is set manually now,in the future this method will combine with the path generated from the path planning algorithm                       </a:t>
            </a:r>
            <a:r>
              <a:rPr lang="en-US" altLang="zh-CN">
                <a:solidFill>
                  <a:srgbClr val="FF0000"/>
                </a:solidFill>
              </a:rPr>
              <a:t>partly finished</a:t>
            </a:r>
            <a:endParaRPr lang="en-US" altLang="zh-CN"/>
          </a:p>
          <a:p>
            <a:r>
              <a:rPr lang="en-US" altLang="zh-CN"/>
              <a:t>This method will be adjusted to any two path</a:t>
            </a:r>
            <a:endParaRPr lang="en-US" altLang="zh-CN"/>
          </a:p>
          <a:p>
            <a:r>
              <a:rPr lang="en-US" altLang="zh-CN"/>
              <a:t>After finishing above, it will be applied for more than two UAVs 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604770" y="2480945"/>
            <a:ext cx="22555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604770" y="3782695"/>
            <a:ext cx="22555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2434</Words>
  <Application>WPS 演示</Application>
  <PresentationFormat>宽屏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Cambria Math</vt:lpstr>
      <vt:lpstr>Kingsoft Math</vt:lpstr>
      <vt:lpstr>SimSun</vt:lpstr>
      <vt:lpstr>Calibri Light</vt:lpstr>
      <vt:lpstr>Helvetica Neue</vt:lpstr>
      <vt:lpstr>Calibri</vt:lpstr>
      <vt:lpstr>微软雅黑</vt:lpstr>
      <vt:lpstr>汉仪旗黑</vt:lpstr>
      <vt:lpstr>SimSun</vt:lpstr>
      <vt:lpstr>Arial Unicode MS</vt:lpstr>
      <vt:lpstr>汉仪书宋二KW</vt:lpstr>
      <vt:lpstr>Office 主题</vt:lpstr>
      <vt:lpstr>AI based motion control initial version of collision detection and path replanning</vt:lpstr>
      <vt:lpstr>Future work(slide from last week)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work(slide from last week)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jinlexuan</dc:creator>
  <cp:lastModifiedBy>jinlexuan</cp:lastModifiedBy>
  <cp:revision>6</cp:revision>
  <dcterms:created xsi:type="dcterms:W3CDTF">2021-12-16T14:41:17Z</dcterms:created>
  <dcterms:modified xsi:type="dcterms:W3CDTF">2021-12-16T14:41:17Z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