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0" r:id="rId5"/>
    <p:sldId id="261" r:id="rId6"/>
    <p:sldId id="262" r:id="rId7"/>
    <p:sldId id="263" r:id="rId8"/>
    <p:sldId id="257" r:id="rId9"/>
    <p:sldId id="258"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47D3B27-E0FE-43AC-BC2C-98757F61DD9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80776-6055-459B-B539-72C3222F831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47D3B27-E0FE-43AC-BC2C-98757F61DD9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80776-6055-459B-B539-72C3222F831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47D3B27-E0FE-43AC-BC2C-98757F61DD9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80776-6055-459B-B539-72C3222F831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47D3B27-E0FE-43AC-BC2C-98757F61DD9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80776-6055-459B-B539-72C3222F831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847D3B27-E0FE-43AC-BC2C-98757F61DD9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80776-6055-459B-B539-72C3222F831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47D3B27-E0FE-43AC-BC2C-98757F61DD9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C80776-6055-459B-B539-72C3222F831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47D3B27-E0FE-43AC-BC2C-98757F61DD9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C80776-6055-459B-B539-72C3222F831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47D3B27-E0FE-43AC-BC2C-98757F61DD9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C80776-6055-459B-B539-72C3222F831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47D3B27-E0FE-43AC-BC2C-98757F61DD9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C80776-6055-459B-B539-72C3222F831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847D3B27-E0FE-43AC-BC2C-98757F61DD9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C80776-6055-459B-B539-72C3222F831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847D3B27-E0FE-43AC-BC2C-98757F61DD9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C80776-6055-459B-B539-72C3222F831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D3B27-E0FE-43AC-BC2C-98757F61DD9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80776-6055-459B-B539-72C3222F831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45920" y="1505540"/>
            <a:ext cx="9144000" cy="2387600"/>
          </a:xfrm>
        </p:spPr>
        <p:txBody>
          <a:bodyPr>
            <a:normAutofit/>
          </a:bodyPr>
          <a:lstStyle/>
          <a:p>
            <a:r>
              <a:rPr lang="en-US" altLang="zh-CN" i="1" dirty="0" smtClean="0">
                <a:latin typeface="Times New Roman" panose="02020603050405020304" pitchFamily="18" charset="0"/>
                <a:cs typeface="Times New Roman" panose="02020603050405020304" pitchFamily="18" charset="0"/>
              </a:rPr>
              <a:t>Weekly Report</a:t>
            </a:r>
            <a:br>
              <a:rPr lang="en-US" altLang="zh-CN" i="1" dirty="0" smtClean="0">
                <a:latin typeface="Times New Roman" panose="02020603050405020304" pitchFamily="18" charset="0"/>
                <a:cs typeface="Times New Roman" panose="02020603050405020304" pitchFamily="18" charset="0"/>
              </a:rPr>
            </a:br>
            <a:r>
              <a:rPr lang="en-US" altLang="zh-CN" sz="4400" i="1" dirty="0" smtClean="0">
                <a:latin typeface="Times New Roman" panose="02020603050405020304" pitchFamily="18" charset="0"/>
                <a:cs typeface="Times New Roman" panose="02020603050405020304" pitchFamily="18" charset="0"/>
              </a:rPr>
              <a:t>(AI based motion control)</a:t>
            </a:r>
            <a:br>
              <a:rPr lang="en-US" altLang="zh-CN" sz="4400" i="1" dirty="0" smtClean="0">
                <a:latin typeface="Times New Roman" panose="02020603050405020304" pitchFamily="18" charset="0"/>
                <a:cs typeface="Times New Roman" panose="02020603050405020304" pitchFamily="18" charset="0"/>
              </a:rPr>
            </a:br>
            <a:endParaRPr lang="zh-CN" altLang="en-US" i="1"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p:txBody>
          <a:bodyPr>
            <a:normAutofit lnSpcReduction="10000"/>
          </a:bodyPr>
          <a:lstStyle/>
          <a:p>
            <a:pPr algn="r"/>
            <a:endParaRPr lang="en-US" altLang="zh-CN" dirty="0" smtClean="0"/>
          </a:p>
          <a:p>
            <a:pPr algn="r"/>
            <a:endParaRPr lang="en-US" altLang="zh-CN" dirty="0"/>
          </a:p>
          <a:p>
            <a:pPr algn="r"/>
            <a:r>
              <a:rPr lang="en-US" altLang="zh-CN" dirty="0" err="1" smtClean="0">
                <a:latin typeface="Times New Roman" panose="02020603050405020304" pitchFamily="18" charset="0"/>
                <a:cs typeface="Times New Roman" panose="02020603050405020304" pitchFamily="18" charset="0"/>
              </a:rPr>
              <a:t>Jin</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Lexuan</a:t>
            </a:r>
            <a:r>
              <a:rPr lang="en-US" altLang="zh-CN" dirty="0" smtClean="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pPr algn="r"/>
            <a:r>
              <a:rPr lang="en-US" altLang="zh-CN" dirty="0" smtClean="0">
                <a:latin typeface="Times New Roman" panose="02020603050405020304" pitchFamily="18" charset="0"/>
                <a:cs typeface="Times New Roman" panose="02020603050405020304" pitchFamily="18" charset="0"/>
              </a:rPr>
              <a:t>27.08.2021</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9994"/>
            <a:ext cx="10515600" cy="1325563"/>
          </a:xfrm>
        </p:spPr>
        <p:txBody>
          <a:bodyPr/>
          <a:lstStyle/>
          <a:p>
            <a:r>
              <a:rPr lang="en-US" altLang="zh-CN" dirty="0" smtClean="0">
                <a:latin typeface="Times New Roman" panose="02020603050405020304" pitchFamily="18" charset="0"/>
                <a:cs typeface="Times New Roman" panose="02020603050405020304" pitchFamily="18" charset="0"/>
              </a:rPr>
              <a:t>Literature review</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768531" y="1189898"/>
            <a:ext cx="11423469" cy="4906101"/>
          </a:xfrm>
        </p:spPr>
        <p:txBody>
          <a:bodyPr>
            <a:normAutofit/>
          </a:bodyPr>
          <a:lstStyle/>
          <a:p>
            <a:pPr marL="457200" lvl="1" indent="0">
              <a:buNone/>
            </a:pPr>
            <a:endParaRPr lang="en-US" altLang="zh-CN" dirty="0"/>
          </a:p>
          <a:p>
            <a:r>
              <a:rPr lang="en-US" altLang="zh-CN" dirty="0" smtClean="0">
                <a:latin typeface="Times New Roman" panose="02020603050405020304" pitchFamily="18" charset="0"/>
                <a:cs typeface="Times New Roman" panose="02020603050405020304" pitchFamily="18" charset="0"/>
              </a:rPr>
              <a:t>Path Planning: </a:t>
            </a:r>
            <a:r>
              <a:rPr lang="en-US" altLang="zh-CN" dirty="0" err="1" smtClean="0">
                <a:latin typeface="Times New Roman" panose="02020603050405020304" pitchFamily="18" charset="0"/>
                <a:cs typeface="Times New Roman" panose="02020603050405020304" pitchFamily="18" charset="0"/>
              </a:rPr>
              <a:t>Dijkstra</a:t>
            </a:r>
            <a:r>
              <a:rPr lang="en-US" altLang="zh-CN" dirty="0" smtClean="0">
                <a:latin typeface="Times New Roman" panose="02020603050405020304" pitchFamily="18" charset="0"/>
                <a:cs typeface="Times New Roman" panose="02020603050405020304" pitchFamily="18" charset="0"/>
              </a:rPr>
              <a:t>, A-star, PRM(Probabilistic Road Map), </a:t>
            </a:r>
            <a:r>
              <a:rPr lang="en-US" altLang="zh-CN" dirty="0">
                <a:latin typeface="Times New Roman" panose="02020603050405020304" pitchFamily="18" charset="0"/>
                <a:cs typeface="Times New Roman" panose="02020603050405020304" pitchFamily="18" charset="0"/>
              </a:rPr>
              <a:t>RRT(Rapidly exploring Random Tree</a:t>
            </a:r>
            <a:r>
              <a:rPr lang="en-US" altLang="zh-CN" dirty="0" smtClean="0">
                <a:latin typeface="Times New Roman" panose="02020603050405020304" pitchFamily="18" charset="0"/>
                <a:cs typeface="Times New Roman" panose="02020603050405020304" pitchFamily="18" charset="0"/>
              </a:rPr>
              <a:t>), RRT*</a:t>
            </a:r>
            <a:endParaRPr lang="en-US" altLang="zh-CN" dirty="0" smtClean="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RRT:</a:t>
            </a:r>
            <a:endParaRPr lang="en-US" altLang="zh-CN" dirty="0" smtClean="0">
              <a:latin typeface="Times New Roman" panose="02020603050405020304" pitchFamily="18" charset="0"/>
              <a:cs typeface="Times New Roman" panose="02020603050405020304" pitchFamily="18" charset="0"/>
            </a:endParaRPr>
          </a:p>
          <a:p>
            <a:pPr marL="457200" lvl="1" indent="0">
              <a:buNone/>
            </a:pPr>
            <a:r>
              <a:rPr lang="en-US" altLang="zh-CN" dirty="0" smtClean="0">
                <a:latin typeface="Times New Roman" panose="02020603050405020304" pitchFamily="18" charset="0"/>
                <a:cs typeface="Times New Roman" panose="02020603050405020304" pitchFamily="18" charset="0"/>
              </a:rPr>
              <a:t> An </a:t>
            </a:r>
            <a:r>
              <a:rPr lang="en-US" altLang="zh-CN" dirty="0">
                <a:latin typeface="Times New Roman" panose="02020603050405020304" pitchFamily="18" charset="0"/>
                <a:cs typeface="Times New Roman" panose="02020603050405020304" pitchFamily="18" charset="0"/>
              </a:rPr>
              <a:t>Improved Path Planning Algorithm for UAV Based on </a:t>
            </a:r>
            <a:r>
              <a:rPr lang="en-US" altLang="zh-CN" dirty="0" smtClean="0">
                <a:latin typeface="Times New Roman" panose="02020603050405020304" pitchFamily="18" charset="0"/>
                <a:cs typeface="Times New Roman" panose="02020603050405020304" pitchFamily="18" charset="0"/>
              </a:rPr>
              <a:t>RRT*</a:t>
            </a:r>
            <a:endParaRPr lang="en-US" altLang="zh-CN" dirty="0" smtClean="0">
              <a:latin typeface="Times New Roman" panose="02020603050405020304" pitchFamily="18" charset="0"/>
              <a:cs typeface="Times New Roman" panose="02020603050405020304" pitchFamily="18" charset="0"/>
            </a:endParaRPr>
          </a:p>
          <a:p>
            <a:pPr marL="457200" lvl="1" indent="0">
              <a:buNone/>
            </a:pPr>
            <a:endParaRPr lang="en-US" altLang="zh-CN" i="1" dirty="0">
              <a:latin typeface="Times New Roman" panose="02020603050405020304" pitchFamily="18" charset="0"/>
              <a:cs typeface="Times New Roman" panose="02020603050405020304" pitchFamily="18" charset="0"/>
            </a:endParaRPr>
          </a:p>
          <a:p>
            <a:pPr marL="457200" lvl="1" indent="0">
              <a:buNone/>
            </a:pPr>
            <a:r>
              <a:rPr lang="en-US" altLang="zh-CN" i="1" dirty="0" smtClean="0">
                <a:latin typeface="Times New Roman" panose="02020603050405020304" pitchFamily="18" charset="0"/>
                <a:cs typeface="Times New Roman" panose="02020603050405020304" pitchFamily="18" charset="0"/>
              </a:rPr>
              <a:t>J</a:t>
            </a:r>
            <a:r>
              <a:rPr lang="en-US" altLang="zh-CN" i="1" dirty="0">
                <a:latin typeface="Times New Roman" panose="02020603050405020304" pitchFamily="18" charset="0"/>
                <a:cs typeface="Times New Roman" panose="02020603050405020304" pitchFamily="18" charset="0"/>
              </a:rPr>
              <a:t>. Chen and J. Yu, "An Improved Path Planning Algorithm for UAV Based on RRT," 2021 4th International Conference on Advanced Electronic Materials, Computers and Software Engineering (AEMCSE), 2021, pp. 895-898, </a:t>
            </a:r>
            <a:r>
              <a:rPr lang="en-US" altLang="zh-CN" i="1" dirty="0" err="1">
                <a:latin typeface="Times New Roman" panose="02020603050405020304" pitchFamily="18" charset="0"/>
                <a:cs typeface="Times New Roman" panose="02020603050405020304" pitchFamily="18" charset="0"/>
              </a:rPr>
              <a:t>doi</a:t>
            </a:r>
            <a:r>
              <a:rPr lang="en-US" altLang="zh-CN" i="1" dirty="0">
                <a:latin typeface="Times New Roman" panose="02020603050405020304" pitchFamily="18" charset="0"/>
                <a:cs typeface="Times New Roman" panose="02020603050405020304" pitchFamily="18" charset="0"/>
              </a:rPr>
              <a:t>: 10.1109/AEMCSE51986.2021.00182.</a:t>
            </a:r>
            <a:endParaRPr lang="en-US" altLang="zh-CN" i="1" dirty="0" smtClean="0">
              <a:latin typeface="Times New Roman" panose="02020603050405020304" pitchFamily="18" charset="0"/>
              <a:cs typeface="Times New Roman" panose="02020603050405020304" pitchFamily="18" charset="0"/>
            </a:endParaRPr>
          </a:p>
          <a:p>
            <a:pPr marL="457200" lvl="1" indent="0">
              <a:buNone/>
            </a:pP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9822" y="606466"/>
            <a:ext cx="10515600" cy="1325563"/>
          </a:xfrm>
        </p:spPr>
        <p:txBody>
          <a:bodyPr>
            <a:normAutofit/>
          </a:bodyPr>
          <a:lstStyle/>
          <a:p>
            <a:r>
              <a:rPr lang="en-US" altLang="zh-CN" sz="3100" dirty="0" smtClean="0">
                <a:latin typeface="Times New Roman" panose="02020603050405020304" pitchFamily="18" charset="0"/>
                <a:cs typeface="Times New Roman" panose="02020603050405020304" pitchFamily="18" charset="0"/>
              </a:rPr>
              <a:t> An Improved Path Planning Algorithm for UAV Based on RRT*</a:t>
            </a:r>
            <a:br>
              <a:rPr lang="en-US" altLang="zh-CN" dirty="0"/>
            </a:br>
            <a:endParaRPr lang="zh-CN" altLang="en-US" dirty="0"/>
          </a:p>
        </p:txBody>
      </p:sp>
      <p:pic>
        <p:nvPicPr>
          <p:cNvPr id="4" name="内容占位符 3"/>
          <p:cNvPicPr>
            <a:picLocks noGrp="1" noChangeAspect="1"/>
          </p:cNvPicPr>
          <p:nvPr>
            <p:ph idx="1"/>
          </p:nvPr>
        </p:nvPicPr>
        <p:blipFill>
          <a:blip r:embed="rId1"/>
          <a:stretch>
            <a:fillRect/>
          </a:stretch>
        </p:blipFill>
        <p:spPr>
          <a:xfrm>
            <a:off x="759821" y="2508069"/>
            <a:ext cx="5363483" cy="2550925"/>
          </a:xfrm>
          <a:prstGeom prst="rect">
            <a:avLst/>
          </a:prstGeom>
        </p:spPr>
      </p:pic>
      <p:sp>
        <p:nvSpPr>
          <p:cNvPr id="5" name="文本框 4"/>
          <p:cNvSpPr txBox="1"/>
          <p:nvPr/>
        </p:nvSpPr>
        <p:spPr>
          <a:xfrm>
            <a:off x="568234" y="5307025"/>
            <a:ext cx="574548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Schematic diagram of random tree growth of RRT algorithm</a:t>
            </a:r>
            <a:endParaRPr lang="zh-CN" altLang="en-US"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893716" y="1421793"/>
            <a:ext cx="10247812"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Three algorithms</a:t>
            </a:r>
            <a:r>
              <a:rPr lang="en-US" altLang="zh-CN" sz="2000" dirty="0" smtClean="0">
                <a:latin typeface="Times New Roman" panose="02020603050405020304" pitchFamily="18" charset="0"/>
                <a:cs typeface="Times New Roman" panose="02020603050405020304" pitchFamily="18" charset="0"/>
              </a:rPr>
              <a:t>: Basic </a:t>
            </a:r>
            <a:r>
              <a:rPr lang="en-US" altLang="zh-CN" sz="2000" dirty="0">
                <a:latin typeface="Times New Roman" panose="02020603050405020304" pitchFamily="18" charset="0"/>
                <a:cs typeface="Times New Roman" panose="02020603050405020304" pitchFamily="18" charset="0"/>
              </a:rPr>
              <a:t>RRT </a:t>
            </a:r>
            <a:r>
              <a:rPr lang="en-US" altLang="zh-CN" sz="2000" dirty="0" smtClean="0">
                <a:latin typeface="Times New Roman" panose="02020603050405020304" pitchFamily="18" charset="0"/>
                <a:cs typeface="Times New Roman" panose="02020603050405020304" pitchFamily="18" charset="0"/>
              </a:rPr>
              <a:t>Algorithm,  RRT</a:t>
            </a:r>
            <a:r>
              <a:rPr lang="en-US" altLang="zh-CN" sz="2000" dirty="0">
                <a:latin typeface="Times New Roman" panose="02020603050405020304" pitchFamily="18" charset="0"/>
                <a:cs typeface="Times New Roman" panose="02020603050405020304" pitchFamily="18" charset="0"/>
              </a:rPr>
              <a:t>* Algorithm, </a:t>
            </a:r>
            <a:r>
              <a:rPr lang="en-US" altLang="zh-CN" sz="2000" dirty="0" smtClean="0">
                <a:latin typeface="Times New Roman" panose="02020603050405020304" pitchFamily="18" charset="0"/>
                <a:cs typeface="Times New Roman" panose="02020603050405020304" pitchFamily="18" charset="0"/>
              </a:rPr>
              <a:t> improved RRT* algorithm</a:t>
            </a:r>
            <a:endParaRPr lang="zh-CN" altLang="en-US" sz="2000" dirty="0">
              <a:latin typeface="Times New Roman" panose="02020603050405020304" pitchFamily="18" charset="0"/>
              <a:cs typeface="Times New Roman" panose="02020603050405020304" pitchFamily="18" charset="0"/>
            </a:endParaRPr>
          </a:p>
        </p:txBody>
      </p:sp>
      <p:sp>
        <p:nvSpPr>
          <p:cNvPr id="7" name="矩形 6"/>
          <p:cNvSpPr/>
          <p:nvPr/>
        </p:nvSpPr>
        <p:spPr>
          <a:xfrm>
            <a:off x="6313715" y="2057954"/>
            <a:ext cx="5651862" cy="3693319"/>
          </a:xfrm>
          <a:prstGeom prst="rect">
            <a:avLst/>
          </a:prstGeom>
        </p:spPr>
        <p:txBody>
          <a:bodyPr wrap="square">
            <a:spAutoFit/>
          </a:bodyPr>
          <a:lstStyle/>
          <a:p>
            <a:pPr algn="just"/>
            <a:r>
              <a:rPr lang="en-US" altLang="zh-CN" dirty="0" smtClean="0">
                <a:latin typeface="Times New Roman" panose="02020603050405020304" pitchFamily="18" charset="0"/>
                <a:cs typeface="Times New Roman" panose="02020603050405020304" pitchFamily="18" charset="0"/>
              </a:rPr>
              <a:t>1.The starting </a:t>
            </a:r>
            <a:r>
              <a:rPr lang="en-US" altLang="zh-CN" dirty="0">
                <a:latin typeface="Times New Roman" panose="02020603050405020304" pitchFamily="18" charset="0"/>
                <a:cs typeface="Times New Roman" panose="02020603050405020304" pitchFamily="18" charset="0"/>
              </a:rPr>
              <a:t>point </a:t>
            </a:r>
            <a:r>
              <a:rPr lang="en-US" altLang="zh-CN" dirty="0" smtClean="0">
                <a:latin typeface="Times New Roman" panose="02020603050405020304" pitchFamily="18" charset="0"/>
                <a:cs typeface="Times New Roman" panose="02020603050405020304" pitchFamily="18" charset="0"/>
              </a:rPr>
              <a:t>is </a:t>
            </a:r>
            <a:r>
              <a:rPr lang="en-US" altLang="zh-CN" dirty="0">
                <a:latin typeface="Times New Roman" panose="02020603050405020304" pitchFamily="18" charset="0"/>
                <a:cs typeface="Times New Roman" panose="02020603050405020304" pitchFamily="18" charset="0"/>
              </a:rPr>
              <a:t>set as the root node of the tree. The target node needs to be confirmed as well. </a:t>
            </a:r>
            <a:endParaRPr lang="en-US" altLang="zh-CN" dirty="0" smtClean="0">
              <a:latin typeface="Times New Roman" panose="02020603050405020304" pitchFamily="18" charset="0"/>
              <a:cs typeface="Times New Roman" panose="02020603050405020304" pitchFamily="18" charset="0"/>
            </a:endParaRPr>
          </a:p>
          <a:p>
            <a:pPr algn="just"/>
            <a:endParaRPr lang="en-US" altLang="zh-CN" dirty="0" smtClean="0">
              <a:latin typeface="Times New Roman" panose="02020603050405020304" pitchFamily="18" charset="0"/>
              <a:cs typeface="Times New Roman" panose="02020603050405020304" pitchFamily="18" charset="0"/>
            </a:endParaRPr>
          </a:p>
          <a:p>
            <a:pPr algn="just"/>
            <a:r>
              <a:rPr lang="en-US" altLang="zh-CN" dirty="0" smtClean="0">
                <a:latin typeface="Times New Roman" panose="02020603050405020304" pitchFamily="18" charset="0"/>
                <a:cs typeface="Times New Roman" panose="02020603050405020304" pitchFamily="18" charset="0"/>
              </a:rPr>
              <a:t>2.A </a:t>
            </a:r>
            <a:r>
              <a:rPr lang="en-US" altLang="zh-CN" dirty="0">
                <a:latin typeface="Times New Roman" panose="02020603050405020304" pitchFamily="18" charset="0"/>
                <a:cs typeface="Times New Roman" panose="02020603050405020304" pitchFamily="18" charset="0"/>
              </a:rPr>
              <a:t>new point will be sample randomly in the free space. However, the new point sometimes is not next node of the tree. The next node will be chosen on the line between the node of the tree which is the nearest node of the random point and the new point. </a:t>
            </a:r>
            <a:endParaRPr lang="en-US" altLang="zh-CN" dirty="0" smtClean="0">
              <a:latin typeface="Times New Roman" panose="02020603050405020304" pitchFamily="18" charset="0"/>
              <a:cs typeface="Times New Roman" panose="02020603050405020304" pitchFamily="18" charset="0"/>
            </a:endParaRPr>
          </a:p>
          <a:p>
            <a:pPr algn="just"/>
            <a:endParaRPr lang="en-US" altLang="zh-CN" dirty="0" smtClean="0">
              <a:latin typeface="Times New Roman" panose="02020603050405020304" pitchFamily="18" charset="0"/>
              <a:cs typeface="Times New Roman" panose="02020603050405020304" pitchFamily="18" charset="0"/>
            </a:endParaRPr>
          </a:p>
          <a:p>
            <a:pPr algn="just"/>
            <a:r>
              <a:rPr lang="en-US" altLang="zh-CN" dirty="0" smtClean="0">
                <a:latin typeface="Times New Roman" panose="02020603050405020304" pitchFamily="18" charset="0"/>
                <a:cs typeface="Times New Roman" panose="02020603050405020304" pitchFamily="18" charset="0"/>
              </a:rPr>
              <a:t>3. There </a:t>
            </a:r>
            <a:r>
              <a:rPr lang="en-US" altLang="zh-CN" dirty="0">
                <a:latin typeface="Times New Roman" panose="02020603050405020304" pitchFamily="18" charset="0"/>
                <a:cs typeface="Times New Roman" panose="02020603050405020304" pitchFamily="18" charset="0"/>
              </a:rPr>
              <a:t>will be a random number which is </a:t>
            </a:r>
            <a:r>
              <a:rPr lang="en-US" altLang="zh-CN" dirty="0" smtClean="0">
                <a:latin typeface="Times New Roman" panose="02020603050405020304" pitchFamily="18" charset="0"/>
                <a:cs typeface="Times New Roman" panose="02020603050405020304" pitchFamily="18" charset="0"/>
              </a:rPr>
              <a:t>between 0 and 1 generated. It </a:t>
            </a:r>
            <a:r>
              <a:rPr lang="en-US" altLang="zh-CN" dirty="0">
                <a:latin typeface="Times New Roman" panose="02020603050405020304" pitchFamily="18" charset="0"/>
                <a:cs typeface="Times New Roman" panose="02020603050405020304" pitchFamily="18" charset="0"/>
              </a:rPr>
              <a:t>will be used to multiply the distance to get a new distance. The new distance will be the position of the new node on the line. </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9960429" cy="645069"/>
          </a:xfrm>
        </p:spPr>
        <p:txBody>
          <a:bodyPr>
            <a:normAutofit/>
          </a:bodyPr>
          <a:lstStyle/>
          <a:p>
            <a:r>
              <a:rPr lang="en-US" altLang="zh-CN" sz="3600" dirty="0" smtClean="0">
                <a:latin typeface="Times New Roman" panose="02020603050405020304" pitchFamily="18" charset="0"/>
                <a:cs typeface="Times New Roman" panose="02020603050405020304" pitchFamily="18" charset="0"/>
              </a:rPr>
              <a:t>RRT* algorithm</a:t>
            </a:r>
            <a:endParaRPr lang="zh-CN" altLang="en-US" sz="3600" dirty="0">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a:blip r:embed="rId1"/>
          <a:stretch>
            <a:fillRect/>
          </a:stretch>
        </p:blipFill>
        <p:spPr>
          <a:xfrm>
            <a:off x="838200" y="1010194"/>
            <a:ext cx="9585960" cy="2659274"/>
          </a:xfrm>
          <a:prstGeom prst="rect">
            <a:avLst/>
          </a:prstGeom>
        </p:spPr>
      </p:pic>
      <p:sp>
        <p:nvSpPr>
          <p:cNvPr id="5" name="矩形 4"/>
          <p:cNvSpPr/>
          <p:nvPr/>
        </p:nvSpPr>
        <p:spPr>
          <a:xfrm>
            <a:off x="838200" y="3669468"/>
            <a:ext cx="4628831" cy="400110"/>
          </a:xfrm>
          <a:prstGeom prst="rect">
            <a:avLst/>
          </a:prstGeom>
        </p:spPr>
        <p:txBody>
          <a:bodyPr wrap="none">
            <a:spAutoFit/>
          </a:bodyPr>
          <a:lstStyle/>
          <a:p>
            <a:r>
              <a:rPr lang="en-US" altLang="zh-CN" sz="2000" dirty="0">
                <a:latin typeface="Times New Roman" panose="02020603050405020304" pitchFamily="18" charset="0"/>
                <a:cs typeface="Times New Roman" panose="02020603050405020304" pitchFamily="18" charset="0"/>
              </a:rPr>
              <a:t>The RRT* algorithm extends the schematic</a:t>
            </a:r>
            <a:endParaRPr lang="zh-CN" altLang="en-US" sz="2000"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838200" y="4217624"/>
            <a:ext cx="10770326" cy="1754326"/>
          </a:xfrm>
          <a:prstGeom prst="rect">
            <a:avLst/>
          </a:prstGeom>
          <a:noFill/>
        </p:spPr>
        <p:txBody>
          <a:bodyPr wrap="square" rtlCol="0">
            <a:spAutoFit/>
          </a:bodyPr>
          <a:lstStyle/>
          <a:p>
            <a:pPr algn="just"/>
            <a:r>
              <a:rPr lang="en-US" altLang="zh-CN" dirty="0" smtClean="0">
                <a:latin typeface="Times New Roman" panose="02020603050405020304" pitchFamily="18" charset="0"/>
                <a:cs typeface="Times New Roman" panose="02020603050405020304" pitchFamily="18" charset="0"/>
              </a:rPr>
              <a:t>The </a:t>
            </a:r>
            <a:r>
              <a:rPr lang="en-US" altLang="zh-CN" dirty="0">
                <a:latin typeface="Times New Roman" panose="02020603050405020304" pitchFamily="18" charset="0"/>
                <a:cs typeface="Times New Roman" panose="02020603050405020304" pitchFamily="18" charset="0"/>
              </a:rPr>
              <a:t>optimization process is added in the random tree expansion</a:t>
            </a:r>
            <a:r>
              <a:rPr lang="en-US" altLang="zh-CN" dirty="0" smtClean="0">
                <a:latin typeface="Times New Roman" panose="02020603050405020304" pitchFamily="18" charset="0"/>
                <a:cs typeface="Times New Roman" panose="02020603050405020304" pitchFamily="18" charset="0"/>
              </a:rPr>
              <a:t>. The </a:t>
            </a:r>
            <a:r>
              <a:rPr lang="en-US" altLang="zh-CN" dirty="0">
                <a:latin typeface="Times New Roman" panose="02020603050405020304" pitchFamily="18" charset="0"/>
                <a:cs typeface="Times New Roman" panose="02020603050405020304" pitchFamily="18" charset="0"/>
              </a:rPr>
              <a:t>algorithm not only adds the new node acquired through sampling to the tree, but also searches whether there is a new parent node among the tree nodes contained in the circular neighborhood range that is a certain distance from the new node. If the new node can get a path with a lower cost after connecting with the parent node, the new node will be reconnected with the parent node</a:t>
            </a:r>
            <a:r>
              <a:rPr lang="en-US" altLang="zh-CN" dirty="0" smtClean="0">
                <a:latin typeface="Times New Roman" panose="02020603050405020304" pitchFamily="18" charset="0"/>
                <a:cs typeface="Times New Roman" panose="02020603050405020304" pitchFamily="18" charset="0"/>
              </a:rPr>
              <a:t>. In </a:t>
            </a:r>
            <a:r>
              <a:rPr lang="en-US" altLang="zh-CN" dirty="0">
                <a:latin typeface="Times New Roman" panose="02020603050405020304" pitchFamily="18" charset="0"/>
                <a:cs typeface="Times New Roman" panose="02020603050405020304" pitchFamily="18" charset="0"/>
              </a:rPr>
              <a:t>addition, search for other tree nodes in the circular neighborhood. If the path cost of the tree node after connecting the new node as the parent node is lower than its previous path cost, then reconnect the random tree. </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4361" y="556714"/>
            <a:ext cx="10515600" cy="697321"/>
          </a:xfrm>
        </p:spPr>
        <p:txBody>
          <a:bodyPr>
            <a:normAutofit/>
          </a:bodyPr>
          <a:lstStyle/>
          <a:p>
            <a:r>
              <a:rPr lang="en-US" altLang="zh-CN" sz="3600" dirty="0">
                <a:latin typeface="Times New Roman" panose="02020603050405020304" pitchFamily="18" charset="0"/>
                <a:cs typeface="Times New Roman" panose="02020603050405020304" pitchFamily="18" charset="0"/>
              </a:rPr>
              <a:t>improved RRT* </a:t>
            </a:r>
            <a:r>
              <a:rPr lang="en-US" altLang="zh-CN" sz="3600" dirty="0" smtClean="0">
                <a:latin typeface="Times New Roman" panose="02020603050405020304" pitchFamily="18" charset="0"/>
                <a:cs typeface="Times New Roman" panose="02020603050405020304" pitchFamily="18" charset="0"/>
              </a:rPr>
              <a:t>algorithm</a:t>
            </a:r>
            <a:endParaRPr lang="zh-CN" altLang="en-US" sz="3600" dirty="0"/>
          </a:p>
        </p:txBody>
      </p:sp>
      <p:pic>
        <p:nvPicPr>
          <p:cNvPr id="4" name="内容占位符 3"/>
          <p:cNvPicPr>
            <a:picLocks noGrp="1" noChangeAspect="1"/>
          </p:cNvPicPr>
          <p:nvPr>
            <p:ph idx="1"/>
          </p:nvPr>
        </p:nvPicPr>
        <p:blipFill>
          <a:blip r:embed="rId1"/>
          <a:stretch>
            <a:fillRect/>
          </a:stretch>
        </p:blipFill>
        <p:spPr>
          <a:xfrm>
            <a:off x="518407" y="1254035"/>
            <a:ext cx="5136265" cy="2320383"/>
          </a:xfrm>
          <a:prstGeom prst="rect">
            <a:avLst/>
          </a:prstGeom>
        </p:spPr>
      </p:pic>
      <p:sp>
        <p:nvSpPr>
          <p:cNvPr id="5" name="矩形 4"/>
          <p:cNvSpPr/>
          <p:nvPr/>
        </p:nvSpPr>
        <p:spPr>
          <a:xfrm>
            <a:off x="594361" y="3574418"/>
            <a:ext cx="4827604" cy="400110"/>
          </a:xfrm>
          <a:prstGeom prst="rect">
            <a:avLst/>
          </a:prstGeom>
        </p:spPr>
        <p:txBody>
          <a:bodyPr wrap="none">
            <a:spAutoFit/>
          </a:bodyPr>
          <a:lstStyle/>
          <a:p>
            <a:r>
              <a:rPr lang="en-US" altLang="zh-CN" sz="2000" dirty="0">
                <a:latin typeface="Times New Roman" panose="02020603050405020304" pitchFamily="18" charset="0"/>
                <a:cs typeface="Times New Roman" panose="02020603050405020304" pitchFamily="18" charset="0"/>
              </a:rPr>
              <a:t>Improved sampling space of RRT* algorithm</a:t>
            </a:r>
            <a:endParaRPr lang="zh-CN" altLang="en-US" sz="2000"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594362" y="4118888"/>
            <a:ext cx="4761410" cy="2031325"/>
          </a:xfrm>
          <a:prstGeom prst="rect">
            <a:avLst/>
          </a:prstGeom>
          <a:noFill/>
        </p:spPr>
        <p:txBody>
          <a:bodyPr wrap="square" rtlCol="0">
            <a:spAutoFit/>
          </a:bodyPr>
          <a:lstStyle/>
          <a:p>
            <a:pPr algn="just"/>
            <a:r>
              <a:rPr lang="en-US" altLang="zh-CN" dirty="0" smtClean="0">
                <a:latin typeface="Times New Roman" panose="02020603050405020304" pitchFamily="18" charset="0"/>
                <a:cs typeface="Times New Roman" panose="02020603050405020304" pitchFamily="18" charset="0"/>
              </a:rPr>
              <a:t>1.Two </a:t>
            </a:r>
            <a:r>
              <a:rPr lang="en-US" altLang="zh-CN" dirty="0">
                <a:latin typeface="Times New Roman" panose="02020603050405020304" pitchFamily="18" charset="0"/>
                <a:cs typeface="Times New Roman" panose="02020603050405020304" pitchFamily="18" charset="0"/>
              </a:rPr>
              <a:t>random trees are extended from </a:t>
            </a:r>
            <a:r>
              <a:rPr lang="en-US" altLang="zh-CN" dirty="0" smtClean="0">
                <a:latin typeface="Times New Roman" panose="02020603050405020304" pitchFamily="18" charset="0"/>
                <a:cs typeface="Times New Roman" panose="02020603050405020304" pitchFamily="18" charset="0"/>
              </a:rPr>
              <a:t>the initial </a:t>
            </a:r>
            <a:r>
              <a:rPr lang="en-US" altLang="zh-CN" dirty="0">
                <a:latin typeface="Times New Roman" panose="02020603050405020304" pitchFamily="18" charset="0"/>
                <a:cs typeface="Times New Roman" panose="02020603050405020304" pitchFamily="18" charset="0"/>
              </a:rPr>
              <a:t>point and the target point </a:t>
            </a:r>
            <a:endParaRPr lang="en-US" altLang="zh-CN" dirty="0" smtClean="0">
              <a:latin typeface="Times New Roman" panose="02020603050405020304" pitchFamily="18" charset="0"/>
              <a:cs typeface="Times New Roman" panose="02020603050405020304" pitchFamily="18" charset="0"/>
            </a:endParaRPr>
          </a:p>
          <a:p>
            <a:pPr algn="just"/>
            <a:endParaRPr lang="en-US" altLang="zh-CN" dirty="0" smtClean="0">
              <a:latin typeface="Times New Roman" panose="02020603050405020304" pitchFamily="18" charset="0"/>
              <a:cs typeface="Times New Roman" panose="02020603050405020304" pitchFamily="18" charset="0"/>
            </a:endParaRPr>
          </a:p>
          <a:p>
            <a:pPr algn="just"/>
            <a:r>
              <a:rPr lang="en-US" altLang="zh-CN" dirty="0">
                <a:latin typeface="Times New Roman" panose="02020603050405020304" pitchFamily="18" charset="0"/>
                <a:cs typeface="Times New Roman" panose="02020603050405020304" pitchFamily="18" charset="0"/>
              </a:rPr>
              <a:t>At the same time, the first and last two trees expand towards each </a:t>
            </a:r>
            <a:r>
              <a:rPr lang="en-US" altLang="zh-CN" dirty="0" smtClean="0">
                <a:latin typeface="Times New Roman" panose="02020603050405020304" pitchFamily="18" charset="0"/>
                <a:cs typeface="Times New Roman" panose="02020603050405020304" pitchFamily="18" charset="0"/>
              </a:rPr>
              <a:t>other. After </a:t>
            </a:r>
            <a:r>
              <a:rPr lang="en-US" altLang="zh-CN" dirty="0">
                <a:latin typeface="Times New Roman" panose="02020603050405020304" pitchFamily="18" charset="0"/>
                <a:cs typeface="Times New Roman" panose="02020603050405020304" pitchFamily="18" charset="0"/>
              </a:rPr>
              <a:t>each </a:t>
            </a:r>
            <a:r>
              <a:rPr lang="en-US" altLang="zh-CN" dirty="0" smtClean="0">
                <a:latin typeface="Times New Roman" panose="02020603050405020304" pitchFamily="18" charset="0"/>
                <a:cs typeface="Times New Roman" panose="02020603050405020304" pitchFamily="18" charset="0"/>
              </a:rPr>
              <a:t>iteration, two </a:t>
            </a:r>
            <a:r>
              <a:rPr lang="en-US" altLang="zh-CN" dirty="0">
                <a:latin typeface="Times New Roman" panose="02020603050405020304" pitchFamily="18" charset="0"/>
                <a:cs typeface="Times New Roman" panose="02020603050405020304" pitchFamily="18" charset="0"/>
              </a:rPr>
              <a:t>trees repeat the steps interchangeably until the two trees join. </a:t>
            </a:r>
            <a:endParaRPr lang="zh-CN" altLang="en-US"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6520297" y="465875"/>
            <a:ext cx="5157897" cy="6186309"/>
          </a:xfrm>
          <a:prstGeom prst="rect">
            <a:avLst/>
          </a:prstGeom>
          <a:noFill/>
        </p:spPr>
        <p:txBody>
          <a:bodyPr wrap="square" rtlCol="0">
            <a:spAutoFit/>
          </a:bodyPr>
          <a:lstStyle/>
          <a:p>
            <a:pPr algn="just">
              <a:lnSpc>
                <a:spcPct val="150000"/>
              </a:lnSpc>
            </a:pPr>
            <a:r>
              <a:rPr lang="en-US" altLang="zh-CN" dirty="0" smtClean="0">
                <a:latin typeface="Times New Roman" panose="02020603050405020304" pitchFamily="18" charset="0"/>
                <a:cs typeface="Times New Roman" panose="02020603050405020304" pitchFamily="18" charset="0"/>
              </a:rPr>
              <a:t>2. Biased </a:t>
            </a:r>
            <a:r>
              <a:rPr lang="en-US" altLang="zh-CN" dirty="0">
                <a:latin typeface="Times New Roman" panose="02020603050405020304" pitchFamily="18" charset="0"/>
                <a:cs typeface="Times New Roman" panose="02020603050405020304" pitchFamily="18" charset="0"/>
              </a:rPr>
              <a:t>sampling around the generated </a:t>
            </a:r>
            <a:r>
              <a:rPr lang="en-US" altLang="zh-CN" dirty="0" smtClean="0">
                <a:latin typeface="Times New Roman" panose="02020603050405020304" pitchFamily="18" charset="0"/>
                <a:cs typeface="Times New Roman" panose="02020603050405020304" pitchFamily="18" charset="0"/>
              </a:rPr>
              <a:t>path</a:t>
            </a:r>
            <a:endParaRPr lang="en-US" altLang="zh-CN" dirty="0" smtClean="0">
              <a:latin typeface="Times New Roman" panose="02020603050405020304" pitchFamily="18" charset="0"/>
              <a:cs typeface="Times New Roman" panose="02020603050405020304" pitchFamily="18" charset="0"/>
            </a:endParaRPr>
          </a:p>
          <a:p>
            <a:pPr algn="just">
              <a:lnSpc>
                <a:spcPct val="150000"/>
              </a:lnSpc>
            </a:pPr>
            <a:endParaRPr lang="en-US" altLang="zh-CN" dirty="0">
              <a:latin typeface="Times New Roman" panose="02020603050405020304" pitchFamily="18" charset="0"/>
              <a:cs typeface="Times New Roman" panose="02020603050405020304" pitchFamily="18" charset="0"/>
            </a:endParaRPr>
          </a:p>
          <a:p>
            <a:pPr algn="just">
              <a:lnSpc>
                <a:spcPct val="150000"/>
              </a:lnSpc>
            </a:pPr>
            <a:r>
              <a:rPr lang="en-US" altLang="zh-CN" dirty="0" smtClean="0">
                <a:latin typeface="Times New Roman" panose="02020603050405020304" pitchFamily="18" charset="0"/>
                <a:cs typeface="Times New Roman" panose="02020603050405020304" pitchFamily="18" charset="0"/>
              </a:rPr>
              <a:t>The </a:t>
            </a:r>
            <a:r>
              <a:rPr lang="en-US" altLang="zh-CN" dirty="0">
                <a:latin typeface="Times New Roman" panose="02020603050405020304" pitchFamily="18" charset="0"/>
                <a:cs typeface="Times New Roman" panose="02020603050405020304" pitchFamily="18" charset="0"/>
              </a:rPr>
              <a:t>algorithm constructs the elliptic state subset space by finding the cost of the optimal path at the initial point, the target point and the current iteration </a:t>
            </a:r>
            <a:r>
              <a:rPr lang="en-US" altLang="zh-CN" dirty="0" smtClean="0">
                <a:latin typeface="Times New Roman" panose="02020603050405020304" pitchFamily="18" charset="0"/>
                <a:cs typeface="Times New Roman" panose="02020603050405020304" pitchFamily="18" charset="0"/>
              </a:rPr>
              <a:t>process. </a:t>
            </a:r>
            <a:r>
              <a:rPr lang="en-US" altLang="zh-CN" dirty="0">
                <a:latin typeface="Times New Roman" panose="02020603050405020304" pitchFamily="18" charset="0"/>
                <a:cs typeface="Times New Roman" panose="02020603050405020304" pitchFamily="18" charset="0"/>
              </a:rPr>
              <a:t>After </a:t>
            </a:r>
            <a:r>
              <a:rPr lang="en-US" altLang="zh-CN" dirty="0" smtClean="0">
                <a:latin typeface="Times New Roman" panose="02020603050405020304" pitchFamily="18" charset="0"/>
                <a:cs typeface="Times New Roman" panose="02020603050405020304" pitchFamily="18" charset="0"/>
              </a:rPr>
              <a:t>finding </a:t>
            </a:r>
            <a:r>
              <a:rPr lang="en-US" altLang="zh-CN" dirty="0">
                <a:latin typeface="Times New Roman" panose="02020603050405020304" pitchFamily="18" charset="0"/>
                <a:cs typeface="Times New Roman" panose="02020603050405020304" pitchFamily="18" charset="0"/>
              </a:rPr>
              <a:t>a feasible initial path, </a:t>
            </a:r>
            <a:r>
              <a:rPr lang="en-US" altLang="zh-CN" dirty="0" smtClean="0">
                <a:latin typeface="Times New Roman" panose="02020603050405020304" pitchFamily="18" charset="0"/>
                <a:cs typeface="Times New Roman" panose="02020603050405020304" pitchFamily="18" charset="0"/>
              </a:rPr>
              <a:t>the </a:t>
            </a:r>
            <a:r>
              <a:rPr lang="en-US" altLang="zh-CN" dirty="0">
                <a:latin typeface="Times New Roman" panose="02020603050405020304" pitchFamily="18" charset="0"/>
                <a:cs typeface="Times New Roman" panose="02020603050405020304" pitchFamily="18" charset="0"/>
              </a:rPr>
              <a:t>starting point </a:t>
            </a:r>
            <a:r>
              <a:rPr lang="en-US" altLang="zh-CN" dirty="0" smtClean="0">
                <a:latin typeface="Times New Roman" panose="02020603050405020304" pitchFamily="18" charset="0"/>
                <a:cs typeface="Times New Roman" panose="02020603050405020304" pitchFamily="18" charset="0"/>
              </a:rPr>
              <a:t>and </a:t>
            </a:r>
            <a:r>
              <a:rPr lang="en-US" altLang="zh-CN" dirty="0">
                <a:latin typeface="Times New Roman" panose="02020603050405020304" pitchFamily="18" charset="0"/>
                <a:cs typeface="Times New Roman" panose="02020603050405020304" pitchFamily="18" charset="0"/>
              </a:rPr>
              <a:t>target </a:t>
            </a:r>
            <a:r>
              <a:rPr lang="en-US" altLang="zh-CN" dirty="0" smtClean="0">
                <a:latin typeface="Times New Roman" panose="02020603050405020304" pitchFamily="18" charset="0"/>
                <a:cs typeface="Times New Roman" panose="02020603050405020304" pitchFamily="18" charset="0"/>
              </a:rPr>
              <a:t>become </a:t>
            </a:r>
            <a:r>
              <a:rPr lang="en-US" altLang="zh-CN" dirty="0">
                <a:latin typeface="Times New Roman" panose="02020603050405020304" pitchFamily="18" charset="0"/>
                <a:cs typeface="Times New Roman" panose="02020603050405020304" pitchFamily="18" charset="0"/>
              </a:rPr>
              <a:t>two focal </a:t>
            </a:r>
            <a:r>
              <a:rPr lang="en-US" altLang="zh-CN" dirty="0" smtClean="0">
                <a:latin typeface="Times New Roman" panose="02020603050405020304" pitchFamily="18" charset="0"/>
                <a:cs typeface="Times New Roman" panose="02020603050405020304" pitchFamily="18" charset="0"/>
              </a:rPr>
              <a:t>points respectively. </a:t>
            </a:r>
            <a:r>
              <a:rPr lang="en-US" altLang="zh-CN" dirty="0">
                <a:latin typeface="Times New Roman" panose="02020603050405020304" pitchFamily="18" charset="0"/>
                <a:cs typeface="Times New Roman" panose="02020603050405020304" pitchFamily="18" charset="0"/>
              </a:rPr>
              <a:t>T</a:t>
            </a:r>
            <a:r>
              <a:rPr lang="en-US" altLang="zh-CN" dirty="0" smtClean="0">
                <a:latin typeface="Times New Roman" panose="02020603050405020304" pitchFamily="18" charset="0"/>
                <a:cs typeface="Times New Roman" panose="02020603050405020304" pitchFamily="18" charset="0"/>
              </a:rPr>
              <a:t>he </a:t>
            </a:r>
            <a:r>
              <a:rPr lang="en-US" altLang="zh-CN" dirty="0">
                <a:latin typeface="Times New Roman" panose="02020603050405020304" pitchFamily="18" charset="0"/>
                <a:cs typeface="Times New Roman" panose="02020603050405020304" pitchFamily="18" charset="0"/>
              </a:rPr>
              <a:t>two focal points, </a:t>
            </a:r>
            <a:r>
              <a:rPr lang="en-US" altLang="zh-CN" dirty="0" smtClean="0">
                <a:latin typeface="Times New Roman" panose="02020603050405020304" pitchFamily="18" charset="0"/>
                <a:cs typeface="Times New Roman" panose="02020603050405020304" pitchFamily="18" charset="0"/>
              </a:rPr>
              <a:t>long </a:t>
            </a:r>
            <a:r>
              <a:rPr lang="en-US" altLang="zh-CN" dirty="0">
                <a:latin typeface="Times New Roman" panose="02020603050405020304" pitchFamily="18" charset="0"/>
                <a:cs typeface="Times New Roman" panose="02020603050405020304" pitchFamily="18" charset="0"/>
              </a:rPr>
              <a:t>axis and short axis is to build an elliptical selection, then all the sampling points to fall inside the ellipse sampling </a:t>
            </a:r>
            <a:r>
              <a:rPr lang="en-US" altLang="zh-CN" dirty="0" smtClean="0">
                <a:latin typeface="Times New Roman" panose="02020603050405020304" pitchFamily="18" charset="0"/>
                <a:cs typeface="Times New Roman" panose="02020603050405020304" pitchFamily="18" charset="0"/>
              </a:rPr>
              <a:t>space. </a:t>
            </a:r>
            <a:r>
              <a:rPr lang="en-US" altLang="zh-CN" dirty="0">
                <a:latin typeface="Times New Roman" panose="02020603050405020304" pitchFamily="18" charset="0"/>
                <a:cs typeface="Times New Roman" panose="02020603050405020304" pitchFamily="18" charset="0"/>
              </a:rPr>
              <a:t>O</a:t>
            </a:r>
            <a:r>
              <a:rPr lang="en-US" altLang="zh-CN" dirty="0" smtClean="0">
                <a:latin typeface="Times New Roman" panose="02020603050405020304" pitchFamily="18" charset="0"/>
                <a:cs typeface="Times New Roman" panose="02020603050405020304" pitchFamily="18" charset="0"/>
              </a:rPr>
              <a:t>nce a </a:t>
            </a:r>
            <a:r>
              <a:rPr lang="en-US" altLang="zh-CN" dirty="0">
                <a:latin typeface="Times New Roman" panose="02020603050405020304" pitchFamily="18" charset="0"/>
                <a:cs typeface="Times New Roman" panose="02020603050405020304" pitchFamily="18" charset="0"/>
              </a:rPr>
              <a:t>new more optimal </a:t>
            </a:r>
            <a:r>
              <a:rPr lang="en-US" altLang="zh-CN" dirty="0" smtClean="0">
                <a:latin typeface="Times New Roman" panose="02020603050405020304" pitchFamily="18" charset="0"/>
                <a:cs typeface="Times New Roman" panose="02020603050405020304" pitchFamily="18" charset="0"/>
              </a:rPr>
              <a:t>path found, repeat </a:t>
            </a:r>
            <a:r>
              <a:rPr lang="en-US" altLang="zh-CN" dirty="0">
                <a:latin typeface="Times New Roman" panose="02020603050405020304" pitchFamily="18" charset="0"/>
                <a:cs typeface="Times New Roman" panose="02020603050405020304" pitchFamily="18" charset="0"/>
              </a:rPr>
              <a:t>the above, continuously sampling space </a:t>
            </a:r>
            <a:r>
              <a:rPr lang="en-US" altLang="zh-CN" dirty="0" smtClean="0">
                <a:latin typeface="Times New Roman" panose="02020603050405020304" pitchFamily="18" charset="0"/>
                <a:cs typeface="Times New Roman" panose="02020603050405020304" pitchFamily="18" charset="0"/>
              </a:rPr>
              <a:t>narrow </a:t>
            </a:r>
            <a:r>
              <a:rPr lang="en-US" altLang="zh-CN" dirty="0">
                <a:latin typeface="Times New Roman" panose="02020603050405020304" pitchFamily="18" charset="0"/>
                <a:cs typeface="Times New Roman" panose="02020603050405020304" pitchFamily="18" charset="0"/>
              </a:rPr>
              <a:t>the interval of convergence when </a:t>
            </a:r>
            <a:r>
              <a:rPr lang="en-US" altLang="zh-CN" dirty="0" smtClean="0">
                <a:latin typeface="Times New Roman" panose="02020603050405020304" pitchFamily="18" charset="0"/>
                <a:cs typeface="Times New Roman" panose="02020603050405020304" pitchFamily="18" charset="0"/>
              </a:rPr>
              <a:t>the ellipse to </a:t>
            </a:r>
            <a:r>
              <a:rPr lang="en-US" altLang="zh-CN" dirty="0">
                <a:latin typeface="Times New Roman" panose="02020603050405020304" pitchFamily="18" charset="0"/>
                <a:cs typeface="Times New Roman" panose="02020603050405020304" pitchFamily="18" charset="0"/>
              </a:rPr>
              <a:t>the line segment between two focus, which </a:t>
            </a:r>
            <a:r>
              <a:rPr lang="en-US" altLang="zh-CN" dirty="0" smtClean="0">
                <a:latin typeface="Times New Roman" panose="02020603050405020304" pitchFamily="18" charset="0"/>
                <a:cs typeface="Times New Roman" panose="02020603050405020304" pitchFamily="18" charset="0"/>
              </a:rPr>
              <a:t>finds </a:t>
            </a:r>
            <a:r>
              <a:rPr lang="en-US" altLang="zh-CN" dirty="0">
                <a:latin typeface="Times New Roman" panose="02020603050405020304" pitchFamily="18" charset="0"/>
                <a:cs typeface="Times New Roman" panose="02020603050405020304" pitchFamily="18" charset="0"/>
              </a:rPr>
              <a:t>optimal path. </a:t>
            </a:r>
            <a:endParaRPr lang="en-US" altLang="zh-CN" dirty="0" smtClean="0">
              <a:latin typeface="Times New Roman" panose="02020603050405020304" pitchFamily="18" charset="0"/>
              <a:cs typeface="Times New Roman" panose="02020603050405020304" pitchFamily="18" charset="0"/>
            </a:endParaRP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18944"/>
          </a:xfrm>
        </p:spPr>
        <p:txBody>
          <a:bodyPr>
            <a:normAutofit/>
          </a:bodyPr>
          <a:lstStyle/>
          <a:p>
            <a:r>
              <a:rPr lang="en-US" altLang="zh-CN" sz="3600" dirty="0" smtClean="0">
                <a:latin typeface="Times New Roman" panose="02020603050405020304" pitchFamily="18" charset="0"/>
                <a:cs typeface="Times New Roman" panose="02020603050405020304" pitchFamily="18" charset="0"/>
              </a:rPr>
              <a:t>Simulation Results Comparison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041854"/>
            <a:ext cx="6477000" cy="5419905"/>
          </a:xfrm>
        </p:spPr>
        <p:txBody>
          <a:bodyPr>
            <a:normAutofit/>
          </a:bodyPr>
          <a:lstStyle/>
          <a:p>
            <a:pPr marL="0" indent="0">
              <a:buNone/>
            </a:pPr>
            <a:endParaRPr lang="en-US" altLang="zh-CN" sz="1800" dirty="0">
              <a:latin typeface="Times New Roman" panose="02020603050405020304" pitchFamily="18" charset="0"/>
              <a:cs typeface="Times New Roman" panose="02020603050405020304" pitchFamily="18" charset="0"/>
            </a:endParaRPr>
          </a:p>
          <a:p>
            <a:endParaRPr lang="en-US" altLang="zh-CN" sz="1800" dirty="0" smtClean="0">
              <a:latin typeface="Times New Roman" panose="02020603050405020304" pitchFamily="18" charset="0"/>
              <a:cs typeface="Times New Roman" panose="02020603050405020304" pitchFamily="18" charset="0"/>
            </a:endParaRPr>
          </a:p>
          <a:p>
            <a:endParaRPr lang="en-US" altLang="zh-CN" sz="1800" dirty="0">
              <a:latin typeface="Times New Roman" panose="02020603050405020304" pitchFamily="18" charset="0"/>
              <a:cs typeface="Times New Roman" panose="02020603050405020304" pitchFamily="18" charset="0"/>
            </a:endParaRPr>
          </a:p>
          <a:p>
            <a:endParaRPr lang="en-US" altLang="zh-CN" sz="1800" dirty="0" smtClean="0">
              <a:latin typeface="Times New Roman" panose="02020603050405020304" pitchFamily="18" charset="0"/>
              <a:cs typeface="Times New Roman" panose="02020603050405020304" pitchFamily="18" charset="0"/>
            </a:endParaRPr>
          </a:p>
          <a:p>
            <a:endParaRPr lang="en-US" altLang="zh-CN" sz="1800" dirty="0">
              <a:latin typeface="Times New Roman" panose="02020603050405020304" pitchFamily="18" charset="0"/>
              <a:cs typeface="Times New Roman" panose="02020603050405020304" pitchFamily="18" charset="0"/>
            </a:endParaRPr>
          </a:p>
          <a:p>
            <a:endParaRPr lang="en-US" altLang="zh-CN" sz="1800" dirty="0" smtClean="0">
              <a:latin typeface="Times New Roman" panose="02020603050405020304" pitchFamily="18" charset="0"/>
              <a:cs typeface="Times New Roman" panose="02020603050405020304" pitchFamily="18" charset="0"/>
            </a:endParaRPr>
          </a:p>
          <a:p>
            <a:endParaRPr lang="en-US" altLang="zh-CN" sz="1800" dirty="0">
              <a:latin typeface="Times New Roman" panose="02020603050405020304" pitchFamily="18" charset="0"/>
              <a:cs typeface="Times New Roman" panose="02020603050405020304" pitchFamily="18" charset="0"/>
            </a:endParaRPr>
          </a:p>
          <a:p>
            <a:endParaRPr lang="en-US" altLang="zh-CN" sz="1800" dirty="0" smtClean="0">
              <a:latin typeface="Times New Roman" panose="02020603050405020304" pitchFamily="18" charset="0"/>
              <a:cs typeface="Times New Roman" panose="02020603050405020304" pitchFamily="18" charset="0"/>
            </a:endParaRPr>
          </a:p>
          <a:p>
            <a:endParaRPr lang="en-US" altLang="zh-CN" sz="1800" dirty="0">
              <a:latin typeface="Times New Roman" panose="02020603050405020304" pitchFamily="18" charset="0"/>
              <a:cs typeface="Times New Roman" panose="02020603050405020304" pitchFamily="18" charset="0"/>
            </a:endParaRPr>
          </a:p>
          <a:p>
            <a:endParaRPr lang="en-US" altLang="zh-CN" sz="1800" dirty="0" smtClean="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910169" y="1082312"/>
            <a:ext cx="5720610" cy="2775177"/>
          </a:xfrm>
          <a:prstGeom prst="rect">
            <a:avLst/>
          </a:prstGeom>
        </p:spPr>
      </p:pic>
      <p:pic>
        <p:nvPicPr>
          <p:cNvPr id="6" name="图片 5"/>
          <p:cNvPicPr>
            <a:picLocks noChangeAspect="1"/>
          </p:cNvPicPr>
          <p:nvPr/>
        </p:nvPicPr>
        <p:blipFill>
          <a:blip r:embed="rId2"/>
          <a:stretch>
            <a:fillRect/>
          </a:stretch>
        </p:blipFill>
        <p:spPr>
          <a:xfrm>
            <a:off x="910168" y="4002358"/>
            <a:ext cx="5641709" cy="2145893"/>
          </a:xfrm>
          <a:prstGeom prst="rect">
            <a:avLst/>
          </a:prstGeom>
        </p:spPr>
      </p:pic>
      <p:sp>
        <p:nvSpPr>
          <p:cNvPr id="7" name="文本框 6"/>
          <p:cNvSpPr txBox="1"/>
          <p:nvPr/>
        </p:nvSpPr>
        <p:spPr>
          <a:xfrm>
            <a:off x="7315200" y="923108"/>
            <a:ext cx="3951514" cy="5324535"/>
          </a:xfrm>
          <a:prstGeom prst="rect">
            <a:avLst/>
          </a:prstGeom>
          <a:noFill/>
        </p:spPr>
        <p:txBody>
          <a:bodyPr wrap="square" rtlCol="0">
            <a:spAutoFit/>
          </a:bodyPr>
          <a:lstStyle/>
          <a:p>
            <a:pPr algn="just"/>
            <a:r>
              <a:rPr lang="en-US" altLang="zh-CN" sz="2000" dirty="0" smtClean="0">
                <a:latin typeface="Times New Roman" panose="02020603050405020304" pitchFamily="18" charset="0"/>
                <a:cs typeface="Times New Roman" panose="02020603050405020304" pitchFamily="18" charset="0"/>
              </a:rPr>
              <a:t>In 2D environment</a:t>
            </a:r>
            <a:endParaRPr lang="en-US" altLang="zh-CN" sz="2000" dirty="0" smtClean="0">
              <a:latin typeface="Times New Roman" panose="02020603050405020304" pitchFamily="18" charset="0"/>
              <a:cs typeface="Times New Roman" panose="02020603050405020304" pitchFamily="18" charset="0"/>
            </a:endParaRPr>
          </a:p>
          <a:p>
            <a:pPr algn="just"/>
            <a:endParaRPr lang="en-US" altLang="zh-CN" sz="2000" dirty="0">
              <a:latin typeface="Times New Roman" panose="02020603050405020304" pitchFamily="18" charset="0"/>
              <a:cs typeface="Times New Roman" panose="02020603050405020304" pitchFamily="18" charset="0"/>
            </a:endParaRPr>
          </a:p>
          <a:p>
            <a:pPr algn="just"/>
            <a:r>
              <a:rPr lang="en-US" altLang="zh-CN" sz="2000" dirty="0">
                <a:latin typeface="Times New Roman" panose="02020603050405020304" pitchFamily="18" charset="0"/>
                <a:cs typeface="Times New Roman" panose="02020603050405020304" pitchFamily="18" charset="0"/>
              </a:rPr>
              <a:t>T</a:t>
            </a:r>
            <a:r>
              <a:rPr lang="en-US" altLang="zh-CN" sz="2000" dirty="0" smtClean="0">
                <a:latin typeface="Times New Roman" panose="02020603050405020304" pitchFamily="18" charset="0"/>
                <a:cs typeface="Times New Roman" panose="02020603050405020304" pitchFamily="18" charset="0"/>
              </a:rPr>
              <a:t>he </a:t>
            </a:r>
            <a:r>
              <a:rPr lang="en-US" altLang="zh-CN" sz="2000" dirty="0">
                <a:latin typeface="Times New Roman" panose="02020603050405020304" pitchFamily="18" charset="0"/>
                <a:cs typeface="Times New Roman" panose="02020603050405020304" pitchFamily="18" charset="0"/>
              </a:rPr>
              <a:t>improved RRT* - Connect algorithm has fewer iterations in complex environments and reduces the search of invalid areas, making the search more efficient and with stronger purpose. </a:t>
            </a:r>
            <a:endParaRPr lang="zh-CN" altLang="en-US" sz="2000" dirty="0">
              <a:latin typeface="Times New Roman" panose="02020603050405020304" pitchFamily="18" charset="0"/>
              <a:cs typeface="Times New Roman" panose="02020603050405020304" pitchFamily="18" charset="0"/>
            </a:endParaRPr>
          </a:p>
          <a:p>
            <a:pPr algn="just"/>
            <a:endParaRPr lang="en-US" altLang="zh-CN" sz="2000" dirty="0" smtClean="0">
              <a:latin typeface="Times New Roman" panose="02020603050405020304" pitchFamily="18" charset="0"/>
              <a:cs typeface="Times New Roman" panose="02020603050405020304" pitchFamily="18" charset="0"/>
            </a:endParaRPr>
          </a:p>
          <a:p>
            <a:pPr algn="just"/>
            <a:endParaRPr lang="en-US" altLang="zh-CN" sz="2000" dirty="0">
              <a:latin typeface="Times New Roman" panose="02020603050405020304" pitchFamily="18" charset="0"/>
              <a:cs typeface="Times New Roman" panose="02020603050405020304" pitchFamily="18" charset="0"/>
            </a:endParaRPr>
          </a:p>
          <a:p>
            <a:pPr algn="just"/>
            <a:endParaRPr lang="en-US" altLang="zh-CN" sz="2000" dirty="0" smtClean="0">
              <a:latin typeface="Times New Roman" panose="02020603050405020304" pitchFamily="18" charset="0"/>
              <a:cs typeface="Times New Roman" panose="02020603050405020304" pitchFamily="18" charset="0"/>
            </a:endParaRPr>
          </a:p>
          <a:p>
            <a:pPr algn="just"/>
            <a:r>
              <a:rPr lang="en-US" altLang="zh-CN" sz="2000" dirty="0" smtClean="0">
                <a:latin typeface="Times New Roman" panose="02020603050405020304" pitchFamily="18" charset="0"/>
                <a:cs typeface="Times New Roman" panose="02020603050405020304" pitchFamily="18" charset="0"/>
              </a:rPr>
              <a:t>In 3D environment</a:t>
            </a:r>
            <a:endParaRPr lang="en-US" altLang="zh-CN" sz="2000" dirty="0" smtClean="0">
              <a:latin typeface="Times New Roman" panose="02020603050405020304" pitchFamily="18" charset="0"/>
              <a:cs typeface="Times New Roman" panose="02020603050405020304" pitchFamily="18" charset="0"/>
            </a:endParaRPr>
          </a:p>
          <a:p>
            <a:pPr algn="just"/>
            <a:endParaRPr lang="en-US" altLang="zh-CN" sz="2000" dirty="0" smtClean="0">
              <a:latin typeface="Times New Roman" panose="02020603050405020304" pitchFamily="18" charset="0"/>
              <a:cs typeface="Times New Roman" panose="02020603050405020304" pitchFamily="18" charset="0"/>
            </a:endParaRPr>
          </a:p>
          <a:p>
            <a:pPr algn="just"/>
            <a:r>
              <a:rPr lang="en-US" altLang="zh-CN" sz="2000" dirty="0">
                <a:latin typeface="Times New Roman" panose="02020603050405020304" pitchFamily="18" charset="0"/>
                <a:cs typeface="Times New Roman" panose="02020603050405020304" pitchFamily="18" charset="0"/>
              </a:rPr>
              <a:t>Compared with the traditional RRT* algorithm, it greatly reduces the path length and planning time, and improves the flight efficiency. </a:t>
            </a:r>
            <a:endParaRPr lang="zh-CN"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smtClean="0">
                <a:latin typeface="Times New Roman" panose="02020603050405020304" pitchFamily="18" charset="0"/>
                <a:cs typeface="Times New Roman" panose="02020603050405020304" pitchFamily="18" charset="0"/>
              </a:rPr>
              <a:t>Future Work:</a:t>
            </a:r>
            <a:endParaRPr lang="zh-CN" altLang="en-US" i="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marL="0" indent="0">
              <a:buNone/>
            </a:pPr>
            <a:r>
              <a:rPr lang="en-US" altLang="zh-CN" dirty="0" smtClean="0">
                <a:latin typeface="Times New Roman" panose="02020603050405020304" pitchFamily="18" charset="0"/>
                <a:cs typeface="Times New Roman" panose="02020603050405020304" pitchFamily="18" charset="0"/>
              </a:rPr>
              <a:t>Literature Review:</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RRT-Plan: a Randomized Algorithm for STRIPS Planning</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Improved RRT-Connect Algorithm for Urban low-altitude UAV Route Planning</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Robotic Path Planning: RRT and RRT*</a:t>
            </a:r>
            <a:endParaRPr lang="en-US" altLang="zh-CN" dirty="0" smtClean="0">
              <a:latin typeface="Times New Roman" panose="02020603050405020304" pitchFamily="18" charset="0"/>
              <a:cs typeface="Times New Roman" panose="02020603050405020304" pitchFamily="18" charset="0"/>
            </a:endParaRPr>
          </a:p>
          <a:p>
            <a:pPr marL="0" indent="0">
              <a:buNone/>
            </a:pPr>
            <a:r>
              <a:rPr lang="en-US" altLang="zh-CN" dirty="0" smtClean="0">
                <a:latin typeface="Times New Roman" panose="02020603050405020304" pitchFamily="18" charset="0"/>
                <a:cs typeface="Times New Roman" panose="02020603050405020304" pitchFamily="18" charset="0"/>
              </a:rPr>
              <a:t>Algorithm Studying:</a:t>
            </a:r>
            <a:endParaRPr lang="en-US" altLang="zh-CN" dirty="0" smtClean="0">
              <a:latin typeface="Times New Roman" panose="02020603050405020304" pitchFamily="18" charset="0"/>
              <a:cs typeface="Times New Roman" panose="02020603050405020304" pitchFamily="18" charset="0"/>
            </a:endParaRPr>
          </a:p>
          <a:p>
            <a:pPr marL="0" indent="0">
              <a:buNone/>
            </a:pPr>
            <a:r>
              <a:rPr lang="en-US" altLang="zh-CN" dirty="0" err="1" smtClean="0">
                <a:latin typeface="Times New Roman" panose="02020603050405020304" pitchFamily="18" charset="0"/>
                <a:cs typeface="Times New Roman" panose="02020603050405020304" pitchFamily="18" charset="0"/>
              </a:rPr>
              <a:t>Matlab</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plannerRRT</a:t>
            </a:r>
            <a:endParaRPr lang="en-US" altLang="zh-CN" dirty="0" smtClean="0">
              <a:latin typeface="Times New Roman" panose="02020603050405020304" pitchFamily="18" charset="0"/>
              <a:cs typeface="Times New Roman" panose="02020603050405020304" pitchFamily="18" charset="0"/>
            </a:endParaRPr>
          </a:p>
          <a:p>
            <a:pPr marL="0" indent="0">
              <a:buNone/>
            </a:pPr>
            <a:r>
              <a:rPr lang="en-US" altLang="zh-CN" dirty="0" smtClean="0">
                <a:latin typeface="Times New Roman" panose="02020603050405020304" pitchFamily="18" charset="0"/>
                <a:cs typeface="Times New Roman" panose="02020603050405020304" pitchFamily="18" charset="0"/>
              </a:rPr>
              <a:t>https</a:t>
            </a:r>
            <a:r>
              <a:rPr lang="en-US" altLang="zh-CN" dirty="0">
                <a:latin typeface="Times New Roman" panose="02020603050405020304" pitchFamily="18" charset="0"/>
                <a:cs typeface="Times New Roman" panose="02020603050405020304" pitchFamily="18" charset="0"/>
              </a:rPr>
              <a:t>://www.mathworks.com/help/nav/ref/plannerrrt.html</a:t>
            </a:r>
            <a:endParaRPr lang="en-US" altLang="zh-CN" dirty="0" smtClean="0">
              <a:latin typeface="Times New Roman" panose="02020603050405020304" pitchFamily="18" charset="0"/>
              <a:cs typeface="Times New Roman" panose="02020603050405020304" pitchFamily="18" charset="0"/>
            </a:endParaRPr>
          </a:p>
          <a:p>
            <a:pPr marL="0" indent="0">
              <a:buNone/>
            </a:pPr>
            <a:endParaRPr lang="en-US" altLang="zh-CN" dirty="0" smtClean="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p>
          <a:p>
            <a:endParaRPr lang="en-US" altLang="zh-CN" dirty="0" smtClean="0"/>
          </a:p>
          <a:p>
            <a:endParaRPr lang="zh-CN" altLang="en-US" dirty="0"/>
          </a:p>
        </p:txBody>
      </p:sp>
      <p:sp>
        <p:nvSpPr>
          <p:cNvPr id="4" name="Rectangle 1"/>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dirty="0" smtClean="0">
                <a:ln>
                  <a:noFill/>
                </a:ln>
                <a:solidFill>
                  <a:schemeClr val="tx1"/>
                </a:solidFill>
                <a:effectLst/>
                <a:latin typeface="Arial" panose="020B0604020202090204" pitchFamily="34" charset="0"/>
              </a:rPr>
            </a:br>
            <a:endParaRPr kumimoji="0" lang="zh-CN" altLang="zh-CN" sz="1800" b="0" i="0" u="none" strike="noStrike" cap="none" normalizeH="0" baseline="0" dirty="0" smtClean="0">
              <a:ln>
                <a:noFill/>
              </a:ln>
              <a:solidFill>
                <a:schemeClr val="tx1"/>
              </a:solidFill>
              <a:effectLst/>
              <a:latin typeface="Arial" panose="020B060402020209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05149" y="2330723"/>
            <a:ext cx="10515600" cy="4351338"/>
          </a:xfrm>
        </p:spPr>
        <p:txBody>
          <a:bodyPr/>
          <a:lstStyle/>
          <a:p>
            <a:pPr marL="0" indent="0">
              <a:buNone/>
            </a:pPr>
            <a:r>
              <a:rPr lang="en-US" altLang="zh-CN" sz="6000" i="1" dirty="0" smtClean="0">
                <a:latin typeface="Times New Roman" panose="02020603050405020304" pitchFamily="18" charset="0"/>
                <a:cs typeface="Times New Roman" panose="02020603050405020304" pitchFamily="18" charset="0"/>
              </a:rPr>
              <a:t>Thank you for listening!</a:t>
            </a:r>
            <a:endParaRPr lang="en-US" altLang="zh-CN" sz="6000" i="1" dirty="0" smtClean="0">
              <a:latin typeface="Times New Roman" panose="02020603050405020304" pitchFamily="18" charset="0"/>
              <a:cs typeface="Times New Roman" panose="02020603050405020304" pitchFamily="18" charset="0"/>
            </a:endParaRPr>
          </a:p>
          <a:p>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3647</Words>
  <Application>WPS 演示</Application>
  <PresentationFormat>宽屏</PresentationFormat>
  <Paragraphs>89</Paragraphs>
  <Slides>8</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vt:i4>
      </vt:variant>
    </vt:vector>
  </HeadingPairs>
  <TitlesOfParts>
    <vt:vector size="23" baseType="lpstr">
      <vt:lpstr>Arial</vt:lpstr>
      <vt:lpstr>方正书宋_GBK</vt:lpstr>
      <vt:lpstr>Wingdings</vt:lpstr>
      <vt:lpstr>Times New Roman</vt:lpstr>
      <vt:lpstr>等线</vt:lpstr>
      <vt:lpstr>汉仪中等线KW</vt:lpstr>
      <vt:lpstr>微软雅黑</vt:lpstr>
      <vt:lpstr>汉仪旗黑</vt:lpstr>
      <vt:lpstr>SimSun</vt:lpstr>
      <vt:lpstr>Arial Unicode MS</vt:lpstr>
      <vt:lpstr>等线 Light</vt:lpstr>
      <vt:lpstr>Calibri</vt:lpstr>
      <vt:lpstr>Helvetica Neue</vt:lpstr>
      <vt:lpstr>汉仪书宋二KW</vt:lpstr>
      <vt:lpstr>Office 主题​​</vt:lpstr>
      <vt:lpstr>Weekly Report (AI based motion control) </vt:lpstr>
      <vt:lpstr>Literature review</vt:lpstr>
      <vt:lpstr> An Improved Path Planning Algorithm for UAV Based on RRT* </vt:lpstr>
      <vt:lpstr>RRT* algorithm</vt:lpstr>
      <vt:lpstr>improved RRT* algorithm</vt:lpstr>
      <vt:lpstr>Simulation Results Comparison</vt:lpstr>
      <vt:lpstr>Future Work: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(AI based motion control) </dc:title>
  <dc:creator>金 乐轩</dc:creator>
  <cp:lastModifiedBy>jinlexuan</cp:lastModifiedBy>
  <cp:revision>38</cp:revision>
  <dcterms:created xsi:type="dcterms:W3CDTF">2021-08-27T12:46:38Z</dcterms:created>
  <dcterms:modified xsi:type="dcterms:W3CDTF">2021-08-27T12:46:38Z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2052-3.8.1.6116</vt:lpwstr>
  </property>
</Properties>
</file>