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7" r:id="rId3"/>
    <p:sldId id="258" r:id="rId4"/>
    <p:sldId id="259" r:id="rId5"/>
    <p:sldId id="260" r:id="rId6"/>
    <p:sldId id="261" r:id="rId7"/>
    <p:sldId id="262" r:id="rId8"/>
    <p:sldId id="27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98" r:id="rId19"/>
    <p:sldId id="276" r:id="rId20"/>
    <p:sldId id="278" r:id="rId21"/>
    <p:sldId id="277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63" r:id="rId42"/>
    <p:sldId id="264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05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handoutMaster" Target="handoutMasters/handoutMaster1.xml"/><Relationship Id="rId44" Type="http://schemas.openxmlformats.org/officeDocument/2006/relationships/notesMaster" Target="notesMasters/notesMaster1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538480" y="305435"/>
            <a:ext cx="3710940" cy="3198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Node01</a:t>
            </a:r>
            <a:endParaRPr lang="en-US" altLang="zh-CN"/>
          </a:p>
        </p:txBody>
      </p:sp>
      <p:sp>
        <p:nvSpPr>
          <p:cNvPr id="5" name="六边形 4"/>
          <p:cNvSpPr/>
          <p:nvPr/>
        </p:nvSpPr>
        <p:spPr>
          <a:xfrm>
            <a:off x="648970" y="707390"/>
            <a:ext cx="1837055" cy="93408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FF0000"/>
                </a:solidFill>
              </a:rPr>
              <a:t>container1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6" name="六边形 5"/>
          <p:cNvSpPr/>
          <p:nvPr/>
        </p:nvSpPr>
        <p:spPr>
          <a:xfrm>
            <a:off x="575310" y="2044065"/>
            <a:ext cx="1837055" cy="93408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container2</a:t>
            </a:r>
            <a:endParaRPr lang="en-US" altLang="zh-CN"/>
          </a:p>
        </p:txBody>
      </p:sp>
      <p:sp>
        <p:nvSpPr>
          <p:cNvPr id="7" name="六边形 6"/>
          <p:cNvSpPr/>
          <p:nvPr/>
        </p:nvSpPr>
        <p:spPr>
          <a:xfrm>
            <a:off x="2412365" y="2326640"/>
            <a:ext cx="1837055" cy="93408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container3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4823460" y="401320"/>
            <a:ext cx="3710940" cy="3198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Node02</a:t>
            </a:r>
            <a:endParaRPr lang="en-US" altLang="zh-CN"/>
          </a:p>
        </p:txBody>
      </p:sp>
      <p:sp>
        <p:nvSpPr>
          <p:cNvPr id="9" name="六边形 8"/>
          <p:cNvSpPr/>
          <p:nvPr/>
        </p:nvSpPr>
        <p:spPr>
          <a:xfrm>
            <a:off x="5334635" y="793115"/>
            <a:ext cx="1837055" cy="93408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container1</a:t>
            </a:r>
            <a:endParaRPr lang="en-US" altLang="zh-CN"/>
          </a:p>
        </p:txBody>
      </p:sp>
      <p:sp>
        <p:nvSpPr>
          <p:cNvPr id="10" name="六边形 9"/>
          <p:cNvSpPr/>
          <p:nvPr/>
        </p:nvSpPr>
        <p:spPr>
          <a:xfrm>
            <a:off x="4752975" y="2152015"/>
            <a:ext cx="1837055" cy="93408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container2</a:t>
            </a:r>
            <a:endParaRPr lang="en-US" altLang="zh-CN"/>
          </a:p>
        </p:txBody>
      </p:sp>
      <p:sp>
        <p:nvSpPr>
          <p:cNvPr id="11" name="六边形 10"/>
          <p:cNvSpPr/>
          <p:nvPr/>
        </p:nvSpPr>
        <p:spPr>
          <a:xfrm>
            <a:off x="6697345" y="2412365"/>
            <a:ext cx="1837055" cy="93408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container3</a:t>
            </a:r>
            <a:endParaRPr lang="en-US" altLang="zh-CN"/>
          </a:p>
        </p:txBody>
      </p:sp>
      <p:sp>
        <p:nvSpPr>
          <p:cNvPr id="12" name="六边形 11"/>
          <p:cNvSpPr/>
          <p:nvPr/>
        </p:nvSpPr>
        <p:spPr>
          <a:xfrm>
            <a:off x="2486025" y="598170"/>
            <a:ext cx="1837055" cy="93408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container1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538480" y="3599815"/>
            <a:ext cx="3710940" cy="3198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Node01</a:t>
            </a:r>
            <a:endParaRPr lang="en-US" altLang="zh-CN"/>
          </a:p>
        </p:txBody>
      </p:sp>
      <p:sp>
        <p:nvSpPr>
          <p:cNvPr id="23" name="六边形 22"/>
          <p:cNvSpPr/>
          <p:nvPr/>
        </p:nvSpPr>
        <p:spPr>
          <a:xfrm>
            <a:off x="648970" y="4001770"/>
            <a:ext cx="1837055" cy="93408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FF0000"/>
                </a:solidFill>
              </a:rPr>
              <a:t>container1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4" name="六边形 23"/>
          <p:cNvSpPr/>
          <p:nvPr/>
        </p:nvSpPr>
        <p:spPr>
          <a:xfrm>
            <a:off x="467995" y="5360670"/>
            <a:ext cx="1837055" cy="93408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container2</a:t>
            </a:r>
            <a:endParaRPr lang="en-US" altLang="zh-CN"/>
          </a:p>
        </p:txBody>
      </p:sp>
      <p:sp>
        <p:nvSpPr>
          <p:cNvPr id="25" name="六边形 24"/>
          <p:cNvSpPr/>
          <p:nvPr/>
        </p:nvSpPr>
        <p:spPr>
          <a:xfrm>
            <a:off x="2412365" y="5621020"/>
            <a:ext cx="1837055" cy="93408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container3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4823460" y="3695700"/>
            <a:ext cx="3710940" cy="3198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Node02</a:t>
            </a:r>
            <a:endParaRPr lang="en-US" altLang="zh-CN"/>
          </a:p>
        </p:txBody>
      </p:sp>
      <p:sp>
        <p:nvSpPr>
          <p:cNvPr id="27" name="六边形 26"/>
          <p:cNvSpPr/>
          <p:nvPr/>
        </p:nvSpPr>
        <p:spPr>
          <a:xfrm>
            <a:off x="5334635" y="4087495"/>
            <a:ext cx="1837055" cy="93408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container1</a:t>
            </a:r>
            <a:endParaRPr lang="en-US" altLang="zh-CN"/>
          </a:p>
        </p:txBody>
      </p:sp>
      <p:sp>
        <p:nvSpPr>
          <p:cNvPr id="28" name="六边形 27"/>
          <p:cNvSpPr/>
          <p:nvPr/>
        </p:nvSpPr>
        <p:spPr>
          <a:xfrm>
            <a:off x="4752975" y="5446395"/>
            <a:ext cx="1837055" cy="93408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container2</a:t>
            </a:r>
            <a:endParaRPr lang="en-US" altLang="zh-CN"/>
          </a:p>
        </p:txBody>
      </p:sp>
      <p:sp>
        <p:nvSpPr>
          <p:cNvPr id="29" name="六边形 28"/>
          <p:cNvSpPr/>
          <p:nvPr/>
        </p:nvSpPr>
        <p:spPr>
          <a:xfrm>
            <a:off x="6697345" y="5706745"/>
            <a:ext cx="1837055" cy="93408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container3</a:t>
            </a:r>
            <a:endParaRPr lang="en-US" altLang="zh-CN"/>
          </a:p>
        </p:txBody>
      </p:sp>
      <p:sp>
        <p:nvSpPr>
          <p:cNvPr id="30" name="六边形 29"/>
          <p:cNvSpPr/>
          <p:nvPr/>
        </p:nvSpPr>
        <p:spPr>
          <a:xfrm>
            <a:off x="2486025" y="3892550"/>
            <a:ext cx="1837055" cy="93408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container1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9334500" y="287020"/>
            <a:ext cx="2289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docker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9537065" y="2326640"/>
            <a:ext cx="2289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docker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9537065" y="1532255"/>
            <a:ext cx="2289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docker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9090025" y="3336290"/>
            <a:ext cx="23609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google</a:t>
            </a:r>
            <a:endParaRPr lang="en-US" altLang="zh-CN"/>
          </a:p>
          <a:p>
            <a:r>
              <a:rPr lang="en-US" altLang="zh-CN"/>
              <a:t>kubernetes</a:t>
            </a:r>
            <a:endParaRPr lang="en-US" altLang="zh-CN"/>
          </a:p>
          <a:p>
            <a:r>
              <a:rPr lang="en-US" altLang="zh-CN"/>
              <a:t>k8s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Check network adapters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Check required ports </a:t>
            </a:r>
            <a:r>
              <a:rPr lang="en-US" altLang="zh-CN"/>
              <a:t>:Control-plane node(s)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Protocol	Direction	Port Range	Purpose	Used By</a:t>
            </a:r>
            <a:endParaRPr lang="zh-CN" altLang="en-US"/>
          </a:p>
          <a:p>
            <a:r>
              <a:rPr lang="zh-CN" altLang="en-US"/>
              <a:t>TCP	Inbound	6443*	Kubernetes API server	All</a:t>
            </a:r>
            <a:endParaRPr lang="zh-CN" altLang="en-US"/>
          </a:p>
          <a:p>
            <a:r>
              <a:rPr lang="zh-CN" altLang="en-US"/>
              <a:t>TCP	Inbound	2379-2380	etcd server client API	kube-apiserver, etcd</a:t>
            </a:r>
            <a:endParaRPr lang="zh-CN" altLang="en-US"/>
          </a:p>
          <a:p>
            <a:r>
              <a:rPr lang="zh-CN" altLang="en-US"/>
              <a:t>TCP	Inbound	10250	Kubelet API	Self, Control plane</a:t>
            </a:r>
            <a:endParaRPr lang="zh-CN" altLang="en-US"/>
          </a:p>
          <a:p>
            <a:r>
              <a:rPr lang="zh-CN" altLang="en-US"/>
              <a:t>TCP	Inbound	10251	kube-scheduler	Self</a:t>
            </a:r>
            <a:endParaRPr lang="zh-CN" altLang="en-US"/>
          </a:p>
          <a:p>
            <a:r>
              <a:rPr lang="zh-CN" altLang="en-US"/>
              <a:t>TCP	Inbound	10252	kube-controller-manager	Self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Check required ports </a:t>
            </a:r>
            <a:r>
              <a:rPr lang="en-US" altLang="zh-CN">
                <a:sym typeface="+mn-ea"/>
              </a:rPr>
              <a:t>:work node(s)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Protocol	Direction	Port Range	Purpose	Used By</a:t>
            </a:r>
            <a:endParaRPr lang="zh-CN" altLang="en-US"/>
          </a:p>
          <a:p>
            <a:r>
              <a:rPr lang="zh-CN" altLang="en-US"/>
              <a:t>TCP	Inbound	10250	Kubelet API	Self, Control plane</a:t>
            </a:r>
            <a:endParaRPr lang="zh-CN" altLang="en-US"/>
          </a:p>
          <a:p>
            <a:r>
              <a:rPr lang="zh-CN" altLang="en-US"/>
              <a:t>TCP	Inbound	30000-32767	NodePort Services**	All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Installing runtime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Runtime	Domain Socket</a:t>
            </a:r>
            <a:endParaRPr lang="zh-CN" altLang="en-US"/>
          </a:p>
          <a:p>
            <a:r>
              <a:rPr lang="zh-CN" altLang="en-US"/>
              <a:t>Docker	/var/run/docker.sock</a:t>
            </a:r>
            <a:endParaRPr lang="zh-CN" altLang="en-US"/>
          </a:p>
          <a:p>
            <a:r>
              <a:rPr lang="zh-CN" altLang="en-US"/>
              <a:t>containerd	/run/containerd/containerd.sock</a:t>
            </a:r>
            <a:endParaRPr lang="zh-CN" altLang="en-US"/>
          </a:p>
          <a:p>
            <a:r>
              <a:rPr lang="zh-CN" altLang="en-US"/>
              <a:t>CRI-O	/var/run/crio/crio.sock</a:t>
            </a:r>
            <a:endParaRPr lang="zh-CN" altLang="en-US"/>
          </a:p>
          <a:p>
            <a:r>
              <a:rPr lang="zh-CN" altLang="en-US"/>
              <a:t>如果同时检测到Docker和containerd，则Docker优先。这是必需的，因为Docker 18.09附带了containerd，两者都是可检测的。如果检测到任何其他两个或更多运行时，kubeadm将退出并显示相应的错误消息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容器软件的设置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安装</a:t>
            </a:r>
            <a:r>
              <a:rPr lang="en-US" altLang="zh-CN"/>
              <a:t>docker ce</a:t>
            </a:r>
            <a:endParaRPr lang="zh-CN" altLang="en-US"/>
          </a:p>
          <a:p>
            <a:r>
              <a:rPr lang="zh-CN" altLang="en-US"/>
              <a:t>更改设置，使容器运行时和kubelet systemd用作cgroup驱动程序，从而使系统稳定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1829435" y="782320"/>
          <a:ext cx="8533765" cy="667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3765"/>
              </a:tblGrid>
              <a:tr h="66751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# Install Docker CE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## Set up the repository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### Install required packages.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yum install yum-utils device-mapper-persistent-data lvm2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### Add Docker repository.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yum-config-manager \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  --add-repo \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  https://download.docker.com/linux/centos/docker-ce.repo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## Install Docker CE.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yum update &amp;&amp; yum install docker-ce-18.06.2.ce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## Create /etc/docker directory.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mkdir /etc/docker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# Setup daemon.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cat &gt; /etc/docker/daemon.json &lt;&lt;EOF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{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  "exec-opts": ["native.cgroupdriver=systemd"],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  "log-driver": "json-file",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  "log-opts": {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    "max-size": "100m"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  },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  "storage-driver": "overlay2",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  "storage-opts": [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    "overlay2.override_kernel_check=true"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  ]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}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EOF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mkdir -p /etc/systemd/system/docker.service.d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# Restart Docker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systemctl daemon-reload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systemctl restart docker</a:t>
                      </a:r>
                      <a:endParaRPr lang="zh-CN" altLang="en-US" sz="12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安装kubeadm，kubelet和kubectl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kubeadm: the command to bootstrap the cluster.</a:t>
            </a:r>
            <a:endParaRPr lang="zh-CN" altLang="en-US"/>
          </a:p>
          <a:p>
            <a:r>
              <a:rPr lang="zh-CN" altLang="en-US"/>
              <a:t>kubelet: the component that runs on all of the machines in your cluster and does things like starting pods and containers.</a:t>
            </a:r>
            <a:endParaRPr lang="zh-CN" altLang="en-US"/>
          </a:p>
          <a:p>
            <a:r>
              <a:rPr lang="zh-CN" altLang="en-US"/>
              <a:t>kubectl: the command line util to talk to your cluster.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1829435" y="2873375"/>
          <a:ext cx="853376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37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cat &lt;&lt;EOF &gt; /etc/yum.repos.d/kubernetes.repo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[kubernetes]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name=Kubernetes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baseurl=</a:t>
                      </a:r>
                      <a:r>
                        <a:rPr lang="en-US" altLang="zh-CN" sz="1800">
                          <a:sym typeface="+mn-ea"/>
                        </a:rPr>
                        <a:t>https://mirrors.aliyun.com/kubernetes/yum/repos/kubernetes-el7-x86_64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enabled=1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gpgcheck=</a:t>
                      </a:r>
                      <a:r>
                        <a:rPr lang="en-US" altLang="zh-CN"/>
                        <a:t>0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EOF</a:t>
                      </a: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# Set SELinux in permissive mode (effectively disabling it)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setenforce 0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sed -i 's/^SELINUX=enforcing$/SELINUX=</a:t>
                      </a:r>
                      <a:r>
                        <a:rPr lang="en-US" altLang="zh-CN"/>
                        <a:t>disabled</a:t>
                      </a:r>
                      <a:r>
                        <a:rPr lang="zh-CN" altLang="en-US"/>
                        <a:t>/' /etc/selinux/config</a:t>
                      </a: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yum install -y kubelet kubeadm kubectl --disableexcludes=kubernetes</a:t>
                      </a: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systemctl enable --now kubelet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traffic being routed incorrectly due to iptables being bypassed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 sz="2400"/>
              <a:t>Make sure that the br_netfilter module is loaded before this step. This can be done by running </a:t>
            </a:r>
            <a:r>
              <a:rPr lang="zh-CN" altLang="en-US" sz="2400" b="1">
                <a:solidFill>
                  <a:srgbClr val="FF0000"/>
                </a:solidFill>
              </a:rPr>
              <a:t>lsmod | grep br_netfilter. </a:t>
            </a:r>
            <a:endParaRPr lang="zh-CN" altLang="en-US" sz="2400"/>
          </a:p>
          <a:p>
            <a:pPr lvl="1"/>
            <a:r>
              <a:rPr lang="zh-CN" altLang="en-US" sz="2400"/>
              <a:t>To load it explicitly call </a:t>
            </a:r>
            <a:r>
              <a:rPr lang="zh-CN" altLang="en-US" sz="2400" b="1">
                <a:solidFill>
                  <a:srgbClr val="FF0000"/>
                </a:solidFill>
              </a:rPr>
              <a:t>modprobe br_netfilter</a:t>
            </a:r>
            <a:r>
              <a:rPr lang="zh-CN" altLang="en-US" sz="2400"/>
              <a:t>.</a:t>
            </a:r>
            <a:endParaRPr lang="zh-CN" altLang="en-US" sz="2400"/>
          </a:p>
        </p:txBody>
      </p:sp>
      <p:graphicFrame>
        <p:nvGraphicFramePr>
          <p:cNvPr id="4" name="表格 3"/>
          <p:cNvGraphicFramePr/>
          <p:nvPr/>
        </p:nvGraphicFramePr>
        <p:xfrm>
          <a:off x="1021715" y="1734185"/>
          <a:ext cx="9318625" cy="2569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8625"/>
              </a:tblGrid>
              <a:tr h="25692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/>
                        <a:t>cat &lt;&lt;EOF &gt;  /etc/sysctl.d/k8s.conf</a:t>
                      </a:r>
                      <a:endParaRPr lang="zh-CN" altLang="en-US" sz="2000"/>
                    </a:p>
                    <a:p>
                      <a:pPr>
                        <a:buNone/>
                      </a:pPr>
                      <a:r>
                        <a:rPr lang="zh-CN" altLang="en-US" sz="2000"/>
                        <a:t>net.bridge.bridge-nf-call-ip6tables = 1</a:t>
                      </a:r>
                      <a:endParaRPr lang="zh-CN" altLang="en-US" sz="2000"/>
                    </a:p>
                    <a:p>
                      <a:pPr>
                        <a:buNone/>
                      </a:pPr>
                      <a:r>
                        <a:rPr lang="zh-CN" altLang="en-US" sz="2000"/>
                        <a:t>net.bridge.bridge-nf-call-iptables = 1</a:t>
                      </a:r>
                      <a:endParaRPr lang="zh-CN" altLang="en-US" sz="2000"/>
                    </a:p>
                    <a:p>
                      <a:pPr>
                        <a:buNone/>
                      </a:pPr>
                      <a:r>
                        <a:rPr lang="zh-CN" altLang="en-US" sz="2000"/>
                        <a:t>net</a:t>
                      </a:r>
                      <a:r>
                        <a:rPr lang="en-US" altLang="zh-CN" sz="2000"/>
                        <a:t>.</a:t>
                      </a:r>
                      <a:r>
                        <a:rPr lang="zh-CN" altLang="en-US" sz="2000"/>
                        <a:t>ipv4</a:t>
                      </a:r>
                      <a:r>
                        <a:rPr lang="en-US" altLang="zh-CN" sz="2000"/>
                        <a:t>.</a:t>
                      </a:r>
                      <a:r>
                        <a:rPr lang="zh-CN" altLang="en-US" sz="2000"/>
                        <a:t>ip_forward </a:t>
                      </a:r>
                      <a:r>
                        <a:rPr lang="en-US" altLang="zh-CN" sz="2000"/>
                        <a:t>= 1</a:t>
                      </a:r>
                      <a:endParaRPr lang="zh-CN" altLang="en-US" sz="2000"/>
                    </a:p>
                    <a:p>
                      <a:pPr>
                        <a:buNone/>
                      </a:pPr>
                      <a:r>
                        <a:rPr lang="zh-CN" altLang="en-US" sz="2000"/>
                        <a:t>EOF</a:t>
                      </a:r>
                      <a:endParaRPr lang="zh-CN" altLang="en-US" sz="2000"/>
                    </a:p>
                    <a:p>
                      <a:pPr>
                        <a:buNone/>
                      </a:pPr>
                      <a:r>
                        <a:rPr lang="zh-CN" altLang="en-US" sz="2000"/>
                        <a:t>sysctl --system</a:t>
                      </a:r>
                      <a:endParaRPr lang="zh-CN" altLang="en-US" sz="20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rgbClr val="FF0000"/>
                </a:solidFill>
                <a:sym typeface="+mn-ea"/>
              </a:rPr>
              <a:t>Creating a single control-plane cluster with kubeadm</a:t>
            </a:r>
            <a:br>
              <a:rPr lang="zh-CN" altLang="en-US">
                <a:solidFill>
                  <a:srgbClr val="FF0000"/>
                </a:solidFill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Objectives</a:t>
            </a:r>
            <a:endParaRPr lang="zh-CN" altLang="en-US" sz="2800"/>
          </a:p>
          <a:p>
            <a:pPr lvl="1"/>
            <a:r>
              <a:rPr lang="zh-CN" altLang="en-US" sz="2800"/>
              <a:t>Install a single master Kubernetes cluster </a:t>
            </a:r>
            <a:endParaRPr lang="zh-CN" altLang="en-US" sz="2800"/>
          </a:p>
          <a:p>
            <a:pPr lvl="2"/>
            <a:r>
              <a:rPr lang="zh-CN" altLang="en-US" sz="2800"/>
              <a:t>kubeadm init &lt;args&gt;</a:t>
            </a:r>
            <a:endParaRPr lang="zh-CN" altLang="en-US" sz="2800"/>
          </a:p>
          <a:p>
            <a:pPr lvl="2"/>
            <a:r>
              <a:rPr lang="zh-CN" altLang="en-US" sz="2800"/>
              <a:t>[root@masnode1 ~]# kubeadm init --config kubeadm.yml</a:t>
            </a:r>
            <a:endParaRPr lang="zh-CN" altLang="en-US" sz="2800"/>
          </a:p>
          <a:p>
            <a:r>
              <a:rPr lang="zh-CN" altLang="en-US" sz="2800">
                <a:solidFill>
                  <a:srgbClr val="FF0000"/>
                </a:solidFill>
              </a:rPr>
              <a:t>Install a Pod network on the cluster so that your Pods can talk to each other （</a:t>
            </a:r>
            <a:r>
              <a:rPr lang="en-US" altLang="zh-CN" sz="2800">
                <a:solidFill>
                  <a:srgbClr val="FF0000"/>
                </a:solidFill>
              </a:rPr>
              <a:t>flannel </a:t>
            </a:r>
            <a:r>
              <a:rPr sz="2800">
                <a:solidFill>
                  <a:srgbClr val="FF0000"/>
                </a:solidFill>
              </a:rPr>
              <a:t>（</a:t>
            </a:r>
            <a:r>
              <a:rPr lang="en-US" altLang="zh-CN" sz="2800">
                <a:solidFill>
                  <a:srgbClr val="FF0000"/>
                </a:solidFill>
              </a:rPr>
              <a:t>quay.io--redhat</a:t>
            </a:r>
            <a:r>
              <a:rPr sz="2800">
                <a:solidFill>
                  <a:srgbClr val="FF0000"/>
                </a:solidFill>
              </a:rPr>
              <a:t>）</a:t>
            </a:r>
            <a:r>
              <a:rPr lang="zh-CN" altLang="en-US" sz="2800">
                <a:solidFill>
                  <a:srgbClr val="FF0000"/>
                </a:solidFill>
              </a:rPr>
              <a:t>）</a:t>
            </a:r>
            <a:endParaRPr lang="zh-CN" altLang="en-US" sz="2800">
              <a:solidFill>
                <a:srgbClr val="FF0000"/>
              </a:solidFill>
            </a:endParaRPr>
          </a:p>
          <a:p>
            <a:pPr lvl="1"/>
            <a:r>
              <a:rPr lang="zh-CN" altLang="en-US" sz="2800">
                <a:solidFill>
                  <a:srgbClr val="FF0000"/>
                </a:solidFill>
              </a:rPr>
              <a:t>For flannel to work correctly, you must pass --pod-network-cidr=10.244.0.0/16 to kubeadm init.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kubeadm.yml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3590882" y="2324700"/>
          <a:ext cx="10852150" cy="1106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2150"/>
              </a:tblGrid>
              <a:tr h="110642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[root@wornode2 ~]# cat kubeadm.yml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apiVersion: kubeadm.k8s.io/v1beta2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bootstrapTokens: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- groups: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- system:bootstrappers:kubeadm:default-node-token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token: abcdef.0123456789abcdef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ttl: 24h0m0s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usages: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- signing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- authentication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kind: InitConfiguration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localAPIEndpoint: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advertiseAddress: 192.168.0.100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bindPort: 6443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nodeRegistration: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criSocket: /var/run/dockershim.sock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name: wornode2.example.com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taints: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- effect: NoSchedule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  key: node-role.kubernetes.io/master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---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apiServer: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timeoutForControlPlane: 4m0s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apiVersion: kubeadm.k8s.io/v1beta2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certificatesDir: /etc/kubernetes/pki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clusterName: kubernetes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controllerManager: {}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dns: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type: CoreDNS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etcd: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local: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  dataDir: /var/lib/etcd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imageRepository: k8s.gcr.io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kind: ClusterConfiguration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kubernetesVersion: v1.15.0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networking: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dnsDomain: cluster.local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serviceSubnet: 10.96.0.0/12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PodSubnet: 10.244.0.0/16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scheduler: {}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64895" y="1407795"/>
            <a:ext cx="91217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kubeadm config print init-defaults &gt; kubeadm.yml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64590" y="1866900"/>
            <a:ext cx="76727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advertiseAddress: 192.168.0.100</a:t>
            </a:r>
            <a:endParaRPr lang="zh-CN" altLang="en-US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2115" y="2324735"/>
            <a:ext cx="69094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PodSubnet: 10.244.0.0/16</a:t>
            </a:r>
            <a:endParaRPr lang="zh-CN" altLang="en-US">
              <a:solidFill>
                <a:srgbClr val="0070C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kubeadm init --config kubeadm.yml</a:t>
            </a:r>
            <a:endParaRPr lang="en-US" altLang="zh-CN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r>
              <a:rPr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（由于防火长城存在 访问不了</a:t>
            </a:r>
            <a:r>
              <a:rPr lang="en-US" altLang="zh-CN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k8s</a:t>
            </a:r>
            <a:r>
              <a:rPr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。</a:t>
            </a:r>
            <a:r>
              <a:rPr lang="en-US" altLang="zh-CN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gcr</a:t>
            </a:r>
            <a:r>
              <a:rPr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）下载为本地镜像 改名</a:t>
            </a:r>
            <a:r>
              <a:rPr lang="en-US" altLang="zh-CN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k8s</a:t>
            </a:r>
            <a:r>
              <a:rPr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。。。</a:t>
            </a:r>
            <a:r>
              <a:rPr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 参见</a:t>
            </a:r>
            <a:r>
              <a:rPr lang="en-US" altLang="zh-CN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P20</a:t>
            </a:r>
            <a:endParaRPr lang="en-US" altLang="zh-CN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r>
              <a:t>。。。。。</a:t>
            </a:r>
          </a:p>
          <a:p>
            <a:r>
              <a:t>Your Kubernetes control-plane has initialized successfully!</a:t>
            </a:r>
          </a:p>
          <a:p/>
          <a:p>
            <a:r>
              <a:t>To start using your cluster, you need to run the following as a </a:t>
            </a:r>
            <a:r>
              <a:rPr b="1">
                <a:solidFill>
                  <a:srgbClr val="0070C0"/>
                </a:solidFill>
              </a:rPr>
              <a:t>regular user: 参见</a:t>
            </a:r>
            <a:r>
              <a:rPr lang="en-US" altLang="zh-CN" b="1">
                <a:solidFill>
                  <a:srgbClr val="0070C0"/>
                </a:solidFill>
              </a:rPr>
              <a:t>P21</a:t>
            </a:r>
            <a:endParaRPr b="1">
              <a:solidFill>
                <a:srgbClr val="0070C0"/>
              </a:solidFill>
            </a:endParaRPr>
          </a:p>
          <a:p/>
          <a:p>
            <a:r>
              <a:t>  mkdir -p $HOME/.kube</a:t>
            </a:r>
          </a:p>
          <a:p>
            <a:r>
              <a:t>  sudo cp -i /etc/kubernetes/admin.conf $HOME/.kube/config</a:t>
            </a:r>
          </a:p>
          <a:p>
            <a:r>
              <a:t>  sudo chown $(id -u):$(id -g) $HOME/.kube/config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6887845" y="4199255"/>
            <a:ext cx="1817370" cy="149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887845" y="2374900"/>
            <a:ext cx="1817370" cy="149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887845" y="490855"/>
            <a:ext cx="1817370" cy="149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Work Node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9466580" y="4199255"/>
            <a:ext cx="1817370" cy="149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466580" y="2284095"/>
            <a:ext cx="1817370" cy="149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25730" y="2284095"/>
            <a:ext cx="5224780" cy="4269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24230" y="490855"/>
            <a:ext cx="3077845" cy="149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Master</a:t>
            </a:r>
            <a:r>
              <a:rPr lang="zh-CN" altLang="en-US"/>
              <a:t>（</a:t>
            </a:r>
            <a:r>
              <a:rPr lang="en-US" altLang="zh-CN"/>
              <a:t>Control</a:t>
            </a:r>
            <a:r>
              <a:rPr lang="zh-CN" altLang="en-US"/>
              <a:t>）</a:t>
            </a:r>
            <a:r>
              <a:rPr lang="en-US" altLang="zh-CN"/>
              <a:t> Node</a:t>
            </a:r>
            <a:endParaRPr lang="en-US" altLang="zh-CN"/>
          </a:p>
        </p:txBody>
      </p:sp>
      <p:sp>
        <p:nvSpPr>
          <p:cNvPr id="11" name="六边形 10"/>
          <p:cNvSpPr/>
          <p:nvPr/>
        </p:nvSpPr>
        <p:spPr>
          <a:xfrm>
            <a:off x="7147560" y="2576195"/>
            <a:ext cx="287655" cy="23622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六边形 11"/>
          <p:cNvSpPr/>
          <p:nvPr/>
        </p:nvSpPr>
        <p:spPr>
          <a:xfrm>
            <a:off x="7274560" y="2703195"/>
            <a:ext cx="287655" cy="23622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六边形 12"/>
          <p:cNvSpPr/>
          <p:nvPr/>
        </p:nvSpPr>
        <p:spPr>
          <a:xfrm>
            <a:off x="7401560" y="2830195"/>
            <a:ext cx="287655" cy="23622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六边形 13"/>
          <p:cNvSpPr/>
          <p:nvPr/>
        </p:nvSpPr>
        <p:spPr>
          <a:xfrm>
            <a:off x="7528560" y="2957195"/>
            <a:ext cx="287655" cy="23622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六边形 14"/>
          <p:cNvSpPr/>
          <p:nvPr/>
        </p:nvSpPr>
        <p:spPr>
          <a:xfrm>
            <a:off x="7655560" y="3084195"/>
            <a:ext cx="287655" cy="23622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六边形 15"/>
          <p:cNvSpPr/>
          <p:nvPr/>
        </p:nvSpPr>
        <p:spPr>
          <a:xfrm>
            <a:off x="7782560" y="3211195"/>
            <a:ext cx="287655" cy="23622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332345" y="6200140"/>
            <a:ext cx="3172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docker</a:t>
            </a:r>
            <a:endParaRPr lang="en-US" altLang="zh-CN"/>
          </a:p>
        </p:txBody>
      </p:sp>
      <p:sp>
        <p:nvSpPr>
          <p:cNvPr id="19" name="椭圆 18"/>
          <p:cNvSpPr/>
          <p:nvPr/>
        </p:nvSpPr>
        <p:spPr>
          <a:xfrm>
            <a:off x="1846580" y="3550920"/>
            <a:ext cx="1340485" cy="118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POD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18" name="六边形 17"/>
          <p:cNvSpPr/>
          <p:nvPr/>
        </p:nvSpPr>
        <p:spPr>
          <a:xfrm>
            <a:off x="2039620" y="3670300"/>
            <a:ext cx="738505" cy="52895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C1</a:t>
            </a:r>
            <a:endParaRPr lang="en-US" altLang="zh-CN"/>
          </a:p>
        </p:txBody>
      </p:sp>
      <p:grpSp>
        <p:nvGrpSpPr>
          <p:cNvPr id="22" name="组合 21"/>
          <p:cNvGrpSpPr/>
          <p:nvPr/>
        </p:nvGrpSpPr>
        <p:grpSpPr>
          <a:xfrm>
            <a:off x="506095" y="2693035"/>
            <a:ext cx="1339850" cy="1179830"/>
            <a:chOff x="2754" y="5229"/>
            <a:chExt cx="2110" cy="1858"/>
          </a:xfrm>
        </p:grpSpPr>
        <p:sp>
          <p:nvSpPr>
            <p:cNvPr id="20" name="椭圆 19"/>
            <p:cNvSpPr/>
            <p:nvPr/>
          </p:nvSpPr>
          <p:spPr>
            <a:xfrm>
              <a:off x="2754" y="5229"/>
              <a:ext cx="2111" cy="18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POD</a:t>
              </a:r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</p:txBody>
        </p:sp>
        <p:sp>
          <p:nvSpPr>
            <p:cNvPr id="21" name="六边形 20"/>
            <p:cNvSpPr/>
            <p:nvPr/>
          </p:nvSpPr>
          <p:spPr>
            <a:xfrm>
              <a:off x="3228" y="5780"/>
              <a:ext cx="1163" cy="833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C1</a:t>
              </a:r>
              <a:endParaRPr lang="en-US" altLang="zh-CN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738630" y="4896485"/>
            <a:ext cx="1339850" cy="1179830"/>
            <a:chOff x="2754" y="5229"/>
            <a:chExt cx="2110" cy="1858"/>
          </a:xfrm>
        </p:grpSpPr>
        <p:sp>
          <p:nvSpPr>
            <p:cNvPr id="56" name="椭圆 55"/>
            <p:cNvSpPr/>
            <p:nvPr/>
          </p:nvSpPr>
          <p:spPr>
            <a:xfrm>
              <a:off x="2754" y="5229"/>
              <a:ext cx="2111" cy="18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POD</a:t>
              </a:r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</p:txBody>
        </p:sp>
        <p:sp>
          <p:nvSpPr>
            <p:cNvPr id="57" name="六边形 56"/>
            <p:cNvSpPr/>
            <p:nvPr/>
          </p:nvSpPr>
          <p:spPr>
            <a:xfrm>
              <a:off x="3228" y="5780"/>
              <a:ext cx="1163" cy="833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C1</a:t>
              </a:r>
              <a:endParaRPr lang="en-US" altLang="zh-CN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1948815" y="2284095"/>
            <a:ext cx="1339850" cy="1179830"/>
            <a:chOff x="2754" y="5229"/>
            <a:chExt cx="2110" cy="1858"/>
          </a:xfrm>
        </p:grpSpPr>
        <p:sp>
          <p:nvSpPr>
            <p:cNvPr id="59" name="椭圆 58"/>
            <p:cNvSpPr/>
            <p:nvPr/>
          </p:nvSpPr>
          <p:spPr>
            <a:xfrm>
              <a:off x="2754" y="5229"/>
              <a:ext cx="2111" cy="18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POD</a:t>
              </a:r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</p:txBody>
        </p:sp>
        <p:sp>
          <p:nvSpPr>
            <p:cNvPr id="60" name="六边形 59"/>
            <p:cNvSpPr/>
            <p:nvPr/>
          </p:nvSpPr>
          <p:spPr>
            <a:xfrm>
              <a:off x="3228" y="5780"/>
              <a:ext cx="1163" cy="833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C1</a:t>
              </a:r>
              <a:endParaRPr lang="en-US" altLang="zh-CN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3289300" y="4891405"/>
            <a:ext cx="1388745" cy="782320"/>
            <a:chOff x="2754" y="5229"/>
            <a:chExt cx="5970" cy="4094"/>
          </a:xfrm>
        </p:grpSpPr>
        <p:sp>
          <p:nvSpPr>
            <p:cNvPr id="62" name="椭圆 61"/>
            <p:cNvSpPr/>
            <p:nvPr/>
          </p:nvSpPr>
          <p:spPr>
            <a:xfrm>
              <a:off x="2754" y="5229"/>
              <a:ext cx="2111" cy="18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POD</a:t>
              </a:r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</p:txBody>
        </p:sp>
        <p:sp>
          <p:nvSpPr>
            <p:cNvPr id="63" name="六边形 62"/>
            <p:cNvSpPr/>
            <p:nvPr/>
          </p:nvSpPr>
          <p:spPr>
            <a:xfrm>
              <a:off x="7561" y="8490"/>
              <a:ext cx="1163" cy="833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C1</a:t>
              </a:r>
              <a:endParaRPr lang="en-US" altLang="zh-CN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205105" y="4819015"/>
            <a:ext cx="1339850" cy="1179830"/>
            <a:chOff x="2754" y="5229"/>
            <a:chExt cx="2110" cy="1858"/>
          </a:xfrm>
        </p:grpSpPr>
        <p:sp>
          <p:nvSpPr>
            <p:cNvPr id="65" name="椭圆 64"/>
            <p:cNvSpPr/>
            <p:nvPr/>
          </p:nvSpPr>
          <p:spPr>
            <a:xfrm>
              <a:off x="2754" y="5229"/>
              <a:ext cx="2111" cy="18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POD</a:t>
              </a:r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</p:txBody>
        </p:sp>
        <p:sp>
          <p:nvSpPr>
            <p:cNvPr id="66" name="六边形 65"/>
            <p:cNvSpPr/>
            <p:nvPr/>
          </p:nvSpPr>
          <p:spPr>
            <a:xfrm>
              <a:off x="3228" y="5780"/>
              <a:ext cx="1163" cy="833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C1</a:t>
              </a:r>
              <a:endParaRPr lang="en-US" altLang="zh-CN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3471545" y="2672080"/>
            <a:ext cx="1339850" cy="1179830"/>
            <a:chOff x="2754" y="5229"/>
            <a:chExt cx="2110" cy="1858"/>
          </a:xfrm>
        </p:grpSpPr>
        <p:sp>
          <p:nvSpPr>
            <p:cNvPr id="68" name="椭圆 67"/>
            <p:cNvSpPr/>
            <p:nvPr/>
          </p:nvSpPr>
          <p:spPr>
            <a:xfrm>
              <a:off x="2754" y="5229"/>
              <a:ext cx="2111" cy="18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POD</a:t>
              </a:r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</p:txBody>
        </p:sp>
        <p:sp>
          <p:nvSpPr>
            <p:cNvPr id="69" name="六边形 68"/>
            <p:cNvSpPr/>
            <p:nvPr/>
          </p:nvSpPr>
          <p:spPr>
            <a:xfrm>
              <a:off x="3228" y="5780"/>
              <a:ext cx="1163" cy="833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C1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docker pull registry.cn-shanghai.aliyuncs.com/fkfgw/kube-apiserver:v1.15.0</a:t>
            </a:r>
            <a:endParaRPr lang="zh-CN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docker pull registry.cn-shanghai.aliyuncs.com/fkfgw/kube-controller-manager:v1.15.0</a:t>
            </a:r>
            <a:endParaRPr lang="zh-CN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docker pull registry.cn-shanghai.aliyuncs.com/fkfgw/kube-scheduler:v1.15.0</a:t>
            </a:r>
            <a:endParaRPr lang="zh-CN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docker pull registry.cn-shanghai.aliyuncs.com/fkfgw/kube-proxy:v1.15.0</a:t>
            </a:r>
            <a:endParaRPr lang="zh-CN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docker pull registry.cn-shanghai.aliyuncs.com/fkfgw/pause:3.1</a:t>
            </a:r>
            <a:endParaRPr lang="zh-CN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docker pull registry.cn-shanghai.aliyuncs.com/fkfgw/etcd:3.3.10</a:t>
            </a:r>
            <a:endParaRPr lang="zh-CN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docker pull registry.cn-shanghai.aliyuncs.com/fkfgw/coredns:1.3.1</a:t>
            </a:r>
            <a:endParaRPr lang="zh-CN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r>
              <a:rPr lang="zh-CN" altLang="en-US"/>
              <a:t>一共</a:t>
            </a:r>
            <a:r>
              <a:rPr lang="en-US" altLang="zh-CN"/>
              <a:t>7</a:t>
            </a:r>
            <a:r>
              <a:t>个</a:t>
            </a:r>
            <a:endParaRPr lang="zh-CN" altLang="en-US"/>
          </a:p>
          <a:p>
            <a:r>
              <a:rPr lang="en-US" altLang="zh-CN">
                <a:solidFill>
                  <a:srgbClr val="0070C0"/>
                </a:solidFill>
              </a:rPr>
              <a:t>docke tag </a:t>
            </a:r>
            <a:r>
              <a:rPr>
                <a:solidFill>
                  <a:srgbClr val="0070C0"/>
                </a:solidFill>
                <a:sym typeface="+mn-ea"/>
              </a:rPr>
              <a:t> registry.cn-shanghai.aliyuncs.com/fkfgw/coredns:1.3.1 k8s.gcr.io/coredns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:1.3.1</a:t>
            </a:r>
            <a:endParaRPr lang="en-US" altLang="zh-CN">
              <a:sym typeface="+mn-ea"/>
            </a:endParaRPr>
          </a:p>
          <a:p>
            <a:r>
              <a:rPr>
                <a:sym typeface="+mn-ea"/>
              </a:rPr>
              <a:t>。。。。。。。</a:t>
            </a:r>
            <a:endParaRPr>
              <a:sym typeface="+mn-ea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670560" y="5322570"/>
          <a:ext cx="12136755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6755"/>
              </a:tblGrid>
              <a:tr h="25603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[root@masnode1 ~]# docker image ls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REPOSITORY                           TAG                 IMAGE ID            CREATED             SIZE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k8s.gcr.io/kube-proxy                v1.15.0             d235b23c3570        2 months ago        82.4MB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k8s.gcr.io/kube-apiserver            v1.15.0             201c7a840312        2 months ago        207MB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k8s.gcr.io/kube-controller-manager   v1.15.0             8328bb49b652        2 months ago        159MB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k8s.gcr.io/kube-scheduler            v1.15.0             2d3813851e87        2 months ago        81.1MB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k8s.gcr.io/coredns                   1.3.1               eb516548c180        8 months ago        40.3MB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k8s.gcr.io/etcd                      3.3.10              2c4adeb21b4f        9 months ago        258MB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k8s.gcr.io/pause                     3.1                 da86e6ba6ca1        20 months ago       742kB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[root@masnode1 ~]# useradd -G wheel kubeadm</a:t>
            </a:r>
            <a:endParaRPr lang="zh-CN" altLang="en-US"/>
          </a:p>
          <a:p>
            <a:r>
              <a:rPr lang="zh-CN" altLang="en-US"/>
              <a:t>[root@masnode1 ~]# echo 1 |passwd --stdin kubeadm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su - </a:t>
            </a:r>
            <a:r>
              <a:rPr>
                <a:sym typeface="+mn-ea"/>
              </a:rPr>
              <a:t>kubeadm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 mkdir -p $HOME/.kube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  sudo cp -i /etc/kubernetes/admin.conf $HOME/.kube/config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  sudo chown $(id -u):$(id -g) $HOME/.kube/config</a:t>
            </a:r>
            <a:endParaRPr>
              <a:sym typeface="+mn-ea"/>
            </a:endParaRPr>
          </a:p>
          <a:p>
            <a:pPr lvl="1"/>
            <a:endParaRPr>
              <a:sym typeface="+mn-ea"/>
            </a:endParaRPr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669882" y="1296000"/>
          <a:ext cx="1085215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215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Your Kubernetes control-plane has initialized successfully!</a:t>
                      </a: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To start using your cluster, you need to run the following as a regular user:</a:t>
                      </a: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mkdir -p $HOME/.kube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sudo cp -i /etc/kubernetes/admin.conf $HOME/.kube/config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sudo chown $(id -u):$(id -g) $HOME/.kube/config</a:t>
                      </a: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You should now deploy a pod network to the cluster.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Run "kubectl apply -f [podnetwork].yaml" with one of the options listed at: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https://kubernetes.io/docs/concepts/cluster-administration/addons/</a:t>
                      </a: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Then you can join any number of worker nodes by running the following on each as root:</a:t>
                      </a: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kubeadm join 192.168.0.100:6443 --token abcdef.0123456789abcdef \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  --discovery-token-ca-cert-hash sha256:c8cfab70a96f7546f86cf1c22f376e178f32dc57bbf6156faee150563ae642f5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854710" y="810260"/>
            <a:ext cx="3315970" cy="5615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82260" y="769620"/>
            <a:ext cx="3315970" cy="5615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872855" y="810260"/>
            <a:ext cx="3315970" cy="5615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33475" y="1016000"/>
            <a:ext cx="272034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K8s API Server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152525" y="1663065"/>
            <a:ext cx="272034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Scheduler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1133475" y="2432685"/>
            <a:ext cx="272034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Controller-Manager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1152525" y="3187700"/>
            <a:ext cx="272034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etcd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1152525" y="4544060"/>
            <a:ext cx="272034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flannel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5907405" y="5728335"/>
            <a:ext cx="236093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9244330" y="5707380"/>
            <a:ext cx="236093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6051550" y="1057275"/>
            <a:ext cx="236093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Kubelet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9182735" y="1057275"/>
            <a:ext cx="236093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Kubelet</a:t>
            </a:r>
            <a:endParaRPr lang="en-US" altLang="zh-CN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3700145" y="1292860"/>
            <a:ext cx="2607310" cy="101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741420" y="1149350"/>
            <a:ext cx="57899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102350" y="1796415"/>
            <a:ext cx="2310130" cy="369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Controller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9244330" y="1776095"/>
            <a:ext cx="2310130" cy="369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Controller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6051550" y="2607310"/>
            <a:ext cx="2310130" cy="369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Controller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6102350" y="2607310"/>
            <a:ext cx="2310130" cy="369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Kubelet Proxy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9295130" y="2607310"/>
            <a:ext cx="2310130" cy="369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Kubelet Proxy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5871845" y="4532630"/>
            <a:ext cx="272034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flannel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9170670" y="4544060"/>
            <a:ext cx="272034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flannel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2565400" y="137795"/>
            <a:ext cx="7597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docker google redhat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Easy to use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The user should not have to run anything more than a couple of commands, including:</a:t>
            </a:r>
            <a:endParaRPr lang="zh-CN" altLang="en-US"/>
          </a:p>
          <a:p>
            <a:r>
              <a:rPr lang="zh-CN" altLang="en-US"/>
              <a:t>kubeadm init on the master</a:t>
            </a:r>
            <a:endParaRPr lang="zh-CN" altLang="en-US"/>
          </a:p>
          <a:p>
            <a:r>
              <a:rPr lang="zh-CN" altLang="en-US"/>
              <a:t>export KUBECONFIG=/etc/kubernetes/admin.conf</a:t>
            </a:r>
            <a:endParaRPr lang="zh-CN" altLang="en-US"/>
          </a:p>
          <a:p>
            <a:r>
              <a:rPr lang="zh-CN" altLang="en-US"/>
              <a:t>kubectl apply -f &lt;network-of-choice.yaml&gt;</a:t>
            </a:r>
            <a:endParaRPr lang="zh-CN" altLang="en-US"/>
          </a:p>
          <a:p>
            <a:r>
              <a:rPr lang="zh-CN" altLang="en-US"/>
              <a:t>kubeadm join --token &lt;token&gt; &lt;master-ip&gt;:&lt;master-port&gt;</a:t>
            </a:r>
            <a:endParaRPr lang="zh-CN" altLang="en-US"/>
          </a:p>
          <a:p>
            <a:r>
              <a:rPr lang="zh-CN" altLang="en-US"/>
              <a:t>The kubeadm join request to add a node should be automatically approved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9700" y="100330"/>
            <a:ext cx="11868150" cy="6335395"/>
          </a:xfrm>
        </p:spPr>
        <p:txBody>
          <a:bodyPr/>
          <a:p>
            <a:r>
              <a:rPr lang="zh-CN" altLang="en-US" sz="2400" b="1"/>
              <a:t>升级</a:t>
            </a:r>
            <a:r>
              <a:rPr lang="en-US" altLang="zh-CN" sz="2400" b="1"/>
              <a:t>epel-releae</a:t>
            </a:r>
            <a:r>
              <a:rPr sz="2400" b="1"/>
              <a:t>；安装</a:t>
            </a:r>
            <a:r>
              <a:rPr lang="en-US" altLang="zh-CN" sz="2400" b="1"/>
              <a:t>ansible</a:t>
            </a:r>
            <a:r>
              <a:rPr sz="2400" b="1"/>
              <a:t>（</a:t>
            </a:r>
            <a:r>
              <a:rPr lang="en-US" altLang="zh-CN" sz="2400" b="1"/>
              <a:t>optional</a:t>
            </a:r>
            <a:r>
              <a:rPr sz="2400" b="1"/>
              <a:t>）（</a:t>
            </a:r>
            <a:r>
              <a:rPr lang="en-US" altLang="zh-CN" sz="2400" b="1"/>
              <a:t>inventory</a:t>
            </a:r>
            <a:r>
              <a:rPr sz="2400" b="1"/>
              <a:t>文件 </a:t>
            </a:r>
            <a:r>
              <a:rPr lang="en-US" altLang="zh-CN" sz="2400" b="1"/>
              <a:t>ssh</a:t>
            </a:r>
            <a:r>
              <a:rPr sz="2400" b="1"/>
              <a:t>互信</a:t>
            </a:r>
            <a:r>
              <a:rPr lang="en-US" altLang="zh-CN" sz="2400" b="1"/>
              <a:t>.....</a:t>
            </a:r>
            <a:r>
              <a:rPr sz="2400" b="1"/>
              <a:t>）</a:t>
            </a:r>
            <a:endParaRPr sz="2400" b="1"/>
          </a:p>
          <a:p>
            <a:r>
              <a:rPr sz="2400" b="1"/>
              <a:t>安装</a:t>
            </a:r>
            <a:r>
              <a:rPr lang="en-US" altLang="zh-CN" sz="2400" b="1"/>
              <a:t>docker-ce</a:t>
            </a:r>
            <a:endParaRPr lang="en-US" altLang="zh-CN" sz="2400" b="1"/>
          </a:p>
          <a:p>
            <a:pPr lvl="1"/>
            <a:r>
              <a:rPr sz="2400" b="1"/>
              <a:t>下载</a:t>
            </a:r>
            <a:r>
              <a:rPr lang="en-US" altLang="zh-CN" sz="2400" b="1"/>
              <a:t>ce yum</a:t>
            </a:r>
            <a:r>
              <a:rPr sz="2400" b="1"/>
              <a:t>源 （</a:t>
            </a:r>
            <a:r>
              <a:rPr lang="en-US" altLang="zh-CN" sz="2400" b="1"/>
              <a:t>Day54</a:t>
            </a:r>
            <a:r>
              <a:rPr sz="2400" b="1"/>
              <a:t>）ansible all -m get_url -a 'url=https://download.docker.com/linux/centos/docker-ce.repo dest=/etc/yum.repos.d/'</a:t>
            </a:r>
            <a:endParaRPr sz="2400" b="1"/>
          </a:p>
          <a:p>
            <a:pPr lvl="2"/>
            <a:r>
              <a:rPr sz="2400" b="1"/>
              <a:t>yum list |grep docker-ce 查看源中</a:t>
            </a:r>
            <a:r>
              <a:rPr lang="en-US" altLang="zh-CN" sz="2400" b="1"/>
              <a:t>docker</a:t>
            </a:r>
            <a:r>
              <a:rPr sz="2400" b="1"/>
              <a:t>版本</a:t>
            </a:r>
            <a:endParaRPr sz="2400" b="1"/>
          </a:p>
          <a:p>
            <a:pPr lvl="2"/>
            <a:r>
              <a:rPr sz="2400" b="1"/>
              <a:t>yum list docker-ce.x86_64 --showduplicates</a:t>
            </a:r>
            <a:endParaRPr sz="2400" b="1"/>
          </a:p>
          <a:p>
            <a:pPr lvl="1"/>
            <a:r>
              <a:rPr lang="en-US" altLang="zh-CN" sz="2400" b="1"/>
              <a:t>all node </a:t>
            </a:r>
            <a:r>
              <a:rPr sz="2400" b="1"/>
              <a:t>安装</a:t>
            </a:r>
            <a:r>
              <a:rPr lang="en-US" altLang="zh-CN" sz="2400" b="1"/>
              <a:t>docker-ce;</a:t>
            </a:r>
            <a:r>
              <a:rPr sz="2400" b="1"/>
              <a:t>并启动和设置自动启动</a:t>
            </a:r>
            <a:r>
              <a:rPr lang="en-US" altLang="zh-CN" sz="2400" b="1"/>
              <a:t>docker</a:t>
            </a:r>
            <a:endParaRPr lang="en-US" altLang="zh-CN" sz="2400" b="1"/>
          </a:p>
          <a:p>
            <a:pPr lvl="2"/>
            <a:r>
              <a:rPr sz="2400" b="1"/>
              <a:t>ansible all -m yum -a 'name=docker-ce-18.09.7-3.el7 state=present'</a:t>
            </a:r>
            <a:endParaRPr sz="2400" b="1"/>
          </a:p>
          <a:p>
            <a:pPr lvl="2"/>
            <a:r>
              <a:rPr sz="2400" b="1"/>
              <a:t>ansible all -m service -a 'name=docker.service state=started enabled=yes'</a:t>
            </a:r>
            <a:endParaRPr sz="2400" b="1"/>
          </a:p>
          <a:p>
            <a:endParaRPr lang="en-US" altLang="zh-CN" sz="2400" b="1"/>
          </a:p>
        </p:txBody>
      </p:sp>
    </p:spTree>
    <p:custDataLst>
      <p:tags r:id="rId1"/>
    </p:custData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9065" y="554990"/>
            <a:ext cx="11449685" cy="5760720"/>
          </a:xfrm>
        </p:spPr>
        <p:txBody>
          <a:bodyPr/>
          <a:p>
            <a:r>
              <a:rPr lang="zh-CN" altLang="en-US" sz="2000" b="1"/>
              <a:t>安装</a:t>
            </a:r>
            <a:r>
              <a:rPr lang="en-US" altLang="zh-CN" sz="2000" b="1"/>
              <a:t>Kubelet Kubeadm (master node kubectl)</a:t>
            </a:r>
            <a:endParaRPr lang="en-US" altLang="zh-CN" sz="2000" b="1"/>
          </a:p>
          <a:p>
            <a:pPr lvl="1"/>
            <a:r>
              <a:rPr sz="2000" b="1"/>
              <a:t>源码 </a:t>
            </a:r>
            <a:r>
              <a:rPr lang="en-US" altLang="zh-CN" sz="2000" b="1"/>
              <a:t>github </a:t>
            </a:r>
            <a:r>
              <a:rPr sz="2000" b="1"/>
              <a:t>（</a:t>
            </a:r>
            <a:r>
              <a:rPr lang="en-US" altLang="zh-CN" sz="2000" b="1"/>
              <a:t>tar.gz</a:t>
            </a:r>
            <a:r>
              <a:rPr sz="2000" b="1"/>
              <a:t>）</a:t>
            </a:r>
            <a:r>
              <a:rPr lang="en-US" altLang="zh-CN" sz="2000" b="1"/>
              <a:t>........</a:t>
            </a:r>
            <a:endParaRPr lang="en-US" altLang="zh-CN" sz="2000" b="1"/>
          </a:p>
          <a:p>
            <a:pPr lvl="1"/>
            <a:r>
              <a:rPr lang="en-US" altLang="zh-CN" sz="2000" b="1"/>
              <a:t>yum</a:t>
            </a:r>
            <a:r>
              <a:rPr sz="2000" b="1"/>
              <a:t>源 </a:t>
            </a:r>
            <a:r>
              <a:rPr sz="2000" b="1">
                <a:solidFill>
                  <a:srgbClr val="FF0000"/>
                </a:solidFill>
              </a:rPr>
              <a:t>https://packages.cloud.google.com</a:t>
            </a:r>
            <a:r>
              <a:rPr sz="2000" b="1"/>
              <a:t>/yum/repos/kubernetes-el7-x86_64</a:t>
            </a:r>
            <a:endParaRPr sz="2000" b="1"/>
          </a:p>
          <a:p>
            <a:pPr lvl="1"/>
            <a:r>
              <a:rPr lang="en-US" altLang="zh-CN" sz="2000" b="1">
                <a:sym typeface="+mn-ea"/>
              </a:rPr>
              <a:t>yum</a:t>
            </a:r>
            <a:r>
              <a:rPr sz="2000" b="1">
                <a:sym typeface="+mn-ea"/>
              </a:rPr>
              <a:t>镜像源</a:t>
            </a:r>
            <a:r>
              <a:rPr lang="en-US" altLang="zh-CN" sz="2000" b="1">
                <a:sym typeface="+mn-ea"/>
              </a:rPr>
              <a:t>: 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https://mirrors.aliyun.com</a:t>
            </a:r>
            <a:r>
              <a:rPr lang="en-US" altLang="zh-CN" sz="2000" b="1">
                <a:sym typeface="+mn-ea"/>
              </a:rPr>
              <a:t>/kubernetes/yum/repos/kubernetes-el7-x86_64/</a:t>
            </a:r>
            <a:endParaRPr lang="en-US" altLang="zh-CN" sz="2000" b="1">
              <a:sym typeface="+mn-ea"/>
            </a:endParaRPr>
          </a:p>
          <a:p>
            <a:pPr lvl="1"/>
            <a:r>
              <a:rPr lang="en-US" altLang="zh-CN" sz="2000" b="1">
                <a:sym typeface="+mn-ea"/>
              </a:rPr>
              <a:t>yum-config-manager --add-repo=https://mirrors.aliyun.com/kubernetes/yum/repos/kubernetes-el7-x86_64/</a:t>
            </a:r>
            <a:endParaRPr lang="en-US" altLang="zh-CN" sz="2000" b="1">
              <a:sym typeface="+mn-ea"/>
            </a:endParaRPr>
          </a:p>
          <a:p>
            <a:pPr lvl="1"/>
            <a:r>
              <a:rPr lang="en-US" altLang="zh-CN" sz="2000" b="1">
                <a:sym typeface="+mn-ea"/>
              </a:rPr>
              <a:t>[root@masnode1 ~]# yum install kubeamd kubelet kubectl</a:t>
            </a:r>
            <a:endParaRPr lang="en-US" altLang="zh-CN" sz="2000" b="1">
              <a:sym typeface="+mn-ea"/>
            </a:endParaRPr>
          </a:p>
          <a:p>
            <a:pPr lvl="1"/>
            <a:r>
              <a:rPr lang="en-US" altLang="zh-CN" sz="2000" b="1">
                <a:sym typeface="+mn-ea"/>
              </a:rPr>
              <a:t>[root@masnode1 ~]# ssh 192.168.0.101 yum -y install kubeadm kubelet</a:t>
            </a:r>
            <a:endParaRPr lang="en-US" altLang="zh-CN" sz="2000" b="1">
              <a:sym typeface="+mn-ea"/>
            </a:endParaRPr>
          </a:p>
          <a:p>
            <a:pPr lvl="1"/>
            <a:r>
              <a:rPr lang="en-US" altLang="zh-CN" sz="2000" b="1">
                <a:sym typeface="+mn-ea"/>
              </a:rPr>
              <a:t>[root@masnode1 ~]# ssh 192.168.0.102 yum -y install kubeadm kubelet</a:t>
            </a:r>
            <a:endParaRPr lang="en-US" altLang="zh-CN">
              <a:sym typeface="+mn-ea"/>
            </a:endParaRPr>
          </a:p>
          <a:p>
            <a:pPr lvl="1"/>
            <a:endParaRPr lang="en-US" altLang="zh-CN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用</a:t>
            </a:r>
            <a:r>
              <a:rPr lang="en-US" altLang="zh-CN"/>
              <a:t>Kube</a:t>
            </a:r>
            <a:r>
              <a:rPr lang="en-US" altLang="zh-CN"/>
              <a:t>adm</a:t>
            </a:r>
            <a:r>
              <a:t>部署</a:t>
            </a:r>
            <a:r>
              <a:rPr lang="en-US" altLang="zh-CN"/>
              <a:t>K8S Cluster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2057400" y="2066925"/>
            <a:ext cx="1936115" cy="4016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90110" y="2044700"/>
            <a:ext cx="1936115" cy="4037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289800" y="2066925"/>
            <a:ext cx="1936115" cy="4016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267585" y="5629910"/>
            <a:ext cx="1383030" cy="309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4966970" y="5629910"/>
            <a:ext cx="1383030" cy="309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7566025" y="5629910"/>
            <a:ext cx="1383030" cy="309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352790" y="63500"/>
            <a:ext cx="3352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Kernel 3.10+ 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432800" y="43180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cgroups subsystem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996940" y="800100"/>
            <a:ext cx="61264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warning] if Docker endpoint does not exist or does not work, if docker version &gt;17.03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267585" y="5004435"/>
            <a:ext cx="1383030" cy="331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kubelet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4966335" y="4960620"/>
            <a:ext cx="1383030" cy="331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kubelet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7566025" y="5004435"/>
            <a:ext cx="1383030" cy="331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kubelet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2267585" y="4429125"/>
            <a:ext cx="1383030" cy="331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kubeadm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4966970" y="4363085"/>
            <a:ext cx="1383030" cy="331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kubeadm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7566025" y="4429125"/>
            <a:ext cx="1383030" cy="331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kubeadm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2267585" y="4031615"/>
            <a:ext cx="1383030" cy="331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kubectl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698500"/>
            <a:ext cx="10852150" cy="5384165"/>
          </a:xfrm>
        </p:spPr>
        <p:txBody>
          <a:bodyPr/>
          <a:p>
            <a:r>
              <a:rPr lang="en-US" altLang="zh-CN" sz="2400" b="1"/>
              <a:t>3node </a:t>
            </a:r>
            <a:r>
              <a:rPr sz="2400" b="1"/>
              <a:t>（NAME="CentOS Linux"）</a:t>
            </a:r>
            <a:endParaRPr lang="en-US" altLang="zh-CN" sz="2400" b="1"/>
          </a:p>
          <a:p>
            <a:pPr lvl="1"/>
            <a:r>
              <a:rPr lang="en-US" altLang="zh-CN" sz="2400" b="1"/>
              <a:t>master node(controll node)</a:t>
            </a:r>
            <a:endParaRPr lang="en-US" altLang="zh-CN" sz="2400" b="1"/>
          </a:p>
          <a:p>
            <a:pPr lvl="2"/>
            <a:r>
              <a:rPr lang="en-US" altLang="zh-CN" sz="2400" b="1"/>
              <a:t>masnode1.example.com 192.168.0.100</a:t>
            </a:r>
            <a:endParaRPr lang="en-US" altLang="zh-CN" sz="2400" b="1"/>
          </a:p>
          <a:p>
            <a:pPr lvl="1"/>
            <a:r>
              <a:rPr lang="en-US" altLang="zh-CN" sz="2400" b="1"/>
              <a:t>work node</a:t>
            </a:r>
            <a:endParaRPr lang="en-US" altLang="zh-CN" sz="2400" b="1"/>
          </a:p>
          <a:p>
            <a:pPr lvl="2"/>
            <a:r>
              <a:rPr lang="en-US" altLang="zh-CN" sz="2400" b="1"/>
              <a:t>wornode1.example.com 192.168.0.101</a:t>
            </a:r>
            <a:endParaRPr lang="en-US" altLang="zh-CN" sz="2400" b="1"/>
          </a:p>
          <a:p>
            <a:pPr lvl="2"/>
            <a:r>
              <a:rPr lang="en-US" altLang="zh-CN" sz="2400" b="1">
                <a:sym typeface="+mn-ea"/>
              </a:rPr>
              <a:t>wornode2.example.com 192.168.0.101</a:t>
            </a:r>
            <a:endParaRPr lang="zh-CN" altLang="en-US" sz="2400" b="1"/>
          </a:p>
          <a:p>
            <a:pPr lvl="1"/>
            <a:r>
              <a:rPr lang="en-US" altLang="zh-CN" sz="2400" b="1"/>
              <a:t>disable SELinux(optional)</a:t>
            </a:r>
            <a:endParaRPr lang="en-US" altLang="zh-CN" sz="2400" b="1"/>
          </a:p>
          <a:p>
            <a:pPr lvl="1"/>
            <a:r>
              <a:rPr lang="en-US" altLang="zh-CN" sz="2400" b="1"/>
              <a:t>disable firewalld(systemctl disable firewalld)</a:t>
            </a:r>
            <a:endParaRPr lang="en-US" altLang="zh-CN" sz="2400" b="1"/>
          </a:p>
          <a:p>
            <a:pPr lvl="1"/>
            <a:r>
              <a:rPr lang="en-US" altLang="zh-CN" sz="2400" b="1"/>
              <a:t>hosts</a:t>
            </a:r>
            <a:r>
              <a:rPr sz="2400" b="1"/>
              <a:t>文件（</a:t>
            </a:r>
            <a:r>
              <a:rPr lang="en-US" altLang="zh-CN" sz="2400" b="1"/>
              <a:t>3node </a:t>
            </a:r>
            <a:r>
              <a:rPr sz="2400" b="1"/>
              <a:t>解析</a:t>
            </a:r>
            <a:r>
              <a:rPr sz="2400" b="1"/>
              <a:t>）</a:t>
            </a:r>
            <a:endParaRPr lang="en-US" altLang="zh-CN" sz="2400" b="1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https://kubernetes.io/docs/home/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Swap disabled.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 b="1"/>
              <a:t>You MUST disable swap in order for the kubelet to work properly</a:t>
            </a:r>
            <a:endParaRPr lang="zh-CN" altLang="en-US" sz="2000" b="1"/>
          </a:p>
          <a:p>
            <a:r>
              <a:rPr lang="zh-CN" altLang="en-US" sz="2000" b="1"/>
              <a:t>[root@masnode1 ~]# swapoff -a</a:t>
            </a:r>
            <a:endParaRPr lang="zh-CN" altLang="en-US" sz="2000" b="1"/>
          </a:p>
          <a:p>
            <a:r>
              <a:rPr lang="zh-CN" altLang="en-US" sz="2000" b="1"/>
              <a:t>[root@masnode1 ~]# vim /etc/fstab</a:t>
            </a:r>
            <a:endParaRPr lang="zh-CN" altLang="en-US" sz="2000" b="1"/>
          </a:p>
          <a:p>
            <a:r>
              <a:rPr lang="zh-CN" altLang="en-US" sz="2000" b="1"/>
              <a:t>#/dev/mapper/centos-swap swap                    swap    defaults        0 0</a:t>
            </a:r>
            <a:endParaRPr lang="zh-CN" altLang="en-US" sz="2000" b="1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Verify the MAC address and product_uuid are unique for every node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You can get the MAC address of the network interfaces using the command ip link or ifconfig -a</a:t>
            </a:r>
            <a:endParaRPr lang="zh-CN" altLang="en-US"/>
          </a:p>
          <a:p>
            <a:r>
              <a:rPr lang="zh-CN" altLang="en-US"/>
              <a:t>The product_uuid can be checked by using the command sudo cat /sys/class/dmi/id/product_uuid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[root@masnode1 ~]# ssh 192.168.0.101 cat /sys/class/dmi/id/product_uuid</a:t>
            </a:r>
            <a:endParaRPr lang="zh-CN" altLang="en-US"/>
          </a:p>
          <a:p>
            <a:r>
              <a:rPr lang="zh-CN" altLang="en-US"/>
              <a:t>5B474D56-EF47-F0F3-D21D-A4784281E58A</a:t>
            </a:r>
            <a:endParaRPr lang="zh-CN" altLang="en-US"/>
          </a:p>
          <a:p>
            <a:r>
              <a:rPr lang="zh-CN" altLang="en-US"/>
              <a:t>[root@masnode1 ~]# ssh 192.168.0.102 cat /sys/class/dmi/id/product_uuid</a:t>
            </a:r>
            <a:endParaRPr lang="zh-CN" altLang="en-US"/>
          </a:p>
          <a:p>
            <a:r>
              <a:rPr lang="zh-CN" altLang="en-US"/>
              <a:t>CBDD4D56-6514-D3B3-5A04-3EDA6373C56A</a:t>
            </a:r>
            <a:endParaRPr lang="zh-CN" altLang="en-US"/>
          </a:p>
          <a:p>
            <a:r>
              <a:rPr lang="zh-CN" altLang="en-US"/>
              <a:t>[root@masnode1 ~]# ssh 192.168.0.100 cat /sys/class/dmi/id/product_uuid</a:t>
            </a:r>
            <a:endParaRPr lang="zh-CN" altLang="en-US"/>
          </a:p>
          <a:p>
            <a:r>
              <a:rPr lang="zh-CN" altLang="en-US"/>
              <a:t>C7384D56-7A00-4A48-DA02-D46A53ED31D6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9715</Words>
  <Application>WPS 演示</Application>
  <PresentationFormat>宽屏</PresentationFormat>
  <Paragraphs>452</Paragraphs>
  <Slides>41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7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EDZ</cp:lastModifiedBy>
  <cp:revision>37</cp:revision>
  <dcterms:created xsi:type="dcterms:W3CDTF">2019-06-19T02:08:00Z</dcterms:created>
  <dcterms:modified xsi:type="dcterms:W3CDTF">2019-09-11T08:46:35Z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2052-11.1.0.8919</vt:lpwstr>
  </property>
</Properties>
</file>