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98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3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480" y="30543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5" name="六边形 4"/>
          <p:cNvSpPr/>
          <p:nvPr/>
        </p:nvSpPr>
        <p:spPr>
          <a:xfrm>
            <a:off x="648970" y="70739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575310" y="20440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7" name="六边形 6"/>
          <p:cNvSpPr/>
          <p:nvPr/>
        </p:nvSpPr>
        <p:spPr>
          <a:xfrm>
            <a:off x="2412365" y="232664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823460" y="40132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9" name="六边形 8"/>
          <p:cNvSpPr/>
          <p:nvPr/>
        </p:nvSpPr>
        <p:spPr>
          <a:xfrm>
            <a:off x="5334635" y="7931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4752975" y="21520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6697345" y="24123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12" name="六边形 11"/>
          <p:cNvSpPr/>
          <p:nvPr/>
        </p:nvSpPr>
        <p:spPr>
          <a:xfrm>
            <a:off x="2486025" y="5981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38480" y="359981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23" name="六边形 22"/>
          <p:cNvSpPr/>
          <p:nvPr/>
        </p:nvSpPr>
        <p:spPr>
          <a:xfrm>
            <a:off x="648970" y="40017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467995" y="53606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5" name="六边形 24"/>
          <p:cNvSpPr/>
          <p:nvPr/>
        </p:nvSpPr>
        <p:spPr>
          <a:xfrm>
            <a:off x="2412365" y="562102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823460" y="369570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27" name="六边形 26"/>
          <p:cNvSpPr/>
          <p:nvPr/>
        </p:nvSpPr>
        <p:spPr>
          <a:xfrm>
            <a:off x="5334635" y="40874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8" name="六边形 27"/>
          <p:cNvSpPr/>
          <p:nvPr/>
        </p:nvSpPr>
        <p:spPr>
          <a:xfrm>
            <a:off x="4752975" y="54463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9" name="六边形 28"/>
          <p:cNvSpPr/>
          <p:nvPr/>
        </p:nvSpPr>
        <p:spPr>
          <a:xfrm>
            <a:off x="6697345" y="570674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30" name="六边形 29"/>
          <p:cNvSpPr/>
          <p:nvPr/>
        </p:nvSpPr>
        <p:spPr>
          <a:xfrm>
            <a:off x="2486025" y="389255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334500" y="28702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537065" y="232664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537065" y="1532255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090025" y="3336290"/>
            <a:ext cx="2360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google</a:t>
            </a:r>
            <a:endParaRPr lang="en-US" altLang="zh-CN"/>
          </a:p>
          <a:p>
            <a:r>
              <a:rPr lang="en-US" altLang="zh-CN"/>
              <a:t>kubernetes</a:t>
            </a:r>
            <a:endParaRPr lang="en-US" altLang="zh-CN"/>
          </a:p>
          <a:p>
            <a:r>
              <a:rPr lang="en-US" altLang="zh-CN"/>
              <a:t>k8s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network adapters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required ports </a:t>
            </a:r>
            <a:r>
              <a:rPr lang="en-US" altLang="zh-CN"/>
              <a:t>:Control-plane node(s)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6443*	Kubernetes API server	All</a:t>
            </a:r>
            <a:endParaRPr lang="zh-CN" altLang="en-US"/>
          </a:p>
          <a:p>
            <a:r>
              <a:rPr lang="zh-CN" altLang="en-US"/>
              <a:t>TCP	Inbound	2379-2380	etcd server client API	kube-apiserver, etcd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10251	kube-scheduler	Self</a:t>
            </a:r>
            <a:endParaRPr lang="zh-CN" altLang="en-US"/>
          </a:p>
          <a:p>
            <a:r>
              <a:rPr lang="zh-CN" altLang="en-US"/>
              <a:t>TCP	Inbound	10252	kube-controller-manager	Self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Check required ports </a:t>
            </a:r>
            <a:r>
              <a:rPr lang="en-US" altLang="zh-CN">
                <a:sym typeface="+mn-ea"/>
              </a:rPr>
              <a:t>:work node(s)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30000-32767	NodePort Services**	All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Installing runtime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Runtime	Domain Socket</a:t>
            </a:r>
            <a:endParaRPr lang="zh-CN" altLang="en-US"/>
          </a:p>
          <a:p>
            <a:r>
              <a:rPr lang="zh-CN" altLang="en-US"/>
              <a:t>Docker	/var/run/docker.sock</a:t>
            </a:r>
            <a:endParaRPr lang="zh-CN" altLang="en-US"/>
          </a:p>
          <a:p>
            <a:r>
              <a:rPr lang="zh-CN" altLang="en-US"/>
              <a:t>containerd	/run/containerd/containerd.sock</a:t>
            </a:r>
            <a:endParaRPr lang="zh-CN" altLang="en-US"/>
          </a:p>
          <a:p>
            <a:r>
              <a:rPr lang="zh-CN" altLang="en-US"/>
              <a:t>CRI-O	/var/run/crio/crio.sock</a:t>
            </a:r>
            <a:endParaRPr lang="zh-CN" altLang="en-US"/>
          </a:p>
          <a:p>
            <a:r>
              <a:rPr lang="zh-CN" altLang="en-US"/>
              <a:t>如果同时检测到Docker和containerd，则Docker优先。这是必需的，因为Docker 18.09附带了containerd，两者都是可检测的。如果检测到任何其他两个或更多运行时，kubeadm将退出并显示相应的错误消息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容器软件的设置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docker ce</a:t>
            </a:r>
            <a:endParaRPr lang="zh-CN" altLang="en-US"/>
          </a:p>
          <a:p>
            <a:r>
              <a:rPr lang="zh-CN" altLang="en-US"/>
              <a:t>更改设置，使容器运行时和kubelet systemd用作cgroup驱动程序，从而使系统稳定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782320"/>
          <a:ext cx="853376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675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# Install Docker 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Set up the repository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Install required packages.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install yum-utils device-mapper-persistent-data lvm2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Add Docker repository.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yum-config-manager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--add-repo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https://download.docker.com/linux/centos/docker-ce.repo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Install Docker CE.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update &amp;&amp; yum install docker-ce-18.06.2.ce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Create /etc/docker directory.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/etc/docker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Setup daemon.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cat &gt; /etc/docker/daemon.json &lt;&lt;EOF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"registry-mirrors": ["https://wap3hkzj.mirror.aliyuncs.com"],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"exec-opts": ["native.cgroupdriver=systemd"],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"log-driver": "json-file",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"log-opts": 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"max-size": "100m"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},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"storage-driver": "overlay2",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"storage-opts": [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"overlay2.override_kernel_check=true"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]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}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-p /etc/systemd/system/docker.service.d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Restart 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daemon-reload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restart docker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安装kubeadm，kubelet和kubectl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kubeadm: the command to bootstrap the cluster.</a:t>
            </a:r>
            <a:endParaRPr lang="zh-CN" altLang="en-US"/>
          </a:p>
          <a:p>
            <a:r>
              <a:rPr lang="zh-CN" altLang="en-US"/>
              <a:t>kubelet: the component that runs on all of the machines in your cluster and does things like starting pods and containers.</a:t>
            </a:r>
            <a:endParaRPr lang="zh-CN" altLang="en-US"/>
          </a:p>
          <a:p>
            <a:r>
              <a:rPr lang="zh-CN" altLang="en-US"/>
              <a:t>kubectl: the command line util to talk to your cluster.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296035"/>
          <a:ext cx="8533765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 &lt;&lt;EOF &gt; /etc/yum.repos.d/kubernetes.repo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[kubernetes]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name=Kubernetes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baseurl=</a:t>
                      </a:r>
                      <a:r>
                        <a:rPr lang="en-US" altLang="zh-CN" sz="1800">
                          <a:sym typeface="+mn-ea"/>
                        </a:rPr>
                        <a:t>https://mirrors.aliyun.com/kubernetes/yum/repos/kubernetes-el7-x86_64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enabled=1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gpgcheck=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EOF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Set SELinux in permissive mode (effectively disabling it)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setenforce 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sed -i 's/^SELINUX=enforcing$/SELINUX=</a:t>
                      </a:r>
                      <a:r>
                        <a:rPr lang="en-US" altLang="zh-CN"/>
                        <a:t>disabled</a:t>
                      </a:r>
                      <a:r>
                        <a:rPr lang="zh-CN" altLang="en-US"/>
                        <a:t>/' /etc/selinux/config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yum install -y kubelet kubeadm kubectl --disableexcludes=kubernetes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systemctl enable --now kubelet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traffic being routed incorrectly due to iptables being bypassed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Make sure that the br_netfilter module is loaded before this step. This can be done by running </a:t>
            </a:r>
            <a:r>
              <a:rPr lang="zh-CN" altLang="en-US" sz="2400" b="1">
                <a:solidFill>
                  <a:srgbClr val="FF0000"/>
                </a:solidFill>
              </a:rPr>
              <a:t>lsmod | grep br_netfilter. </a:t>
            </a:r>
            <a:endParaRPr lang="zh-CN" altLang="en-US" sz="2400"/>
          </a:p>
          <a:p>
            <a:pPr lvl="1"/>
            <a:r>
              <a:rPr lang="zh-CN" altLang="en-US" sz="2400"/>
              <a:t>To load it explicitly call </a:t>
            </a:r>
            <a:r>
              <a:rPr lang="zh-CN" altLang="en-US" sz="2400" b="1">
                <a:solidFill>
                  <a:srgbClr val="FF0000"/>
                </a:solidFill>
              </a:rPr>
              <a:t>modprobe br_netfilter</a:t>
            </a:r>
            <a:r>
              <a:rPr lang="zh-CN" altLang="en-US" sz="2400"/>
              <a:t>.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1734185"/>
          <a:ext cx="9318625" cy="256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625"/>
              </a:tblGrid>
              <a:tr h="2569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cat &lt;&lt;EOF &gt;  /etc/sysctl.d/k8s.conf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net.bridge.bridge-nf-call-ip6tables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ipv4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ip_forward </a:t>
                      </a:r>
                      <a:r>
                        <a:rPr lang="en-US" altLang="zh-CN" sz="2000"/>
                        <a:t>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EOF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sysctl --system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Creating a single control-plane cluster with kubeadm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Objectives</a:t>
            </a:r>
            <a:endParaRPr lang="zh-CN" altLang="en-US" sz="2800"/>
          </a:p>
          <a:p>
            <a:pPr lvl="1"/>
            <a:r>
              <a:rPr lang="zh-CN" altLang="en-US" sz="2800"/>
              <a:t>Install a single master Kubernetes cluster </a:t>
            </a:r>
            <a:endParaRPr lang="zh-CN" altLang="en-US" sz="2800"/>
          </a:p>
          <a:p>
            <a:pPr lvl="2"/>
            <a:r>
              <a:rPr lang="zh-CN" altLang="en-US" sz="2800"/>
              <a:t>kubeadm init &lt;args&gt;</a:t>
            </a:r>
            <a:endParaRPr lang="zh-CN" altLang="en-US" sz="2800"/>
          </a:p>
          <a:p>
            <a:pPr lvl="2"/>
            <a:r>
              <a:rPr lang="zh-CN" altLang="en-US" sz="2800"/>
              <a:t>[root@masnode1 ~]# kubeadm init --config kubeadm.yml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Install a Pod network on the cluster so that your Pods can talk to each other （</a:t>
            </a:r>
            <a:r>
              <a:rPr lang="en-US" altLang="zh-CN" sz="2800">
                <a:solidFill>
                  <a:srgbClr val="FF0000"/>
                </a:solidFill>
              </a:rPr>
              <a:t>flannel </a:t>
            </a:r>
            <a:r>
              <a:rPr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quay.io--redhat</a:t>
            </a:r>
            <a:r>
              <a:rPr sz="2800">
                <a:solidFill>
                  <a:srgbClr val="FF0000"/>
                </a:solidFill>
              </a:rPr>
              <a:t>）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olidFill>
                  <a:srgbClr val="FF0000"/>
                </a:solidFill>
              </a:rPr>
              <a:t>For flannel to work correctly, you must pass --pod-network-cidr=10.244.0.0/16 to kubeadm init.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kubeadm.yml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590882" y="2324700"/>
          <a:ext cx="10852150" cy="110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11064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</a:t>
                      </a:r>
                      <a:r>
                        <a:rPr lang="en-US" altLang="zh-CN"/>
                        <a:t>mas</a:t>
                      </a:r>
                      <a:r>
                        <a:rPr lang="zh-CN" altLang="en-US"/>
                        <a:t>node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 ~]# cat kubeadm.yml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bootstrapTokens: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 groups: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system:bootstrappers:kubeadm:default-node-token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token: abcdef.0123456789abcdef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ttl: 24h0m0s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usages: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signing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authentication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InitConfiguration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localAPIEndpoint: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advertiseAddress: 192.168.0.100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bindPort: 6443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nodeRegistration: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criSocket: /var/run/dockershim.sock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name: wornode2.example.com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taints: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effect: NoSchedule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key: node-role.kubernetes.io/master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---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apiServer: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timeoutForControlPlane: 4m0s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certificatesDir: /etc/kubernetes/pki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clusterName: 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controllerManager: {}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type: CoreDNS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etcd: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local: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dataDir: /var/lib/etcd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imageRepository: k8s.gcr.io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ClusterConfiguration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kubernetesVersion: v1.15.0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networking: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dnsDomain: cluster.local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serviceSubnet: 10.96.0.0/12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odSubnet: 10.244.0.0/16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scheduler: {}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4895" y="1407795"/>
            <a:ext cx="9121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kubeadm config print init-defaults &gt; kubeadm.yml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590" y="1866900"/>
            <a:ext cx="7672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advertiseAddress: 192.168.0.100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115" y="2324735"/>
            <a:ext cx="6909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PodSubnet: 10.244.0.0/16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kubeadm init --config kubeadm.yml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（由于防火长城存在 访问不了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gcr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）下载为本地镜像 改名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。。。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参见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P20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t>。。。。。</a:t>
            </a:r>
          </a:p>
          <a:p>
            <a:r>
              <a:t>Your Kubernetes control-plane has initialized successfully!</a:t>
            </a:r>
          </a:p>
          <a:p/>
          <a:p>
            <a:r>
              <a:t>To start using your cluster, you need to run the following as a </a:t>
            </a:r>
            <a:r>
              <a:rPr b="1">
                <a:solidFill>
                  <a:srgbClr val="0070C0"/>
                </a:solidFill>
              </a:rPr>
              <a:t>regular user: 参见</a:t>
            </a:r>
            <a:r>
              <a:rPr lang="en-US" altLang="zh-CN" b="1">
                <a:solidFill>
                  <a:srgbClr val="0070C0"/>
                </a:solidFill>
              </a:rPr>
              <a:t>P21</a:t>
            </a:r>
            <a:endParaRPr b="1">
              <a:solidFill>
                <a:srgbClr val="0070C0"/>
              </a:solidFill>
            </a:endParaRPr>
          </a:p>
          <a:p/>
          <a:p>
            <a:r>
              <a:t>  mkdir -p $HOME/.kube</a:t>
            </a:r>
          </a:p>
          <a:p>
            <a:r>
              <a:t>  sudo cp -i /etc/kubernetes/admin.conf $HOME/.kube/config</a:t>
            </a:r>
          </a:p>
          <a:p>
            <a:r>
              <a:t>  sudo chown $(id -u):$(id -g) $HOME/.kube/config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87845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87845" y="2374900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7845" y="4908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 Node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466580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66580" y="228409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730" y="2284095"/>
            <a:ext cx="5224780" cy="42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4230" y="490855"/>
            <a:ext cx="3077845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（</a:t>
            </a:r>
            <a:r>
              <a:rPr lang="en-US" altLang="zh-CN"/>
              <a:t>Control</a:t>
            </a:r>
            <a:r>
              <a:rPr lang="zh-CN" altLang="en-US"/>
              <a:t>）</a:t>
            </a:r>
            <a:r>
              <a:rPr lang="en-US" altLang="zh-CN"/>
              <a:t> Node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7147560" y="2576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7274560" y="2703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401560" y="2830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28560" y="2957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7655560" y="3084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782560" y="3211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32345" y="620014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846580" y="3550920"/>
            <a:ext cx="134048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8" name="六边形 17"/>
          <p:cNvSpPr/>
          <p:nvPr/>
        </p:nvSpPr>
        <p:spPr>
          <a:xfrm>
            <a:off x="2039620" y="3670300"/>
            <a:ext cx="738505" cy="528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506095" y="2693035"/>
            <a:ext cx="1339850" cy="1179830"/>
            <a:chOff x="2754" y="5229"/>
            <a:chExt cx="2110" cy="1858"/>
          </a:xfrm>
        </p:grpSpPr>
        <p:sp>
          <p:nvSpPr>
            <p:cNvPr id="20" name="椭圆 19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38630" y="4896485"/>
            <a:ext cx="1339850" cy="1179830"/>
            <a:chOff x="2754" y="5229"/>
            <a:chExt cx="2110" cy="1858"/>
          </a:xfrm>
        </p:grpSpPr>
        <p:sp>
          <p:nvSpPr>
            <p:cNvPr id="56" name="椭圆 55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948815" y="2284095"/>
            <a:ext cx="1339850" cy="1179830"/>
            <a:chOff x="2754" y="5229"/>
            <a:chExt cx="2110" cy="1858"/>
          </a:xfrm>
        </p:grpSpPr>
        <p:sp>
          <p:nvSpPr>
            <p:cNvPr id="59" name="椭圆 58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0" name="六边形 59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289300" y="4891405"/>
            <a:ext cx="1388745" cy="782320"/>
            <a:chOff x="2754" y="5229"/>
            <a:chExt cx="5970" cy="4094"/>
          </a:xfrm>
        </p:grpSpPr>
        <p:sp>
          <p:nvSpPr>
            <p:cNvPr id="62" name="椭圆 61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3" name="六边形 62"/>
            <p:cNvSpPr/>
            <p:nvPr/>
          </p:nvSpPr>
          <p:spPr>
            <a:xfrm>
              <a:off x="7561" y="849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5105" y="4819015"/>
            <a:ext cx="1339850" cy="1179830"/>
            <a:chOff x="2754" y="5229"/>
            <a:chExt cx="2110" cy="1858"/>
          </a:xfrm>
        </p:grpSpPr>
        <p:sp>
          <p:nvSpPr>
            <p:cNvPr id="65" name="椭圆 64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71545" y="2672080"/>
            <a:ext cx="1339850" cy="1179830"/>
            <a:chOff x="2754" y="5229"/>
            <a:chExt cx="2110" cy="1858"/>
          </a:xfrm>
        </p:grpSpPr>
        <p:sp>
          <p:nvSpPr>
            <p:cNvPr id="68" name="椭圆 67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registry.cn-shanghai.aliyuncs.com/fkfgw/kube-apiserver:v1.15.0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registry.cn-shanghai.aliyuncs.com/fkfgw/kube-controller-manager:v1.15.0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registry.cn-shanghai.aliyuncs.com/fkfgw/kube-scheduler:v1.15.0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registry.cn-shanghai.aliyuncs.com/fkfgw/kube-proxy:v1.15.0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registry.cn-shanghai.aliyuncs.com/fkfgw/pause:3.1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registry.cn-shanghai.aliyuncs.com/fkfgw/etcd:3.3.10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registry.cn-shanghai.aliyuncs.com/fkfgw/coredns:1.3.1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/>
              <a:t>一共</a:t>
            </a:r>
            <a:r>
              <a:rPr lang="en-US" altLang="zh-CN"/>
              <a:t>7</a:t>
            </a:r>
            <a:r>
              <a:t>个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docke tag </a:t>
            </a:r>
            <a:r>
              <a:rPr>
                <a:solidFill>
                  <a:srgbClr val="0070C0"/>
                </a:solidFill>
                <a:sym typeface="+mn-ea"/>
              </a:rPr>
              <a:t> registry.cn-shanghai.aliyuncs.com/fkfgw/coredns:1.3.1 k8s.gcr.io/coredns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:1.3.1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。。。。。。。</a:t>
            </a:r>
            <a:endParaRPr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70560" y="5322570"/>
          <a:ext cx="1213675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55"/>
              </a:tblGrid>
              <a:tr h="2560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[root@masnode1 ~]# docker image ls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REPOSITORY                           TAG                 IMAGE ID            CREATED             SIZE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k8s.gcr.io/kube-proxy                v1.15.0             d235b23c3570        2 months ago        82.4MB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k8s.gcr.io/kube-apiserver            v1.15.0             201c7a840312        2 months ago        207MB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k8s.gcr.io/kube-controller-manager   v1.15.0             8328bb49b652        2 months ago        159MB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k8s.gcr.io/kube-scheduler            v1.15.0             2d3813851e87        2 months ago        81.1MB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k8s.gcr.io/coredns                   1.3.1               eb516548c180        8 months ago        40.3MB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k8s.gcr.io/etcd                      3.3.10              2c4adeb21b4f        9 months ago        258MB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k8s.gcr.io/pause                     3.1                 da86e6ba6ca1        20 months ago       742kB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[root@masnode1 ~]# useradd -G wheel kubeadm</a:t>
            </a:r>
            <a:endParaRPr lang="zh-CN" altLang="en-US"/>
          </a:p>
          <a:p>
            <a:r>
              <a:rPr lang="zh-CN" altLang="en-US"/>
              <a:t>[root@masnode1 ~]# echo 1 |passwd --stdin kubeadm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su - </a:t>
            </a:r>
            <a:r>
              <a:rPr>
                <a:sym typeface="+mn-ea"/>
              </a:rPr>
              <a:t>kubeadm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mkdir -p $HOME/.kube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cp -i /etc/kubernetes/admin.conf $HOME/.kube/config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chown $(id -u):$(id -g) $HOME/.kube/config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Your Kubernetes control-plane has initialized successfully!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To start using your cluster, you need to run the following as a regular user: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mkdir -p $HOME/.kube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cp -i /etc/kubernetes/admin.conf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chown $(id -u):$(id -g)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You should now deploy a pod network to the cluster.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Run "kubectl apply -f [podnetwork].yaml" with one of the options listed at: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https://kubernetes.io/docs/concepts/cluster-administration/addons/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Then you can join any number of worker nodes by running the following on each as root: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kubeadm join 192.168.0.100:6443 --token abcdef.0123456789abcdef \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--discovery-token-ca-cert-hash sha256:c8cfab70a96f7546f86cf1c22f376e178f32dc57bbf6156faee150563ae642f5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https://github.com/coreos/flannel</a:t>
            </a:r>
            <a:endParaRPr lang="zh-CN" altLang="en-US"/>
          </a:p>
          <a:p>
            <a:r>
              <a:rPr lang="zh-CN" altLang="en-US"/>
              <a:t>看到</a:t>
            </a:r>
            <a:endParaRPr lang="zh-CN" altLang="en-US"/>
          </a:p>
          <a:p>
            <a:r>
              <a:rPr lang="zh-CN" altLang="en-US"/>
              <a:t>For Kubernetes v1.7+ kubectl apply -f https://raw.githubusercontent.com/coreos/flannel/master/Documentation/kube-flannel.yml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kubectl apply -f https://raw.githubusercontent.com/coreos/flannel/master/Documentation/kube-flannel.yml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或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kubectl apply -f </a:t>
            </a:r>
            <a:r>
              <a:rPr lang="en-US" altLang="zh-CN">
                <a:sym typeface="+mn-ea"/>
              </a:rPr>
              <a:t>/tmp</a:t>
            </a:r>
            <a:r>
              <a:rPr>
                <a:sym typeface="+mn-ea"/>
              </a:rPr>
              <a:t>/kube-flannel.yml</a:t>
            </a:r>
            <a:endParaRPr>
              <a:sym typeface="+mn-ea"/>
            </a:endParaRPr>
          </a:p>
          <a:p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kubectl get cs</a:t>
            </a:r>
            <a:endParaRPr lang="zh-CN" altLang="en-US"/>
          </a:p>
          <a:p>
            <a:r>
              <a:rPr lang="zh-CN" altLang="en-US"/>
              <a:t>kubectl get pod -n kube-system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188075" y="447738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[kubeadm@masnode1 ~]$ kubectl get pod -n kube-system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NAME                                           READY   STATUS    RESTARTS   AGE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coredns-5c98db65d4-4tprb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coredns-5c98db65d4-8fp6r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etcd-masnode1.example.com                      1/1     Running   0          2m1s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kube-apiserver-masnode1.example.com            1/1     Running   0          2m25s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kube-controller-manager-masnode1.example.com   1/1     Running   0          2m25s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kube-flannel-ds-amd64-h6647                    1/1     Running   0          98s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kube-proxy-bpgvv        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kube-scheduler-masnode1.example.com            1/1     Running   0          2m8s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569595" y="552450"/>
            <a:ext cx="11283950" cy="5976620"/>
            <a:chOff x="897" y="870"/>
            <a:chExt cx="17770" cy="9412"/>
          </a:xfrm>
        </p:grpSpPr>
        <p:sp>
          <p:nvSpPr>
            <p:cNvPr id="4" name="矩形 3"/>
            <p:cNvSpPr/>
            <p:nvPr/>
          </p:nvSpPr>
          <p:spPr>
            <a:xfrm>
              <a:off x="897" y="1749"/>
              <a:ext cx="4150" cy="709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5636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6136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136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22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36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084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84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584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70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84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517" y="1749"/>
              <a:ext cx="4150" cy="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Node 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017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017" y="670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15003" y="5825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kubelet</a:t>
              </a:r>
              <a:endParaRPr lang="en-US" altLang="zh-CN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017" y="3751"/>
              <a:ext cx="317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kube-proxy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90" y="755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flannel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0" y="6704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docker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90" y="5825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scheduler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89" y="5032"/>
              <a:ext cx="3166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controller </a:t>
              </a:r>
              <a:r>
                <a:rPr lang="en-US" altLang="zh-CN" sz="1600"/>
                <a:t>Manager</a:t>
              </a:r>
              <a:endParaRPr lang="en-US" altLang="zh-CN" sz="16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90" y="4273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90" y="3408"/>
              <a:ext cx="3165" cy="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API Server</a:t>
              </a:r>
              <a:endParaRPr lang="en-US" altLang="zh-CN"/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969" y="9516"/>
              <a:ext cx="1688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999" y="10217"/>
              <a:ext cx="16881" cy="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160" y="874"/>
              <a:ext cx="16881" cy="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4" idx="2"/>
            </p:cNvCxnSpPr>
            <p:nvPr/>
          </p:nvCxnSpPr>
          <p:spPr>
            <a:xfrm flipH="1">
              <a:off x="2965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935" y="886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2368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6383" y="8839"/>
              <a:ext cx="7" cy="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89" y="8098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1502" y="8118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5711" y="8053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905" y="8053"/>
              <a:ext cx="0" cy="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741" y="874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11338" y="870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5905" y="870"/>
              <a:ext cx="16" cy="28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 b="1"/>
              <a:t>  serviceSubnet: 10.96.0.0/12</a:t>
            </a:r>
            <a:endParaRPr lang="zh-CN" altLang="en-US" sz="3600" b="1"/>
          </a:p>
          <a:p>
            <a:r>
              <a:rPr lang="zh-CN" altLang="en-US" sz="3600" b="1"/>
              <a:t>  podSubnet: 10.244.0.0/16</a:t>
            </a:r>
            <a:endParaRPr lang="zh-CN" altLang="en-US" sz="3600" b="1"/>
          </a:p>
          <a:p>
            <a:r>
              <a:rPr lang="zh-CN" altLang="en-US" sz="3600" b="1"/>
              <a:t>localAPIEndpoint:</a:t>
            </a:r>
            <a:endParaRPr lang="zh-CN" altLang="en-US" sz="3600" b="1"/>
          </a:p>
          <a:p>
            <a:r>
              <a:rPr lang="zh-CN" altLang="en-US" sz="3600" b="1"/>
              <a:t>  advertiseAddress: 192.168.0.100</a:t>
            </a:r>
            <a:endParaRPr lang="zh-CN" altLang="en-US" sz="3600" b="1"/>
          </a:p>
          <a:p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19755" y="202565"/>
            <a:ext cx="8624570" cy="622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4170" y="1875155"/>
            <a:ext cx="1544955" cy="288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79080" y="483235"/>
            <a:ext cx="2691765" cy="1734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16900" y="1383665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216900" y="965200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216900" y="1810385"/>
            <a:ext cx="181864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</a:t>
            </a:r>
            <a:r>
              <a:rPr lang="en-US" altLang="zh-CN">
                <a:sym typeface="+mn-ea"/>
              </a:rPr>
              <a:t>proxy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78780" y="2315210"/>
            <a:ext cx="143637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 Server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879080" y="2449830"/>
            <a:ext cx="2691765" cy="1734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216900" y="3350260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8216900" y="2931795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8216900" y="3776980"/>
            <a:ext cx="181864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</a:t>
            </a:r>
            <a:r>
              <a:rPr lang="en-US" altLang="zh-CN">
                <a:sym typeface="+mn-ea"/>
              </a:rPr>
              <a:t>proxy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79080" y="4392930"/>
            <a:ext cx="2691765" cy="1734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216900" y="5293360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8216900" y="4874895"/>
            <a:ext cx="100330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216900" y="5720080"/>
            <a:ext cx="1818640" cy="34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</a:t>
            </a:r>
            <a:r>
              <a:rPr lang="en-US" altLang="zh-CN">
                <a:sym typeface="+mn-ea"/>
              </a:rPr>
              <a:t>proxy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3685540" y="2969895"/>
            <a:ext cx="147828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946015" y="2685415"/>
            <a:ext cx="748665" cy="606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78145" y="2969895"/>
            <a:ext cx="143637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1884045"/>
            <a:ext cx="9973945" cy="388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785" y="1302385"/>
            <a:ext cx="8920480" cy="4250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4710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2260" y="76962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72855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3475" y="10160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K8s API 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52525" y="166306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33475" y="243268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52525" y="31877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52525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07405" y="572833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244330" y="5707380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051550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182735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700145" y="1292860"/>
            <a:ext cx="260731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1420" y="1149350"/>
            <a:ext cx="5789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350" y="179641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244330" y="177609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515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1023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29513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71845" y="453263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170670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565400" y="137795"/>
            <a:ext cx="759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 google redhat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290" y="1079500"/>
            <a:ext cx="10171430" cy="4487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Easy to use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user should not have to run anything more than a couple of commands, including:</a:t>
            </a:r>
            <a:endParaRPr lang="zh-CN" altLang="en-US"/>
          </a:p>
          <a:p>
            <a:r>
              <a:rPr lang="zh-CN" altLang="en-US"/>
              <a:t>kubeadm init on the master</a:t>
            </a:r>
            <a:endParaRPr lang="zh-CN" altLang="en-US"/>
          </a:p>
          <a:p>
            <a:r>
              <a:rPr lang="zh-CN" altLang="en-US"/>
              <a:t>export KUBECONFIG=/etc/kubernetes/admin.conf</a:t>
            </a:r>
            <a:endParaRPr lang="zh-CN" altLang="en-US"/>
          </a:p>
          <a:p>
            <a:r>
              <a:rPr lang="zh-CN" altLang="en-US"/>
              <a:t>kubectl apply -f &lt;network-of-choice.yaml&gt;</a:t>
            </a:r>
            <a:endParaRPr lang="zh-CN" altLang="en-US"/>
          </a:p>
          <a:p>
            <a:r>
              <a:rPr lang="zh-CN" altLang="en-US"/>
              <a:t>kubeadm join --token &lt;token&gt; &lt;master-ip&gt;:&lt;master-port&gt;</a:t>
            </a:r>
            <a:endParaRPr lang="zh-CN" altLang="en-US"/>
          </a:p>
          <a:p>
            <a:r>
              <a:rPr lang="zh-CN" altLang="en-US"/>
              <a:t>The kubeadm join request to add a node should be automatically approved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0330"/>
            <a:ext cx="11868150" cy="6335395"/>
          </a:xfrm>
        </p:spPr>
        <p:txBody>
          <a:bodyPr/>
          <a:p>
            <a:r>
              <a:rPr lang="zh-CN" altLang="en-US" sz="2400" b="1"/>
              <a:t>升级</a:t>
            </a:r>
            <a:r>
              <a:rPr lang="en-US" altLang="zh-CN" sz="2400" b="1"/>
              <a:t>epel-releae</a:t>
            </a:r>
            <a:r>
              <a:rPr sz="2400" b="1"/>
              <a:t>；安装</a:t>
            </a:r>
            <a:r>
              <a:rPr lang="en-US" altLang="zh-CN" sz="2400" b="1"/>
              <a:t>ansible</a:t>
            </a:r>
            <a:r>
              <a:rPr sz="2400" b="1"/>
              <a:t>（</a:t>
            </a:r>
            <a:r>
              <a:rPr lang="en-US" altLang="zh-CN" sz="2400" b="1"/>
              <a:t>optional</a:t>
            </a:r>
            <a:r>
              <a:rPr sz="2400" b="1"/>
              <a:t>）（</a:t>
            </a:r>
            <a:r>
              <a:rPr lang="en-US" altLang="zh-CN" sz="2400" b="1"/>
              <a:t>inventory</a:t>
            </a:r>
            <a:r>
              <a:rPr sz="2400" b="1"/>
              <a:t>文件 </a:t>
            </a:r>
            <a:r>
              <a:rPr lang="en-US" altLang="zh-CN" sz="2400" b="1"/>
              <a:t>ssh</a:t>
            </a:r>
            <a:r>
              <a:rPr sz="2400" b="1"/>
              <a:t>互信</a:t>
            </a:r>
            <a:r>
              <a:rPr lang="en-US" altLang="zh-CN" sz="2400" b="1"/>
              <a:t>.....</a:t>
            </a:r>
            <a:r>
              <a:rPr sz="2400" b="1"/>
              <a:t>）</a:t>
            </a:r>
            <a:endParaRPr sz="2400" b="1"/>
          </a:p>
          <a:p>
            <a:r>
              <a:rPr sz="2400" b="1"/>
              <a:t>安装</a:t>
            </a:r>
            <a:r>
              <a:rPr lang="en-US" altLang="zh-CN" sz="2400" b="1"/>
              <a:t>docker-ce</a:t>
            </a:r>
            <a:endParaRPr lang="en-US" altLang="zh-CN" sz="2400" b="1"/>
          </a:p>
          <a:p>
            <a:pPr lvl="1"/>
            <a:r>
              <a:rPr sz="2400" b="1"/>
              <a:t>下载</a:t>
            </a:r>
            <a:r>
              <a:rPr lang="en-US" altLang="zh-CN" sz="2400" b="1"/>
              <a:t>ce yum</a:t>
            </a:r>
            <a:r>
              <a:rPr sz="2400" b="1"/>
              <a:t>源 （</a:t>
            </a:r>
            <a:r>
              <a:rPr lang="en-US" altLang="zh-CN" sz="2400" b="1"/>
              <a:t>Day54</a:t>
            </a:r>
            <a:r>
              <a:rPr sz="2400" b="1"/>
              <a:t>）ansible all -m get_url -a 'url=https://download.docker.com/linux/centos/docker-ce.repo dest=/etc/yum.repos.d/'</a:t>
            </a:r>
            <a:endParaRPr sz="2400" b="1"/>
          </a:p>
          <a:p>
            <a:pPr lvl="2"/>
            <a:r>
              <a:rPr sz="2400" b="1"/>
              <a:t>yum list |grep docker-ce 查看源中</a:t>
            </a:r>
            <a:r>
              <a:rPr lang="en-US" altLang="zh-CN" sz="2400" b="1"/>
              <a:t>docker</a:t>
            </a:r>
            <a:r>
              <a:rPr sz="2400" b="1"/>
              <a:t>版本</a:t>
            </a:r>
            <a:endParaRPr sz="2400" b="1"/>
          </a:p>
          <a:p>
            <a:pPr lvl="2"/>
            <a:r>
              <a:rPr sz="2400" b="1"/>
              <a:t>yum list docker-ce.x86_64 --showduplicates</a:t>
            </a:r>
            <a:endParaRPr sz="2400" b="1"/>
          </a:p>
          <a:p>
            <a:pPr lvl="1"/>
            <a:r>
              <a:rPr lang="en-US" altLang="zh-CN" sz="2400" b="1"/>
              <a:t>all node </a:t>
            </a:r>
            <a:r>
              <a:rPr sz="2400" b="1"/>
              <a:t>安装</a:t>
            </a:r>
            <a:r>
              <a:rPr lang="en-US" altLang="zh-CN" sz="2400" b="1"/>
              <a:t>docker-ce;</a:t>
            </a:r>
            <a:r>
              <a:rPr sz="2400" b="1"/>
              <a:t>并启动和设置自动启动</a:t>
            </a:r>
            <a:r>
              <a:rPr lang="en-US" altLang="zh-CN" sz="2400" b="1"/>
              <a:t>docker</a:t>
            </a:r>
            <a:endParaRPr lang="en-US" altLang="zh-CN" sz="2400" b="1"/>
          </a:p>
          <a:p>
            <a:pPr lvl="2"/>
            <a:r>
              <a:rPr sz="2400" b="1"/>
              <a:t>ansible all -m yum -a 'name=docker-ce-18.09.7-3.el7 state=present'</a:t>
            </a:r>
            <a:endParaRPr sz="2400" b="1"/>
          </a:p>
          <a:p>
            <a:pPr lvl="2"/>
            <a:r>
              <a:rPr sz="2400" b="1"/>
              <a:t>ansible all -m service -a 'name=docker.service state=started enabled=yes'</a:t>
            </a:r>
            <a:endParaRPr sz="2400" b="1"/>
          </a:p>
          <a:p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554990"/>
            <a:ext cx="11449685" cy="5760720"/>
          </a:xfrm>
        </p:spPr>
        <p:txBody>
          <a:bodyPr/>
          <a:p>
            <a:r>
              <a:rPr lang="zh-CN" altLang="en-US" sz="2000" b="1"/>
              <a:t>安装</a:t>
            </a:r>
            <a:r>
              <a:rPr lang="en-US" altLang="zh-CN" sz="2000" b="1"/>
              <a:t>Kubelet Kubeadm (master node kubectl)</a:t>
            </a:r>
            <a:endParaRPr lang="en-US" altLang="zh-CN" sz="2000" b="1"/>
          </a:p>
          <a:p>
            <a:pPr lvl="1"/>
            <a:r>
              <a:rPr sz="2000" b="1"/>
              <a:t>源码 </a:t>
            </a:r>
            <a:r>
              <a:rPr lang="en-US" altLang="zh-CN" sz="2000" b="1"/>
              <a:t>github </a:t>
            </a:r>
            <a:r>
              <a:rPr sz="2000" b="1"/>
              <a:t>（</a:t>
            </a:r>
            <a:r>
              <a:rPr lang="en-US" altLang="zh-CN" sz="2000" b="1"/>
              <a:t>tar.gz</a:t>
            </a:r>
            <a:r>
              <a:rPr sz="2000" b="1"/>
              <a:t>）</a:t>
            </a:r>
            <a:r>
              <a:rPr lang="en-US" altLang="zh-CN" sz="2000" b="1"/>
              <a:t>........</a:t>
            </a:r>
            <a:endParaRPr lang="en-US" altLang="zh-CN" sz="2000" b="1"/>
          </a:p>
          <a:p>
            <a:pPr lvl="1"/>
            <a:r>
              <a:rPr lang="en-US" altLang="zh-CN" sz="2000" b="1"/>
              <a:t>yum</a:t>
            </a:r>
            <a:r>
              <a:rPr sz="2000" b="1"/>
              <a:t>源 </a:t>
            </a:r>
            <a:r>
              <a:rPr sz="2000" b="1">
                <a:solidFill>
                  <a:srgbClr val="FF0000"/>
                </a:solidFill>
              </a:rPr>
              <a:t>https://packages.cloud.google.com</a:t>
            </a:r>
            <a:r>
              <a:rPr sz="2000" b="1"/>
              <a:t>/yum/repos/kubernetes-el7-x86_64</a:t>
            </a:r>
            <a:endParaRPr sz="2000" b="1"/>
          </a:p>
          <a:p>
            <a:pPr lvl="1"/>
            <a:r>
              <a:rPr lang="en-US" altLang="zh-CN" sz="2000" b="1">
                <a:sym typeface="+mn-ea"/>
              </a:rPr>
              <a:t>yum</a:t>
            </a:r>
            <a:r>
              <a:rPr sz="2000" b="1">
                <a:sym typeface="+mn-ea"/>
              </a:rPr>
              <a:t>镜像源</a:t>
            </a:r>
            <a:r>
              <a:rPr lang="en-US" altLang="zh-CN" sz="2000" b="1">
                <a:sym typeface="+mn-ea"/>
              </a:rPr>
              <a:t>: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https://mirrors.aliyun.com</a:t>
            </a:r>
            <a:r>
              <a:rPr lang="en-US" altLang="zh-CN" sz="2000" b="1">
                <a:sym typeface="+mn-ea"/>
              </a:rPr>
              <a:t>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yum-config-manager --add-repo=https://mirrors.aliyun.com/kubernetes/yum/repos/kubernetes-el7-x86_64/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yum install kubeamd kubelet kubectl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192.168.0.101 yum -y install kubeadm kubelet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192.168.0.102 yum -y install kubeadm kubelet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用</a:t>
            </a:r>
            <a:r>
              <a:rPr lang="en-US" altLang="zh-CN"/>
              <a:t>Kube</a:t>
            </a:r>
            <a:r>
              <a:rPr lang="en-US" altLang="zh-CN"/>
              <a:t>adm</a:t>
            </a:r>
            <a:r>
              <a:t>部署</a:t>
            </a:r>
            <a:r>
              <a:rPr lang="en-US" altLang="zh-CN"/>
              <a:t>K8S Cluster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574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90110" y="2044700"/>
            <a:ext cx="1936115" cy="403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98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58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66970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6602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52790" y="6350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Kernel 3.10+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32800" y="431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cgroups subsystem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6940" y="80010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warning] if Docker endpoint does not exist or does not work, if docker version &gt;17.03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6758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966335" y="4960620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56602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26758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966970" y="436308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56602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267585" y="403161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98500"/>
            <a:ext cx="10852150" cy="5384165"/>
          </a:xfrm>
        </p:spPr>
        <p:txBody>
          <a:bodyPr/>
          <a:p>
            <a:r>
              <a:rPr lang="en-US" altLang="zh-CN" sz="2400" b="1"/>
              <a:t>3node </a:t>
            </a:r>
            <a:r>
              <a:rPr sz="2400" b="1"/>
              <a:t>（NAME="CentOS Linux"）</a:t>
            </a:r>
            <a:endParaRPr lang="en-US" altLang="zh-CN" sz="2400" b="1"/>
          </a:p>
          <a:p>
            <a:pPr lvl="1"/>
            <a:r>
              <a:rPr lang="en-US" altLang="zh-CN" sz="2400" b="1"/>
              <a:t>master node(controll node)</a:t>
            </a:r>
            <a:endParaRPr lang="en-US" altLang="zh-CN" sz="2400" b="1"/>
          </a:p>
          <a:p>
            <a:pPr lvl="2"/>
            <a:r>
              <a:rPr lang="en-US" altLang="zh-CN" sz="2400" b="1"/>
              <a:t>masnode1.example.com 192.168.0.100</a:t>
            </a:r>
            <a:endParaRPr lang="en-US" altLang="zh-CN" sz="2400" b="1"/>
          </a:p>
          <a:p>
            <a:pPr lvl="1"/>
            <a:r>
              <a:rPr lang="en-US" altLang="zh-CN" sz="2400" b="1"/>
              <a:t>work node</a:t>
            </a:r>
            <a:endParaRPr lang="en-US" altLang="zh-CN" sz="2400" b="1"/>
          </a:p>
          <a:p>
            <a:pPr lvl="2"/>
            <a:r>
              <a:rPr lang="en-US" altLang="zh-CN" sz="2400" b="1"/>
              <a:t>wornode1.example.com 192.168.0.101</a:t>
            </a:r>
            <a:endParaRPr lang="en-US" altLang="zh-CN" sz="2400" b="1"/>
          </a:p>
          <a:p>
            <a:pPr lvl="2"/>
            <a:r>
              <a:rPr lang="en-US" altLang="zh-CN" sz="2400" b="1">
                <a:sym typeface="+mn-ea"/>
              </a:rPr>
              <a:t>wornode2.example.com 192.168.0.101</a:t>
            </a:r>
            <a:endParaRPr lang="zh-CN" altLang="en-US" sz="2400" b="1"/>
          </a:p>
          <a:p>
            <a:pPr lvl="1"/>
            <a:r>
              <a:rPr lang="en-US" altLang="zh-CN" sz="2400" b="1"/>
              <a:t>disable SELinux(optional)</a:t>
            </a:r>
            <a:endParaRPr lang="en-US" altLang="zh-CN" sz="2400" b="1"/>
          </a:p>
          <a:p>
            <a:pPr lvl="1"/>
            <a:r>
              <a:rPr lang="en-US" altLang="zh-CN" sz="2400" b="1"/>
              <a:t>disable firewalld(systemctl disable firewalld)</a:t>
            </a:r>
            <a:endParaRPr lang="en-US" altLang="zh-CN" sz="2400" b="1"/>
          </a:p>
          <a:p>
            <a:pPr lvl="1"/>
            <a:r>
              <a:rPr lang="en-US" altLang="zh-CN" sz="2400" b="1"/>
              <a:t>hosts</a:t>
            </a:r>
            <a:r>
              <a:rPr sz="2400" b="1"/>
              <a:t>文件（</a:t>
            </a:r>
            <a:r>
              <a:rPr lang="en-US" altLang="zh-CN" sz="2400" b="1"/>
              <a:t>3node </a:t>
            </a:r>
            <a:r>
              <a:rPr sz="2400" b="1"/>
              <a:t>解析</a:t>
            </a:r>
            <a:r>
              <a:rPr sz="2400" b="1"/>
              <a:t>）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https://kubernetes.io/docs/home/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Swap disabled.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You MUST disable swap in order for the kubelet to work properly</a:t>
            </a:r>
            <a:endParaRPr lang="zh-CN" altLang="en-US" sz="2000" b="1"/>
          </a:p>
          <a:p>
            <a:r>
              <a:rPr lang="zh-CN" altLang="en-US" sz="2000" b="1"/>
              <a:t>[root@masnode1 ~]# swapoff -a</a:t>
            </a:r>
            <a:endParaRPr lang="zh-CN" altLang="en-US" sz="2000" b="1"/>
          </a:p>
          <a:p>
            <a:r>
              <a:rPr lang="zh-CN" altLang="en-US" sz="2000" b="1"/>
              <a:t>[root@masnode1 ~]# vim /etc/fstab</a:t>
            </a:r>
            <a:endParaRPr lang="zh-CN" altLang="en-US" sz="2000" b="1"/>
          </a:p>
          <a:p>
            <a:r>
              <a:rPr lang="zh-CN" altLang="en-US" sz="2000" b="1"/>
              <a:t>#/dev/mapper/centos-swap swap                    swap    defaults        0 0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Verify the MAC address and product_uuid are unique for every 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You can get the MAC address of the network interfaces using the command ip link or ifconfig -a</a:t>
            </a:r>
            <a:endParaRPr lang="zh-CN" altLang="en-US"/>
          </a:p>
          <a:p>
            <a:r>
              <a:rPr lang="zh-CN" altLang="en-US"/>
              <a:t>The product_uuid can be checked by using the command sudo cat /sys/class/dmi/id/product_uuid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[root@masnode1 ~]# ssh 192.168.0.101 cat /sys/class/dmi/id/product_uuid</a:t>
            </a:r>
            <a:endParaRPr lang="zh-CN" altLang="en-US"/>
          </a:p>
          <a:p>
            <a:r>
              <a:rPr lang="zh-CN" altLang="en-US"/>
              <a:t>5B474D56-EF47-F0F3-D21D-A4784281E58A</a:t>
            </a:r>
            <a:endParaRPr lang="zh-CN" altLang="en-US"/>
          </a:p>
          <a:p>
            <a:r>
              <a:rPr lang="zh-CN" altLang="en-US"/>
              <a:t>[root@masnode1 ~]# ssh 192.168.0.102 cat /sys/class/dmi/id/product_uuid</a:t>
            </a:r>
            <a:endParaRPr lang="zh-CN" altLang="en-US"/>
          </a:p>
          <a:p>
            <a:r>
              <a:rPr lang="zh-CN" altLang="en-US"/>
              <a:t>CBDD4D56-6514-D3B3-5A04-3EDA6373C56A</a:t>
            </a:r>
            <a:endParaRPr lang="zh-CN" altLang="en-US"/>
          </a:p>
          <a:p>
            <a:r>
              <a:rPr lang="zh-CN" altLang="en-US"/>
              <a:t>[root@masnode1 ~]# ssh 192.168.0.100 cat /sys/class/dmi/id/product_uuid</a:t>
            </a:r>
            <a:endParaRPr lang="zh-CN" altLang="en-US"/>
          </a:p>
          <a:p>
            <a:r>
              <a:rPr lang="zh-CN" altLang="en-US"/>
              <a:t>C7384D56-7A00-4A48-DA02-D46A53ED31D6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11258</Words>
  <Application>WPS 演示</Application>
  <PresentationFormat>宽屏</PresentationFormat>
  <Paragraphs>605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Easy to use</vt:lpstr>
      <vt:lpstr>用Kubeadm部署K8S Cluster</vt:lpstr>
      <vt:lpstr>PowerPoint 演示文稿</vt:lpstr>
      <vt:lpstr>PowerPoint 演示文稿</vt:lpstr>
      <vt:lpstr>Swap disabled.</vt:lpstr>
      <vt:lpstr>Verify the MAC address and product_uuid are unique for every node</vt:lpstr>
      <vt:lpstr>Check network adapters</vt:lpstr>
      <vt:lpstr>Check required ports :Control-plane node(s)</vt:lpstr>
      <vt:lpstr>Check required ports :work node(s) </vt:lpstr>
      <vt:lpstr>Installing runtime</vt:lpstr>
      <vt:lpstr>容器软件的设置</vt:lpstr>
      <vt:lpstr>安装kubeadm，kubelet和kubectl</vt:lpstr>
      <vt:lpstr>PowerPoint 演示文稿</vt:lpstr>
      <vt:lpstr>Creating a single control-plane cluster with kubeadm </vt:lpstr>
      <vt:lpstr>kubeadm.yml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41</cp:revision>
  <dcterms:created xsi:type="dcterms:W3CDTF">2019-06-19T02:08:00Z</dcterms:created>
  <dcterms:modified xsi:type="dcterms:W3CDTF">2019-09-12T09:47:44Z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