
<file path=[Content_Types].xml><?xml version="1.0" encoding="utf-8"?>
<Types xmlns="http://schemas.openxmlformats.org/package/2006/content-types">
  <Default Extension="png" ContentType="image/png"/>
  <Default Extension="xlsm" ContentType="application/vnd.ms-excel.sheet.macroEnabled.12"/>
  <Default Extension="emf" ContentType="image/x-emf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charts/chart1.xml" ContentType="application/vnd.openxmlformats-officedocument.drawingml.chart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56"/>
  </p:notesMasterIdLst>
  <p:handoutMasterIdLst>
    <p:handoutMasterId r:id="rId57"/>
  </p:handoutMasterIdLst>
  <p:sldIdLst>
    <p:sldId id="257" r:id="rId2"/>
    <p:sldId id="322" r:id="rId3"/>
    <p:sldId id="335" r:id="rId4"/>
    <p:sldId id="326" r:id="rId5"/>
    <p:sldId id="328" r:id="rId6"/>
    <p:sldId id="329" r:id="rId7"/>
    <p:sldId id="266" r:id="rId8"/>
    <p:sldId id="336" r:id="rId9"/>
    <p:sldId id="337" r:id="rId10"/>
    <p:sldId id="338" r:id="rId11"/>
    <p:sldId id="341" r:id="rId12"/>
    <p:sldId id="261" r:id="rId13"/>
    <p:sldId id="262" r:id="rId14"/>
    <p:sldId id="263" r:id="rId15"/>
    <p:sldId id="330" r:id="rId16"/>
    <p:sldId id="264" r:id="rId17"/>
    <p:sldId id="265" r:id="rId18"/>
    <p:sldId id="342" r:id="rId19"/>
    <p:sldId id="271" r:id="rId20"/>
    <p:sldId id="272" r:id="rId21"/>
    <p:sldId id="273" r:id="rId22"/>
    <p:sldId id="343" r:id="rId23"/>
    <p:sldId id="344" r:id="rId24"/>
    <p:sldId id="275" r:id="rId25"/>
    <p:sldId id="348" r:id="rId26"/>
    <p:sldId id="346" r:id="rId27"/>
    <p:sldId id="347" r:id="rId28"/>
    <p:sldId id="349" r:id="rId29"/>
    <p:sldId id="278" r:id="rId30"/>
    <p:sldId id="350" r:id="rId31"/>
    <p:sldId id="332" r:id="rId32"/>
    <p:sldId id="285" r:id="rId33"/>
    <p:sldId id="286" r:id="rId34"/>
    <p:sldId id="287" r:id="rId35"/>
    <p:sldId id="351" r:id="rId36"/>
    <p:sldId id="352" r:id="rId37"/>
    <p:sldId id="288" r:id="rId38"/>
    <p:sldId id="353" r:id="rId39"/>
    <p:sldId id="290" r:id="rId40"/>
    <p:sldId id="291" r:id="rId41"/>
    <p:sldId id="292" r:id="rId42"/>
    <p:sldId id="354" r:id="rId43"/>
    <p:sldId id="298" r:id="rId44"/>
    <p:sldId id="355" r:id="rId45"/>
    <p:sldId id="296" r:id="rId46"/>
    <p:sldId id="293" r:id="rId47"/>
    <p:sldId id="294" r:id="rId48"/>
    <p:sldId id="295" r:id="rId49"/>
    <p:sldId id="297" r:id="rId50"/>
    <p:sldId id="358" r:id="rId51"/>
    <p:sldId id="299" r:id="rId52"/>
    <p:sldId id="301" r:id="rId53"/>
    <p:sldId id="356" r:id="rId54"/>
    <p:sldId id="300" r:id="rId55"/>
  </p:sldIdLst>
  <p:sldSz cx="12188825" cy="6858000"/>
  <p:notesSz cx="9601200" cy="7315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5pPr>
    <a:lvl6pPr marL="22860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6pPr>
    <a:lvl7pPr marL="27432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7pPr>
    <a:lvl8pPr marL="32004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8pPr>
    <a:lvl9pPr marL="36576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9900"/>
    <a:srgbClr val="0000FF"/>
    <a:srgbClr val="92D050"/>
    <a:srgbClr val="CCFFFF"/>
    <a:srgbClr val="FFCC99"/>
    <a:srgbClr val="FF3300"/>
    <a:srgbClr val="FFCC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6" autoAdjust="0"/>
    <p:restoredTop sz="77997" autoAdjust="0"/>
  </p:normalViewPr>
  <p:slideViewPr>
    <p:cSldViewPr snapToGrid="0">
      <p:cViewPr varScale="1">
        <p:scale>
          <a:sx n="60" d="100"/>
          <a:sy n="60" d="100"/>
        </p:scale>
        <p:origin x="208" y="69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2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Macro-Enabled_Worksheet.xlsm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289617486339"/>
          <c:y val="8.6065573770491802E-2"/>
          <c:w val="0.87158469945355199"/>
          <c:h val="0.75409836065573799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East</c:v>
                </c:pt>
              </c:strCache>
            </c:strRef>
          </c:tx>
          <c:spPr>
            <a:ln w="57150">
              <a:solidFill>
                <a:srgbClr val="63AAFE"/>
              </a:solidFill>
              <a:prstDash val="solid"/>
            </a:ln>
          </c:spPr>
          <c:marker>
            <c:symbol val="diamond"/>
            <c:size val="4"/>
            <c:spPr>
              <a:solidFill>
                <a:srgbClr val="63AAFE"/>
              </a:solidFill>
              <a:ln w="57150">
                <a:solidFill>
                  <a:srgbClr val="63AAFE"/>
                </a:solidFill>
                <a:prstDash val="solid"/>
              </a:ln>
              <a:effectLst>
                <a:outerShdw dist="35921" dir="2700000" algn="br">
                  <a:srgbClr val="000000"/>
                </a:outerShdw>
              </a:effectLst>
            </c:spPr>
          </c:marker>
          <c:cat>
            <c:numRef>
              <c:f>Sheet1!$B$1:$K$1</c:f>
              <c:numCache>
                <c:formatCode>General</c:formatCode>
                <c:ptCount val="10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</c:numCache>
            </c:numRef>
          </c:cat>
          <c:val>
            <c:numRef>
              <c:f>Sheet1!$B$2:$K$2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0.08</c:v>
                </c:pt>
                <c:pt idx="5">
                  <c:v>0</c:v>
                </c:pt>
                <c:pt idx="6">
                  <c:v>0.2</c:v>
                </c:pt>
                <c:pt idx="7">
                  <c:v>0.57999999999999996</c:v>
                </c:pt>
                <c:pt idx="8">
                  <c:v>0.52</c:v>
                </c:pt>
                <c:pt idx="9">
                  <c:v>1.26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37-2346-840F-0621BACA7D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05710304"/>
        <c:axId val="2004948880"/>
      </c:lineChart>
      <c:catAx>
        <c:axId val="20057103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68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397" b="1" i="0" u="none" strike="noStrike" baseline="0">
                <a:solidFill>
                  <a:srgbClr val="000000"/>
                </a:solidFill>
                <a:latin typeface="Tahoma"/>
                <a:ea typeface="Tahoma"/>
                <a:cs typeface="Tahoma"/>
              </a:defRPr>
            </a:pPr>
            <a:endParaRPr lang="en-US"/>
          </a:p>
        </c:txPr>
        <c:crossAx val="2004948880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2004948880"/>
        <c:scaling>
          <c:orientation val="minMax"/>
          <c:min val="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3168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397" b="1" i="0" u="none" strike="noStrike" baseline="0">
                <a:solidFill>
                  <a:srgbClr val="000000"/>
                </a:solidFill>
                <a:latin typeface="Tahoma"/>
                <a:ea typeface="Tahoma"/>
                <a:cs typeface="Tahoma"/>
              </a:defRPr>
            </a:pPr>
            <a:endParaRPr lang="en-US"/>
          </a:p>
        </c:txPr>
        <c:crossAx val="2005710304"/>
        <c:crosses val="autoZero"/>
        <c:crossBetween val="between"/>
      </c:valAx>
      <c:spPr>
        <a:noFill/>
        <a:ln w="12670">
          <a:solidFill>
            <a:srgbClr val="000000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397" b="1" i="0" u="none" strike="noStrike" baseline="0">
          <a:solidFill>
            <a:srgbClr val="000000"/>
          </a:solidFill>
          <a:latin typeface="Tahoma"/>
          <a:ea typeface="Tahoma"/>
          <a:cs typeface="Tahoma"/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fld id="{227F3E45-4A14-2D47-8F04-4BB42089EFB5}" type="slidenum">
              <a:rPr lang="en-US">
                <a:latin typeface="Arial" charset="0"/>
              </a:rPr>
              <a:pPr>
                <a:defRPr/>
              </a:p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570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3788" y="549275"/>
            <a:ext cx="4873625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fld id="{B069701C-02A1-CE43-ADB4-E98A80C283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505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3788" y="549275"/>
            <a:ext cx="4873625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740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028EE3-D43C-E94F-94BD-CBF1CA7EFF97}" type="slidenum">
              <a:rPr lang="en-US"/>
              <a:pPr/>
              <a:t>10</a:t>
            </a:fld>
            <a:endParaRPr lang="en-US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0150" y="3309257"/>
            <a:ext cx="6600825" cy="3135086"/>
          </a:xfrm>
        </p:spPr>
        <p:txBody>
          <a:bodyPr/>
          <a:lstStyle/>
          <a:p>
            <a:r>
              <a:rPr lang="en-US" b="1" dirty="0"/>
              <a:t>Seen two ends of the spectrum (centralized lookup, central point of failure) and flooding (performance problems).</a:t>
            </a:r>
          </a:p>
          <a:p>
            <a:endParaRPr lang="en-US" b="1" dirty="0"/>
          </a:p>
          <a:p>
            <a:r>
              <a:rPr lang="en-US" b="0" dirty="0"/>
              <a:t>&gt;&gt;&gt;</a:t>
            </a:r>
            <a:r>
              <a:rPr lang="en-US" b="0" baseline="0" dirty="0"/>
              <a:t> </a:t>
            </a:r>
            <a:r>
              <a:rPr lang="en-US" b="0" dirty="0"/>
              <a:t> So what</a:t>
            </a:r>
            <a:r>
              <a:rPr lang="en-US" b="0" baseline="0" dirty="0"/>
              <a:t> we’d like is to route queries between peers instead, in an efficient way, and make the whole system scale with reasonable state at each node.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890610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3788" y="549275"/>
            <a:ext cx="4873625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So that's exactly</a:t>
            </a:r>
            <a:r>
              <a:rPr lang="en-US" b="1" baseline="0" dirty="0"/>
              <a:t> what distributed hash tables and Chord work together to accomplish.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616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3788" y="549275"/>
            <a:ext cx="4873625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Suppose want to associate some</a:t>
            </a:r>
            <a:r>
              <a:rPr lang="en-US" b="1" baseline="0" dirty="0"/>
              <a:t> KEY with VALUE.  </a:t>
            </a:r>
            <a:r>
              <a:rPr lang="en-US" b="1" dirty="0"/>
              <a:t>Recall</a:t>
            </a:r>
            <a:r>
              <a:rPr lang="en-US" b="1" baseline="0" dirty="0"/>
              <a:t> </a:t>
            </a:r>
            <a:r>
              <a:rPr lang="en-US" b="1" dirty="0"/>
              <a:t>single-node hash table stores</a:t>
            </a:r>
            <a:r>
              <a:rPr lang="en-US" b="1" baseline="0" dirty="0"/>
              <a:t> data key that is hash of a name.  Provides PUT to store value under key, GET to fetch value from key.</a:t>
            </a:r>
            <a:endParaRPr lang="en-US" b="1" dirty="0"/>
          </a:p>
          <a:p>
            <a:endParaRPr lang="en-US" baseline="0" dirty="0"/>
          </a:p>
          <a:p>
            <a:r>
              <a:rPr lang="en-US" baseline="0" dirty="0"/>
              <a:t>&gt;&gt;&gt; SEGUE: If you ask the question of how to accomplish this using millions of hosts on the Internet, the answer is the Distributed Hash Table.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599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3788" y="549275"/>
            <a:ext cx="4873625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So in a </a:t>
            </a:r>
            <a:r>
              <a:rPr lang="en-US" b="1" i="1" dirty="0"/>
              <a:t>distributed</a:t>
            </a:r>
            <a:r>
              <a:rPr lang="en-US" b="1" dirty="0"/>
              <a:t> hash table</a:t>
            </a:r>
            <a:r>
              <a:rPr lang="en-US" b="1" baseline="0" dirty="0"/>
              <a:t> you run the data through a hash function to get its key, then Chord tells you the IP address of the server that should store that content.  Issue RPCs to that server  put/get the content.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Consistency guarantees: if we have a put followed by a get,</a:t>
            </a:r>
            <a:r>
              <a:rPr lang="en-US" baseline="0" dirty="0"/>
              <a:t> then the get probably reflects the put, but there is no strict guarantee of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1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3788" y="549275"/>
            <a:ext cx="4873625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So the big picture is this.  The</a:t>
            </a:r>
            <a:r>
              <a:rPr lang="en-US" b="1" baseline="0" dirty="0"/>
              <a:t> app wants to use a hash table abstraction (THERE) to put/get data.</a:t>
            </a:r>
          </a:p>
          <a:p>
            <a:endParaRPr lang="en-US" b="0" baseline="0" dirty="0"/>
          </a:p>
          <a:p>
            <a:r>
              <a:rPr lang="en-US" b="0" baseline="0" dirty="0"/>
              <a:t>Core software is in two layers: </a:t>
            </a:r>
            <a:r>
              <a:rPr lang="en-US" b="0" baseline="0" dirty="0" err="1"/>
              <a:t>Dhash</a:t>
            </a:r>
            <a:r>
              <a:rPr lang="en-US" b="0" baseline="0" dirty="0"/>
              <a:t> and Chord.  </a:t>
            </a:r>
            <a:r>
              <a:rPr lang="en-US" b="0" i="1" u="sng" dirty="0"/>
              <a:t>DHASH</a:t>
            </a:r>
            <a:r>
              <a:rPr lang="en-US" b="0" i="0" u="none" dirty="0"/>
              <a:t> </a:t>
            </a:r>
            <a:r>
              <a:rPr lang="en-US" b="0" dirty="0"/>
              <a:t>fetches blocks, distributes</a:t>
            </a:r>
            <a:r>
              <a:rPr lang="en-US" b="0" baseline="0" dirty="0"/>
              <a:t> blocks over the servers, maintains replicated copies.  </a:t>
            </a:r>
          </a:p>
          <a:p>
            <a:endParaRPr lang="en-US" b="0" baseline="0" dirty="0"/>
          </a:p>
          <a:p>
            <a:r>
              <a:rPr lang="en-US" b="0" baseline="0" dirty="0" err="1"/>
              <a:t>Dhash</a:t>
            </a:r>
            <a:r>
              <a:rPr lang="en-US" b="0" baseline="0" dirty="0"/>
              <a:t> uses the </a:t>
            </a:r>
            <a:r>
              <a:rPr lang="en-US" b="0" i="1" u="sng" baseline="0" dirty="0"/>
              <a:t>CHORD</a:t>
            </a:r>
            <a:r>
              <a:rPr lang="en-US" b="0" i="1" u="none" baseline="0" dirty="0"/>
              <a:t> </a:t>
            </a:r>
            <a:r>
              <a:rPr lang="en-US" b="0" baseline="0" dirty="0"/>
              <a:t>lookup service to locate servers responsible for blocks.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5769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3788" y="549275"/>
            <a:ext cx="4873625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So now going back to BitTorrent, we can make</a:t>
            </a:r>
            <a:r>
              <a:rPr lang="en-US" b="1" baseline="0" dirty="0"/>
              <a:t> it resilient to tracker failure by having all clients join the same DHT.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1" baseline="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/>
              <a:t>WHY NOT CHORD LOOKUP SERVICE: need multi-</a:t>
            </a:r>
            <a:r>
              <a:rPr lang="en-US" b="0" baseline="0" dirty="0" err="1"/>
              <a:t>vals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239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3788" y="549275"/>
            <a:ext cx="4873625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88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3788" y="549275"/>
            <a:ext cx="4873625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4312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3788" y="549275"/>
            <a:ext cx="4873625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16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3788" y="549275"/>
            <a:ext cx="4873625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0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3788" y="549275"/>
            <a:ext cx="4873625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="1" dirty="0"/>
              <a:t>We’ll begin</a:t>
            </a:r>
            <a:r>
              <a:rPr lang="en-US" b="1" baseline="0" dirty="0"/>
              <a:t> today with peer-to-peer systems from 15 years back like Napster and Gnutella.</a:t>
            </a:r>
          </a:p>
          <a:p>
            <a:pPr marL="228600" indent="-228600">
              <a:buAutoNum type="arabicPeriod"/>
            </a:pPr>
            <a:r>
              <a:rPr lang="en-US" b="1" baseline="0" dirty="0"/>
              <a:t>Then we’ll talk about a new data structure that scaled well, called Distributed Hash Table.</a:t>
            </a:r>
          </a:p>
          <a:p>
            <a:pPr marL="228600" indent="-228600">
              <a:buAutoNum type="arabicPeriod"/>
            </a:pPr>
            <a:r>
              <a:rPr lang="en-US" b="0" baseline="0" dirty="0"/>
              <a:t>Finish with a service that maps individual data items onto nodes in a peer to peer system called Chord.  Eventually: how P2P influenced industrial large-scale distributed systems.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302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44006E-FEE1-9640-A0E4-484672C1AB6F}" type="slidenum">
              <a:rPr lang="en-US"/>
              <a:pPr/>
              <a:t>20</a:t>
            </a:fld>
            <a:endParaRPr lang="en-US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3788" y="549275"/>
            <a:ext cx="4873625" cy="27432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0150" y="3309257"/>
            <a:ext cx="6600825" cy="3135086"/>
          </a:xfrm>
        </p:spPr>
        <p:txBody>
          <a:bodyPr/>
          <a:lstStyle/>
          <a:p>
            <a:r>
              <a:rPr lang="en-US" b="1" dirty="0"/>
              <a:t>Chord wants to evenly</a:t>
            </a:r>
            <a:r>
              <a:rPr lang="en-US" b="1" baseline="0" dirty="0"/>
              <a:t> partition the data onto servers, so it first hashes both the key and the IP address of every server using the same hash function.</a:t>
            </a:r>
          </a:p>
          <a:p>
            <a:endParaRPr lang="en-US" b="1" baseline="0" dirty="0"/>
          </a:p>
          <a:p>
            <a:r>
              <a:rPr lang="en-US" b="0" baseline="0" dirty="0"/>
              <a:t>SEGUE: The cleverness is in how Chord partitions the data.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5486025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403C3E-36BC-2A48-82E8-24AA6689DA54}" type="slidenum">
              <a:rPr lang="en-US"/>
              <a:pPr/>
              <a:t>21</a:t>
            </a:fld>
            <a:endParaRPr lang="en-US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3788" y="549275"/>
            <a:ext cx="4873625" cy="27432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0150" y="3309257"/>
            <a:ext cx="6600825" cy="3135086"/>
          </a:xfrm>
        </p:spPr>
        <p:txBody>
          <a:bodyPr/>
          <a:lstStyle/>
          <a:p>
            <a:r>
              <a:rPr lang="en-US" b="1" dirty="0"/>
              <a:t>Uses</a:t>
            </a:r>
            <a:r>
              <a:rPr lang="en-US" b="1" baseline="0" dirty="0"/>
              <a:t> a technique called Consistent Hashing invented by David </a:t>
            </a:r>
            <a:r>
              <a:rPr lang="en-US" b="1" baseline="0" dirty="0" err="1"/>
              <a:t>Karger</a:t>
            </a:r>
            <a:r>
              <a:rPr lang="en-US" b="1" baseline="0" dirty="0"/>
              <a:t> in 1997.  All </a:t>
            </a:r>
            <a:r>
              <a:rPr lang="en-US" b="1" dirty="0"/>
              <a:t>identifiers live in a single circular space.</a:t>
            </a:r>
          </a:p>
          <a:p>
            <a:endParaRPr lang="en-US" b="1" dirty="0"/>
          </a:p>
          <a:p>
            <a:r>
              <a:rPr lang="en-US" b="0" dirty="0"/>
              <a:t>SEGUE: So let’s look at how</a:t>
            </a:r>
            <a:r>
              <a:rPr lang="en-US" b="0" baseline="0" dirty="0"/>
              <a:t> nodes find each other in the Chord ring.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268464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403C3E-36BC-2A48-82E8-24AA6689DA54}" type="slidenum">
              <a:rPr lang="en-US"/>
              <a:pPr/>
              <a:t>22</a:t>
            </a:fld>
            <a:endParaRPr lang="en-US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3788" y="549275"/>
            <a:ext cx="4873625" cy="27432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0150" y="3309257"/>
            <a:ext cx="6600825" cy="3135086"/>
          </a:xfrm>
        </p:spPr>
        <p:txBody>
          <a:bodyPr/>
          <a:lstStyle/>
          <a:p>
            <a:r>
              <a:rPr lang="en-US" b="1" dirty="0"/>
              <a:t>Each node is connected to its successor </a:t>
            </a:r>
            <a:r>
              <a:rPr lang="en-US" b="1" baseline="0" dirty="0"/>
              <a:t>by a direct pointer to the successor’s IP address that’s stored locally.  This is called the </a:t>
            </a:r>
            <a:r>
              <a:rPr lang="en-US" b="1" i="1" u="sng" baseline="0" dirty="0"/>
              <a:t>successor</a:t>
            </a:r>
            <a:r>
              <a:rPr lang="en-US" b="1" baseline="0" dirty="0"/>
              <a:t> pointer.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844585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403C3E-36BC-2A48-82E8-24AA6689DA54}" type="slidenum">
              <a:rPr lang="en-US"/>
              <a:pPr/>
              <a:t>23</a:t>
            </a:fld>
            <a:endParaRPr lang="en-US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3788" y="549275"/>
            <a:ext cx="4873625" cy="27432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0150" y="3309257"/>
            <a:ext cx="6600825" cy="3135086"/>
          </a:xfrm>
        </p:spPr>
        <p:txBody>
          <a:bodyPr/>
          <a:lstStyle/>
          <a:p>
            <a:r>
              <a:rPr lang="en-US" b="1" dirty="0"/>
              <a:t>When one</a:t>
            </a:r>
            <a:r>
              <a:rPr lang="en-US" b="1" baseline="0" dirty="0"/>
              <a:t> node receives a query, it can forward the query to its successor, so the query moves around the ring.</a:t>
            </a:r>
          </a:p>
          <a:p>
            <a:endParaRPr lang="en-US" b="1" baseline="0" dirty="0"/>
          </a:p>
          <a:p>
            <a:r>
              <a:rPr lang="en-US" b="0" baseline="0" dirty="0"/>
              <a:t>&gt;&gt;&gt; When it reaches the node that has the key, that node </a:t>
            </a:r>
            <a:r>
              <a:rPr lang="en-US" b="0" baseline="0" dirty="0" err="1"/>
              <a:t>replys</a:t>
            </a:r>
            <a:r>
              <a:rPr lang="en-US" b="0" baseline="0" dirty="0"/>
              <a:t> directly to the node that asked, we keep the identity of the querying node in the query.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6271353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94B6BD-B874-7940-B668-21D98D8FDB4E}" type="slidenum">
              <a:rPr lang="en-US"/>
              <a:pPr/>
              <a:t>24</a:t>
            </a:fld>
            <a:endParaRPr lang="en-US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3788" y="549275"/>
            <a:ext cx="4873625" cy="27432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0150" y="3309257"/>
            <a:ext cx="6600825" cy="3135086"/>
          </a:xfrm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So the lookup algorithm is called on a certain node in the chord ring.  </a:t>
            </a:r>
            <a:endParaRPr lang="en-US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Tests if ID</a:t>
            </a:r>
            <a:r>
              <a:rPr lang="en-US" baseline="0" dirty="0"/>
              <a:t> order is [its own id, THEN successor, THEN key], if so forward the query to the successor.  </a:t>
            </a:r>
            <a:r>
              <a:rPr lang="en-US" b="1" dirty="0"/>
              <a:t>(&lt; is modulo on the ring.)</a:t>
            </a:r>
            <a:r>
              <a:rPr lang="en-US" b="0" baseline="0" dirty="0"/>
              <a:t>  Else [current, key, successor] then answer is the successor.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Always undershoots to predecessor</a:t>
            </a:r>
            <a:r>
              <a:rPr lang="en-US" baseline="0" dirty="0"/>
              <a:t> s</a:t>
            </a:r>
            <a:r>
              <a:rPr lang="en-US" dirty="0"/>
              <a:t>o never misses the real successor.</a:t>
            </a:r>
          </a:p>
          <a:p>
            <a:endParaRPr lang="en-US" dirty="0"/>
          </a:p>
          <a:p>
            <a:r>
              <a:rPr lang="en-US" dirty="0"/>
              <a:t>SEGUE:</a:t>
            </a:r>
            <a:r>
              <a:rPr lang="en-US" baseline="0" dirty="0"/>
              <a:t> </a:t>
            </a:r>
            <a:r>
              <a:rPr lang="en-US" dirty="0" err="1"/>
              <a:t>n.successor</a:t>
            </a:r>
            <a:r>
              <a:rPr lang="en-US" dirty="0"/>
              <a:t> must be correct!  Otherwise we may skip over the responsible node,  and get(k) won't see data inserted by put(k).  Now, how</a:t>
            </a:r>
            <a:r>
              <a:rPr lang="en-US" baseline="0" dirty="0"/>
              <a:t> about speed?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845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3788" y="549275"/>
            <a:ext cx="4873625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&gt;&gt;&gt; Can we make it</a:t>
            </a:r>
            <a:r>
              <a:rPr lang="en-US" baseline="0" dirty="0"/>
              <a:t> more like a binary search to speed up performance?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47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924650-96B7-1945-8E7F-D94ED41B6356}" type="slidenum">
              <a:rPr lang="en-US"/>
              <a:pPr/>
              <a:t>26</a:t>
            </a:fld>
            <a:endParaRPr lang="en-US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3788" y="549275"/>
            <a:ext cx="4873625" cy="27432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0150" y="3309257"/>
            <a:ext cx="6600825" cy="3135086"/>
          </a:xfrm>
        </p:spPr>
        <p:txBody>
          <a:bodyPr/>
          <a:lstStyle/>
          <a:p>
            <a:r>
              <a:rPr lang="en-US" b="1" dirty="0"/>
              <a:t>The data structure that Chord uses</a:t>
            </a:r>
            <a:r>
              <a:rPr lang="en-US" b="1" baseline="0" dirty="0"/>
              <a:t> to do this is called a </a:t>
            </a:r>
            <a:r>
              <a:rPr lang="en-US" b="1" i="1" baseline="0" dirty="0"/>
              <a:t>finger table</a:t>
            </a:r>
            <a:r>
              <a:rPr lang="en-US" b="1" baseline="0" dirty="0"/>
              <a:t>.</a:t>
            </a:r>
            <a:endParaRPr lang="en-US" b="1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Finger table entries</a:t>
            </a:r>
            <a:r>
              <a:rPr lang="en-US" baseline="0" dirty="0"/>
              <a:t> contain</a:t>
            </a:r>
            <a:r>
              <a:rPr lang="en-US" dirty="0"/>
              <a:t> IP address and Chord ID</a:t>
            </a:r>
            <a:r>
              <a:rPr lang="en-US" baseline="0" dirty="0"/>
              <a:t> of the target server.</a:t>
            </a:r>
            <a:endParaRPr lang="en-US" dirty="0"/>
          </a:p>
          <a:p>
            <a:endParaRPr lang="en-US" dirty="0"/>
          </a:p>
          <a:p>
            <a:r>
              <a:rPr lang="en-US" dirty="0"/>
              <a:t>Nice property: One of the fingers takes you roughly half-way to target, so log-N time lookups</a:t>
            </a:r>
            <a:r>
              <a:rPr lang="en-US" baseline="0" dirty="0"/>
              <a:t> with log-N hops.</a:t>
            </a:r>
            <a:endParaRPr lang="en-US" dirty="0"/>
          </a:p>
          <a:p>
            <a:endParaRPr lang="en-US" dirty="0"/>
          </a:p>
          <a:p>
            <a:r>
              <a:rPr lang="en-US" dirty="0"/>
              <a:t>SEGUE:</a:t>
            </a:r>
            <a:r>
              <a:rPr lang="en-US" baseline="0" dirty="0"/>
              <a:t> So for example</a:t>
            </a:r>
            <a:r>
              <a:rPr lang="is-IS" baseline="0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699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CA1CD0-86D3-8542-A6C1-C34C3D207978}" type="slidenum">
              <a:rPr lang="en-US"/>
              <a:pPr/>
              <a:t>27</a:t>
            </a:fld>
            <a:endParaRPr lang="en-US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3788" y="549275"/>
            <a:ext cx="4873625" cy="27432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0150" y="3309257"/>
            <a:ext cx="6600825" cy="3135086"/>
          </a:xfrm>
        </p:spPr>
        <p:txBody>
          <a:bodyPr/>
          <a:lstStyle/>
          <a:p>
            <a:r>
              <a:rPr lang="en-US" baseline="0" dirty="0"/>
              <a:t>Let’s see how finger tables let us </a:t>
            </a:r>
            <a:r>
              <a:rPr lang="en-US" dirty="0"/>
              <a:t>route to this</a:t>
            </a:r>
            <a:r>
              <a:rPr lang="en-US" baseline="0" dirty="0"/>
              <a:t> key, K112.</a:t>
            </a:r>
          </a:p>
          <a:p>
            <a:r>
              <a:rPr lang="en-US" baseline="0" dirty="0"/>
              <a:t>It will be stored at N120, so the ¼ finger table entry will take us almost there without overshooting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4672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3788" y="549275"/>
            <a:ext cx="4873625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baseline="0" dirty="0"/>
              <a:t>So if you think about the finger tables at all the nodes taken together</a:t>
            </a:r>
            <a:r>
              <a:rPr lang="is-IS" b="1" baseline="0" dirty="0"/>
              <a:t>…</a:t>
            </a:r>
          </a:p>
          <a:p>
            <a:endParaRPr lang="is-IS" b="1" baseline="0" dirty="0"/>
          </a:p>
          <a:p>
            <a:r>
              <a:rPr lang="is-IS" b="0" baseline="0" dirty="0"/>
              <a:t>SEGUE: So here’s the detailed lookup algorithm with finger tables.</a:t>
            </a:r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635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657582-0C83-BF40-A4AA-BB2D7B839AB6}" type="slidenum">
              <a:rPr lang="en-US"/>
              <a:pPr/>
              <a:t>29</a:t>
            </a:fld>
            <a:endParaRPr lang="en-US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3788" y="549275"/>
            <a:ext cx="4873625" cy="27432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0150" y="3309257"/>
            <a:ext cx="6600825" cy="3135086"/>
          </a:xfrm>
        </p:spPr>
        <p:txBody>
          <a:bodyPr/>
          <a:lstStyle/>
          <a:p>
            <a:r>
              <a:rPr lang="en-US" dirty="0"/>
              <a:t>Still undershoots to predecessor. So never misses the real successor.</a:t>
            </a:r>
          </a:p>
          <a:p>
            <a:endParaRPr lang="en-US" dirty="0"/>
          </a:p>
          <a:p>
            <a:r>
              <a:rPr lang="en-US" dirty="0"/>
              <a:t>Lookup procedure isn</a:t>
            </a:r>
            <a:r>
              <a:rPr lang="en-US" dirty="0">
                <a:latin typeface="Arial"/>
              </a:rPr>
              <a:t>’</a:t>
            </a:r>
            <a:r>
              <a:rPr lang="en-US" dirty="0"/>
              <a:t>t inherently log(n),</a:t>
            </a:r>
            <a:r>
              <a:rPr lang="en-US" baseline="0" dirty="0"/>
              <a:t> b</a:t>
            </a:r>
            <a:r>
              <a:rPr lang="en-US" dirty="0"/>
              <a:t>ut finger table causes it to be.</a:t>
            </a:r>
          </a:p>
        </p:txBody>
      </p:sp>
    </p:spTree>
    <p:extLst>
      <p:ext uri="{BB962C8B-B14F-4D97-AF65-F5344CB8AC3E}">
        <p14:creationId xmlns:p14="http://schemas.microsoft.com/office/powerpoint/2010/main" val="1438642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3788" y="549275"/>
            <a:ext cx="4873625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Users’ computers talk directly to each other to implement service,</a:t>
            </a:r>
            <a:r>
              <a:rPr lang="en-US" b="1" baseline="0" dirty="0"/>
              <a:t> </a:t>
            </a:r>
            <a:r>
              <a:rPr lang="en-US" b="1" dirty="0"/>
              <a:t>in contrast to the client-server</a:t>
            </a:r>
            <a:r>
              <a:rPr lang="en-US" b="1" baseline="0" dirty="0"/>
              <a:t> model where </a:t>
            </a:r>
            <a:r>
              <a:rPr lang="en-US" b="1" dirty="0"/>
              <a:t>users’ clients talk to central servers.</a:t>
            </a:r>
            <a:r>
              <a:rPr lang="en-US" b="1" baseline="0" dirty="0"/>
              <a:t>  </a:t>
            </a:r>
            <a:r>
              <a:rPr lang="en-US" b="1" dirty="0"/>
              <a:t>EXAMPLES: Skype, video and music players, file sharing.</a:t>
            </a:r>
          </a:p>
          <a:p>
            <a:endParaRPr lang="en-US" b="1" dirty="0"/>
          </a:p>
          <a:p>
            <a:r>
              <a:rPr lang="en-US" b="0" dirty="0"/>
              <a:t>SEGUE: So why might this be a good idea?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10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235813-68A5-994F-98A0-B259A4623569}" type="slidenum">
              <a:rPr lang="en-US"/>
              <a:pPr/>
              <a:t>30</a:t>
            </a:fld>
            <a:endParaRPr lang="en-US"/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3788" y="549275"/>
            <a:ext cx="4873625" cy="27432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0150" y="3309257"/>
            <a:ext cx="6600825" cy="3135086"/>
          </a:xfrm>
        </p:spPr>
        <p:txBody>
          <a:bodyPr/>
          <a:lstStyle/>
          <a:p>
            <a:r>
              <a:rPr lang="en-US" dirty="0"/>
              <a:t>Maybe note that fingers point to the first relevant node.</a:t>
            </a:r>
          </a:p>
        </p:txBody>
      </p:sp>
    </p:spTree>
    <p:extLst>
      <p:ext uri="{BB962C8B-B14F-4D97-AF65-F5344CB8AC3E}">
        <p14:creationId xmlns:p14="http://schemas.microsoft.com/office/powerpoint/2010/main" val="9784615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3788" y="549275"/>
            <a:ext cx="4873625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SEGUE: So we’ll come back to this point when we discuss Chord’s impact at the</a:t>
            </a:r>
            <a:r>
              <a:rPr lang="en-US" baseline="0" dirty="0"/>
              <a:t> end.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607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3788" y="549275"/>
            <a:ext cx="4873625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Joining is essentially a distributed linked list insertion.</a:t>
            </a:r>
          </a:p>
          <a:p>
            <a:endParaRPr lang="en-US" b="1" dirty="0"/>
          </a:p>
          <a:p>
            <a:r>
              <a:rPr lang="en-US" b="0" dirty="0"/>
              <a:t>New node N36 knows another node in ring (N25).</a:t>
            </a:r>
            <a:r>
              <a:rPr lang="en-US" b="0" baseline="0" dirty="0"/>
              <a:t>  </a:t>
            </a:r>
            <a:r>
              <a:rPr lang="en-US" b="0" dirty="0"/>
              <a:t>First, the new node looks</a:t>
            </a:r>
            <a:r>
              <a:rPr lang="en-US" b="0" baseline="0" dirty="0"/>
              <a:t> itself up, starting at that node.  </a:t>
            </a:r>
            <a:r>
              <a:rPr lang="en-US" b="0" i="1" u="sng" baseline="0" dirty="0"/>
              <a:t>That returns N40.</a:t>
            </a:r>
            <a:endParaRPr lang="en-US" b="0" i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2157C-95E6-094C-BB6F-8A5CA5C189C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0859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3788" y="549275"/>
            <a:ext cx="4873625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SEGUE: So now let’s see how N36 gets incorporated into the Chord ring.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2157C-95E6-094C-BB6F-8A5CA5C189C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010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3788" y="549275"/>
            <a:ext cx="4873625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Periodic notify</a:t>
            </a:r>
            <a:r>
              <a:rPr lang="en-US" sz="1200" b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 messages each node sends to its successor maintain the predecessor pointers.</a:t>
            </a:r>
            <a:endParaRPr lang="en-US" sz="1200" b="1" kern="1200" dirty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When node N36 sends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N40 a notify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, N40 checks its predecessor (N25), and decides that N36 should be its predecessor instead.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If N25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 later sends N40 a notify, no-op.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2157C-95E6-094C-BB6F-8A5CA5C189C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047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3788" y="549275"/>
            <a:ext cx="4873625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</a:t>
            </a:r>
            <a:r>
              <a:rPr lang="en-US" baseline="0" dirty="0"/>
              <a:t> send a stabilize message to who you THINK your successor 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2157C-95E6-094C-BB6F-8A5CA5C189C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9107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3788" y="549275"/>
            <a:ext cx="4873625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2157C-95E6-094C-BB6F-8A5CA5C189C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781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675075-282D-0948-8AB1-99E1AF63D23E}" type="slidenum">
              <a:rPr lang="en-US"/>
              <a:pPr/>
              <a:t>38</a:t>
            </a:fld>
            <a:endParaRPr lang="en-US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3788" y="549275"/>
            <a:ext cx="4873625" cy="27432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0150" y="3309257"/>
            <a:ext cx="6600825" cy="3135086"/>
          </a:xfrm>
        </p:spPr>
        <p:txBody>
          <a:bodyPr/>
          <a:lstStyle/>
          <a:p>
            <a:r>
              <a:rPr lang="en-US" b="1" dirty="0">
                <a:latin typeface="Times New Roman" charset="0"/>
                <a:ea typeface="Times New Roman" charset="0"/>
                <a:cs typeface="Times New Roman" charset="0"/>
              </a:rPr>
              <a:t>N10 is looking up key K90.</a:t>
            </a:r>
            <a:r>
              <a:rPr lang="en-US" b="1" baseline="0" dirty="0">
                <a:latin typeface="Times New Roman" charset="0"/>
                <a:ea typeface="Times New Roman" charset="0"/>
                <a:cs typeface="Times New Roman" charset="0"/>
              </a:rPr>
              <a:t> 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No problem, until lookup gets to N80, which knows no live node before</a:t>
            </a:r>
            <a:r>
              <a:rPr lang="en-US" baseline="0" dirty="0">
                <a:latin typeface="Times New Roman" charset="0"/>
                <a:ea typeface="Times New Roman" charset="0"/>
                <a:cs typeface="Times New Roman" charset="0"/>
              </a:rPr>
              <a:t> K90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.</a:t>
            </a:r>
            <a:r>
              <a:rPr lang="en-US" baseline="0" dirty="0">
                <a:latin typeface="Times New Roman" charset="0"/>
                <a:ea typeface="Times New Roman" charset="0"/>
                <a:cs typeface="Times New Roman" charset="0"/>
              </a:rPr>
              <a:t> 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There</a:t>
            </a:r>
            <a:r>
              <a:rPr lang="en-US" baseline="0" dirty="0">
                <a:latin typeface="Times New Roman" charset="0"/>
                <a:ea typeface="Times New Roman" charset="0"/>
                <a:cs typeface="Times New Roman" charset="0"/>
              </a:rPr>
              <a:t> might be a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replica of K90 at N113, but </a:t>
            </a:r>
            <a:r>
              <a:rPr lang="en-US" b="0" i="1" u="sng" dirty="0">
                <a:latin typeface="Times New Roman" charset="0"/>
                <a:ea typeface="Times New Roman" charset="0"/>
                <a:cs typeface="Times New Roman" charset="0"/>
              </a:rPr>
              <a:t>N80 can’t find it</a:t>
            </a:r>
            <a:r>
              <a:rPr lang="en-US" b="0" i="1" u="sng" baseline="0" dirty="0">
                <a:latin typeface="Times New Roman" charset="0"/>
                <a:ea typeface="Times New Roman" charset="0"/>
                <a:cs typeface="Times New Roman" charset="0"/>
              </a:rPr>
              <a:t> to make progress.</a:t>
            </a:r>
            <a:endParaRPr lang="en-US" b="0" i="1" u="sng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035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3788" y="549275"/>
            <a:ext cx="4873625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So rather than just one immediate</a:t>
            </a:r>
            <a:r>
              <a:rPr lang="en-US" b="1" baseline="0" dirty="0"/>
              <a:t> successor, each node keeps track of its r immediately following successor nodes.</a:t>
            </a:r>
          </a:p>
          <a:p>
            <a:endParaRPr lang="en-US" b="1" baseline="0" dirty="0"/>
          </a:p>
          <a:p>
            <a:r>
              <a:rPr lang="en-US" b="0" baseline="0" dirty="0"/>
              <a:t>SEGUE: So, how do we choose r?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5912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363893-FF93-DB4C-A901-AC386549CD37}" type="slidenum">
              <a:rPr lang="en-US"/>
              <a:pPr/>
              <a:t>41</a:t>
            </a:fld>
            <a:endParaRPr lang="en-US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3788" y="549275"/>
            <a:ext cx="4873625" cy="27432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0150" y="3309257"/>
            <a:ext cx="6600825" cy="3135086"/>
          </a:xfrm>
        </p:spPr>
        <p:txBody>
          <a:bodyPr/>
          <a:lstStyle/>
          <a:p>
            <a:r>
              <a:rPr lang="en-US" b="1" dirty="0"/>
              <a:t>So the lookup</a:t>
            </a:r>
            <a:r>
              <a:rPr lang="en-US" b="1" baseline="0" dirty="0"/>
              <a:t> algorithm with fault tolerance becomes this.</a:t>
            </a:r>
            <a:endParaRPr lang="en-US" dirty="0"/>
          </a:p>
          <a:p>
            <a:r>
              <a:rPr lang="en-US" dirty="0"/>
              <a:t>Look </a:t>
            </a:r>
            <a:r>
              <a:rPr lang="en-US"/>
              <a:t>in successor </a:t>
            </a:r>
            <a:r>
              <a:rPr lang="en-US" dirty="0"/>
              <a:t>list as well.</a:t>
            </a:r>
          </a:p>
          <a:p>
            <a:r>
              <a:rPr lang="en-US" dirty="0"/>
              <a:t>If the call fails, we remove the node from the finger table </a:t>
            </a:r>
            <a:r>
              <a:rPr lang="en-US" i="1" u="sng" dirty="0"/>
              <a:t>and/or successor list</a:t>
            </a:r>
            <a:r>
              <a:rPr lang="en-US" dirty="0"/>
              <a:t>, and restart the</a:t>
            </a:r>
            <a:r>
              <a:rPr lang="en-US" baseline="0" dirty="0"/>
              <a:t> lookup.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77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3788" y="549275"/>
            <a:ext cx="4873625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From a performance perspective,</a:t>
            </a:r>
            <a:r>
              <a:rPr lang="en-US" b="1" baseline="0" dirty="0"/>
              <a:t> the </a:t>
            </a:r>
            <a:r>
              <a:rPr lang="en-US" b="1" dirty="0"/>
              <a:t>promise of peer</a:t>
            </a:r>
            <a:r>
              <a:rPr lang="en-US" b="1" baseline="0" dirty="0"/>
              <a:t> to peer computing was</a:t>
            </a:r>
            <a:r>
              <a:rPr lang="is-IS" b="1" baseline="0" dirty="0"/>
              <a:t> to leverage thousands to millions of nodes across the Internet to increase capacity of services.</a:t>
            </a:r>
            <a:endParaRPr lang="en-US" dirty="0"/>
          </a:p>
          <a:p>
            <a:r>
              <a:rPr lang="en-US" i="1" dirty="0"/>
              <a:t>&gt;&gt;&gt; </a:t>
            </a:r>
            <a:r>
              <a:rPr lang="en-US" baseline="0" dirty="0"/>
              <a:t>As more join, system gets more resources.  Contrast with cli-server where more users </a:t>
            </a:r>
            <a:r>
              <a:rPr lang="en-US" baseline="0" dirty="0">
                <a:sym typeface="Wingdings"/>
              </a:rPr>
              <a:t> </a:t>
            </a:r>
            <a:r>
              <a:rPr lang="en-US" baseline="0" dirty="0"/>
              <a:t>resources more taxed.</a:t>
            </a:r>
            <a:endParaRPr lang="en-US" dirty="0"/>
          </a:p>
          <a:p>
            <a:r>
              <a:rPr lang="en-US" i="1" dirty="0"/>
              <a:t>&gt;&gt;&gt; </a:t>
            </a:r>
            <a:r>
              <a:rPr lang="en-US" baseline="0" dirty="0"/>
              <a:t>Nodes can join/leave just by talking to random peer already in.  So no need to set up a server and provision infrastructure.</a:t>
            </a:r>
            <a:endParaRPr lang="en-US" dirty="0"/>
          </a:p>
          <a:p>
            <a:r>
              <a:rPr lang="en-US" baseline="0" dirty="0"/>
              <a:t>&gt;&gt;&gt;</a:t>
            </a:r>
          </a:p>
          <a:p>
            <a:r>
              <a:rPr lang="en-US" baseline="0" dirty="0"/>
              <a:t>&gt;&gt;&gt; Harder to attack: not as simple as hacking single server/server group.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49003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3788" y="549275"/>
            <a:ext cx="4873625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3028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3788" y="549275"/>
            <a:ext cx="4873625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SEGUE:</a:t>
            </a:r>
            <a:r>
              <a:rPr lang="en-US" baseline="0" dirty="0"/>
              <a:t> Then to make it secure for a peer-to-peer setting, it authenticates block contents.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1202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3788" y="549275"/>
            <a:ext cx="4873625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So let’s take a closer</a:t>
            </a:r>
            <a:r>
              <a:rPr lang="en-US" b="1" baseline="0" dirty="0"/>
              <a:t> look at how </a:t>
            </a:r>
            <a:r>
              <a:rPr lang="en-US" b="1" baseline="0" dirty="0" err="1"/>
              <a:t>Dhash</a:t>
            </a:r>
            <a:r>
              <a:rPr lang="en-US" b="1" baseline="0" dirty="0"/>
              <a:t> authenticates that the data it stores is from some known identity, i.e. some private key.</a:t>
            </a:r>
            <a:endParaRPr lang="en-US" b="1" dirty="0"/>
          </a:p>
          <a:p>
            <a:endParaRPr lang="en-US" dirty="0"/>
          </a:p>
          <a:p>
            <a:r>
              <a:rPr lang="en-US" dirty="0" err="1"/>
              <a:t>DHash</a:t>
            </a:r>
            <a:r>
              <a:rPr lang="en-US" dirty="0"/>
              <a:t> servers verify the chain of signatures rooted at the public key, before accepting put(key, value).</a:t>
            </a:r>
          </a:p>
          <a:p>
            <a:r>
              <a:rPr lang="en-US" dirty="0"/>
              <a:t>Clients verify result of get(key)</a:t>
            </a:r>
            <a:r>
              <a:rPr lang="en-US" baseline="0" dirty="0"/>
              <a:t> through the same chain.  Whole thing is read-only, need to overwrite the root block to update.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10853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24317C-E316-C341-B72B-6526E290CA94}" type="slidenum">
              <a:rPr lang="en-US"/>
              <a:pPr/>
              <a:t>45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3788" y="549275"/>
            <a:ext cx="4873625" cy="27432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0150" y="3309257"/>
            <a:ext cx="6600825" cy="3135086"/>
          </a:xfrm>
        </p:spPr>
        <p:txBody>
          <a:bodyPr/>
          <a:lstStyle/>
          <a:p>
            <a:r>
              <a:rPr lang="en-US"/>
              <a:t>Nodes with replicas are not likely to be near each other in underlying network.</a:t>
            </a:r>
          </a:p>
        </p:txBody>
      </p:sp>
    </p:spTree>
    <p:extLst>
      <p:ext uri="{BB962C8B-B14F-4D97-AF65-F5344CB8AC3E}">
        <p14:creationId xmlns:p14="http://schemas.microsoft.com/office/powerpoint/2010/main" val="92251972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3788" y="549275"/>
            <a:ext cx="4873625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190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D65CBA-FD8D-1F45-98C1-8BB1CE128D15}" type="slidenum">
              <a:rPr lang="en-US"/>
              <a:pPr/>
              <a:t>47</a:t>
            </a:fld>
            <a:endParaRPr lang="en-US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3788" y="549275"/>
            <a:ext cx="4873625" cy="27432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0150" y="3309257"/>
            <a:ext cx="6600825" cy="3135086"/>
          </a:xfrm>
        </p:spPr>
        <p:txBody>
          <a:bodyPr/>
          <a:lstStyle/>
          <a:p>
            <a:r>
              <a:rPr lang="en-US" dirty="0"/>
              <a:t>Actually, the lookup</a:t>
            </a:r>
            <a:r>
              <a:rPr lang="en-US" baseline="0" dirty="0"/>
              <a:t> cost is</a:t>
            </a:r>
            <a:r>
              <a:rPr lang="en-US" dirty="0"/>
              <a:t> ½ log(N).</a:t>
            </a:r>
          </a:p>
          <a:p>
            <a:endParaRPr lang="en-US" dirty="0"/>
          </a:p>
          <a:p>
            <a:r>
              <a:rPr lang="en-US" dirty="0"/>
              <a:t>Error bars: one </a:t>
            </a:r>
            <a:r>
              <a:rPr lang="en-US" dirty="0" err="1"/>
              <a:t>std</a:t>
            </a:r>
            <a:r>
              <a:rPr lang="en-US" dirty="0"/>
              <a:t> deviation,</a:t>
            </a:r>
            <a:r>
              <a:rPr lang="en-US" baseline="0" dirty="0"/>
              <a:t> so the </a:t>
            </a:r>
            <a:r>
              <a:rPr lang="en-US" b="1" baseline="0" dirty="0"/>
              <a:t>variation in the lookup costs </a:t>
            </a:r>
            <a:r>
              <a:rPr lang="en-US" baseline="0" dirty="0"/>
              <a:t>is not too high.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44849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3788" y="549275"/>
            <a:ext cx="4873625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So to see how well the successor</a:t>
            </a:r>
            <a:r>
              <a:rPr lang="en-US" b="1" baseline="0" dirty="0"/>
              <a:t> list and data replication </a:t>
            </a:r>
            <a:r>
              <a:rPr lang="en-US" b="1" dirty="0"/>
              <a:t>handles failure,</a:t>
            </a:r>
            <a:r>
              <a:rPr lang="en-US" b="1" baseline="0" dirty="0"/>
              <a:t> we’ll look at a large scale experiment with 1,000 servers.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1341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F0EC5E-B835-AB4F-8585-CA456BE1887B}" type="slidenum">
              <a:rPr lang="en-US"/>
              <a:pPr/>
              <a:t>49</a:t>
            </a:fld>
            <a:endParaRPr lang="en-US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3788" y="549275"/>
            <a:ext cx="4873625" cy="27432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0150" y="3309257"/>
            <a:ext cx="6600825" cy="3135086"/>
          </a:xfrm>
        </p:spPr>
        <p:txBody>
          <a:bodyPr/>
          <a:lstStyle/>
          <a:p>
            <a:r>
              <a:rPr lang="en-US" b="1" dirty="0"/>
              <a:t>This is </a:t>
            </a:r>
            <a:r>
              <a:rPr lang="en-US" b="1" i="1" dirty="0"/>
              <a:t>before</a:t>
            </a:r>
            <a:r>
              <a:rPr lang="en-US" b="1" dirty="0"/>
              <a:t> stabilization starts</a:t>
            </a:r>
            <a:r>
              <a:rPr lang="en-US" b="1" baseline="0" dirty="0"/>
              <a:t> after we fail X% of the servers, so a</a:t>
            </a:r>
            <a:r>
              <a:rPr lang="en-US" b="1" dirty="0"/>
              <a:t>ll lookup failures attributable to loss of all 6 replicas.</a:t>
            </a:r>
          </a:p>
        </p:txBody>
      </p:sp>
    </p:spTree>
    <p:extLst>
      <p:ext uri="{BB962C8B-B14F-4D97-AF65-F5344CB8AC3E}">
        <p14:creationId xmlns:p14="http://schemas.microsoft.com/office/powerpoint/2010/main" val="115868628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3788" y="549275"/>
            <a:ext cx="4873625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5919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3788" y="549275"/>
            <a:ext cx="4873625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So returning to P2P systems,</a:t>
            </a:r>
            <a:r>
              <a:rPr lang="en-US" b="1" baseline="0" dirty="0"/>
              <a:t> part of the problem is still the lookup problem.  But other part is fundamentally users’ computers are less reliable and trusted than managed servers.</a:t>
            </a:r>
          </a:p>
          <a:p>
            <a:endParaRPr lang="en-US" baseline="0" dirty="0"/>
          </a:p>
          <a:p>
            <a:r>
              <a:rPr lang="en-US" baseline="0" dirty="0"/>
              <a:t>This is exacerbated by the fact that users’ computers have flaky network connections, might be switched off, broken, </a:t>
            </a:r>
            <a:r>
              <a:rPr lang="en-US" i="1" baseline="0" dirty="0"/>
              <a:t>&amp;</a:t>
            </a:r>
            <a:r>
              <a:rPr lang="en-US" baseline="0" dirty="0"/>
              <a:t> </a:t>
            </a:r>
            <a:r>
              <a:rPr lang="en-US" i="1" baseline="0" dirty="0"/>
              <a:t>c.</a:t>
            </a:r>
            <a:r>
              <a:rPr lang="en-US" baseline="0" dirty="0"/>
              <a:t>  So they are hardly as reliable as managed servers.</a:t>
            </a:r>
          </a:p>
          <a:p>
            <a:endParaRPr lang="en-US" baseline="0" dirty="0"/>
          </a:p>
          <a:p>
            <a:r>
              <a:rPr lang="en-US" baseline="0" dirty="0"/>
              <a:t>Some P2P services are open, meaning anyone can join, these can be vulnerable to certain kinds of attacks.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297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3788" y="549275"/>
            <a:ext cx="4873625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So, the result has been successful adoption</a:t>
            </a:r>
            <a:r>
              <a:rPr lang="en-US" b="1" baseline="0" dirty="0"/>
              <a:t> in some niche areas.</a:t>
            </a:r>
          </a:p>
          <a:p>
            <a:endParaRPr lang="en-US" baseline="0" dirty="0"/>
          </a:p>
          <a:p>
            <a:r>
              <a:rPr lang="en-US" baseline="0" dirty="0"/>
              <a:t>1. Networks like Napster music-sharing (ca. 1999) and Gnutella began this in the illegal domain for music and movies, but more recently we’ve seen the adoption of BitTorrent for rapidly disseminating files among users.</a:t>
            </a:r>
          </a:p>
          <a:p>
            <a:endParaRPr lang="en-US" baseline="0" dirty="0"/>
          </a:p>
          <a:p>
            <a:r>
              <a:rPr lang="en-US" baseline="0" dirty="0"/>
              <a:t>2. Electronic currencies like Bitcoin have no central authority, so they use a P2P network.</a:t>
            </a:r>
          </a:p>
          <a:p>
            <a:endParaRPr lang="en-US" baseline="0" dirty="0"/>
          </a:p>
          <a:p>
            <a:r>
              <a:rPr lang="en-US" baseline="0" dirty="0"/>
              <a:t>3. Up until 2012 Skype used P2P to route calls between users, but this has since changed to be hosted Linux boxes because of security reasons.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60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3788" y="549275"/>
            <a:ext cx="4873625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e.g. </a:t>
            </a:r>
            <a:r>
              <a:rPr lang="en-US" b="1" baseline="0" dirty="0"/>
              <a:t>let’s look at how a popular cooperative file-sharing system, BitTorrent, works.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Say you’re the user,</a:t>
            </a:r>
            <a:r>
              <a:rPr lang="en-US" baseline="0" dirty="0"/>
              <a:t> want to download latest Linux kernel.  You click on torrent download link.  This gets a torrent file that contains hashes of chunks of the file, and IP address of a tracker node.  </a:t>
            </a:r>
            <a:r>
              <a:rPr lang="en-US" i="1" baseline="0" dirty="0"/>
              <a:t>Tracker node </a:t>
            </a:r>
            <a:r>
              <a:rPr lang="en-US" baseline="0" dirty="0"/>
              <a:t>is web server to coordinate group of peers.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The client sends</a:t>
            </a:r>
            <a:r>
              <a:rPr lang="en-US" baseline="0" dirty="0"/>
              <a:t> an HTTP request to the tracker telling it which file it wants, then the tracker responds with a list of peers who have the file.</a:t>
            </a:r>
          </a:p>
          <a:p>
            <a:pPr marL="228600" indent="-228600">
              <a:buAutoNum type="arabicPeriod"/>
            </a:pPr>
            <a:r>
              <a:rPr lang="en-US" baseline="0" dirty="0"/>
              <a:t>D/L the file from peers, </a:t>
            </a:r>
            <a:r>
              <a:rPr lang="en-US" b="1" baseline="0" dirty="0"/>
              <a:t>in parallel</a:t>
            </a:r>
            <a:r>
              <a:rPr lang="en-US" baseline="0" dirty="0"/>
              <a:t>.  </a:t>
            </a:r>
            <a:r>
              <a:rPr lang="en-US" dirty="0"/>
              <a:t>Note only metadata--not file data -- are exchanged with centralized server, and only during</a:t>
            </a:r>
            <a:r>
              <a:rPr lang="en-US" baseline="0" dirty="0"/>
              <a:t> the</a:t>
            </a:r>
            <a:r>
              <a:rPr lang="en-US" dirty="0"/>
              <a:t> transient lifetime of a download.</a:t>
            </a:r>
          </a:p>
          <a:p>
            <a:pPr marL="228600" indent="-228600">
              <a:buAutoNum type="arabicPeriod"/>
            </a:pPr>
            <a:r>
              <a:rPr lang="en-US" dirty="0"/>
              <a:t>--</a:t>
            </a:r>
          </a:p>
          <a:p>
            <a:pPr marL="228600" indent="-228600">
              <a:buAutoNum type="arabicPeriod"/>
            </a:pPr>
            <a:r>
              <a:rPr lang="en-US" dirty="0"/>
              <a:t>C</a:t>
            </a:r>
            <a:r>
              <a:rPr lang="en-US" baseline="0" dirty="0"/>
              <a:t>lient switches  roles </a:t>
            </a:r>
            <a:r>
              <a:rPr lang="en-US" baseline="0" dirty="0">
                <a:sym typeface="Wingdings"/>
              </a:rPr>
              <a:t> </a:t>
            </a:r>
            <a:r>
              <a:rPr lang="en-US" baseline="0" dirty="0"/>
              <a:t>“server” peers to serve others.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92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028EE3-D43C-E94F-94BD-CBF1CA7EFF97}" type="slidenum">
              <a:rPr lang="en-US"/>
              <a:pPr/>
              <a:t>7</a:t>
            </a:fld>
            <a:endParaRPr lang="en-US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0150" y="3309257"/>
            <a:ext cx="6600825" cy="3135086"/>
          </a:xfrm>
        </p:spPr>
        <p:txBody>
          <a:bodyPr/>
          <a:lstStyle/>
          <a:p>
            <a:r>
              <a:rPr lang="en-US" b="1" dirty="0"/>
              <a:t>At the core of all peer to peer systems is the following problem.</a:t>
            </a:r>
          </a:p>
          <a:p>
            <a:r>
              <a:rPr lang="en-US" dirty="0"/>
              <a:t>Some</a:t>
            </a:r>
            <a:r>
              <a:rPr lang="en-US" baseline="0" dirty="0"/>
              <a:t> publisher does a put associating some key, say “Star </a:t>
            </a:r>
            <a:r>
              <a:rPr lang="en-US" baseline="0" dirty="0" err="1"/>
              <a:t>Wars.mov</a:t>
            </a:r>
            <a:r>
              <a:rPr lang="en-US" baseline="0" dirty="0"/>
              <a:t>”, with some value.  </a:t>
            </a:r>
          </a:p>
          <a:p>
            <a:r>
              <a:rPr lang="en-US" baseline="0" dirty="0"/>
              <a:t>Now some client comes along and does a get, looking for the information about the file.</a:t>
            </a:r>
            <a:endParaRPr lang="en-US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1" i="1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dirty="0"/>
              <a:t>How does</a:t>
            </a:r>
            <a:r>
              <a:rPr lang="en-US" b="1" i="1" baseline="0" dirty="0"/>
              <a:t> the client find out where that information went?</a:t>
            </a:r>
            <a:endParaRPr lang="en-US" b="1" i="1" dirty="0"/>
          </a:p>
          <a:p>
            <a:r>
              <a:rPr lang="en-US" dirty="0"/>
              <a:t>Non-trivial,</a:t>
            </a:r>
            <a:r>
              <a:rPr lang="en-US" baseline="0" dirty="0"/>
              <a:t> </a:t>
            </a:r>
            <a:r>
              <a:rPr lang="en-US" dirty="0"/>
              <a:t>1000s of nodes in P2P network</a:t>
            </a:r>
            <a:r>
              <a:rPr lang="en-US" baseline="0" dirty="0"/>
              <a:t> failing and coming back up, the </a:t>
            </a:r>
            <a:r>
              <a:rPr lang="en-US" dirty="0"/>
              <a:t>set of nodes that have the movie</a:t>
            </a:r>
            <a:r>
              <a:rPr lang="en-US" baseline="0" dirty="0"/>
              <a:t> </a:t>
            </a:r>
            <a:r>
              <a:rPr lang="en-US" dirty="0"/>
              <a:t>may change over time.</a:t>
            </a:r>
          </a:p>
        </p:txBody>
      </p:sp>
    </p:spTree>
    <p:extLst>
      <p:ext uri="{BB962C8B-B14F-4D97-AF65-F5344CB8AC3E}">
        <p14:creationId xmlns:p14="http://schemas.microsoft.com/office/powerpoint/2010/main" val="4103080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028EE3-D43C-E94F-94BD-CBF1CA7EFF97}" type="slidenum">
              <a:rPr lang="en-US"/>
              <a:pPr/>
              <a:t>8</a:t>
            </a:fld>
            <a:endParaRPr lang="en-US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0150" y="3309257"/>
            <a:ext cx="6600825" cy="3135086"/>
          </a:xfrm>
        </p:spPr>
        <p:txBody>
          <a:bodyPr/>
          <a:lstStyle/>
          <a:p>
            <a:r>
              <a:rPr lang="en-US" b="1" dirty="0"/>
              <a:t>Napster</a:t>
            </a:r>
            <a:r>
              <a:rPr lang="en-US" b="1" baseline="0" dirty="0"/>
              <a:t> (1999) was one of the first music sharing networks: </a:t>
            </a:r>
            <a:r>
              <a:rPr lang="en-US" b="1" dirty="0"/>
              <a:t>solution was</a:t>
            </a:r>
            <a:r>
              <a:rPr lang="en-US" b="1" baseline="0" dirty="0"/>
              <a:t> single centralized database to store all the location information.</a:t>
            </a:r>
          </a:p>
          <a:p>
            <a:endParaRPr lang="en-US" b="1" i="1" baseline="0" dirty="0"/>
          </a:p>
          <a:p>
            <a:r>
              <a:rPr lang="en-US" i="1" baseline="0" dirty="0"/>
              <a:t>&gt;&gt;&gt; Database holds IP address of publisher</a:t>
            </a:r>
            <a:r>
              <a:rPr lang="en-US" baseline="0" dirty="0"/>
              <a:t>, e.g. N</a:t>
            </a:r>
            <a:r>
              <a:rPr lang="en-US" baseline="-25000" dirty="0"/>
              <a:t>4</a:t>
            </a:r>
            <a:r>
              <a:rPr lang="en-US" baseline="0" dirty="0"/>
              <a:t> for Star Wars.  </a:t>
            </a:r>
          </a:p>
          <a:p>
            <a:r>
              <a:rPr lang="en-US" baseline="0" dirty="0"/>
              <a:t>&gt;&gt;&gt; Client does a lookup on </a:t>
            </a:r>
            <a:r>
              <a:rPr lang="en-US" baseline="0" dirty="0" err="1"/>
              <a:t>db</a:t>
            </a:r>
            <a:r>
              <a:rPr lang="en-US" baseline="0" dirty="0"/>
              <a:t>, can contact N4 directly to get content.</a:t>
            </a:r>
            <a:endParaRPr lang="en-US" baseline="-25000" dirty="0"/>
          </a:p>
          <a:p>
            <a:r>
              <a:rPr lang="en-US" dirty="0"/>
              <a:t>&gt;&gt;&gt;</a:t>
            </a:r>
            <a:r>
              <a:rPr lang="en-US" baseline="0" dirty="0"/>
              <a:t> </a:t>
            </a:r>
            <a:r>
              <a:rPr lang="en-US" dirty="0"/>
              <a:t>SEGUE: So now we’ve solved our rendezvous problem but</a:t>
            </a:r>
            <a:r>
              <a:rPr lang="en-US" baseline="0" dirty="0"/>
              <a:t> at the expense of the database having to keep a lot of</a:t>
            </a:r>
            <a:r>
              <a:rPr lang="en-US" dirty="0"/>
              <a:t> state, means it’s hard to keep the state up to date.</a:t>
            </a:r>
            <a:r>
              <a:rPr lang="en-US" baseline="0" dirty="0"/>
              <a:t>  </a:t>
            </a:r>
            <a:r>
              <a:rPr lang="en-US" dirty="0"/>
              <a:t>It’s also</a:t>
            </a:r>
            <a:r>
              <a:rPr lang="en-US" baseline="0" dirty="0"/>
              <a:t> a single point of failure, and it’s also a legal target, </a:t>
            </a:r>
            <a:r>
              <a:rPr lang="en-US" dirty="0"/>
              <a:t>which is exactly what happened to Napster</a:t>
            </a:r>
            <a:r>
              <a:rPr lang="en-US" baseline="0" dirty="0"/>
              <a:t> in the end.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9129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028EE3-D43C-E94F-94BD-CBF1CA7EFF97}" type="slidenum">
              <a:rPr lang="en-US"/>
              <a:pPr/>
              <a:t>9</a:t>
            </a:fld>
            <a:endParaRPr lang="en-US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0150" y="3309257"/>
            <a:ext cx="6600825" cy="3135086"/>
          </a:xfrm>
        </p:spPr>
        <p:txBody>
          <a:bodyPr/>
          <a:lstStyle/>
          <a:p>
            <a:r>
              <a:rPr lang="en-US" b="1" dirty="0"/>
              <a:t>O</a:t>
            </a:r>
            <a:r>
              <a:rPr lang="en-US" b="1" baseline="0" dirty="0"/>
              <a:t>pposite end of the spectrum: abandon any structure altogether, just flood queries throughout entire net.  So everyone maintains a small number of connected peers and a query gets flooded to all connected peers until it finds the content.  This is the approach the original Gnutella took in 2000, but it doesn’t scale.</a:t>
            </a:r>
          </a:p>
          <a:p>
            <a:endParaRPr lang="en-US" baseline="0" dirty="0"/>
          </a:p>
          <a:p>
            <a:r>
              <a:rPr lang="en-US" baseline="0" dirty="0"/>
              <a:t>&gt;&gt;&gt; SEGUE: It’s robust because there’s no central database to fail, so truly P2P.  But might require a number of messages on the order of the number of peers in the network, so didn’t scale.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233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7868" y="685800"/>
            <a:ext cx="11173090" cy="1905000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495800"/>
            <a:ext cx="8532178" cy="1752600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 descr="Princeton_shield.ti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66"/>
          <a:stretch/>
        </p:blipFill>
        <p:spPr>
          <a:xfrm>
            <a:off x="5557286" y="2971801"/>
            <a:ext cx="1074254" cy="1018171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203147" y="4343400"/>
            <a:ext cx="11680957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39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, Black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 sz="2600">
                <a:solidFill>
                  <a:schemeClr val="bg1"/>
                </a:solidFill>
              </a:defRPr>
            </a:lvl2pPr>
            <a:lvl3pPr>
              <a:defRPr sz="2600">
                <a:solidFill>
                  <a:schemeClr val="bg1"/>
                </a:solidFill>
              </a:defRPr>
            </a:lvl3pPr>
            <a:lvl4pPr>
              <a:defRPr sz="2600">
                <a:solidFill>
                  <a:schemeClr val="bg1"/>
                </a:solidFill>
              </a:defRPr>
            </a:lvl4pPr>
            <a:lvl5pPr>
              <a:defRPr sz="2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AAB37-D57B-5349-8A73-F9D93383FA9F}" type="datetime1">
              <a:rPr lang="en-US" smtClean="0"/>
              <a:t>10/6/19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111C5-E04E-4942-8174-12BB645D56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203147" y="152400"/>
            <a:ext cx="1168095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03147" y="1295400"/>
            <a:ext cx="11680957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2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, Black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147" y="178756"/>
            <a:ext cx="11680957" cy="6298245"/>
          </a:xfrm>
        </p:spPr>
        <p:txBody>
          <a:bodyPr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 sz="2600">
                <a:solidFill>
                  <a:schemeClr val="bg1"/>
                </a:solidFill>
              </a:defRPr>
            </a:lvl2pPr>
            <a:lvl3pPr>
              <a:defRPr sz="2600">
                <a:solidFill>
                  <a:schemeClr val="bg1"/>
                </a:solidFill>
              </a:defRPr>
            </a:lvl3pPr>
            <a:lvl4pPr>
              <a:defRPr sz="2600">
                <a:solidFill>
                  <a:schemeClr val="bg1"/>
                </a:solidFill>
              </a:defRPr>
            </a:lvl4pPr>
            <a:lvl5pPr>
              <a:defRPr sz="2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AAB37-D57B-5349-8A73-F9D93383FA9F}" type="datetime1">
              <a:rPr lang="en-US" smtClean="0"/>
              <a:t>10/6/19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111C5-E04E-4942-8174-12BB645D56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27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, Black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E168DF-4358-664B-A04B-7A4BE79C5464}" type="datetime1">
              <a:rPr lang="en-US" smtClean="0"/>
              <a:t>10/6/19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25072-9793-DD45-A50B-C84D5FD44B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91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366" y="1588168"/>
            <a:ext cx="11306737" cy="4888832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Bef>
                <a:spcPts val="1200"/>
              </a:spcBef>
              <a:defRPr sz="2800"/>
            </a:lvl1pPr>
            <a:lvl2pPr>
              <a:lnSpc>
                <a:spcPct val="90000"/>
              </a:lnSpc>
              <a:spcBef>
                <a:spcPts val="800"/>
              </a:spcBef>
              <a:defRPr sz="2400"/>
            </a:lvl2pPr>
            <a:lvl3pPr>
              <a:lnSpc>
                <a:spcPct val="90000"/>
              </a:lnSpc>
              <a:defRPr sz="2400"/>
            </a:lvl3pPr>
            <a:lvl4pPr>
              <a:lnSpc>
                <a:spcPct val="90000"/>
              </a:lnSpc>
              <a:defRPr sz="2200"/>
            </a:lvl4pPr>
            <a:lvl5pPr>
              <a:lnSpc>
                <a:spcPct val="90000"/>
              </a:lnSpc>
              <a:defRPr sz="2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AAB37-D57B-5349-8A73-F9D93383FA9F}" type="datetime1">
              <a:rPr lang="en-US" smtClean="0"/>
              <a:t>10/6/19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111C5-E04E-4942-8174-12BB645D56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203147" y="152400"/>
            <a:ext cx="1168095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z="4000"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03147" y="1295400"/>
            <a:ext cx="11680957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650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6F9FE-3308-7D4E-8B46-F9836AC42425}" type="datetime1">
              <a:rPr lang="en-US" smtClean="0"/>
              <a:t>10/6/19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87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7180" y="1470346"/>
            <a:ext cx="5785660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5" y="1470346"/>
            <a:ext cx="5683273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6C878-1A61-1D40-8C94-88B875F76C97}" type="datetime1">
              <a:rPr lang="en-US" smtClean="0"/>
              <a:t>10/6/19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00562-6296-9E41-94C7-4DAE5BF4E4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203147" y="152400"/>
            <a:ext cx="11676111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203147" y="1295400"/>
            <a:ext cx="11680957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573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147" y="1535113"/>
            <a:ext cx="579180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3147" y="2174875"/>
            <a:ext cx="579180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535113"/>
            <a:ext cx="569235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174875"/>
            <a:ext cx="569235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E7AF70-5002-B24C-BAA9-0C2EC79E2C37}" type="datetime1">
              <a:rPr lang="en-US" smtClean="0"/>
              <a:t>10/6/19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929D7-7AD0-024D-8F69-58F7A677F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203147" y="152400"/>
            <a:ext cx="1168095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03147" y="1295400"/>
            <a:ext cx="11680957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78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44EB9-203A-2649-A5DC-C807C557D821}" type="datetime1">
              <a:rPr lang="en-US" smtClean="0"/>
              <a:t>10/6/19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934AC4-E5A6-0446-ADDB-6CB25A5DDD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203147" y="152400"/>
            <a:ext cx="1168095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z="4000"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03147" y="1295400"/>
            <a:ext cx="11680957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722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E168DF-4358-664B-A04B-7A4BE79C5464}" type="datetime1">
              <a:rPr lang="en-US" smtClean="0"/>
              <a:t>10/6/19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25072-9793-DD45-A50B-C84D5FD44B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87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273050"/>
            <a:ext cx="4010039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1"/>
            <a:ext cx="681389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2" y="1435101"/>
            <a:ext cx="4010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0B6B8-460D-9A45-A983-067DAFC8AE2B}" type="datetime1">
              <a:rPr lang="en-US" smtClean="0"/>
              <a:t>10/6/19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1BDEDE-40D3-1C4C-B3CB-CF078D2D5C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6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62C562-3101-0D43-9BC5-1FD230FF41EF}" type="datetime1">
              <a:rPr lang="en-US" smtClean="0"/>
              <a:t>10/6/19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0B851-7313-6B4B-90F0-D21AC23BC8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8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03147" y="1447800"/>
            <a:ext cx="11680957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3147" y="6553201"/>
            <a:ext cx="2844059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7AB581CF-9A74-854B-A279-C8C42F61C879}" type="datetime1">
              <a:rPr lang="en-US" smtClean="0"/>
              <a:pPr>
                <a:defRPr/>
              </a:pPr>
              <a:t>10/6/19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553201"/>
            <a:ext cx="3859795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0045" y="6553201"/>
            <a:ext cx="2844059" cy="21272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400" b="1">
                <a:solidFill>
                  <a:srgbClr val="FF6600"/>
                </a:solidFill>
                <a:latin typeface="+mn-lt"/>
              </a:defRPr>
            </a:lvl1pPr>
          </a:lstStyle>
          <a:p>
            <a:pPr>
              <a:defRPr/>
            </a:pPr>
            <a:fld id="{62406363-7E77-DB4B-97E5-317AD9418D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1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6" r:id="rId10"/>
    <p:sldLayoutId id="2147483687" r:id="rId11"/>
    <p:sldLayoutId id="2147483688" r:id="rId12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ＭＳ Ｐゴシック" pitchFamily="-1" charset="-128"/>
          <a:cs typeface="ＭＳ Ｐゴシック" pitchFamily="-1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9pPr>
    </p:titleStyle>
    <p:bodyStyle>
      <a:lvl1pPr marL="342900" indent="-3429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ＭＳ Ｐゴシック" pitchFamily="-1" charset="-128"/>
        </a:defRPr>
      </a:lvl1pPr>
      <a:lvl2pPr marL="742950" indent="-28575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2pPr>
      <a:lvl3pPr marL="11430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3pPr>
      <a:lvl4pPr marL="16002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4pPr>
      <a:lvl5pPr marL="20574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»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3412" y="685800"/>
            <a:ext cx="8382000" cy="2070100"/>
          </a:xfrm>
        </p:spPr>
        <p:txBody>
          <a:bodyPr/>
          <a:lstStyle/>
          <a:p>
            <a:r>
              <a:rPr lang="en-US" sz="4200" dirty="0"/>
              <a:t>Peer-to-Peer Systems and Distributed Hash Tables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323" y="4739992"/>
            <a:ext cx="8532178" cy="1752600"/>
          </a:xfrm>
        </p:spPr>
        <p:txBody>
          <a:bodyPr/>
          <a:lstStyle/>
          <a:p>
            <a:r>
              <a:rPr lang="en-US" dirty="0"/>
              <a:t>COS 418: </a:t>
            </a:r>
            <a:r>
              <a:rPr lang="en-US" i="1" dirty="0"/>
              <a:t>Advanced Computer Systems</a:t>
            </a:r>
          </a:p>
          <a:p>
            <a:r>
              <a:rPr lang="en-US" dirty="0"/>
              <a:t>Lecture 8</a:t>
            </a:r>
          </a:p>
          <a:p>
            <a:endParaRPr lang="en-US" dirty="0"/>
          </a:p>
          <a:p>
            <a:r>
              <a:rPr lang="en-US" dirty="0"/>
              <a:t>Mike Freedman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97611" y="6492592"/>
            <a:ext cx="45936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rPr>
              <a:t>[Credit: Slides Adapted from Kyle Jamieson and Daniel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rPr>
              <a:t>Suo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rPr>
              <a:t>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0775E-F619-184B-9AAF-7E985C709E3F}" type="slidenum">
              <a:rPr lang="en-US"/>
              <a:pPr/>
              <a:t>10</a:t>
            </a:fld>
            <a:endParaRPr lang="en-US"/>
          </a:p>
        </p:txBody>
      </p:sp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Routed DHT queries (Chord)</a:t>
            </a:r>
          </a:p>
        </p:txBody>
      </p:sp>
      <p:sp>
        <p:nvSpPr>
          <p:cNvPr id="28" name="Text Box 5">
            <a:extLst>
              <a:ext uri="{FF2B5EF4-FFF2-40B4-BE49-F238E27FC236}">
                <a16:creationId xmlns:a16="http://schemas.microsoft.com/office/drawing/2014/main" id="{5B0C4FF7-C0BE-3F40-90F1-6ABEAAB26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957" y="2916909"/>
            <a:ext cx="5966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Arial" charset="0"/>
              </a:rPr>
              <a:t>N</a:t>
            </a:r>
            <a:r>
              <a:rPr lang="en-US" sz="2800" baseline="-25000" dirty="0">
                <a:latin typeface="Arial" charset="0"/>
              </a:rPr>
              <a:t>1</a:t>
            </a:r>
          </a:p>
        </p:txBody>
      </p:sp>
      <p:sp>
        <p:nvSpPr>
          <p:cNvPr id="31" name="Text Box 6">
            <a:extLst>
              <a:ext uri="{FF2B5EF4-FFF2-40B4-BE49-F238E27FC236}">
                <a16:creationId xmlns:a16="http://schemas.microsoft.com/office/drawing/2014/main" id="{2B1519FB-5C21-984D-9A4A-5D81804649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8780" y="2098150"/>
            <a:ext cx="5966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Arial" charset="0"/>
              </a:rPr>
              <a:t>N</a:t>
            </a:r>
            <a:r>
              <a:rPr lang="en-US" sz="2800" baseline="-25000" dirty="0">
                <a:latin typeface="Arial" charset="0"/>
              </a:rPr>
              <a:t>2</a:t>
            </a:r>
          </a:p>
        </p:txBody>
      </p:sp>
      <p:sp>
        <p:nvSpPr>
          <p:cNvPr id="33" name="Text Box 7">
            <a:extLst>
              <a:ext uri="{FF2B5EF4-FFF2-40B4-BE49-F238E27FC236}">
                <a16:creationId xmlns:a16="http://schemas.microsoft.com/office/drawing/2014/main" id="{F5A95426-D562-CB41-953B-FD6673B06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4641" y="2213717"/>
            <a:ext cx="5966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Arial" charset="0"/>
              </a:rPr>
              <a:t>N</a:t>
            </a:r>
            <a:r>
              <a:rPr lang="en-US" sz="2800" baseline="-25000" dirty="0">
                <a:latin typeface="Arial" charset="0"/>
              </a:rPr>
              <a:t>3</a:t>
            </a:r>
          </a:p>
        </p:txBody>
      </p:sp>
      <p:sp>
        <p:nvSpPr>
          <p:cNvPr id="35" name="Text Box 8">
            <a:extLst>
              <a:ext uri="{FF2B5EF4-FFF2-40B4-BE49-F238E27FC236}">
                <a16:creationId xmlns:a16="http://schemas.microsoft.com/office/drawing/2014/main" id="{D795E31B-23CB-7344-9902-8090218DD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0448" y="4838906"/>
            <a:ext cx="5774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Arial" charset="0"/>
              </a:rPr>
              <a:t>N</a:t>
            </a:r>
            <a:r>
              <a:rPr lang="en-US" sz="2800" baseline="-25000" dirty="0">
                <a:latin typeface="Arial" charset="0"/>
              </a:rPr>
              <a:t>6</a:t>
            </a:r>
          </a:p>
        </p:txBody>
      </p:sp>
      <p:sp>
        <p:nvSpPr>
          <p:cNvPr id="36" name="Text Box 9">
            <a:extLst>
              <a:ext uri="{FF2B5EF4-FFF2-40B4-BE49-F238E27FC236}">
                <a16:creationId xmlns:a16="http://schemas.microsoft.com/office/drawing/2014/main" id="{925D86C3-C2F8-8148-A669-7B6DA633F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3587" y="5029200"/>
            <a:ext cx="5774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Arial" charset="0"/>
              </a:rPr>
              <a:t>N</a:t>
            </a:r>
            <a:r>
              <a:rPr lang="en-US" sz="2800" baseline="-25000" dirty="0">
                <a:latin typeface="Arial" charset="0"/>
              </a:rPr>
              <a:t>5</a:t>
            </a:r>
          </a:p>
        </p:txBody>
      </p:sp>
      <p:sp>
        <p:nvSpPr>
          <p:cNvPr id="38" name="Text Box 11">
            <a:extLst>
              <a:ext uri="{FF2B5EF4-FFF2-40B4-BE49-F238E27FC236}">
                <a16:creationId xmlns:a16="http://schemas.microsoft.com/office/drawing/2014/main" id="{22B6153C-340C-374E-A2BE-939B3F55D9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6546" y="4721638"/>
            <a:ext cx="221246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Arial" charset="0"/>
              </a:rPr>
              <a:t>Publisher (N</a:t>
            </a:r>
            <a:r>
              <a:rPr lang="en-US" sz="2400" baseline="-25000" dirty="0">
                <a:latin typeface="Arial" charset="0"/>
              </a:rPr>
              <a:t>4</a:t>
            </a:r>
            <a:r>
              <a:rPr lang="en-US" sz="2400" dirty="0">
                <a:latin typeface="Arial" charset="0"/>
              </a:rPr>
              <a:t>)</a:t>
            </a:r>
          </a:p>
        </p:txBody>
      </p:sp>
      <p:sp>
        <p:nvSpPr>
          <p:cNvPr id="42" name="Text Box 13">
            <a:extLst>
              <a:ext uri="{FF2B5EF4-FFF2-40B4-BE49-F238E27FC236}">
                <a16:creationId xmlns:a16="http://schemas.microsoft.com/office/drawing/2014/main" id="{95885D41-2F64-684A-8CF2-574443AAC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7850" y="2810785"/>
            <a:ext cx="10390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Arial" charset="0"/>
              </a:rPr>
              <a:t>Client</a:t>
            </a:r>
          </a:p>
        </p:txBody>
      </p:sp>
      <p:sp>
        <p:nvSpPr>
          <p:cNvPr id="43" name="computr2">
            <a:extLst>
              <a:ext uri="{FF2B5EF4-FFF2-40B4-BE49-F238E27FC236}">
                <a16:creationId xmlns:a16="http://schemas.microsoft.com/office/drawing/2014/main" id="{5DBE0AB2-DD3E-9F42-9E6D-D8203DB4F632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3966667" y="2595467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computr2">
            <a:extLst>
              <a:ext uri="{FF2B5EF4-FFF2-40B4-BE49-F238E27FC236}">
                <a16:creationId xmlns:a16="http://schemas.microsoft.com/office/drawing/2014/main" id="{15B59682-04E2-9443-840F-78DE257A495C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5011232" y="1807536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" name="computr2">
            <a:extLst>
              <a:ext uri="{FF2B5EF4-FFF2-40B4-BE49-F238E27FC236}">
                <a16:creationId xmlns:a16="http://schemas.microsoft.com/office/drawing/2014/main" id="{1517985D-C65E-5E4E-9511-B725E61E4DCA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6477343" y="1896030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" name="computr2">
            <a:extLst>
              <a:ext uri="{FF2B5EF4-FFF2-40B4-BE49-F238E27FC236}">
                <a16:creationId xmlns:a16="http://schemas.microsoft.com/office/drawing/2014/main" id="{D227E81C-B5BC-A746-9866-C2047178CDC7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7270830" y="4528349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" name="computr2">
            <a:extLst>
              <a:ext uri="{FF2B5EF4-FFF2-40B4-BE49-F238E27FC236}">
                <a16:creationId xmlns:a16="http://schemas.microsoft.com/office/drawing/2014/main" id="{F524E4CB-FC59-B44A-A1BB-BA937DF17B98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5803969" y="4723917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" name="computr2">
            <a:extLst>
              <a:ext uri="{FF2B5EF4-FFF2-40B4-BE49-F238E27FC236}">
                <a16:creationId xmlns:a16="http://schemas.microsoft.com/office/drawing/2014/main" id="{DA1D59AF-A1ED-664C-BF3F-FA3F00C4B4EA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8191328" y="2452223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" name="computr2">
            <a:extLst>
              <a:ext uri="{FF2B5EF4-FFF2-40B4-BE49-F238E27FC236}">
                <a16:creationId xmlns:a16="http://schemas.microsoft.com/office/drawing/2014/main" id="{313FD5E5-A1D8-4F44-843C-87532601EFE1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4107334" y="4383345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" name="Rounded Rectangular Callout 49">
            <a:extLst>
              <a:ext uri="{FF2B5EF4-FFF2-40B4-BE49-F238E27FC236}">
                <a16:creationId xmlns:a16="http://schemas.microsoft.com/office/drawing/2014/main" id="{E25674F6-CBC6-374F-AA71-7E03897EB24E}"/>
              </a:ext>
            </a:extLst>
          </p:cNvPr>
          <p:cNvSpPr/>
          <p:nvPr/>
        </p:nvSpPr>
        <p:spPr>
          <a:xfrm>
            <a:off x="7707536" y="1426694"/>
            <a:ext cx="2718726" cy="648425"/>
          </a:xfrm>
          <a:prstGeom prst="wedgeRoundRectCallout">
            <a:avLst>
              <a:gd name="adj1" fmla="val -47659"/>
              <a:gd name="adj2" fmla="val 89380"/>
              <a:gd name="adj3" fmla="val 16667"/>
            </a:avLst>
          </a:prstGeom>
          <a:solidFill>
            <a:srgbClr val="FFFF99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Lookup(H(data</a:t>
            </a:r>
            <a:r>
              <a:rPr lang="en-US" altLang="ja-JP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</p:txBody>
      </p:sp>
      <p:sp>
        <p:nvSpPr>
          <p:cNvPr id="51" name="Freeform 16">
            <a:extLst>
              <a:ext uri="{FF2B5EF4-FFF2-40B4-BE49-F238E27FC236}">
                <a16:creationId xmlns:a16="http://schemas.microsoft.com/office/drawing/2014/main" id="{08613812-4DA5-F943-ADCD-967CDC58D27A}"/>
              </a:ext>
            </a:extLst>
          </p:cNvPr>
          <p:cNvSpPr>
            <a:spLocks/>
          </p:cNvSpPr>
          <p:nvPr/>
        </p:nvSpPr>
        <p:spPr bwMode="auto">
          <a:xfrm rot="17100000">
            <a:off x="7496480" y="2067107"/>
            <a:ext cx="199797" cy="1023105"/>
          </a:xfrm>
          <a:custGeom>
            <a:avLst/>
            <a:gdLst>
              <a:gd name="T0" fmla="*/ 768 w 768"/>
              <a:gd name="T1" fmla="*/ 144 h 168"/>
              <a:gd name="T2" fmla="*/ 240 w 768"/>
              <a:gd name="T3" fmla="*/ 144 h 168"/>
              <a:gd name="T4" fmla="*/ 0 w 768"/>
              <a:gd name="T5" fmla="*/ 0 h 168"/>
              <a:gd name="connsiteX0" fmla="*/ 10000 w 10135"/>
              <a:gd name="connsiteY0" fmla="*/ 8571 h 8682"/>
              <a:gd name="connsiteX1" fmla="*/ 9713 w 10135"/>
              <a:gd name="connsiteY1" fmla="*/ 4942 h 8682"/>
              <a:gd name="connsiteX2" fmla="*/ 0 w 10135"/>
              <a:gd name="connsiteY2" fmla="*/ 0 h 8682"/>
              <a:gd name="connsiteX0" fmla="*/ 9867 w 10615"/>
              <a:gd name="connsiteY0" fmla="*/ 9872 h 9872"/>
              <a:gd name="connsiteX1" fmla="*/ 9584 w 10615"/>
              <a:gd name="connsiteY1" fmla="*/ 5692 h 9872"/>
              <a:gd name="connsiteX2" fmla="*/ 0 w 10615"/>
              <a:gd name="connsiteY2" fmla="*/ 0 h 9872"/>
              <a:gd name="connsiteX0" fmla="*/ 1429 w 2134"/>
              <a:gd name="connsiteY0" fmla="*/ 9390 h 9390"/>
              <a:gd name="connsiteX1" fmla="*/ 1163 w 2134"/>
              <a:gd name="connsiteY1" fmla="*/ 5156 h 9390"/>
              <a:gd name="connsiteX2" fmla="*/ 0 w 2134"/>
              <a:gd name="connsiteY2" fmla="*/ 0 h 9390"/>
              <a:gd name="connsiteX0" fmla="*/ 5395 w 8699"/>
              <a:gd name="connsiteY0" fmla="*/ 7640 h 7640"/>
              <a:gd name="connsiteX1" fmla="*/ 4149 w 8699"/>
              <a:gd name="connsiteY1" fmla="*/ 3131 h 7640"/>
              <a:gd name="connsiteX2" fmla="*/ 0 w 8699"/>
              <a:gd name="connsiteY2" fmla="*/ 0 h 7640"/>
              <a:gd name="connsiteX0" fmla="*/ 6411 w 10209"/>
              <a:gd name="connsiteY0" fmla="*/ 10000 h 10000"/>
              <a:gd name="connsiteX1" fmla="*/ 4979 w 10209"/>
              <a:gd name="connsiteY1" fmla="*/ 4098 h 10000"/>
              <a:gd name="connsiteX2" fmla="*/ 209 w 10209"/>
              <a:gd name="connsiteY2" fmla="*/ 0 h 10000"/>
              <a:gd name="connsiteX0" fmla="*/ 4669 w 9517"/>
              <a:gd name="connsiteY0" fmla="*/ 8024 h 8024"/>
              <a:gd name="connsiteX1" fmla="*/ 4979 w 9517"/>
              <a:gd name="connsiteY1" fmla="*/ 4098 h 8024"/>
              <a:gd name="connsiteX2" fmla="*/ 209 w 9517"/>
              <a:gd name="connsiteY2" fmla="*/ 0 h 8024"/>
              <a:gd name="connsiteX0" fmla="*/ 4906 w 9553"/>
              <a:gd name="connsiteY0" fmla="*/ 10000 h 10000"/>
              <a:gd name="connsiteX1" fmla="*/ 5232 w 9553"/>
              <a:gd name="connsiteY1" fmla="*/ 5107 h 10000"/>
              <a:gd name="connsiteX2" fmla="*/ 220 w 9553"/>
              <a:gd name="connsiteY2" fmla="*/ 0 h 10000"/>
              <a:gd name="connsiteX0" fmla="*/ 5723 w 10587"/>
              <a:gd name="connsiteY0" fmla="*/ 10000 h 10000"/>
              <a:gd name="connsiteX1" fmla="*/ 6064 w 10587"/>
              <a:gd name="connsiteY1" fmla="*/ 5107 h 10000"/>
              <a:gd name="connsiteX2" fmla="*/ 817 w 10587"/>
              <a:gd name="connsiteY2" fmla="*/ 0 h 10000"/>
              <a:gd name="connsiteX0" fmla="*/ 6190 w 11054"/>
              <a:gd name="connsiteY0" fmla="*/ 10000 h 10000"/>
              <a:gd name="connsiteX1" fmla="*/ 6531 w 11054"/>
              <a:gd name="connsiteY1" fmla="*/ 5107 h 10000"/>
              <a:gd name="connsiteX2" fmla="*/ 1284 w 11054"/>
              <a:gd name="connsiteY2" fmla="*/ 0 h 10000"/>
              <a:gd name="connsiteX0" fmla="*/ 5464 w 10842"/>
              <a:gd name="connsiteY0" fmla="*/ 11669 h 11669"/>
              <a:gd name="connsiteX1" fmla="*/ 6531 w 10842"/>
              <a:gd name="connsiteY1" fmla="*/ 5107 h 11669"/>
              <a:gd name="connsiteX2" fmla="*/ 1284 w 10842"/>
              <a:gd name="connsiteY2" fmla="*/ 0 h 11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42" h="11669">
                <a:moveTo>
                  <a:pt x="5464" y="11669"/>
                </a:moveTo>
                <a:cubicBezTo>
                  <a:pt x="7739" y="9526"/>
                  <a:pt x="15702" y="8002"/>
                  <a:pt x="6531" y="5107"/>
                </a:cubicBezTo>
                <a:cubicBezTo>
                  <a:pt x="-2654" y="2212"/>
                  <a:pt x="197" y="3241"/>
                  <a:pt x="1284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52" name="Freeform 16">
            <a:extLst>
              <a:ext uri="{FF2B5EF4-FFF2-40B4-BE49-F238E27FC236}">
                <a16:creationId xmlns:a16="http://schemas.microsoft.com/office/drawing/2014/main" id="{B162517D-AA52-7D4D-965C-7ACE7D373354}"/>
              </a:ext>
            </a:extLst>
          </p:cNvPr>
          <p:cNvSpPr>
            <a:spLocks/>
          </p:cNvSpPr>
          <p:nvPr/>
        </p:nvSpPr>
        <p:spPr bwMode="auto">
          <a:xfrm rot="17100000">
            <a:off x="5109361" y="4099626"/>
            <a:ext cx="94247" cy="1109546"/>
          </a:xfrm>
          <a:custGeom>
            <a:avLst/>
            <a:gdLst>
              <a:gd name="T0" fmla="*/ 768 w 768"/>
              <a:gd name="T1" fmla="*/ 144 h 168"/>
              <a:gd name="T2" fmla="*/ 240 w 768"/>
              <a:gd name="T3" fmla="*/ 144 h 168"/>
              <a:gd name="T4" fmla="*/ 0 w 768"/>
              <a:gd name="T5" fmla="*/ 0 h 168"/>
              <a:gd name="connsiteX0" fmla="*/ 10000 w 10135"/>
              <a:gd name="connsiteY0" fmla="*/ 8571 h 8682"/>
              <a:gd name="connsiteX1" fmla="*/ 9713 w 10135"/>
              <a:gd name="connsiteY1" fmla="*/ 4942 h 8682"/>
              <a:gd name="connsiteX2" fmla="*/ 0 w 10135"/>
              <a:gd name="connsiteY2" fmla="*/ 0 h 8682"/>
              <a:gd name="connsiteX0" fmla="*/ 9867 w 10615"/>
              <a:gd name="connsiteY0" fmla="*/ 9872 h 9872"/>
              <a:gd name="connsiteX1" fmla="*/ 9584 w 10615"/>
              <a:gd name="connsiteY1" fmla="*/ 5692 h 9872"/>
              <a:gd name="connsiteX2" fmla="*/ 0 w 10615"/>
              <a:gd name="connsiteY2" fmla="*/ 0 h 9872"/>
              <a:gd name="connsiteX0" fmla="*/ 1429 w 2134"/>
              <a:gd name="connsiteY0" fmla="*/ 9390 h 9390"/>
              <a:gd name="connsiteX1" fmla="*/ 1163 w 2134"/>
              <a:gd name="connsiteY1" fmla="*/ 5156 h 9390"/>
              <a:gd name="connsiteX2" fmla="*/ 0 w 2134"/>
              <a:gd name="connsiteY2" fmla="*/ 0 h 9390"/>
              <a:gd name="connsiteX0" fmla="*/ 5395 w 8699"/>
              <a:gd name="connsiteY0" fmla="*/ 7640 h 7640"/>
              <a:gd name="connsiteX1" fmla="*/ 4149 w 8699"/>
              <a:gd name="connsiteY1" fmla="*/ 3131 h 7640"/>
              <a:gd name="connsiteX2" fmla="*/ 0 w 8699"/>
              <a:gd name="connsiteY2" fmla="*/ 0 h 7640"/>
              <a:gd name="connsiteX0" fmla="*/ 6411 w 10209"/>
              <a:gd name="connsiteY0" fmla="*/ 10000 h 10000"/>
              <a:gd name="connsiteX1" fmla="*/ 4979 w 10209"/>
              <a:gd name="connsiteY1" fmla="*/ 4098 h 10000"/>
              <a:gd name="connsiteX2" fmla="*/ 209 w 10209"/>
              <a:gd name="connsiteY2" fmla="*/ 0 h 10000"/>
              <a:gd name="connsiteX0" fmla="*/ 4669 w 9517"/>
              <a:gd name="connsiteY0" fmla="*/ 8024 h 8024"/>
              <a:gd name="connsiteX1" fmla="*/ 4979 w 9517"/>
              <a:gd name="connsiteY1" fmla="*/ 4098 h 8024"/>
              <a:gd name="connsiteX2" fmla="*/ 209 w 9517"/>
              <a:gd name="connsiteY2" fmla="*/ 0 h 8024"/>
              <a:gd name="connsiteX0" fmla="*/ 4906 w 9553"/>
              <a:gd name="connsiteY0" fmla="*/ 10000 h 10000"/>
              <a:gd name="connsiteX1" fmla="*/ 5232 w 9553"/>
              <a:gd name="connsiteY1" fmla="*/ 5107 h 10000"/>
              <a:gd name="connsiteX2" fmla="*/ 220 w 9553"/>
              <a:gd name="connsiteY2" fmla="*/ 0 h 10000"/>
              <a:gd name="connsiteX0" fmla="*/ 5723 w 10587"/>
              <a:gd name="connsiteY0" fmla="*/ 10000 h 10000"/>
              <a:gd name="connsiteX1" fmla="*/ 6064 w 10587"/>
              <a:gd name="connsiteY1" fmla="*/ 5107 h 10000"/>
              <a:gd name="connsiteX2" fmla="*/ 817 w 10587"/>
              <a:gd name="connsiteY2" fmla="*/ 0 h 10000"/>
              <a:gd name="connsiteX0" fmla="*/ 6190 w 11054"/>
              <a:gd name="connsiteY0" fmla="*/ 10000 h 10000"/>
              <a:gd name="connsiteX1" fmla="*/ 6531 w 11054"/>
              <a:gd name="connsiteY1" fmla="*/ 5107 h 10000"/>
              <a:gd name="connsiteX2" fmla="*/ 1284 w 11054"/>
              <a:gd name="connsiteY2" fmla="*/ 0 h 10000"/>
              <a:gd name="connsiteX0" fmla="*/ 5464 w 10842"/>
              <a:gd name="connsiteY0" fmla="*/ 11669 h 11669"/>
              <a:gd name="connsiteX1" fmla="*/ 6531 w 10842"/>
              <a:gd name="connsiteY1" fmla="*/ 5107 h 11669"/>
              <a:gd name="connsiteX2" fmla="*/ 1284 w 10842"/>
              <a:gd name="connsiteY2" fmla="*/ 0 h 11669"/>
              <a:gd name="connsiteX0" fmla="*/ 8465 w 11861"/>
              <a:gd name="connsiteY0" fmla="*/ 8586 h 8586"/>
              <a:gd name="connsiteX1" fmla="*/ 6531 w 11861"/>
              <a:gd name="connsiteY1" fmla="*/ 5107 h 8586"/>
              <a:gd name="connsiteX2" fmla="*/ 1284 w 11861"/>
              <a:gd name="connsiteY2" fmla="*/ 0 h 8586"/>
              <a:gd name="connsiteX0" fmla="*/ 7137 w 9183"/>
              <a:gd name="connsiteY0" fmla="*/ 10000 h 10000"/>
              <a:gd name="connsiteX1" fmla="*/ 5506 w 9183"/>
              <a:gd name="connsiteY1" fmla="*/ 5948 h 10000"/>
              <a:gd name="connsiteX2" fmla="*/ 1083 w 9183"/>
              <a:gd name="connsiteY2" fmla="*/ 0 h 10000"/>
              <a:gd name="connsiteX0" fmla="*/ 7772 w 10713"/>
              <a:gd name="connsiteY0" fmla="*/ 10000 h 10000"/>
              <a:gd name="connsiteX1" fmla="*/ 5996 w 10713"/>
              <a:gd name="connsiteY1" fmla="*/ 5948 h 10000"/>
              <a:gd name="connsiteX2" fmla="*/ 1179 w 10713"/>
              <a:gd name="connsiteY2" fmla="*/ 0 h 10000"/>
              <a:gd name="connsiteX0" fmla="*/ 7772 w 8176"/>
              <a:gd name="connsiteY0" fmla="*/ 10000 h 10000"/>
              <a:gd name="connsiteX1" fmla="*/ 5996 w 8176"/>
              <a:gd name="connsiteY1" fmla="*/ 5948 h 10000"/>
              <a:gd name="connsiteX2" fmla="*/ 1179 w 8176"/>
              <a:gd name="connsiteY2" fmla="*/ 0 h 10000"/>
              <a:gd name="connsiteX0" fmla="*/ 8321 w 8815"/>
              <a:gd name="connsiteY0" fmla="*/ 10000 h 10000"/>
              <a:gd name="connsiteX1" fmla="*/ 6149 w 8815"/>
              <a:gd name="connsiteY1" fmla="*/ 5948 h 10000"/>
              <a:gd name="connsiteX2" fmla="*/ 257 w 8815"/>
              <a:gd name="connsiteY2" fmla="*/ 0 h 10000"/>
              <a:gd name="connsiteX0" fmla="*/ 9440 w 9440"/>
              <a:gd name="connsiteY0" fmla="*/ 10000 h 10000"/>
              <a:gd name="connsiteX1" fmla="*/ 6976 w 9440"/>
              <a:gd name="connsiteY1" fmla="*/ 5948 h 10000"/>
              <a:gd name="connsiteX2" fmla="*/ 292 w 9440"/>
              <a:gd name="connsiteY2" fmla="*/ 0 h 10000"/>
              <a:gd name="connsiteX0" fmla="*/ 10000 w 10000"/>
              <a:gd name="connsiteY0" fmla="*/ 10000 h 10000"/>
              <a:gd name="connsiteX1" fmla="*/ 7390 w 10000"/>
              <a:gd name="connsiteY1" fmla="*/ 5948 h 10000"/>
              <a:gd name="connsiteX2" fmla="*/ 309 w 10000"/>
              <a:gd name="connsiteY2" fmla="*/ 0 h 10000"/>
              <a:gd name="connsiteX0" fmla="*/ 10002 w 10002"/>
              <a:gd name="connsiteY0" fmla="*/ 10000 h 10000"/>
              <a:gd name="connsiteX1" fmla="*/ 7392 w 10002"/>
              <a:gd name="connsiteY1" fmla="*/ 5948 h 10000"/>
              <a:gd name="connsiteX2" fmla="*/ 311 w 10002"/>
              <a:gd name="connsiteY2" fmla="*/ 0 h 10000"/>
              <a:gd name="connsiteX0" fmla="*/ 9906 w 9906"/>
              <a:gd name="connsiteY0" fmla="*/ 10000 h 10000"/>
              <a:gd name="connsiteX1" fmla="*/ 7296 w 9906"/>
              <a:gd name="connsiteY1" fmla="*/ 5948 h 10000"/>
              <a:gd name="connsiteX2" fmla="*/ 215 w 9906"/>
              <a:gd name="connsiteY2" fmla="*/ 0 h 10000"/>
              <a:gd name="connsiteX0" fmla="*/ 10571 w 10571"/>
              <a:gd name="connsiteY0" fmla="*/ 10000 h 10000"/>
              <a:gd name="connsiteX1" fmla="*/ 7936 w 10571"/>
              <a:gd name="connsiteY1" fmla="*/ 5948 h 10000"/>
              <a:gd name="connsiteX2" fmla="*/ 788 w 10571"/>
              <a:gd name="connsiteY2" fmla="*/ 0 h 10000"/>
              <a:gd name="connsiteX0" fmla="*/ 12708 w 12708"/>
              <a:gd name="connsiteY0" fmla="*/ 10000 h 10000"/>
              <a:gd name="connsiteX1" fmla="*/ 10073 w 12708"/>
              <a:gd name="connsiteY1" fmla="*/ 5948 h 10000"/>
              <a:gd name="connsiteX2" fmla="*/ 2925 w 12708"/>
              <a:gd name="connsiteY2" fmla="*/ 0 h 10000"/>
              <a:gd name="connsiteX0" fmla="*/ 9783 w 9783"/>
              <a:gd name="connsiteY0" fmla="*/ 10000 h 10000"/>
              <a:gd name="connsiteX1" fmla="*/ 7148 w 9783"/>
              <a:gd name="connsiteY1" fmla="*/ 5948 h 10000"/>
              <a:gd name="connsiteX2" fmla="*/ 0 w 9783"/>
              <a:gd name="connsiteY2" fmla="*/ 0 h 10000"/>
              <a:gd name="connsiteX0" fmla="*/ 10175 w 10175"/>
              <a:gd name="connsiteY0" fmla="*/ 10000 h 10000"/>
              <a:gd name="connsiteX1" fmla="*/ 7482 w 10175"/>
              <a:gd name="connsiteY1" fmla="*/ 5948 h 10000"/>
              <a:gd name="connsiteX2" fmla="*/ 175 w 10175"/>
              <a:gd name="connsiteY2" fmla="*/ 0 h 10000"/>
              <a:gd name="connsiteX0" fmla="*/ 5282 w 5282"/>
              <a:gd name="connsiteY0" fmla="*/ 14739 h 14739"/>
              <a:gd name="connsiteX1" fmla="*/ 2589 w 5282"/>
              <a:gd name="connsiteY1" fmla="*/ 10687 h 14739"/>
              <a:gd name="connsiteX2" fmla="*/ 548 w 5282"/>
              <a:gd name="connsiteY2" fmla="*/ 0 h 14739"/>
              <a:gd name="connsiteX0" fmla="*/ 8963 w 8963"/>
              <a:gd name="connsiteY0" fmla="*/ 10000 h 10000"/>
              <a:gd name="connsiteX1" fmla="*/ 3865 w 8963"/>
              <a:gd name="connsiteY1" fmla="*/ 7251 h 10000"/>
              <a:gd name="connsiteX2" fmla="*/ 0 w 8963"/>
              <a:gd name="connsiteY2" fmla="*/ 0 h 10000"/>
              <a:gd name="connsiteX0" fmla="*/ 10000 w 10000"/>
              <a:gd name="connsiteY0" fmla="*/ 10000 h 10000"/>
              <a:gd name="connsiteX1" fmla="*/ 4312 w 10000"/>
              <a:gd name="connsiteY1" fmla="*/ 7251 h 10000"/>
              <a:gd name="connsiteX2" fmla="*/ 0 w 10000"/>
              <a:gd name="connsiteY2" fmla="*/ 0 h 10000"/>
              <a:gd name="connsiteX0" fmla="*/ 10000 w 10249"/>
              <a:gd name="connsiteY0" fmla="*/ 10000 h 10000"/>
              <a:gd name="connsiteX1" fmla="*/ 8525 w 10249"/>
              <a:gd name="connsiteY1" fmla="*/ 5359 h 10000"/>
              <a:gd name="connsiteX2" fmla="*/ 0 w 10249"/>
              <a:gd name="connsiteY2" fmla="*/ 0 h 10000"/>
              <a:gd name="connsiteX0" fmla="*/ 10000 w 15043"/>
              <a:gd name="connsiteY0" fmla="*/ 10000 h 10000"/>
              <a:gd name="connsiteX1" fmla="*/ 8525 w 15043"/>
              <a:gd name="connsiteY1" fmla="*/ 5359 h 10000"/>
              <a:gd name="connsiteX2" fmla="*/ 0 w 15043"/>
              <a:gd name="connsiteY2" fmla="*/ 0 h 10000"/>
              <a:gd name="connsiteX0" fmla="*/ 10000 w 15043"/>
              <a:gd name="connsiteY0" fmla="*/ 10000 h 10000"/>
              <a:gd name="connsiteX1" fmla="*/ 8525 w 15043"/>
              <a:gd name="connsiteY1" fmla="*/ 5359 h 10000"/>
              <a:gd name="connsiteX2" fmla="*/ 0 w 15043"/>
              <a:gd name="connsiteY2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43" h="10000">
                <a:moveTo>
                  <a:pt x="10000" y="10000"/>
                </a:moveTo>
                <a:cubicBezTo>
                  <a:pt x="7600" y="8918"/>
                  <a:pt x="23528" y="8678"/>
                  <a:pt x="8525" y="5359"/>
                </a:cubicBezTo>
                <a:cubicBezTo>
                  <a:pt x="-1362" y="2701"/>
                  <a:pt x="10030" y="4765"/>
                  <a:pt x="0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53" name="Freeform 16">
            <a:extLst>
              <a:ext uri="{FF2B5EF4-FFF2-40B4-BE49-F238E27FC236}">
                <a16:creationId xmlns:a16="http://schemas.microsoft.com/office/drawing/2014/main" id="{013152A2-CE46-A74A-B6BA-5A0320EA750C}"/>
              </a:ext>
            </a:extLst>
          </p:cNvPr>
          <p:cNvSpPr>
            <a:spLocks/>
          </p:cNvSpPr>
          <p:nvPr/>
        </p:nvSpPr>
        <p:spPr bwMode="auto">
          <a:xfrm rot="13663699">
            <a:off x="5776024" y="2761546"/>
            <a:ext cx="1045604" cy="1777803"/>
          </a:xfrm>
          <a:custGeom>
            <a:avLst/>
            <a:gdLst>
              <a:gd name="T0" fmla="*/ 768 w 768"/>
              <a:gd name="T1" fmla="*/ 144 h 168"/>
              <a:gd name="T2" fmla="*/ 240 w 768"/>
              <a:gd name="T3" fmla="*/ 144 h 168"/>
              <a:gd name="T4" fmla="*/ 0 w 768"/>
              <a:gd name="T5" fmla="*/ 0 h 168"/>
              <a:gd name="connsiteX0" fmla="*/ 10000 w 10135"/>
              <a:gd name="connsiteY0" fmla="*/ 8571 h 8682"/>
              <a:gd name="connsiteX1" fmla="*/ 9713 w 10135"/>
              <a:gd name="connsiteY1" fmla="*/ 4942 h 8682"/>
              <a:gd name="connsiteX2" fmla="*/ 0 w 10135"/>
              <a:gd name="connsiteY2" fmla="*/ 0 h 8682"/>
              <a:gd name="connsiteX0" fmla="*/ 9867 w 10615"/>
              <a:gd name="connsiteY0" fmla="*/ 9872 h 9872"/>
              <a:gd name="connsiteX1" fmla="*/ 9584 w 10615"/>
              <a:gd name="connsiteY1" fmla="*/ 5692 h 9872"/>
              <a:gd name="connsiteX2" fmla="*/ 0 w 10615"/>
              <a:gd name="connsiteY2" fmla="*/ 0 h 9872"/>
              <a:gd name="connsiteX0" fmla="*/ 1429 w 2134"/>
              <a:gd name="connsiteY0" fmla="*/ 9390 h 9390"/>
              <a:gd name="connsiteX1" fmla="*/ 1163 w 2134"/>
              <a:gd name="connsiteY1" fmla="*/ 5156 h 9390"/>
              <a:gd name="connsiteX2" fmla="*/ 0 w 2134"/>
              <a:gd name="connsiteY2" fmla="*/ 0 h 9390"/>
              <a:gd name="connsiteX0" fmla="*/ 5395 w 8699"/>
              <a:gd name="connsiteY0" fmla="*/ 7640 h 7640"/>
              <a:gd name="connsiteX1" fmla="*/ 4149 w 8699"/>
              <a:gd name="connsiteY1" fmla="*/ 3131 h 7640"/>
              <a:gd name="connsiteX2" fmla="*/ 0 w 8699"/>
              <a:gd name="connsiteY2" fmla="*/ 0 h 7640"/>
              <a:gd name="connsiteX0" fmla="*/ 6411 w 10209"/>
              <a:gd name="connsiteY0" fmla="*/ 10000 h 10000"/>
              <a:gd name="connsiteX1" fmla="*/ 4979 w 10209"/>
              <a:gd name="connsiteY1" fmla="*/ 4098 h 10000"/>
              <a:gd name="connsiteX2" fmla="*/ 209 w 10209"/>
              <a:gd name="connsiteY2" fmla="*/ 0 h 10000"/>
              <a:gd name="connsiteX0" fmla="*/ 4669 w 9517"/>
              <a:gd name="connsiteY0" fmla="*/ 8024 h 8024"/>
              <a:gd name="connsiteX1" fmla="*/ 4979 w 9517"/>
              <a:gd name="connsiteY1" fmla="*/ 4098 h 8024"/>
              <a:gd name="connsiteX2" fmla="*/ 209 w 9517"/>
              <a:gd name="connsiteY2" fmla="*/ 0 h 8024"/>
              <a:gd name="connsiteX0" fmla="*/ 4906 w 9553"/>
              <a:gd name="connsiteY0" fmla="*/ 10000 h 10000"/>
              <a:gd name="connsiteX1" fmla="*/ 5232 w 9553"/>
              <a:gd name="connsiteY1" fmla="*/ 5107 h 10000"/>
              <a:gd name="connsiteX2" fmla="*/ 220 w 9553"/>
              <a:gd name="connsiteY2" fmla="*/ 0 h 10000"/>
              <a:gd name="connsiteX0" fmla="*/ 5723 w 10587"/>
              <a:gd name="connsiteY0" fmla="*/ 10000 h 10000"/>
              <a:gd name="connsiteX1" fmla="*/ 6064 w 10587"/>
              <a:gd name="connsiteY1" fmla="*/ 5107 h 10000"/>
              <a:gd name="connsiteX2" fmla="*/ 817 w 10587"/>
              <a:gd name="connsiteY2" fmla="*/ 0 h 10000"/>
              <a:gd name="connsiteX0" fmla="*/ 6190 w 11054"/>
              <a:gd name="connsiteY0" fmla="*/ 10000 h 10000"/>
              <a:gd name="connsiteX1" fmla="*/ 6531 w 11054"/>
              <a:gd name="connsiteY1" fmla="*/ 5107 h 10000"/>
              <a:gd name="connsiteX2" fmla="*/ 1284 w 11054"/>
              <a:gd name="connsiteY2" fmla="*/ 0 h 10000"/>
              <a:gd name="connsiteX0" fmla="*/ 5464 w 10842"/>
              <a:gd name="connsiteY0" fmla="*/ 11669 h 11669"/>
              <a:gd name="connsiteX1" fmla="*/ 6531 w 10842"/>
              <a:gd name="connsiteY1" fmla="*/ 5107 h 11669"/>
              <a:gd name="connsiteX2" fmla="*/ 1284 w 10842"/>
              <a:gd name="connsiteY2" fmla="*/ 0 h 11669"/>
              <a:gd name="connsiteX0" fmla="*/ 8465 w 11861"/>
              <a:gd name="connsiteY0" fmla="*/ 8586 h 8586"/>
              <a:gd name="connsiteX1" fmla="*/ 6531 w 11861"/>
              <a:gd name="connsiteY1" fmla="*/ 5107 h 8586"/>
              <a:gd name="connsiteX2" fmla="*/ 1284 w 11861"/>
              <a:gd name="connsiteY2" fmla="*/ 0 h 8586"/>
              <a:gd name="connsiteX0" fmla="*/ 7137 w 9183"/>
              <a:gd name="connsiteY0" fmla="*/ 10000 h 10000"/>
              <a:gd name="connsiteX1" fmla="*/ 5506 w 9183"/>
              <a:gd name="connsiteY1" fmla="*/ 5948 h 10000"/>
              <a:gd name="connsiteX2" fmla="*/ 1083 w 9183"/>
              <a:gd name="connsiteY2" fmla="*/ 0 h 10000"/>
              <a:gd name="connsiteX0" fmla="*/ 7772 w 10713"/>
              <a:gd name="connsiteY0" fmla="*/ 10000 h 10000"/>
              <a:gd name="connsiteX1" fmla="*/ 5996 w 10713"/>
              <a:gd name="connsiteY1" fmla="*/ 5948 h 10000"/>
              <a:gd name="connsiteX2" fmla="*/ 1179 w 10713"/>
              <a:gd name="connsiteY2" fmla="*/ 0 h 10000"/>
              <a:gd name="connsiteX0" fmla="*/ 7772 w 8176"/>
              <a:gd name="connsiteY0" fmla="*/ 10000 h 10000"/>
              <a:gd name="connsiteX1" fmla="*/ 5996 w 8176"/>
              <a:gd name="connsiteY1" fmla="*/ 5948 h 10000"/>
              <a:gd name="connsiteX2" fmla="*/ 1179 w 8176"/>
              <a:gd name="connsiteY2" fmla="*/ 0 h 10000"/>
              <a:gd name="connsiteX0" fmla="*/ 8321 w 8815"/>
              <a:gd name="connsiteY0" fmla="*/ 10000 h 10000"/>
              <a:gd name="connsiteX1" fmla="*/ 6149 w 8815"/>
              <a:gd name="connsiteY1" fmla="*/ 5948 h 10000"/>
              <a:gd name="connsiteX2" fmla="*/ 257 w 8815"/>
              <a:gd name="connsiteY2" fmla="*/ 0 h 10000"/>
              <a:gd name="connsiteX0" fmla="*/ 9440 w 9440"/>
              <a:gd name="connsiteY0" fmla="*/ 10000 h 10000"/>
              <a:gd name="connsiteX1" fmla="*/ 6976 w 9440"/>
              <a:gd name="connsiteY1" fmla="*/ 5948 h 10000"/>
              <a:gd name="connsiteX2" fmla="*/ 292 w 9440"/>
              <a:gd name="connsiteY2" fmla="*/ 0 h 10000"/>
              <a:gd name="connsiteX0" fmla="*/ 10000 w 10000"/>
              <a:gd name="connsiteY0" fmla="*/ 10000 h 10000"/>
              <a:gd name="connsiteX1" fmla="*/ 7390 w 10000"/>
              <a:gd name="connsiteY1" fmla="*/ 5948 h 10000"/>
              <a:gd name="connsiteX2" fmla="*/ 309 w 10000"/>
              <a:gd name="connsiteY2" fmla="*/ 0 h 10000"/>
              <a:gd name="connsiteX0" fmla="*/ 10002 w 10002"/>
              <a:gd name="connsiteY0" fmla="*/ 10000 h 10000"/>
              <a:gd name="connsiteX1" fmla="*/ 7392 w 10002"/>
              <a:gd name="connsiteY1" fmla="*/ 5948 h 10000"/>
              <a:gd name="connsiteX2" fmla="*/ 311 w 10002"/>
              <a:gd name="connsiteY2" fmla="*/ 0 h 10000"/>
              <a:gd name="connsiteX0" fmla="*/ 9906 w 9906"/>
              <a:gd name="connsiteY0" fmla="*/ 10000 h 10000"/>
              <a:gd name="connsiteX1" fmla="*/ 7296 w 9906"/>
              <a:gd name="connsiteY1" fmla="*/ 5948 h 10000"/>
              <a:gd name="connsiteX2" fmla="*/ 215 w 9906"/>
              <a:gd name="connsiteY2" fmla="*/ 0 h 10000"/>
              <a:gd name="connsiteX0" fmla="*/ 10571 w 10571"/>
              <a:gd name="connsiteY0" fmla="*/ 10000 h 10000"/>
              <a:gd name="connsiteX1" fmla="*/ 7936 w 10571"/>
              <a:gd name="connsiteY1" fmla="*/ 5948 h 10000"/>
              <a:gd name="connsiteX2" fmla="*/ 788 w 10571"/>
              <a:gd name="connsiteY2" fmla="*/ 0 h 10000"/>
              <a:gd name="connsiteX0" fmla="*/ 12708 w 12708"/>
              <a:gd name="connsiteY0" fmla="*/ 10000 h 10000"/>
              <a:gd name="connsiteX1" fmla="*/ 10073 w 12708"/>
              <a:gd name="connsiteY1" fmla="*/ 5948 h 10000"/>
              <a:gd name="connsiteX2" fmla="*/ 2925 w 12708"/>
              <a:gd name="connsiteY2" fmla="*/ 0 h 10000"/>
              <a:gd name="connsiteX0" fmla="*/ 9783 w 9783"/>
              <a:gd name="connsiteY0" fmla="*/ 10000 h 10000"/>
              <a:gd name="connsiteX1" fmla="*/ 7148 w 9783"/>
              <a:gd name="connsiteY1" fmla="*/ 5948 h 10000"/>
              <a:gd name="connsiteX2" fmla="*/ 0 w 9783"/>
              <a:gd name="connsiteY2" fmla="*/ 0 h 10000"/>
              <a:gd name="connsiteX0" fmla="*/ 10175 w 10175"/>
              <a:gd name="connsiteY0" fmla="*/ 10000 h 10000"/>
              <a:gd name="connsiteX1" fmla="*/ 7482 w 10175"/>
              <a:gd name="connsiteY1" fmla="*/ 5948 h 10000"/>
              <a:gd name="connsiteX2" fmla="*/ 175 w 10175"/>
              <a:gd name="connsiteY2" fmla="*/ 0 h 10000"/>
              <a:gd name="connsiteX0" fmla="*/ 79027 w 79027"/>
              <a:gd name="connsiteY0" fmla="*/ 23616 h 23616"/>
              <a:gd name="connsiteX1" fmla="*/ 76334 w 79027"/>
              <a:gd name="connsiteY1" fmla="*/ 19564 h 23616"/>
              <a:gd name="connsiteX2" fmla="*/ 17 w 79027"/>
              <a:gd name="connsiteY2" fmla="*/ 0 h 23616"/>
              <a:gd name="connsiteX0" fmla="*/ 79048 w 79048"/>
              <a:gd name="connsiteY0" fmla="*/ 23616 h 23616"/>
              <a:gd name="connsiteX1" fmla="*/ 34012 w 79048"/>
              <a:gd name="connsiteY1" fmla="*/ 10780 h 23616"/>
              <a:gd name="connsiteX2" fmla="*/ 38 w 79048"/>
              <a:gd name="connsiteY2" fmla="*/ 0 h 23616"/>
              <a:gd name="connsiteX0" fmla="*/ 79048 w 79048"/>
              <a:gd name="connsiteY0" fmla="*/ 23616 h 23616"/>
              <a:gd name="connsiteX1" fmla="*/ 34012 w 79048"/>
              <a:gd name="connsiteY1" fmla="*/ 10780 h 23616"/>
              <a:gd name="connsiteX2" fmla="*/ 38 w 79048"/>
              <a:gd name="connsiteY2" fmla="*/ 0 h 23616"/>
              <a:gd name="connsiteX0" fmla="*/ 79059 w 79059"/>
              <a:gd name="connsiteY0" fmla="*/ 23616 h 23616"/>
              <a:gd name="connsiteX1" fmla="*/ 34023 w 79059"/>
              <a:gd name="connsiteY1" fmla="*/ 10780 h 23616"/>
              <a:gd name="connsiteX2" fmla="*/ 49 w 79059"/>
              <a:gd name="connsiteY2" fmla="*/ 0 h 23616"/>
              <a:gd name="connsiteX0" fmla="*/ 79010 w 79010"/>
              <a:gd name="connsiteY0" fmla="*/ 23616 h 23616"/>
              <a:gd name="connsiteX1" fmla="*/ 33974 w 79010"/>
              <a:gd name="connsiteY1" fmla="*/ 10780 h 23616"/>
              <a:gd name="connsiteX2" fmla="*/ 0 w 79010"/>
              <a:gd name="connsiteY2" fmla="*/ 0 h 23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010" h="23616">
                <a:moveTo>
                  <a:pt x="79010" y="23616"/>
                </a:moveTo>
                <a:cubicBezTo>
                  <a:pt x="77874" y="22021"/>
                  <a:pt x="46072" y="17832"/>
                  <a:pt x="33974" y="10780"/>
                </a:cubicBezTo>
                <a:cubicBezTo>
                  <a:pt x="24129" y="5709"/>
                  <a:pt x="3311" y="8687"/>
                  <a:pt x="0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C6E0126-CB6F-5D4D-BF41-4C057744738D}"/>
              </a:ext>
            </a:extLst>
          </p:cNvPr>
          <p:cNvSpPr txBox="1"/>
          <p:nvPr/>
        </p:nvSpPr>
        <p:spPr>
          <a:xfrm>
            <a:off x="2508934" y="5232966"/>
            <a:ext cx="3319422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key=“H(audio data)”, value=[content]</a:t>
            </a:r>
          </a:p>
        </p:txBody>
      </p:sp>
      <p:sp>
        <p:nvSpPr>
          <p:cNvPr id="55" name="Text Box 17">
            <a:extLst>
              <a:ext uri="{FF2B5EF4-FFF2-40B4-BE49-F238E27FC236}">
                <a16:creationId xmlns:a16="http://schemas.microsoft.com/office/drawing/2014/main" id="{441AA40F-79FD-294E-8C6A-117F4575B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8214" y="5201337"/>
            <a:ext cx="7248147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ysDash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3200" b="0" dirty="0">
                <a:latin typeface="Arial" charset="0"/>
              </a:rPr>
              <a:t>Can we make it 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Arial" charset="0"/>
              </a:rPr>
              <a:t>robust</a:t>
            </a:r>
            <a:r>
              <a:rPr lang="en-US" sz="3200" b="0" dirty="0">
                <a:latin typeface="Arial" charset="0"/>
              </a:rPr>
              <a:t>, 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Arial" charset="0"/>
              </a:rPr>
              <a:t>reasonable state</a:t>
            </a:r>
            <a:r>
              <a:rPr lang="en-US" sz="3200" b="0" dirty="0">
                <a:latin typeface="Arial" charset="0"/>
              </a:rPr>
              <a:t>, reasonable number of 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Arial" charset="0"/>
              </a:rPr>
              <a:t>hops</a:t>
            </a:r>
            <a:r>
              <a:rPr lang="en-US" sz="3200" b="0" dirty="0">
                <a:latin typeface="Arial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915449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Peer-to-Peer Systems</a:t>
            </a:r>
          </a:p>
          <a:p>
            <a:pPr marL="514350" indent="-514350"/>
            <a:endParaRPr lang="en-US" sz="3200" dirty="0"/>
          </a:p>
          <a:p>
            <a:pPr marL="514350" indent="-514350">
              <a:buFont typeface="+mj-lt"/>
              <a:buAutoNum type="arabicPeriod" startAt="2"/>
            </a:pPr>
            <a:r>
              <a:rPr lang="en-US" sz="3200" b="1" dirty="0"/>
              <a:t>Distributed Hash Tables</a:t>
            </a:r>
          </a:p>
          <a:p>
            <a:pPr marL="514350" indent="-514350">
              <a:buFont typeface="+mj-lt"/>
              <a:buAutoNum type="arabicPeriod" startAt="2"/>
            </a:pPr>
            <a:endParaRPr lang="en-US" sz="3200" dirty="0"/>
          </a:p>
          <a:p>
            <a:pPr marL="514350" indent="-514350">
              <a:buFont typeface="+mj-lt"/>
              <a:buAutoNum type="arabicPeriod" startAt="2"/>
            </a:pPr>
            <a:r>
              <a:rPr lang="en-US" sz="3200" dirty="0"/>
              <a:t>The Chord Lookup Service</a:t>
            </a:r>
          </a:p>
          <a:p>
            <a:pPr marL="514350" indent="-514350">
              <a:buFont typeface="+mj-lt"/>
              <a:buAutoNum type="arabicPeriod" startAt="2"/>
            </a:pPr>
            <a:endParaRPr lang="en-US" sz="3200" dirty="0"/>
          </a:p>
          <a:p>
            <a:pPr marL="514350" indent="-514350">
              <a:buFont typeface="+mj-lt"/>
              <a:buAutoNum type="arabicPeriod" startAt="2"/>
            </a:pPr>
            <a:r>
              <a:rPr lang="en-US" sz="3200" dirty="0"/>
              <a:t>Concluding thoughts on DHTs, P2P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</p:spTree>
    <p:extLst>
      <p:ext uri="{BB962C8B-B14F-4D97-AF65-F5344CB8AC3E}">
        <p14:creationId xmlns:p14="http://schemas.microsoft.com/office/powerpoint/2010/main" val="1173291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3286-4D43-8E45-B475-7F618E230AA6}" type="slidenum">
              <a:rPr lang="en-US"/>
              <a:pPr/>
              <a:t>12</a:t>
            </a:fld>
            <a:endParaRPr lang="en-US"/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DHT (and why)?</a:t>
            </a:r>
          </a:p>
        </p:txBody>
      </p:sp>
      <p:sp>
        <p:nvSpPr>
          <p:cNvPr id="2" name="Rounded Rectangular Callout 1"/>
          <p:cNvSpPr/>
          <p:nvPr/>
        </p:nvSpPr>
        <p:spPr>
          <a:xfrm>
            <a:off x="3429070" y="4428893"/>
            <a:ext cx="5941943" cy="1364974"/>
          </a:xfrm>
          <a:prstGeom prst="wedgeRoundRectCallout">
            <a:avLst>
              <a:gd name="adj1" fmla="val -60178"/>
              <a:gd name="adj2" fmla="val 117648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600" i="1" dirty="0">
                <a:solidFill>
                  <a:schemeClr val="tx1"/>
                </a:solidFill>
              </a:rPr>
              <a:t>How can I do (roughly) this across millions of hosts on the Internet?</a:t>
            </a:r>
          </a:p>
          <a:p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Distributed Hash Table (DHT)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DF8BD61-92B6-8D46-8C49-A83D85861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9297" y="1592179"/>
            <a:ext cx="8506326" cy="2752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defTabSz="457200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Font typeface="Arial" pitchFamily="-1" charset="0"/>
              <a:buChar char="•"/>
              <a:defRPr sz="28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/>
              <a:t>Local</a:t>
            </a:r>
            <a:r>
              <a:rPr lang="en-US"/>
              <a:t> </a:t>
            </a:r>
            <a:r>
              <a:rPr lang="en-US" b="0"/>
              <a:t>hash table:</a:t>
            </a:r>
          </a:p>
          <a:p>
            <a:pPr lvl="1">
              <a:buFontTx/>
              <a:buNone/>
            </a:pPr>
            <a:r>
              <a:rPr lang="en-US" sz="2800" b="0">
                <a:latin typeface="Courier" charset="0"/>
                <a:ea typeface="Courier" charset="0"/>
                <a:cs typeface="Courier" charset="0"/>
              </a:rPr>
              <a:t>key = Hash(name)</a:t>
            </a:r>
          </a:p>
          <a:p>
            <a:pPr lvl="1">
              <a:buFontTx/>
              <a:buNone/>
            </a:pPr>
            <a:r>
              <a:rPr lang="en-US" sz="2800" b="0">
                <a:latin typeface="Courier" charset="0"/>
                <a:ea typeface="Courier" charset="0"/>
                <a:cs typeface="Courier" charset="0"/>
              </a:rPr>
              <a:t>put(key, value)</a:t>
            </a:r>
          </a:p>
          <a:p>
            <a:pPr lvl="1">
              <a:buFontTx/>
              <a:buNone/>
            </a:pPr>
            <a:r>
              <a:rPr lang="en-US" sz="2800" b="0">
                <a:latin typeface="Courier" charset="0"/>
                <a:ea typeface="Courier" charset="0"/>
                <a:cs typeface="Courier" charset="0"/>
              </a:rPr>
              <a:t>get(key) </a:t>
            </a:r>
            <a:r>
              <a:rPr lang="en-US" sz="2800" b="0"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sz="2800" b="0">
                <a:latin typeface="Courier" charset="0"/>
                <a:ea typeface="Courier" charset="0"/>
                <a:cs typeface="Courier" charset="0"/>
              </a:rPr>
              <a:t> value</a:t>
            </a:r>
          </a:p>
          <a:p>
            <a:endParaRPr lang="en-US"/>
          </a:p>
          <a:p>
            <a:r>
              <a:rPr lang="en-US"/>
              <a:t>Service:</a:t>
            </a:r>
            <a:r>
              <a:rPr lang="en-US" b="0"/>
              <a:t> Constant-time insertion and lookup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050236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69AF7-DB81-BF4C-A38D-2E5CA14A4900}" type="slidenum">
              <a:rPr lang="en-US"/>
              <a:pPr/>
              <a:t>13</a:t>
            </a:fld>
            <a:endParaRPr lang="en-US"/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DHT (and why)?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9297" y="1588168"/>
            <a:ext cx="8710863" cy="488883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Distributed Hash Table: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	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key = hash(data)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pc="-150" dirty="0">
                <a:latin typeface="Courier" charset="0"/>
                <a:ea typeface="Courier" charset="0"/>
                <a:cs typeface="Courier" charset="0"/>
              </a:rPr>
              <a:t>lookup(key) </a:t>
            </a:r>
            <a:r>
              <a:rPr lang="en-US" spc="-150" dirty="0"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spc="-15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spc="-150" dirty="0">
                <a:latin typeface="Courier" charset="0"/>
                <a:ea typeface="Courier" charset="0"/>
                <a:cs typeface="Courier" charset="0"/>
              </a:rPr>
              <a:t>IP </a:t>
            </a:r>
            <a:r>
              <a:rPr lang="en-US" b="1" spc="-150" dirty="0" err="1">
                <a:latin typeface="Courier" charset="0"/>
                <a:ea typeface="Courier" charset="0"/>
                <a:cs typeface="Courier" charset="0"/>
              </a:rPr>
              <a:t>addr</a:t>
            </a:r>
            <a:r>
              <a:rPr lang="en-US" spc="-150" dirty="0"/>
              <a:t>	 </a:t>
            </a:r>
            <a:r>
              <a:rPr lang="en-US" b="1" spc="-150" dirty="0">
                <a:solidFill>
                  <a:schemeClr val="accent6">
                    <a:lumMod val="75000"/>
                  </a:schemeClr>
                </a:solidFill>
              </a:rPr>
              <a:t>(Chord lookup service)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	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send-RPC(IP address,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put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, key, data)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send-RPC(IP address,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get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, key) 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data</a:t>
            </a:r>
          </a:p>
          <a:p>
            <a:pPr>
              <a:buNone/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b="1" dirty="0"/>
              <a:t>Partitioning data </a:t>
            </a:r>
            <a:r>
              <a:rPr lang="en-US" dirty="0"/>
              <a:t>in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large-scale distributed systems</a:t>
            </a:r>
          </a:p>
          <a:p>
            <a:pPr lvl="1"/>
            <a:r>
              <a:rPr lang="en-US" sz="2800" dirty="0"/>
              <a:t>Tuples in a global database engine</a:t>
            </a:r>
          </a:p>
          <a:p>
            <a:pPr lvl="1"/>
            <a:r>
              <a:rPr lang="en-US" sz="2800" dirty="0"/>
              <a:t>Data blocks in a global file system</a:t>
            </a:r>
          </a:p>
          <a:p>
            <a:pPr lvl="1"/>
            <a:r>
              <a:rPr lang="en-US" sz="2800" dirty="0"/>
              <a:t>Files in a P2P file-sharing system</a:t>
            </a:r>
          </a:p>
        </p:txBody>
      </p:sp>
    </p:spTree>
    <p:extLst>
      <p:ext uri="{BB962C8B-B14F-4D97-AF65-F5344CB8AC3E}">
        <p14:creationId xmlns:p14="http://schemas.microsoft.com/office/powerpoint/2010/main" val="1942545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181337" y="5494635"/>
            <a:ext cx="8256475" cy="982364"/>
          </a:xfrm>
        </p:spPr>
        <p:txBody>
          <a:bodyPr>
            <a:noAutofit/>
          </a:bodyPr>
          <a:lstStyle/>
          <a:p>
            <a:pPr>
              <a:buFontTx/>
              <a:buChar char="•"/>
            </a:pPr>
            <a:r>
              <a:rPr lang="en-US" spc="-150" dirty="0">
                <a:latin typeface="Arial" charset="0"/>
              </a:rPr>
              <a:t> App may be </a:t>
            </a:r>
            <a:r>
              <a:rPr lang="en-US" b="1" spc="-150" dirty="0">
                <a:latin typeface="Arial" charset="0"/>
              </a:rPr>
              <a:t>distributed</a:t>
            </a:r>
            <a:r>
              <a:rPr lang="en-US" spc="-150" dirty="0">
                <a:latin typeface="Arial" charset="0"/>
              </a:rPr>
              <a:t> over many nodes</a:t>
            </a:r>
          </a:p>
          <a:p>
            <a:pPr>
              <a:buFontTx/>
              <a:buChar char="•"/>
            </a:pPr>
            <a:r>
              <a:rPr lang="en-US" spc="-150" dirty="0">
                <a:latin typeface="Arial" charset="0"/>
              </a:rPr>
              <a:t>DHT </a:t>
            </a:r>
            <a:r>
              <a:rPr lang="en-US" b="1" spc="-150" dirty="0">
                <a:latin typeface="Arial" charset="0"/>
              </a:rPr>
              <a:t>distributes data storage </a:t>
            </a:r>
            <a:r>
              <a:rPr lang="en-US" spc="-150" dirty="0">
                <a:latin typeface="Arial" charset="0"/>
              </a:rPr>
              <a:t>over many nodes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1D87-35A6-754F-88D3-3DEB7893796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Cooperative storage with a DHT</a:t>
            </a:r>
          </a:p>
        </p:txBody>
      </p:sp>
      <p:sp>
        <p:nvSpPr>
          <p:cNvPr id="191491" name="Text Box 3"/>
          <p:cNvSpPr txBox="1">
            <a:spLocks noChangeArrowheads="1"/>
          </p:cNvSpPr>
          <p:nvPr/>
        </p:nvSpPr>
        <p:spPr bwMode="auto">
          <a:xfrm>
            <a:off x="2738148" y="2794657"/>
            <a:ext cx="6019800" cy="461665"/>
          </a:xfrm>
          <a:prstGeom prst="rect">
            <a:avLst/>
          </a:prstGeom>
          <a:solidFill>
            <a:srgbClr val="99FFCC"/>
          </a:solidFill>
          <a:ln>
            <a:solidFill>
              <a:schemeClr val="tx1"/>
            </a:solidFill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07763" dir="135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Arial" charset="0"/>
              </a:rPr>
              <a:t>Distributed hash table</a:t>
            </a:r>
          </a:p>
        </p:txBody>
      </p:sp>
      <p:sp>
        <p:nvSpPr>
          <p:cNvPr id="191492" name="Text Box 4"/>
          <p:cNvSpPr txBox="1">
            <a:spLocks noChangeArrowheads="1"/>
          </p:cNvSpPr>
          <p:nvPr/>
        </p:nvSpPr>
        <p:spPr bwMode="auto">
          <a:xfrm>
            <a:off x="2738148" y="1952172"/>
            <a:ext cx="6019800" cy="461665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Arial" charset="0"/>
              </a:rPr>
              <a:t>Distributed application</a:t>
            </a:r>
          </a:p>
        </p:txBody>
      </p:sp>
      <p:sp>
        <p:nvSpPr>
          <p:cNvPr id="191493" name="Line 5"/>
          <p:cNvSpPr>
            <a:spLocks noChangeShapeType="1"/>
          </p:cNvSpPr>
          <p:nvPr/>
        </p:nvSpPr>
        <p:spPr bwMode="auto">
          <a:xfrm>
            <a:off x="4185948" y="2413656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91494" name="Line 6"/>
          <p:cNvSpPr>
            <a:spLocks noChangeShapeType="1"/>
          </p:cNvSpPr>
          <p:nvPr/>
        </p:nvSpPr>
        <p:spPr bwMode="auto">
          <a:xfrm>
            <a:off x="7462548" y="2413656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91495" name="Text Box 7"/>
          <p:cNvSpPr txBox="1">
            <a:spLocks noChangeArrowheads="1"/>
          </p:cNvSpPr>
          <p:nvPr/>
        </p:nvSpPr>
        <p:spPr bwMode="auto">
          <a:xfrm>
            <a:off x="6089567" y="2413656"/>
            <a:ext cx="123783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>
                <a:latin typeface="Arial" charset="0"/>
              </a:rPr>
              <a:t>get (key)</a:t>
            </a:r>
          </a:p>
        </p:txBody>
      </p:sp>
      <p:sp>
        <p:nvSpPr>
          <p:cNvPr id="191496" name="Line 8"/>
          <p:cNvSpPr>
            <a:spLocks noChangeShapeType="1"/>
          </p:cNvSpPr>
          <p:nvPr/>
        </p:nvSpPr>
        <p:spPr bwMode="auto">
          <a:xfrm flipV="1">
            <a:off x="7843548" y="2413656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91497" name="Text Box 9"/>
          <p:cNvSpPr txBox="1">
            <a:spLocks noChangeArrowheads="1"/>
          </p:cNvSpPr>
          <p:nvPr/>
        </p:nvSpPr>
        <p:spPr bwMode="auto">
          <a:xfrm>
            <a:off x="7940754" y="2397781"/>
            <a:ext cx="71205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>
                <a:latin typeface="Arial" charset="0"/>
              </a:rPr>
              <a:t>data</a:t>
            </a:r>
          </a:p>
        </p:txBody>
      </p:sp>
      <p:grpSp>
        <p:nvGrpSpPr>
          <p:cNvPr id="191498" name="Group 10"/>
          <p:cNvGrpSpPr>
            <a:grpSpLocks/>
          </p:cNvGrpSpPr>
          <p:nvPr/>
        </p:nvGrpSpPr>
        <p:grpSpPr bwMode="auto">
          <a:xfrm>
            <a:off x="3042948" y="4256840"/>
            <a:ext cx="5638800" cy="504825"/>
            <a:chOff x="1200" y="2292"/>
            <a:chExt cx="3552" cy="318"/>
          </a:xfrm>
        </p:grpSpPr>
        <p:sp>
          <p:nvSpPr>
            <p:cNvPr id="191499" name="Rectangle 11"/>
            <p:cNvSpPr>
              <a:spLocks noChangeArrowheads="1"/>
            </p:cNvSpPr>
            <p:nvPr/>
          </p:nvSpPr>
          <p:spPr bwMode="auto">
            <a:xfrm>
              <a:off x="1200" y="2319"/>
              <a:ext cx="768" cy="29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sz="2400" dirty="0">
                  <a:latin typeface="Arial" charset="0"/>
                </a:rPr>
                <a:t>node</a:t>
              </a:r>
            </a:p>
          </p:txBody>
        </p:sp>
        <p:sp>
          <p:nvSpPr>
            <p:cNvPr id="191500" name="Rectangle 12"/>
            <p:cNvSpPr>
              <a:spLocks noChangeArrowheads="1"/>
            </p:cNvSpPr>
            <p:nvPr/>
          </p:nvSpPr>
          <p:spPr bwMode="auto">
            <a:xfrm>
              <a:off x="2208" y="2319"/>
              <a:ext cx="768" cy="29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sz="2400" dirty="0">
                  <a:latin typeface="Arial" charset="0"/>
                </a:rPr>
                <a:t>node</a:t>
              </a:r>
            </a:p>
          </p:txBody>
        </p:sp>
        <p:sp>
          <p:nvSpPr>
            <p:cNvPr id="191501" name="Rectangle 13"/>
            <p:cNvSpPr>
              <a:spLocks noChangeArrowheads="1"/>
            </p:cNvSpPr>
            <p:nvPr/>
          </p:nvSpPr>
          <p:spPr bwMode="auto">
            <a:xfrm>
              <a:off x="3984" y="2319"/>
              <a:ext cx="768" cy="29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sz="2400" dirty="0">
                  <a:latin typeface="Arial" charset="0"/>
                </a:rPr>
                <a:t>node</a:t>
              </a:r>
            </a:p>
          </p:txBody>
        </p:sp>
        <p:sp>
          <p:nvSpPr>
            <p:cNvPr id="191502" name="Text Box 14"/>
            <p:cNvSpPr txBox="1">
              <a:spLocks noChangeArrowheads="1"/>
            </p:cNvSpPr>
            <p:nvPr/>
          </p:nvSpPr>
          <p:spPr bwMode="auto">
            <a:xfrm>
              <a:off x="3245" y="2292"/>
              <a:ext cx="36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Arial" charset="0"/>
                </a:rPr>
                <a:t>….</a:t>
              </a:r>
            </a:p>
          </p:txBody>
        </p:sp>
      </p:grpSp>
      <p:sp>
        <p:nvSpPr>
          <p:cNvPr id="191503" name="Text Box 15"/>
          <p:cNvSpPr txBox="1">
            <a:spLocks noChangeArrowheads="1"/>
          </p:cNvSpPr>
          <p:nvPr/>
        </p:nvSpPr>
        <p:spPr bwMode="auto">
          <a:xfrm>
            <a:off x="2181337" y="2423181"/>
            <a:ext cx="184069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>
                <a:latin typeface="Arial" charset="0"/>
              </a:rPr>
              <a:t>put(key, data)</a:t>
            </a:r>
          </a:p>
        </p:txBody>
      </p:sp>
      <p:sp>
        <p:nvSpPr>
          <p:cNvPr id="191504" name="Text Box 16"/>
          <p:cNvSpPr txBox="1">
            <a:spLocks noChangeArrowheads="1"/>
          </p:cNvSpPr>
          <p:nvPr/>
        </p:nvSpPr>
        <p:spPr bwMode="auto">
          <a:xfrm>
            <a:off x="2738148" y="3648159"/>
            <a:ext cx="6019800" cy="461665"/>
          </a:xfrm>
          <a:prstGeom prst="rect">
            <a:avLst/>
          </a:prstGeom>
          <a:solidFill>
            <a:srgbClr val="3366FF"/>
          </a:solidFill>
          <a:ln>
            <a:solidFill>
              <a:schemeClr val="tx1"/>
            </a:solidFill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07763" dir="135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Arial" charset="0"/>
              </a:rPr>
              <a:t>Lookup service</a:t>
            </a:r>
          </a:p>
        </p:txBody>
      </p:sp>
      <p:sp>
        <p:nvSpPr>
          <p:cNvPr id="191505" name="Line 17"/>
          <p:cNvSpPr>
            <a:spLocks noChangeShapeType="1"/>
          </p:cNvSpPr>
          <p:nvPr/>
        </p:nvSpPr>
        <p:spPr bwMode="auto">
          <a:xfrm>
            <a:off x="5405148" y="3263792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91506" name="Text Box 18"/>
          <p:cNvSpPr txBox="1">
            <a:spLocks noChangeArrowheads="1"/>
          </p:cNvSpPr>
          <p:nvPr/>
        </p:nvSpPr>
        <p:spPr bwMode="auto">
          <a:xfrm>
            <a:off x="3651680" y="3262300"/>
            <a:ext cx="16241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>
                <a:latin typeface="Arial" charset="0"/>
              </a:rPr>
              <a:t>lookup(key)</a:t>
            </a:r>
          </a:p>
        </p:txBody>
      </p:sp>
      <p:sp>
        <p:nvSpPr>
          <p:cNvPr id="191507" name="Line 19"/>
          <p:cNvSpPr>
            <a:spLocks noChangeShapeType="1"/>
          </p:cNvSpPr>
          <p:nvPr/>
        </p:nvSpPr>
        <p:spPr bwMode="auto">
          <a:xfrm flipV="1">
            <a:off x="5862348" y="3256141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91508" name="Text Box 20"/>
          <p:cNvSpPr txBox="1">
            <a:spLocks noChangeArrowheads="1"/>
          </p:cNvSpPr>
          <p:nvPr/>
        </p:nvSpPr>
        <p:spPr bwMode="auto">
          <a:xfrm>
            <a:off x="5983460" y="3262300"/>
            <a:ext cx="21564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>
                <a:latin typeface="Arial" charset="0"/>
              </a:rPr>
              <a:t>node IP address</a:t>
            </a:r>
          </a:p>
        </p:txBody>
      </p:sp>
      <p:sp>
        <p:nvSpPr>
          <p:cNvPr id="191511" name="Text Box 23"/>
          <p:cNvSpPr txBox="1">
            <a:spLocks noChangeArrowheads="1"/>
          </p:cNvSpPr>
          <p:nvPr/>
        </p:nvSpPr>
        <p:spPr bwMode="auto">
          <a:xfrm>
            <a:off x="8800396" y="2777195"/>
            <a:ext cx="13660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Arial" charset="0"/>
              </a:rPr>
              <a:t>(DHash)</a:t>
            </a:r>
          </a:p>
        </p:txBody>
      </p:sp>
      <p:sp>
        <p:nvSpPr>
          <p:cNvPr id="191512" name="Text Box 24"/>
          <p:cNvSpPr txBox="1">
            <a:spLocks noChangeArrowheads="1"/>
          </p:cNvSpPr>
          <p:nvPr/>
        </p:nvSpPr>
        <p:spPr bwMode="auto">
          <a:xfrm>
            <a:off x="8793595" y="3571959"/>
            <a:ext cx="129554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Arial" charset="0"/>
              </a:rPr>
              <a:t>(Chord)</a:t>
            </a:r>
          </a:p>
        </p:txBody>
      </p:sp>
    </p:spTree>
    <p:extLst>
      <p:ext uri="{BB962C8B-B14F-4D97-AF65-F5344CB8AC3E}">
        <p14:creationId xmlns:p14="http://schemas.microsoft.com/office/powerpoint/2010/main" val="176551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BitTorrent can use DHT instead of (or with) a tracker</a:t>
            </a:r>
          </a:p>
          <a:p>
            <a:endParaRPr lang="en-US" dirty="0"/>
          </a:p>
          <a:p>
            <a:r>
              <a:rPr lang="en-US" dirty="0" err="1"/>
              <a:t>BitTorrent</a:t>
            </a:r>
            <a:r>
              <a:rPr lang="en-US" dirty="0"/>
              <a:t> clients use DHT:</a:t>
            </a:r>
          </a:p>
          <a:p>
            <a:pPr lvl="1"/>
            <a:r>
              <a:rPr lang="en-US" dirty="0"/>
              <a:t>Key = </a:t>
            </a:r>
            <a:r>
              <a:rPr lang="en-US" b="1" dirty="0"/>
              <a:t>file content hash </a:t>
            </a:r>
            <a:r>
              <a:rPr lang="en-US" dirty="0"/>
              <a:t>(“</a:t>
            </a:r>
            <a:r>
              <a:rPr lang="en-US" dirty="0" err="1"/>
              <a:t>infohash</a:t>
            </a:r>
            <a:r>
              <a:rPr lang="en-US" dirty="0"/>
              <a:t>”)</a:t>
            </a:r>
          </a:p>
          <a:p>
            <a:pPr lvl="1"/>
            <a:r>
              <a:rPr lang="en-US" dirty="0"/>
              <a:t>Value = </a:t>
            </a:r>
            <a:r>
              <a:rPr lang="en-US" b="1" dirty="0"/>
              <a:t>IP address</a:t>
            </a:r>
            <a:r>
              <a:rPr lang="en-US" dirty="0"/>
              <a:t> </a:t>
            </a:r>
            <a:r>
              <a:rPr lang="en-US" b="1" dirty="0"/>
              <a:t>of</a:t>
            </a:r>
            <a:r>
              <a:rPr lang="en-US" dirty="0"/>
              <a:t> </a:t>
            </a:r>
            <a:r>
              <a:rPr lang="en-US" b="1" dirty="0"/>
              <a:t>peer</a:t>
            </a:r>
            <a:r>
              <a:rPr lang="en-US" dirty="0"/>
              <a:t> willing to serve file</a:t>
            </a:r>
          </a:p>
          <a:p>
            <a:pPr lvl="2"/>
            <a:r>
              <a:rPr lang="en-US" dirty="0"/>
              <a:t>Can store multiple values (</a:t>
            </a:r>
            <a:r>
              <a:rPr lang="en-US" i="1" dirty="0"/>
              <a:t>i.e.</a:t>
            </a:r>
            <a:r>
              <a:rPr lang="en-US" dirty="0"/>
              <a:t> IP addresses) for a key</a:t>
            </a:r>
          </a:p>
          <a:p>
            <a:endParaRPr lang="en-US" dirty="0"/>
          </a:p>
          <a:p>
            <a:r>
              <a:rPr lang="en-US" dirty="0"/>
              <a:t>Client does:</a:t>
            </a:r>
          </a:p>
          <a:p>
            <a:pPr lvl="1"/>
            <a:r>
              <a:rPr lang="en-US" dirty="0">
                <a:latin typeface="Courier" charset="0"/>
                <a:ea typeface="Courier" charset="0"/>
                <a:cs typeface="Courier" charset="0"/>
              </a:rPr>
              <a:t>get(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infohash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dirty="0"/>
              <a:t> to find other clients willing to serve</a:t>
            </a:r>
          </a:p>
          <a:p>
            <a:pPr lvl="1"/>
            <a:r>
              <a:rPr lang="en-US" spc="-300" dirty="0">
                <a:latin typeface="Courier" charset="0"/>
                <a:ea typeface="Courier" charset="0"/>
                <a:cs typeface="Courier" charset="0"/>
              </a:rPr>
              <a:t>put(</a:t>
            </a:r>
            <a:r>
              <a:rPr lang="en-US" spc="-300" dirty="0" err="1">
                <a:latin typeface="Courier" charset="0"/>
                <a:ea typeface="Courier" charset="0"/>
                <a:cs typeface="Courier" charset="0"/>
              </a:rPr>
              <a:t>infohash</a:t>
            </a:r>
            <a:r>
              <a:rPr lang="en-US" spc="-300" dirty="0">
                <a:latin typeface="Courier" charset="0"/>
                <a:ea typeface="Courier" charset="0"/>
                <a:cs typeface="Courier" charset="0"/>
              </a:rPr>
              <a:t>, my-</a:t>
            </a:r>
            <a:r>
              <a:rPr lang="en-US" spc="-300" dirty="0" err="1">
                <a:latin typeface="Courier" charset="0"/>
                <a:ea typeface="Courier" charset="0"/>
                <a:cs typeface="Courier" charset="0"/>
              </a:rPr>
              <a:t>ipaddr</a:t>
            </a:r>
            <a:r>
              <a:rPr lang="en-US" spc="-300" dirty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spc="-3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/>
              <a:t>to identify itself as willing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BitTorrent over DHT</a:t>
            </a:r>
          </a:p>
        </p:txBody>
      </p:sp>
    </p:spTree>
    <p:extLst>
      <p:ext uri="{BB962C8B-B14F-4D97-AF65-F5344CB8AC3E}">
        <p14:creationId xmlns:p14="http://schemas.microsoft.com/office/powerpoint/2010/main" val="1675406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API supports a wide range of applications</a:t>
            </a:r>
          </a:p>
          <a:p>
            <a:pPr lvl="1"/>
            <a:r>
              <a:rPr lang="en-US" sz="2800"/>
              <a:t>DHT imposes no structure/meaning on keys</a:t>
            </a:r>
          </a:p>
          <a:p>
            <a:endParaRPr lang="en-US"/>
          </a:p>
          <a:p>
            <a:r>
              <a:rPr lang="en-US"/>
              <a:t>Key/value pairs are persistent and global</a:t>
            </a:r>
          </a:p>
          <a:p>
            <a:pPr lvl="1"/>
            <a:r>
              <a:rPr lang="en-US" sz="2800"/>
              <a:t>Can store keys in other DHT values</a:t>
            </a:r>
          </a:p>
          <a:p>
            <a:pPr lvl="1"/>
            <a:r>
              <a:rPr lang="en-US" sz="2800"/>
              <a:t>And thus build complex data structures</a:t>
            </a:r>
            <a:endParaRPr lang="en-US" sz="280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9838D-91C6-124E-80CA-A9E4E6D4FE57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put/get DHT interface?</a:t>
            </a:r>
          </a:p>
        </p:txBody>
      </p:sp>
    </p:spTree>
    <p:extLst>
      <p:ext uri="{BB962C8B-B14F-4D97-AF65-F5344CB8AC3E}">
        <p14:creationId xmlns:p14="http://schemas.microsoft.com/office/powerpoint/2010/main" val="1630883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Decentralized: no central authority</a:t>
            </a:r>
          </a:p>
          <a:p>
            <a:endParaRPr lang="en-US" sz="3200" dirty="0"/>
          </a:p>
          <a:p>
            <a:r>
              <a:rPr lang="en-US" sz="3200" dirty="0"/>
              <a:t>Scalable: low network traffic overhead 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Efficient: find items quickly (latency)</a:t>
            </a:r>
          </a:p>
          <a:p>
            <a:endParaRPr lang="en-US" sz="3200" dirty="0"/>
          </a:p>
          <a:p>
            <a:r>
              <a:rPr lang="en-US" sz="3200" dirty="0"/>
              <a:t>Dynamic: nodes fail, new nodes join</a:t>
            </a:r>
          </a:p>
          <a:p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3225-3B9B-BC4B-819E-E14E5E69254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might DHT design be hard?</a:t>
            </a:r>
          </a:p>
        </p:txBody>
      </p:sp>
    </p:spTree>
    <p:extLst>
      <p:ext uri="{BB962C8B-B14F-4D97-AF65-F5344CB8AC3E}">
        <p14:creationId xmlns:p14="http://schemas.microsoft.com/office/powerpoint/2010/main" val="1926323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Peer-to-Peer Systems</a:t>
            </a:r>
          </a:p>
          <a:p>
            <a:pPr marL="514350" indent="-514350"/>
            <a:endParaRPr lang="en-US" sz="3200" dirty="0"/>
          </a:p>
          <a:p>
            <a:pPr marL="514350" indent="-514350">
              <a:buFont typeface="+mj-lt"/>
              <a:buAutoNum type="arabicPeriod" startAt="2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Distributed Hash Tables</a:t>
            </a:r>
          </a:p>
          <a:p>
            <a:pPr marL="514350" indent="-514350">
              <a:buFont typeface="+mj-lt"/>
              <a:buAutoNum type="arabicPeriod" startAt="2"/>
            </a:pPr>
            <a:endParaRPr lang="en-US" sz="3200" dirty="0"/>
          </a:p>
          <a:p>
            <a:pPr marL="514350" indent="-514350">
              <a:buFont typeface="+mj-lt"/>
              <a:buAutoNum type="arabicPeriod" startAt="2"/>
            </a:pPr>
            <a:r>
              <a:rPr lang="en-US" sz="3200" b="1" dirty="0"/>
              <a:t>The Chord Lookup Service</a:t>
            </a:r>
          </a:p>
          <a:p>
            <a:pPr marL="914400" lvl="1" indent="-514350"/>
            <a:r>
              <a:rPr lang="en-US" sz="3200" b="1" dirty="0"/>
              <a:t>Basic design</a:t>
            </a:r>
          </a:p>
          <a:p>
            <a:pPr marL="914400" lvl="1" indent="-514350"/>
            <a:r>
              <a:rPr lang="en-US" sz="3200" dirty="0"/>
              <a:t>Integration with </a:t>
            </a:r>
            <a:r>
              <a:rPr lang="en-US" sz="3200" i="1" dirty="0"/>
              <a:t>DHash</a:t>
            </a:r>
            <a:r>
              <a:rPr lang="en-US" sz="3200" dirty="0"/>
              <a:t> DHT, performance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</p:spTree>
    <p:extLst>
      <p:ext uri="{BB962C8B-B14F-4D97-AF65-F5344CB8AC3E}">
        <p14:creationId xmlns:p14="http://schemas.microsoft.com/office/powerpoint/2010/main" val="181067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Interface: </a:t>
            </a:r>
            <a:r>
              <a:rPr lang="en-US" dirty="0"/>
              <a:t>lookup(key) </a:t>
            </a:r>
            <a:r>
              <a:rPr lang="en-US" dirty="0">
                <a:sym typeface="Symbol" charset="0"/>
              </a:rPr>
              <a:t></a:t>
            </a:r>
            <a:r>
              <a:rPr lang="en-US" dirty="0"/>
              <a:t> IP address</a:t>
            </a:r>
          </a:p>
          <a:p>
            <a:endParaRPr lang="en-US" dirty="0"/>
          </a:p>
          <a:p>
            <a:r>
              <a:rPr lang="en-US" b="1" dirty="0"/>
              <a:t>Efficient: </a:t>
            </a:r>
            <a:r>
              <a:rPr lang="en-US" dirty="0"/>
              <a:t>O(log N) messages per lookup</a:t>
            </a:r>
          </a:p>
          <a:p>
            <a:pPr lvl="1"/>
            <a:r>
              <a:rPr lang="en-US" sz="2800" dirty="0"/>
              <a:t>N is the total number of servers</a:t>
            </a:r>
          </a:p>
          <a:p>
            <a:endParaRPr lang="en-US" dirty="0"/>
          </a:p>
          <a:p>
            <a:r>
              <a:rPr lang="en-US" b="1" dirty="0"/>
              <a:t>Scalable: </a:t>
            </a:r>
            <a:r>
              <a:rPr lang="en-US" dirty="0"/>
              <a:t>O(log N) state per node</a:t>
            </a:r>
          </a:p>
          <a:p>
            <a:endParaRPr lang="en-US" dirty="0"/>
          </a:p>
          <a:p>
            <a:r>
              <a:rPr lang="en-US" b="1" dirty="0"/>
              <a:t>Robust: </a:t>
            </a:r>
            <a:r>
              <a:rPr lang="en-US" dirty="0"/>
              <a:t>survives massive failures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Simple to analyze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342C-67F9-A944-A90B-0CD0A4180F9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Chord lookup algorithm properties</a:t>
            </a:r>
          </a:p>
        </p:txBody>
      </p:sp>
    </p:spTree>
    <p:extLst>
      <p:ext uri="{BB962C8B-B14F-4D97-AF65-F5344CB8AC3E}">
        <p14:creationId xmlns:p14="http://schemas.microsoft.com/office/powerpoint/2010/main" val="190207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b="1" dirty="0"/>
              <a:t>Peer-to-Peer Systems</a:t>
            </a:r>
          </a:p>
          <a:p>
            <a:pPr marL="914400" lvl="1" indent="-514350"/>
            <a:r>
              <a:rPr lang="en-US" sz="2800" b="1" dirty="0"/>
              <a:t>Napster, Gnutella, BitTorrent, challenges</a:t>
            </a:r>
          </a:p>
          <a:p>
            <a:pPr marL="514350" indent="-514350"/>
            <a:endParaRPr lang="en-US" sz="3200" dirty="0"/>
          </a:p>
          <a:p>
            <a:pPr marL="514350" indent="-514350">
              <a:buFont typeface="+mj-lt"/>
              <a:buAutoNum type="arabicPeriod" startAt="2"/>
            </a:pPr>
            <a:r>
              <a:rPr lang="en-US" sz="3200" dirty="0"/>
              <a:t>Distributed Hash Tables</a:t>
            </a:r>
          </a:p>
          <a:p>
            <a:pPr marL="514350" indent="-514350">
              <a:buFont typeface="+mj-lt"/>
              <a:buAutoNum type="arabicPeriod" startAt="2"/>
            </a:pPr>
            <a:endParaRPr lang="en-US" sz="3200" dirty="0"/>
          </a:p>
          <a:p>
            <a:pPr marL="514350" indent="-514350">
              <a:buFont typeface="+mj-lt"/>
              <a:buAutoNum type="arabicPeriod" startAt="2"/>
            </a:pPr>
            <a:r>
              <a:rPr lang="en-US" sz="3200" dirty="0"/>
              <a:t>The Chord Lookup Service</a:t>
            </a:r>
          </a:p>
          <a:p>
            <a:pPr marL="514350" indent="-514350">
              <a:buFont typeface="+mj-lt"/>
              <a:buAutoNum type="arabicPeriod" startAt="2"/>
            </a:pPr>
            <a:endParaRPr lang="en-US" sz="3200" dirty="0"/>
          </a:p>
          <a:p>
            <a:pPr marL="514350" indent="-514350">
              <a:buFont typeface="+mj-lt"/>
              <a:buAutoNum type="arabicPeriod" startAt="2"/>
            </a:pPr>
            <a:r>
              <a:rPr lang="en-US" sz="3200" dirty="0"/>
              <a:t>Concluding thoughts on DHTs, P2P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</p:spTree>
    <p:extLst>
      <p:ext uri="{BB962C8B-B14F-4D97-AF65-F5344CB8AC3E}">
        <p14:creationId xmlns:p14="http://schemas.microsoft.com/office/powerpoint/2010/main" val="21457760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Key identifier </a:t>
            </a:r>
            <a:r>
              <a:rPr lang="en-US" dirty="0"/>
              <a:t>= SHA-1(key)</a:t>
            </a:r>
          </a:p>
          <a:p>
            <a:endParaRPr lang="en-US" dirty="0"/>
          </a:p>
          <a:p>
            <a:r>
              <a:rPr lang="en-US" b="1" dirty="0"/>
              <a:t>Node identifier </a:t>
            </a:r>
            <a:r>
              <a:rPr lang="en-US" dirty="0"/>
              <a:t>= SHA-1(IP address)</a:t>
            </a:r>
          </a:p>
          <a:p>
            <a:endParaRPr lang="en-US" dirty="0"/>
          </a:p>
          <a:p>
            <a:r>
              <a:rPr lang="en-US" dirty="0"/>
              <a:t>SHA-1 distributes both uniformly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i="1" dirty="0"/>
              <a:t>How does Chord partition data?</a:t>
            </a:r>
          </a:p>
          <a:p>
            <a:pPr lvl="1"/>
            <a:r>
              <a:rPr lang="en-US" sz="2800" i="1" dirty="0"/>
              <a:t>i.e.</a:t>
            </a:r>
            <a:r>
              <a:rPr lang="en-US" sz="2800" dirty="0"/>
              <a:t>, map key IDs to node IDs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EBA30-1550-5E41-9068-59B9603F0E37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Chord identifiers</a:t>
            </a:r>
          </a:p>
        </p:txBody>
      </p:sp>
    </p:spTree>
    <p:extLst>
      <p:ext uri="{BB962C8B-B14F-4D97-AF65-F5344CB8AC3E}">
        <p14:creationId xmlns:p14="http://schemas.microsoft.com/office/powerpoint/2010/main" val="13666261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8EB36-A8C5-6749-AC06-7B14898DE63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Consistent hashing [</a:t>
            </a:r>
            <a:r>
              <a:rPr lang="en-US" dirty="0" err="1"/>
              <a:t>Karger</a:t>
            </a:r>
            <a:r>
              <a:rPr lang="en-US" dirty="0"/>
              <a:t> ‘97]</a:t>
            </a:r>
          </a:p>
        </p:txBody>
      </p:sp>
      <p:sp>
        <p:nvSpPr>
          <p:cNvPr id="208912" name="Text Box 16"/>
          <p:cNvSpPr txBox="1">
            <a:spLocks noChangeArrowheads="1"/>
          </p:cNvSpPr>
          <p:nvPr/>
        </p:nvSpPr>
        <p:spPr bwMode="auto">
          <a:xfrm>
            <a:off x="2105310" y="5799148"/>
            <a:ext cx="7961066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ysDash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b="0">
                <a:latin typeface="Arial" charset="0"/>
              </a:rPr>
              <a:t>Key </a:t>
            </a:r>
            <a:r>
              <a:rPr lang="en-US" sz="2400" b="0" dirty="0">
                <a:latin typeface="Arial" charset="0"/>
              </a:rPr>
              <a:t>is stored at its </a:t>
            </a:r>
            <a:r>
              <a:rPr lang="en-US" sz="2400" dirty="0">
                <a:solidFill>
                  <a:schemeClr val="accent2"/>
                </a:solidFill>
                <a:latin typeface="Arial" charset="0"/>
              </a:rPr>
              <a:t>successor:</a:t>
            </a:r>
            <a:r>
              <a:rPr lang="en-US" sz="2400" b="0" dirty="0">
                <a:latin typeface="Arial" charset="0"/>
              </a:rPr>
              <a:t> node with next-higher ID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597232" y="1598247"/>
            <a:ext cx="5706980" cy="4200901"/>
            <a:chOff x="1585995" y="1541525"/>
            <a:chExt cx="5706980" cy="4200901"/>
          </a:xfrm>
        </p:grpSpPr>
        <p:sp>
          <p:nvSpPr>
            <p:cNvPr id="208903" name="Text Box 7"/>
            <p:cNvSpPr txBox="1">
              <a:spLocks noChangeAspect="1" noChangeArrowheads="1"/>
            </p:cNvSpPr>
            <p:nvPr/>
          </p:nvSpPr>
          <p:spPr bwMode="auto">
            <a:xfrm>
              <a:off x="3491747" y="5085721"/>
              <a:ext cx="75052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00BE00"/>
                  </a:solidFill>
                  <a:latin typeface="Helvetica" charset="0"/>
                </a:rPr>
                <a:t>K80</a:t>
              </a:r>
            </a:p>
          </p:txBody>
        </p:sp>
        <p:sp>
          <p:nvSpPr>
            <p:cNvPr id="208899" name="Oval 3"/>
            <p:cNvSpPr>
              <a:spLocks noChangeAspect="1" noChangeArrowheads="1"/>
            </p:cNvSpPr>
            <p:nvPr/>
          </p:nvSpPr>
          <p:spPr bwMode="auto">
            <a:xfrm>
              <a:off x="3314307" y="2118179"/>
              <a:ext cx="3154543" cy="315556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</a:endParaRPr>
            </a:p>
          </p:txBody>
        </p:sp>
        <p:sp>
          <p:nvSpPr>
            <p:cNvPr id="208900" name="Text Box 4"/>
            <p:cNvSpPr txBox="1">
              <a:spLocks noChangeAspect="1" noChangeArrowheads="1"/>
            </p:cNvSpPr>
            <p:nvPr/>
          </p:nvSpPr>
          <p:spPr bwMode="auto">
            <a:xfrm>
              <a:off x="6538513" y="3506626"/>
              <a:ext cx="754462" cy="46676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accent2"/>
                  </a:solidFill>
                  <a:latin typeface="Helvetica" charset="0"/>
                </a:rPr>
                <a:t>N32</a:t>
              </a:r>
            </a:p>
          </p:txBody>
        </p:sp>
        <p:sp>
          <p:nvSpPr>
            <p:cNvPr id="208901" name="Text Box 5"/>
            <p:cNvSpPr txBox="1">
              <a:spLocks noChangeAspect="1" noChangeArrowheads="1"/>
            </p:cNvSpPr>
            <p:nvPr/>
          </p:nvSpPr>
          <p:spPr bwMode="auto">
            <a:xfrm>
              <a:off x="2600550" y="4335380"/>
              <a:ext cx="754462" cy="46676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accent2"/>
                  </a:solidFill>
                  <a:latin typeface="Helvetica" charset="0"/>
                </a:rPr>
                <a:t>N90</a:t>
              </a:r>
            </a:p>
          </p:txBody>
        </p:sp>
        <p:sp>
          <p:nvSpPr>
            <p:cNvPr id="208902" name="Text Box 6"/>
            <p:cNvSpPr txBox="1">
              <a:spLocks noChangeAspect="1" noChangeArrowheads="1"/>
            </p:cNvSpPr>
            <p:nvPr/>
          </p:nvSpPr>
          <p:spPr bwMode="auto">
            <a:xfrm>
              <a:off x="2601038" y="2328174"/>
              <a:ext cx="924018" cy="46676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accent2"/>
                  </a:solidFill>
                  <a:latin typeface="Helvetica" charset="0"/>
                </a:rPr>
                <a:t>N105</a:t>
              </a:r>
            </a:p>
          </p:txBody>
        </p:sp>
        <p:sp>
          <p:nvSpPr>
            <p:cNvPr id="208904" name="Text Box 8"/>
            <p:cNvSpPr txBox="1">
              <a:spLocks noChangeAspect="1" noChangeArrowheads="1"/>
            </p:cNvSpPr>
            <p:nvPr/>
          </p:nvSpPr>
          <p:spPr bwMode="auto">
            <a:xfrm>
              <a:off x="6377494" y="2323226"/>
              <a:ext cx="75052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00BE00"/>
                  </a:solidFill>
                  <a:latin typeface="Helvetica" charset="0"/>
                </a:rPr>
                <a:t>K20</a:t>
              </a:r>
            </a:p>
          </p:txBody>
        </p:sp>
        <p:sp>
          <p:nvSpPr>
            <p:cNvPr id="208905" name="Text Box 9"/>
            <p:cNvSpPr txBox="1">
              <a:spLocks noChangeAspect="1" noChangeArrowheads="1"/>
            </p:cNvSpPr>
            <p:nvPr/>
          </p:nvSpPr>
          <p:spPr bwMode="auto">
            <a:xfrm>
              <a:off x="4880728" y="1739511"/>
              <a:ext cx="57900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00BE00"/>
                  </a:solidFill>
                  <a:latin typeface="Helvetica" charset="0"/>
                </a:rPr>
                <a:t>K5</a:t>
              </a:r>
            </a:p>
          </p:txBody>
        </p:sp>
        <p:sp>
          <p:nvSpPr>
            <p:cNvPr id="208906" name="Text Box 10"/>
            <p:cNvSpPr txBox="1">
              <a:spLocks noChangeAspect="1" noChangeArrowheads="1"/>
            </p:cNvSpPr>
            <p:nvPr/>
          </p:nvSpPr>
          <p:spPr bwMode="auto">
            <a:xfrm>
              <a:off x="3850579" y="3389786"/>
              <a:ext cx="2081998" cy="8309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>
                  <a:latin typeface="Arial" charset="0"/>
                </a:rPr>
                <a:t>Circular 7-bit</a:t>
              </a:r>
            </a:p>
            <a:p>
              <a:pPr algn="ctr"/>
              <a:r>
                <a:rPr lang="en-US" sz="2400" dirty="0">
                  <a:latin typeface="Arial" charset="0"/>
                </a:rPr>
                <a:t>ID space</a:t>
              </a:r>
            </a:p>
          </p:txBody>
        </p:sp>
        <p:sp>
          <p:nvSpPr>
            <p:cNvPr id="208908" name="Text Box 12"/>
            <p:cNvSpPr txBox="1">
              <a:spLocks noChangeAspect="1" noChangeArrowheads="1"/>
            </p:cNvSpPr>
            <p:nvPr/>
          </p:nvSpPr>
          <p:spPr bwMode="auto">
            <a:xfrm>
              <a:off x="3176388" y="1572809"/>
              <a:ext cx="100700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Arial" charset="0"/>
                </a:rPr>
                <a:t>Key 5</a:t>
              </a:r>
            </a:p>
          </p:txBody>
        </p:sp>
        <p:sp>
          <p:nvSpPr>
            <p:cNvPr id="208909" name="Line 13"/>
            <p:cNvSpPr>
              <a:spLocks noChangeAspect="1" noChangeShapeType="1"/>
            </p:cNvSpPr>
            <p:nvPr/>
          </p:nvSpPr>
          <p:spPr bwMode="auto">
            <a:xfrm>
              <a:off x="4196356" y="1859300"/>
              <a:ext cx="695224" cy="6954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Arial" charset="0"/>
              </a:endParaRPr>
            </a:p>
          </p:txBody>
        </p:sp>
        <p:sp>
          <p:nvSpPr>
            <p:cNvPr id="208910" name="Text Box 14"/>
            <p:cNvSpPr txBox="1">
              <a:spLocks noChangeAspect="1" noChangeArrowheads="1"/>
            </p:cNvSpPr>
            <p:nvPr/>
          </p:nvSpPr>
          <p:spPr bwMode="auto">
            <a:xfrm>
              <a:off x="1585995" y="3247830"/>
              <a:ext cx="1553631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Arial" charset="0"/>
                </a:rPr>
                <a:t>Node 105</a:t>
              </a:r>
            </a:p>
          </p:txBody>
        </p:sp>
        <p:sp>
          <p:nvSpPr>
            <p:cNvPr id="2" name="Arc 1"/>
            <p:cNvSpPr/>
            <p:nvPr/>
          </p:nvSpPr>
          <p:spPr>
            <a:xfrm>
              <a:off x="3257525" y="1920920"/>
              <a:ext cx="3447124" cy="3448237"/>
            </a:xfrm>
            <a:prstGeom prst="arc">
              <a:avLst>
                <a:gd name="adj1" fmla="val 17209997"/>
                <a:gd name="adj2" fmla="val 21147000"/>
              </a:avLst>
            </a:prstGeom>
            <a:ln>
              <a:prstDash val="solid"/>
              <a:headEnd type="none" w="med" len="med"/>
              <a:tailEnd type="triangle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rc 22"/>
            <p:cNvSpPr/>
            <p:nvPr/>
          </p:nvSpPr>
          <p:spPr>
            <a:xfrm>
              <a:off x="3021727" y="1541525"/>
              <a:ext cx="3977085" cy="3978369"/>
            </a:xfrm>
            <a:prstGeom prst="arc">
              <a:avLst>
                <a:gd name="adj1" fmla="val 20210009"/>
                <a:gd name="adj2" fmla="val 21442565"/>
              </a:avLst>
            </a:prstGeom>
            <a:ln>
              <a:prstDash val="solid"/>
              <a:headEnd type="none" w="med" len="med"/>
              <a:tailEnd type="triangle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c 23"/>
            <p:cNvSpPr/>
            <p:nvPr/>
          </p:nvSpPr>
          <p:spPr>
            <a:xfrm>
              <a:off x="2809581" y="1551843"/>
              <a:ext cx="4189231" cy="4190583"/>
            </a:xfrm>
            <a:prstGeom prst="arc">
              <a:avLst>
                <a:gd name="adj1" fmla="val 7854732"/>
                <a:gd name="adj2" fmla="val 8595762"/>
              </a:avLst>
            </a:prstGeom>
            <a:ln>
              <a:prstDash val="solid"/>
              <a:headEnd type="none" w="med" len="med"/>
              <a:tailEnd type="triangle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V="1">
              <a:off x="2207172" y="2794934"/>
              <a:ext cx="273269" cy="452896"/>
            </a:xfrm>
            <a:prstGeom prst="straightConnector1">
              <a:avLst/>
            </a:prstGeom>
            <a:ln>
              <a:prstDash val="solid"/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9496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8EB36-A8C5-6749-AC06-7B14898DE63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Chord: Successor pointers</a:t>
            </a:r>
          </a:p>
        </p:txBody>
      </p:sp>
      <p:sp>
        <p:nvSpPr>
          <p:cNvPr id="208903" name="Text Box 7"/>
          <p:cNvSpPr txBox="1">
            <a:spLocks noChangeAspect="1" noChangeArrowheads="1"/>
          </p:cNvSpPr>
          <p:nvPr/>
        </p:nvSpPr>
        <p:spPr bwMode="auto">
          <a:xfrm>
            <a:off x="2787963" y="4392102"/>
            <a:ext cx="75052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BE00"/>
                </a:solidFill>
                <a:latin typeface="Helvetica" charset="0"/>
              </a:rPr>
              <a:t>K80</a:t>
            </a:r>
          </a:p>
        </p:txBody>
      </p:sp>
      <p:sp>
        <p:nvSpPr>
          <p:cNvPr id="208899" name="Oval 3"/>
          <p:cNvSpPr>
            <a:spLocks noChangeAspect="1" noChangeArrowheads="1"/>
          </p:cNvSpPr>
          <p:nvPr/>
        </p:nvSpPr>
        <p:spPr bwMode="auto">
          <a:xfrm>
            <a:off x="4325545" y="2174901"/>
            <a:ext cx="3154543" cy="3155561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08900" name="Text Box 4"/>
          <p:cNvSpPr txBox="1">
            <a:spLocks noChangeAspect="1" noChangeArrowheads="1"/>
          </p:cNvSpPr>
          <p:nvPr/>
        </p:nvSpPr>
        <p:spPr bwMode="auto">
          <a:xfrm>
            <a:off x="7549750" y="3563347"/>
            <a:ext cx="754462" cy="46676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  <a:latin typeface="Helvetica" charset="0"/>
              </a:rPr>
              <a:t>N32</a:t>
            </a:r>
          </a:p>
        </p:txBody>
      </p:sp>
      <p:sp>
        <p:nvSpPr>
          <p:cNvPr id="208901" name="Text Box 5"/>
          <p:cNvSpPr txBox="1">
            <a:spLocks noChangeAspect="1" noChangeArrowheads="1"/>
          </p:cNvSpPr>
          <p:nvPr/>
        </p:nvSpPr>
        <p:spPr bwMode="auto">
          <a:xfrm>
            <a:off x="3611787" y="4392101"/>
            <a:ext cx="754462" cy="46676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  <a:latin typeface="Helvetica" charset="0"/>
              </a:rPr>
              <a:t>N90</a:t>
            </a:r>
          </a:p>
        </p:txBody>
      </p:sp>
      <p:sp>
        <p:nvSpPr>
          <p:cNvPr id="208902" name="Text Box 6"/>
          <p:cNvSpPr txBox="1">
            <a:spLocks noChangeAspect="1" noChangeArrowheads="1"/>
          </p:cNvSpPr>
          <p:nvPr/>
        </p:nvSpPr>
        <p:spPr bwMode="auto">
          <a:xfrm>
            <a:off x="3612275" y="2384895"/>
            <a:ext cx="924018" cy="46676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  <a:latin typeface="Helvetica" charset="0"/>
              </a:rPr>
              <a:t>N105</a:t>
            </a:r>
          </a:p>
        </p:txBody>
      </p:sp>
      <p:sp>
        <p:nvSpPr>
          <p:cNvPr id="23" name="Arc 22"/>
          <p:cNvSpPr/>
          <p:nvPr/>
        </p:nvSpPr>
        <p:spPr>
          <a:xfrm>
            <a:off x="3971322" y="1598247"/>
            <a:ext cx="4038728" cy="4040032"/>
          </a:xfrm>
          <a:prstGeom prst="arc">
            <a:avLst>
              <a:gd name="adj1" fmla="val 19697290"/>
              <a:gd name="adj2" fmla="val 21207213"/>
            </a:avLst>
          </a:prstGeom>
          <a:ln>
            <a:prstDash val="solid"/>
            <a:headEnd type="none" w="med" len="med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Box 4"/>
          <p:cNvSpPr txBox="1">
            <a:spLocks noChangeAspect="1" noChangeArrowheads="1"/>
          </p:cNvSpPr>
          <p:nvPr/>
        </p:nvSpPr>
        <p:spPr bwMode="auto">
          <a:xfrm>
            <a:off x="6976530" y="1941521"/>
            <a:ext cx="750526" cy="46166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  <a:latin typeface="Helvetica" charset="0"/>
              </a:rPr>
              <a:t>N10</a:t>
            </a:r>
          </a:p>
        </p:txBody>
      </p:sp>
      <p:sp>
        <p:nvSpPr>
          <p:cNvPr id="27" name="Text Box 4"/>
          <p:cNvSpPr txBox="1">
            <a:spLocks noChangeAspect="1" noChangeArrowheads="1"/>
          </p:cNvSpPr>
          <p:nvPr/>
        </p:nvSpPr>
        <p:spPr bwMode="auto">
          <a:xfrm>
            <a:off x="6945782" y="5120174"/>
            <a:ext cx="750526" cy="46166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  <a:latin typeface="Helvetica" charset="0"/>
              </a:rPr>
              <a:t>N60</a:t>
            </a:r>
          </a:p>
        </p:txBody>
      </p:sp>
      <p:sp>
        <p:nvSpPr>
          <p:cNvPr id="28" name="Text Box 6"/>
          <p:cNvSpPr txBox="1">
            <a:spLocks noChangeAspect="1" noChangeArrowheads="1"/>
          </p:cNvSpPr>
          <p:nvPr/>
        </p:nvSpPr>
        <p:spPr bwMode="auto">
          <a:xfrm>
            <a:off x="4400792" y="1685254"/>
            <a:ext cx="922048" cy="46166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Helvetica" charset="0"/>
              </a:rPr>
              <a:t>N120</a:t>
            </a:r>
          </a:p>
        </p:txBody>
      </p:sp>
      <p:sp>
        <p:nvSpPr>
          <p:cNvPr id="29" name="Arc 28"/>
          <p:cNvSpPr/>
          <p:nvPr/>
        </p:nvSpPr>
        <p:spPr>
          <a:xfrm>
            <a:off x="3971322" y="1598247"/>
            <a:ext cx="4038728" cy="4040032"/>
          </a:xfrm>
          <a:prstGeom prst="arc">
            <a:avLst>
              <a:gd name="adj1" fmla="val 978989"/>
              <a:gd name="adj2" fmla="val 2736251"/>
            </a:avLst>
          </a:prstGeom>
          <a:ln>
            <a:prstDash val="solid"/>
            <a:headEnd type="none" w="med" len="med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c 29"/>
          <p:cNvSpPr/>
          <p:nvPr/>
        </p:nvSpPr>
        <p:spPr>
          <a:xfrm>
            <a:off x="3971322" y="1598247"/>
            <a:ext cx="4038728" cy="4040032"/>
          </a:xfrm>
          <a:prstGeom prst="arc">
            <a:avLst>
              <a:gd name="adj1" fmla="val 978989"/>
              <a:gd name="adj2" fmla="val 2736251"/>
            </a:avLst>
          </a:prstGeom>
          <a:ln>
            <a:prstDash val="solid"/>
            <a:headEnd type="none" w="med" len="med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/>
          <p:cNvSpPr/>
          <p:nvPr/>
        </p:nvSpPr>
        <p:spPr>
          <a:xfrm>
            <a:off x="3750606" y="1590297"/>
            <a:ext cx="4259445" cy="4124141"/>
          </a:xfrm>
          <a:prstGeom prst="arc">
            <a:avLst>
              <a:gd name="adj1" fmla="val 3936916"/>
              <a:gd name="adj2" fmla="val 8350573"/>
            </a:avLst>
          </a:prstGeom>
          <a:ln>
            <a:prstDash val="solid"/>
            <a:headEnd type="none" w="med" len="med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/>
          <p:cNvSpPr/>
          <p:nvPr/>
        </p:nvSpPr>
        <p:spPr>
          <a:xfrm>
            <a:off x="3820269" y="1612962"/>
            <a:ext cx="4259445" cy="4124141"/>
          </a:xfrm>
          <a:prstGeom prst="arc">
            <a:avLst>
              <a:gd name="adj1" fmla="val 10007382"/>
              <a:gd name="adj2" fmla="val 11949605"/>
            </a:avLst>
          </a:prstGeom>
          <a:ln>
            <a:prstDash val="solid"/>
            <a:headEnd type="none" w="med" len="med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/>
          <p:cNvSpPr/>
          <p:nvPr/>
        </p:nvSpPr>
        <p:spPr>
          <a:xfrm>
            <a:off x="3746823" y="1476184"/>
            <a:ext cx="2903244" cy="2811021"/>
          </a:xfrm>
          <a:prstGeom prst="arc">
            <a:avLst>
              <a:gd name="adj1" fmla="val 12376268"/>
              <a:gd name="adj2" fmla="val 13669507"/>
            </a:avLst>
          </a:prstGeom>
          <a:ln>
            <a:prstDash val="solid"/>
            <a:headEnd type="none" w="med" len="med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/>
          <p:cNvSpPr/>
          <p:nvPr/>
        </p:nvSpPr>
        <p:spPr>
          <a:xfrm>
            <a:off x="2799796" y="1699332"/>
            <a:ext cx="5906814" cy="5027259"/>
          </a:xfrm>
          <a:prstGeom prst="arc">
            <a:avLst>
              <a:gd name="adj1" fmla="val 15931530"/>
              <a:gd name="adj2" fmla="val 17562927"/>
            </a:avLst>
          </a:prstGeom>
          <a:ln>
            <a:prstDash val="solid"/>
            <a:headEnd type="none" w="med" len="med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214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8EB36-A8C5-6749-AC06-7B14898DE63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lookup</a:t>
            </a:r>
            <a:endParaRPr lang="en-US" dirty="0"/>
          </a:p>
        </p:txBody>
      </p:sp>
      <p:sp>
        <p:nvSpPr>
          <p:cNvPr id="208903" name="Text Box 7"/>
          <p:cNvSpPr txBox="1">
            <a:spLocks noChangeAspect="1" noChangeArrowheads="1"/>
          </p:cNvSpPr>
          <p:nvPr/>
        </p:nvSpPr>
        <p:spPr bwMode="auto">
          <a:xfrm>
            <a:off x="2787963" y="4392102"/>
            <a:ext cx="75052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BE00"/>
                </a:solidFill>
                <a:latin typeface="Helvetica" charset="0"/>
              </a:rPr>
              <a:t>K80</a:t>
            </a:r>
          </a:p>
        </p:txBody>
      </p:sp>
      <p:sp>
        <p:nvSpPr>
          <p:cNvPr id="208899" name="Oval 3"/>
          <p:cNvSpPr>
            <a:spLocks noChangeAspect="1" noChangeArrowheads="1"/>
          </p:cNvSpPr>
          <p:nvPr/>
        </p:nvSpPr>
        <p:spPr bwMode="auto">
          <a:xfrm>
            <a:off x="4325545" y="2174901"/>
            <a:ext cx="3154543" cy="3155561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08900" name="Text Box 4"/>
          <p:cNvSpPr txBox="1">
            <a:spLocks noChangeAspect="1" noChangeArrowheads="1"/>
          </p:cNvSpPr>
          <p:nvPr/>
        </p:nvSpPr>
        <p:spPr bwMode="auto">
          <a:xfrm>
            <a:off x="7549750" y="3563347"/>
            <a:ext cx="754462" cy="46676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  <a:latin typeface="Helvetica" charset="0"/>
              </a:rPr>
              <a:t>N32</a:t>
            </a:r>
          </a:p>
        </p:txBody>
      </p:sp>
      <p:sp>
        <p:nvSpPr>
          <p:cNvPr id="208901" name="Text Box 5"/>
          <p:cNvSpPr txBox="1">
            <a:spLocks noChangeAspect="1" noChangeArrowheads="1"/>
          </p:cNvSpPr>
          <p:nvPr/>
        </p:nvSpPr>
        <p:spPr bwMode="auto">
          <a:xfrm>
            <a:off x="3611787" y="4392101"/>
            <a:ext cx="754462" cy="46676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  <a:latin typeface="Helvetica" charset="0"/>
              </a:rPr>
              <a:t>N90</a:t>
            </a:r>
          </a:p>
        </p:txBody>
      </p:sp>
      <p:sp>
        <p:nvSpPr>
          <p:cNvPr id="208902" name="Text Box 6"/>
          <p:cNvSpPr txBox="1">
            <a:spLocks noChangeAspect="1" noChangeArrowheads="1"/>
          </p:cNvSpPr>
          <p:nvPr/>
        </p:nvSpPr>
        <p:spPr bwMode="auto">
          <a:xfrm>
            <a:off x="3612275" y="2384895"/>
            <a:ext cx="924018" cy="46676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  <a:latin typeface="Helvetica" charset="0"/>
              </a:rPr>
              <a:t>N105</a:t>
            </a:r>
          </a:p>
        </p:txBody>
      </p:sp>
      <p:sp>
        <p:nvSpPr>
          <p:cNvPr id="23" name="Arc 22"/>
          <p:cNvSpPr/>
          <p:nvPr/>
        </p:nvSpPr>
        <p:spPr>
          <a:xfrm>
            <a:off x="3971322" y="1598247"/>
            <a:ext cx="4038728" cy="4040032"/>
          </a:xfrm>
          <a:prstGeom prst="arc">
            <a:avLst>
              <a:gd name="adj1" fmla="val 19697290"/>
              <a:gd name="adj2" fmla="val 21207213"/>
            </a:avLst>
          </a:prstGeom>
          <a:ln>
            <a:solidFill>
              <a:srgbClr val="FF0000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Box 4"/>
          <p:cNvSpPr txBox="1">
            <a:spLocks noChangeAspect="1" noChangeArrowheads="1"/>
          </p:cNvSpPr>
          <p:nvPr/>
        </p:nvSpPr>
        <p:spPr bwMode="auto">
          <a:xfrm>
            <a:off x="6976530" y="1941521"/>
            <a:ext cx="750526" cy="46166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  <a:latin typeface="Helvetica" charset="0"/>
              </a:rPr>
              <a:t>N10</a:t>
            </a:r>
          </a:p>
        </p:txBody>
      </p:sp>
      <p:sp>
        <p:nvSpPr>
          <p:cNvPr id="27" name="Text Box 4"/>
          <p:cNvSpPr txBox="1">
            <a:spLocks noChangeAspect="1" noChangeArrowheads="1"/>
          </p:cNvSpPr>
          <p:nvPr/>
        </p:nvSpPr>
        <p:spPr bwMode="auto">
          <a:xfrm>
            <a:off x="6945782" y="5120174"/>
            <a:ext cx="750526" cy="46166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  <a:latin typeface="Helvetica" charset="0"/>
              </a:rPr>
              <a:t>N60</a:t>
            </a:r>
          </a:p>
        </p:txBody>
      </p:sp>
      <p:sp>
        <p:nvSpPr>
          <p:cNvPr id="28" name="Text Box 6"/>
          <p:cNvSpPr txBox="1">
            <a:spLocks noChangeAspect="1" noChangeArrowheads="1"/>
          </p:cNvSpPr>
          <p:nvPr/>
        </p:nvSpPr>
        <p:spPr bwMode="auto">
          <a:xfrm>
            <a:off x="4400792" y="1685254"/>
            <a:ext cx="922048" cy="46166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Helvetica" charset="0"/>
              </a:rPr>
              <a:t>N120</a:t>
            </a:r>
          </a:p>
        </p:txBody>
      </p:sp>
      <p:sp>
        <p:nvSpPr>
          <p:cNvPr id="29" name="Arc 28"/>
          <p:cNvSpPr/>
          <p:nvPr/>
        </p:nvSpPr>
        <p:spPr>
          <a:xfrm>
            <a:off x="3971322" y="1598247"/>
            <a:ext cx="4038728" cy="4040032"/>
          </a:xfrm>
          <a:prstGeom prst="arc">
            <a:avLst>
              <a:gd name="adj1" fmla="val 978989"/>
              <a:gd name="adj2" fmla="val 2736251"/>
            </a:avLst>
          </a:prstGeom>
          <a:ln>
            <a:solidFill>
              <a:srgbClr val="FF0000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c 29"/>
          <p:cNvSpPr/>
          <p:nvPr/>
        </p:nvSpPr>
        <p:spPr>
          <a:xfrm>
            <a:off x="3971322" y="1598247"/>
            <a:ext cx="4038728" cy="4040032"/>
          </a:xfrm>
          <a:prstGeom prst="arc">
            <a:avLst>
              <a:gd name="adj1" fmla="val 978989"/>
              <a:gd name="adj2" fmla="val 2736251"/>
            </a:avLst>
          </a:prstGeom>
          <a:ln>
            <a:solidFill>
              <a:srgbClr val="FF0000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/>
          <p:cNvSpPr/>
          <p:nvPr/>
        </p:nvSpPr>
        <p:spPr>
          <a:xfrm>
            <a:off x="3750606" y="1590297"/>
            <a:ext cx="4259445" cy="4124141"/>
          </a:xfrm>
          <a:prstGeom prst="arc">
            <a:avLst>
              <a:gd name="adj1" fmla="val 3936916"/>
              <a:gd name="adj2" fmla="val 8350573"/>
            </a:avLst>
          </a:prstGeom>
          <a:ln>
            <a:solidFill>
              <a:srgbClr val="FF0000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/>
          <p:cNvSpPr/>
          <p:nvPr/>
        </p:nvSpPr>
        <p:spPr>
          <a:xfrm>
            <a:off x="3820269" y="1612962"/>
            <a:ext cx="4259445" cy="4124141"/>
          </a:xfrm>
          <a:prstGeom prst="arc">
            <a:avLst>
              <a:gd name="adj1" fmla="val 10007382"/>
              <a:gd name="adj2" fmla="val 11949605"/>
            </a:avLst>
          </a:prstGeom>
          <a:ln>
            <a:prstDash val="solid"/>
            <a:headEnd type="none" w="med" len="med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/>
          <p:cNvSpPr/>
          <p:nvPr/>
        </p:nvSpPr>
        <p:spPr>
          <a:xfrm>
            <a:off x="3746823" y="1476184"/>
            <a:ext cx="2903244" cy="2811021"/>
          </a:xfrm>
          <a:prstGeom prst="arc">
            <a:avLst>
              <a:gd name="adj1" fmla="val 12376268"/>
              <a:gd name="adj2" fmla="val 13669507"/>
            </a:avLst>
          </a:prstGeom>
          <a:ln>
            <a:prstDash val="solid"/>
            <a:headEnd type="none" w="med" len="med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/>
          <p:cNvSpPr/>
          <p:nvPr/>
        </p:nvSpPr>
        <p:spPr>
          <a:xfrm>
            <a:off x="2799796" y="1699332"/>
            <a:ext cx="5906814" cy="5027259"/>
          </a:xfrm>
          <a:prstGeom prst="arc">
            <a:avLst>
              <a:gd name="adj1" fmla="val 15931530"/>
              <a:gd name="adj2" fmla="val 17562927"/>
            </a:avLst>
          </a:prstGeom>
          <a:ln>
            <a:prstDash val="solid"/>
            <a:headEnd type="none" w="med" len="med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4074284" y="2154869"/>
            <a:ext cx="2830118" cy="2077052"/>
            <a:chOff x="2551872" y="2154869"/>
            <a:chExt cx="2830118" cy="2077052"/>
          </a:xfrm>
        </p:grpSpPr>
        <p:sp>
          <p:nvSpPr>
            <p:cNvPr id="208906" name="Text Box 10"/>
            <p:cNvSpPr txBox="1">
              <a:spLocks noChangeAspect="1" noChangeArrowheads="1"/>
            </p:cNvSpPr>
            <p:nvPr/>
          </p:nvSpPr>
          <p:spPr bwMode="auto">
            <a:xfrm rot="19380000">
              <a:off x="3065329" y="3157151"/>
              <a:ext cx="2316661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>
                  <a:solidFill>
                    <a:srgbClr val="FF0000"/>
                  </a:solidFill>
                  <a:latin typeface="Arial" charset="0"/>
                </a:rPr>
                <a:t>“N90 has K80”</a:t>
              </a:r>
              <a:endParaRPr lang="en-US" sz="2400" dirty="0">
                <a:solidFill>
                  <a:srgbClr val="FF0000"/>
                </a:solidFill>
                <a:latin typeface="Arial" charset="0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2551872" y="2154869"/>
              <a:ext cx="2796500" cy="2077052"/>
            </a:xfrm>
            <a:prstGeom prst="straightConnector1">
              <a:avLst/>
            </a:prstGeom>
            <a:ln>
              <a:solidFill>
                <a:srgbClr val="FF0000"/>
              </a:solidFill>
              <a:prstDash val="solid"/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Text Box 10"/>
          <p:cNvSpPr txBox="1">
            <a:spLocks noChangeAspect="1" noChangeArrowheads="1"/>
          </p:cNvSpPr>
          <p:nvPr/>
        </p:nvSpPr>
        <p:spPr bwMode="auto">
          <a:xfrm>
            <a:off x="7754224" y="1938843"/>
            <a:ext cx="26132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>
                <a:solidFill>
                  <a:srgbClr val="FF0000"/>
                </a:solidFill>
                <a:latin typeface="Arial" charset="0"/>
              </a:rPr>
              <a:t>“Where is K80?”</a:t>
            </a:r>
            <a:endParaRPr lang="en-US" sz="2400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488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133A0-2871-4249-B073-AEF2B6B0FC1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lookup algorithm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68370" y="1562100"/>
            <a:ext cx="7940842" cy="45339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3200" b="1" spc="-300" dirty="0">
                <a:latin typeface="Courier" charset="0"/>
                <a:ea typeface="Courier" charset="0"/>
                <a:cs typeface="Courier" charset="0"/>
              </a:rPr>
              <a:t>Lookup</a:t>
            </a:r>
            <a:r>
              <a:rPr lang="en-US" sz="3200" spc="-300" dirty="0">
                <a:latin typeface="Courier" charset="0"/>
                <a:ea typeface="Courier" charset="0"/>
                <a:cs typeface="Courier" charset="0"/>
              </a:rPr>
              <a:t>(key-id)</a:t>
            </a:r>
            <a:endParaRPr lang="en-US" sz="3200" i="1" spc="-300" dirty="0">
              <a:latin typeface="Courier" charset="0"/>
              <a:ea typeface="Courier" charset="0"/>
              <a:cs typeface="Courier" charset="0"/>
            </a:endParaRPr>
          </a:p>
          <a:p>
            <a:pPr>
              <a:buFontTx/>
              <a:buNone/>
            </a:pPr>
            <a:r>
              <a:rPr lang="en-US" sz="3200" spc="-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000" spc="-300" dirty="0" err="1">
                <a:latin typeface="Courier" charset="0"/>
                <a:ea typeface="Courier" charset="0"/>
                <a:cs typeface="Courier" charset="0"/>
              </a:rPr>
              <a:t>succ</a:t>
            </a:r>
            <a:r>
              <a:rPr lang="en-US" sz="3000" spc="-3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000" spc="-300" dirty="0">
                <a:latin typeface="Courier" charset="0"/>
                <a:ea typeface="Courier" charset="0"/>
                <a:cs typeface="Courier" charset="0"/>
                <a:sym typeface="Wingdings"/>
              </a:rPr>
              <a:t></a:t>
            </a:r>
            <a:r>
              <a:rPr lang="en-US" sz="3000" spc="-300" dirty="0">
                <a:latin typeface="Courier" charset="0"/>
                <a:ea typeface="Courier" charset="0"/>
                <a:cs typeface="Courier" charset="0"/>
              </a:rPr>
              <a:t> my successor</a:t>
            </a:r>
          </a:p>
          <a:p>
            <a:pPr>
              <a:buFontTx/>
              <a:buNone/>
            </a:pPr>
            <a:r>
              <a:rPr lang="en-US" sz="3000" spc="-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000" b="1" spc="-300" dirty="0"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3000" spc="-300" dirty="0">
                <a:latin typeface="Courier" charset="0"/>
                <a:ea typeface="Courier" charset="0"/>
                <a:cs typeface="Courier" charset="0"/>
              </a:rPr>
              <a:t> my-id </a:t>
            </a:r>
            <a:r>
              <a:rPr lang="en-US" sz="3000" spc="-300" dirty="0">
                <a:latin typeface="Courier" charset="0"/>
                <a:ea typeface="Courier" charset="0"/>
                <a:cs typeface="Courier" charset="0"/>
                <a:sym typeface="Symbol" charset="0"/>
              </a:rPr>
              <a:t>&lt;</a:t>
            </a:r>
            <a:r>
              <a:rPr lang="en-US" sz="3000" spc="-3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000" spc="-300" dirty="0" err="1">
                <a:latin typeface="Courier" charset="0"/>
                <a:ea typeface="Courier" charset="0"/>
                <a:cs typeface="Courier" charset="0"/>
              </a:rPr>
              <a:t>succ</a:t>
            </a:r>
            <a:r>
              <a:rPr lang="en-US" sz="3000" spc="-3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000" spc="-300" dirty="0">
                <a:latin typeface="Courier" charset="0"/>
                <a:ea typeface="Courier" charset="0"/>
                <a:cs typeface="Courier" charset="0"/>
                <a:sym typeface="Symbol" charset="0"/>
              </a:rPr>
              <a:t>&lt;</a:t>
            </a:r>
            <a:r>
              <a:rPr lang="en-US" sz="3000" spc="-300" dirty="0">
                <a:latin typeface="Courier" charset="0"/>
                <a:ea typeface="Courier" charset="0"/>
                <a:cs typeface="Courier" charset="0"/>
              </a:rPr>
              <a:t> key-id   </a:t>
            </a:r>
            <a:r>
              <a:rPr lang="en-US" sz="3000" i="1" spc="-300" dirty="0">
                <a:latin typeface="Times New Roman"/>
                <a:cs typeface="Times New Roman"/>
              </a:rPr>
              <a:t>// next hop</a:t>
            </a:r>
          </a:p>
          <a:p>
            <a:pPr>
              <a:buFontTx/>
              <a:buNone/>
            </a:pPr>
            <a:r>
              <a:rPr lang="en-US" sz="3000" spc="-300" dirty="0">
                <a:latin typeface="Courier" charset="0"/>
                <a:ea typeface="Courier" charset="0"/>
                <a:cs typeface="Courier" charset="0"/>
              </a:rPr>
              <a:t>		 call Lookup(key-id) on </a:t>
            </a:r>
            <a:r>
              <a:rPr lang="en-US" sz="3000" spc="-300" dirty="0" err="1">
                <a:latin typeface="Courier" charset="0"/>
                <a:ea typeface="Courier" charset="0"/>
                <a:cs typeface="Courier" charset="0"/>
              </a:rPr>
              <a:t>succ</a:t>
            </a:r>
            <a:endParaRPr lang="en-US" sz="3000" i="1" spc="-300" dirty="0">
              <a:latin typeface="Courier" charset="0"/>
              <a:ea typeface="Courier" charset="0"/>
              <a:cs typeface="Courier" charset="0"/>
            </a:endParaRPr>
          </a:p>
          <a:p>
            <a:pPr>
              <a:buFontTx/>
              <a:buNone/>
            </a:pPr>
            <a:r>
              <a:rPr lang="en-US" sz="3000" spc="-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000" b="1" spc="-300" dirty="0"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en-US" sz="3000" spc="-300" dirty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3000" spc="-300" dirty="0"/>
              <a:t>  					</a:t>
            </a:r>
            <a:r>
              <a:rPr lang="en-US" sz="3000" i="1" spc="-300" dirty="0">
                <a:latin typeface="Times New Roman"/>
                <a:cs typeface="Times New Roman"/>
              </a:rPr>
              <a:t>// done</a:t>
            </a:r>
          </a:p>
          <a:p>
            <a:pPr>
              <a:buFontTx/>
              <a:buNone/>
            </a:pPr>
            <a:r>
              <a:rPr lang="en-US" sz="3000" spc="-300" dirty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3000" b="1" spc="-300" dirty="0"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3000" spc="-3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000" spc="-300" dirty="0" err="1">
                <a:latin typeface="Courier" charset="0"/>
                <a:ea typeface="Courier" charset="0"/>
                <a:cs typeface="Courier" charset="0"/>
              </a:rPr>
              <a:t>succ</a:t>
            </a:r>
            <a:r>
              <a:rPr lang="en-US" sz="3000" spc="-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spc="-300" dirty="0">
                <a:latin typeface="Courier" charset="0"/>
                <a:ea typeface="Courier" charset="0"/>
                <a:cs typeface="Courier" charset="0"/>
              </a:rPr>
              <a:t>  	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endParaRPr lang="en-US" i="1" dirty="0">
              <a:latin typeface="Courier" charset="0"/>
              <a:ea typeface="Courier" charset="0"/>
              <a:cs typeface="Courier" charset="0"/>
            </a:endParaRPr>
          </a:p>
          <a:p>
            <a:pPr>
              <a:buFontTx/>
              <a:buNone/>
            </a:pPr>
            <a:endParaRPr lang="en-US" i="1" dirty="0">
              <a:latin typeface="Times New Roman" charset="0"/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</a:rPr>
              <a:t>Correctness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3200" dirty="0"/>
              <a:t>depends only on </a:t>
            </a:r>
            <a:r>
              <a:rPr lang="en-US" sz="3200" b="1" dirty="0"/>
              <a:t>successors</a:t>
            </a:r>
            <a:r>
              <a:rPr lang="en-US" sz="32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320776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spc="-150" dirty="0">
                <a:solidFill>
                  <a:srgbClr val="FF0000"/>
                </a:solidFill>
              </a:rPr>
              <a:t>Problem:</a:t>
            </a:r>
            <a:r>
              <a:rPr lang="en-US" sz="3200" spc="-150" dirty="0"/>
              <a:t> Forwarding through successor is slow</a:t>
            </a:r>
          </a:p>
          <a:p>
            <a:endParaRPr lang="en-US" sz="3200" dirty="0"/>
          </a:p>
          <a:p>
            <a:r>
              <a:rPr lang="en-US" sz="3200" dirty="0"/>
              <a:t>Data structure is a linked list: O(n)</a:t>
            </a:r>
          </a:p>
          <a:p>
            <a:endParaRPr lang="en-US" sz="3200" dirty="0"/>
          </a:p>
          <a:p>
            <a:r>
              <a:rPr lang="en-US" sz="3200" b="1" spc="-150" dirty="0"/>
              <a:t>Idea: </a:t>
            </a:r>
            <a:r>
              <a:rPr lang="en-US" sz="3200" spc="-150" dirty="0"/>
              <a:t>Can we make it more like a binary search?    </a:t>
            </a:r>
          </a:p>
          <a:p>
            <a:pPr lvl="1"/>
            <a:r>
              <a:rPr lang="en-US" sz="3200" spc="-150" dirty="0"/>
              <a:t>Need to be able to halve distance at each step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performance</a:t>
            </a:r>
          </a:p>
        </p:txBody>
      </p:sp>
    </p:spTree>
    <p:extLst>
      <p:ext uri="{BB962C8B-B14F-4D97-AF65-F5344CB8AC3E}">
        <p14:creationId xmlns:p14="http://schemas.microsoft.com/office/powerpoint/2010/main" val="299361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C883E-0DC0-4C47-B0AF-536DCC0419DA}" type="slidenum">
              <a:rPr lang="en-US"/>
              <a:pPr/>
              <a:t>26</a:t>
            </a:fld>
            <a:endParaRPr lang="en-US"/>
          </a:p>
        </p:txBody>
      </p:sp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Arial"/>
              </a:rPr>
              <a:t>“</a:t>
            </a:r>
            <a:r>
              <a:rPr lang="en-US" sz="3600" dirty="0"/>
              <a:t>Finger table</a:t>
            </a:r>
            <a:r>
              <a:rPr lang="en-US" sz="3600" dirty="0">
                <a:latin typeface="Arial"/>
              </a:rPr>
              <a:t>”</a:t>
            </a:r>
            <a:r>
              <a:rPr lang="en-US" sz="3600" dirty="0"/>
              <a:t> allows log N-time lookups</a:t>
            </a:r>
          </a:p>
        </p:txBody>
      </p:sp>
      <p:sp>
        <p:nvSpPr>
          <p:cNvPr id="19" name="Oval 3">
            <a:extLst>
              <a:ext uri="{FF2B5EF4-FFF2-40B4-BE49-F238E27FC236}">
                <a16:creationId xmlns:a16="http://schemas.microsoft.com/office/drawing/2014/main" id="{BB4E612C-D2B1-0A47-BDA4-F7A08A7A8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188" y="2439988"/>
            <a:ext cx="3427412" cy="342741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4">
            <a:extLst>
              <a:ext uri="{FF2B5EF4-FFF2-40B4-BE49-F238E27FC236}">
                <a16:creationId xmlns:a16="http://schemas.microsoft.com/office/drawing/2014/main" id="{C2776446-E685-D04B-A525-D8515FB84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478463"/>
            <a:ext cx="7540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  <a:latin typeface="Helvetica" charset="0"/>
              </a:rPr>
              <a:t>N80</a:t>
            </a:r>
          </a:p>
        </p:txBody>
      </p:sp>
      <p:sp>
        <p:nvSpPr>
          <p:cNvPr id="21" name="Text Box 5">
            <a:extLst>
              <a:ext uri="{FF2B5EF4-FFF2-40B4-BE49-F238E27FC236}">
                <a16:creationId xmlns:a16="http://schemas.microsoft.com/office/drawing/2014/main" id="{71D902CA-6000-0C47-80BF-F28EE3647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5325" y="2557463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Helvetica" charset="0"/>
                <a:cs typeface="Times New Roman" charset="0"/>
              </a:rPr>
              <a:t>½</a:t>
            </a:r>
            <a:endParaRPr lang="en-US" sz="2400">
              <a:latin typeface="Helvetica" charset="0"/>
            </a:endParaRPr>
          </a:p>
        </p:txBody>
      </p:sp>
      <p:sp>
        <p:nvSpPr>
          <p:cNvPr id="22" name="Text Box 6">
            <a:extLst>
              <a:ext uri="{FF2B5EF4-FFF2-40B4-BE49-F238E27FC236}">
                <a16:creationId xmlns:a16="http://schemas.microsoft.com/office/drawing/2014/main" id="{B1B0F17E-CDEA-0C49-B264-4EBF6E3E9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592388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Helvetica" charset="0"/>
                <a:cs typeface="Times New Roman" charset="0"/>
              </a:rPr>
              <a:t>¼</a:t>
            </a:r>
            <a:endParaRPr lang="en-US" sz="2400">
              <a:latin typeface="Helvetica" charset="0"/>
            </a:endParaRPr>
          </a:p>
        </p:txBody>
      </p:sp>
      <p:sp>
        <p:nvSpPr>
          <p:cNvPr id="23" name="Text Box 7">
            <a:extLst>
              <a:ext uri="{FF2B5EF4-FFF2-40B4-BE49-F238E27FC236}">
                <a16:creationId xmlns:a16="http://schemas.microsoft.com/office/drawing/2014/main" id="{C9432F6B-6BB6-1C43-95C1-2175F437B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5388" y="3963988"/>
            <a:ext cx="4302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Helvetica" charset="0"/>
                <a:cs typeface="Times New Roman" charset="0"/>
              </a:rPr>
              <a:t>1/8</a:t>
            </a:r>
            <a:endParaRPr lang="en-US" sz="1400" b="1">
              <a:latin typeface="Helvetica" charset="0"/>
            </a:endParaRPr>
          </a:p>
        </p:txBody>
      </p:sp>
      <p:sp>
        <p:nvSpPr>
          <p:cNvPr id="24" name="Text Box 8">
            <a:extLst>
              <a:ext uri="{FF2B5EF4-FFF2-40B4-BE49-F238E27FC236}">
                <a16:creationId xmlns:a16="http://schemas.microsoft.com/office/drawing/2014/main" id="{E5B706B5-80F4-1C4C-9137-1A08E248AD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649788"/>
            <a:ext cx="5286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Helvetica" charset="0"/>
                <a:cs typeface="Times New Roman" charset="0"/>
              </a:rPr>
              <a:t>1/16</a:t>
            </a:r>
            <a:endParaRPr lang="en-US" sz="1400" b="1">
              <a:latin typeface="Helvetica" charset="0"/>
            </a:endParaRPr>
          </a:p>
        </p:txBody>
      </p:sp>
      <p:sp>
        <p:nvSpPr>
          <p:cNvPr id="25" name="Text Box 9">
            <a:extLst>
              <a:ext uri="{FF2B5EF4-FFF2-40B4-BE49-F238E27FC236}">
                <a16:creationId xmlns:a16="http://schemas.microsoft.com/office/drawing/2014/main" id="{F552C290-5346-0F45-B077-C669B88C16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802188"/>
            <a:ext cx="5286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Helvetica" charset="0"/>
                <a:cs typeface="Times New Roman" charset="0"/>
              </a:rPr>
              <a:t>1/32</a:t>
            </a:r>
            <a:endParaRPr lang="en-US" sz="1400" b="1">
              <a:latin typeface="Helvetica" charset="0"/>
            </a:endParaRPr>
          </a:p>
        </p:txBody>
      </p:sp>
      <p:sp>
        <p:nvSpPr>
          <p:cNvPr id="26" name="Text Box 10">
            <a:extLst>
              <a:ext uri="{FF2B5EF4-FFF2-40B4-BE49-F238E27FC236}">
                <a16:creationId xmlns:a16="http://schemas.microsoft.com/office/drawing/2014/main" id="{79C69BAF-97B2-4449-B72C-FD5CAD1F0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1763" y="4954588"/>
            <a:ext cx="5286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Helvetica" charset="0"/>
                <a:cs typeface="Times New Roman" charset="0"/>
              </a:rPr>
              <a:t>1/64</a:t>
            </a:r>
            <a:endParaRPr lang="en-US" sz="1400" b="1">
              <a:latin typeface="Helvetica" charset="0"/>
            </a:endParaRPr>
          </a:p>
        </p:txBody>
      </p:sp>
      <p:sp>
        <p:nvSpPr>
          <p:cNvPr id="27" name="Freeform 12">
            <a:extLst>
              <a:ext uri="{FF2B5EF4-FFF2-40B4-BE49-F238E27FC236}">
                <a16:creationId xmlns:a16="http://schemas.microsoft.com/office/drawing/2014/main" id="{319DBB36-7DCE-234F-9907-980DEAE48794}"/>
              </a:ext>
            </a:extLst>
          </p:cNvPr>
          <p:cNvSpPr>
            <a:spLocks/>
          </p:cNvSpPr>
          <p:nvPr/>
        </p:nvSpPr>
        <p:spPr bwMode="auto">
          <a:xfrm>
            <a:off x="3251596" y="5009358"/>
            <a:ext cx="118269" cy="236537"/>
          </a:xfrm>
          <a:custGeom>
            <a:avLst/>
            <a:gdLst>
              <a:gd name="T0" fmla="*/ 96 w 112"/>
              <a:gd name="T1" fmla="*/ 224 h 224"/>
              <a:gd name="T2" fmla="*/ 96 w 112"/>
              <a:gd name="T3" fmla="*/ 32 h 224"/>
              <a:gd name="T4" fmla="*/ 0 w 112"/>
              <a:gd name="T5" fmla="*/ 32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2" h="224">
                <a:moveTo>
                  <a:pt x="96" y="224"/>
                </a:moveTo>
                <a:cubicBezTo>
                  <a:pt x="104" y="144"/>
                  <a:pt x="112" y="64"/>
                  <a:pt x="96" y="32"/>
                </a:cubicBezTo>
                <a:cubicBezTo>
                  <a:pt x="80" y="0"/>
                  <a:pt x="40" y="16"/>
                  <a:pt x="0" y="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8" name="Freeform 13">
            <a:extLst>
              <a:ext uri="{FF2B5EF4-FFF2-40B4-BE49-F238E27FC236}">
                <a16:creationId xmlns:a16="http://schemas.microsoft.com/office/drawing/2014/main" id="{D096DAD8-21E8-9743-92E9-A1E16EDD13C9}"/>
              </a:ext>
            </a:extLst>
          </p:cNvPr>
          <p:cNvSpPr>
            <a:spLocks/>
          </p:cNvSpPr>
          <p:nvPr/>
        </p:nvSpPr>
        <p:spPr bwMode="auto">
          <a:xfrm>
            <a:off x="3124200" y="4814888"/>
            <a:ext cx="419100" cy="444500"/>
          </a:xfrm>
          <a:custGeom>
            <a:avLst/>
            <a:gdLst>
              <a:gd name="T0" fmla="*/ 144 w 264"/>
              <a:gd name="T1" fmla="*/ 280 h 280"/>
              <a:gd name="T2" fmla="*/ 240 w 264"/>
              <a:gd name="T3" fmla="*/ 40 h 280"/>
              <a:gd name="T4" fmla="*/ 0 w 264"/>
              <a:gd name="T5" fmla="*/ 4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4" h="280">
                <a:moveTo>
                  <a:pt x="144" y="280"/>
                </a:moveTo>
                <a:cubicBezTo>
                  <a:pt x="204" y="180"/>
                  <a:pt x="264" y="80"/>
                  <a:pt x="240" y="40"/>
                </a:cubicBezTo>
                <a:cubicBezTo>
                  <a:pt x="216" y="0"/>
                  <a:pt x="108" y="20"/>
                  <a:pt x="0" y="4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9" name="Freeform 14">
            <a:extLst>
              <a:ext uri="{FF2B5EF4-FFF2-40B4-BE49-F238E27FC236}">
                <a16:creationId xmlns:a16="http://schemas.microsoft.com/office/drawing/2014/main" id="{894A60A8-B090-6245-B726-DD298E604BB2}"/>
              </a:ext>
            </a:extLst>
          </p:cNvPr>
          <p:cNvSpPr>
            <a:spLocks/>
          </p:cNvSpPr>
          <p:nvPr/>
        </p:nvSpPr>
        <p:spPr bwMode="auto">
          <a:xfrm>
            <a:off x="3048000" y="4637088"/>
            <a:ext cx="736600" cy="622300"/>
          </a:xfrm>
          <a:custGeom>
            <a:avLst/>
            <a:gdLst>
              <a:gd name="T0" fmla="*/ 192 w 464"/>
              <a:gd name="T1" fmla="*/ 392 h 392"/>
              <a:gd name="T2" fmla="*/ 432 w 464"/>
              <a:gd name="T3" fmla="*/ 56 h 392"/>
              <a:gd name="T4" fmla="*/ 0 w 464"/>
              <a:gd name="T5" fmla="*/ 56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4" h="392">
                <a:moveTo>
                  <a:pt x="192" y="392"/>
                </a:moveTo>
                <a:cubicBezTo>
                  <a:pt x="328" y="252"/>
                  <a:pt x="464" y="112"/>
                  <a:pt x="432" y="56"/>
                </a:cubicBezTo>
                <a:cubicBezTo>
                  <a:pt x="400" y="0"/>
                  <a:pt x="200" y="28"/>
                  <a:pt x="0" y="5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0" name="Freeform 15">
            <a:extLst>
              <a:ext uri="{FF2B5EF4-FFF2-40B4-BE49-F238E27FC236}">
                <a16:creationId xmlns:a16="http://schemas.microsoft.com/office/drawing/2014/main" id="{275BD26D-6686-D645-A428-4709B3E97B74}"/>
              </a:ext>
            </a:extLst>
          </p:cNvPr>
          <p:cNvSpPr>
            <a:spLocks/>
          </p:cNvSpPr>
          <p:nvPr/>
        </p:nvSpPr>
        <p:spPr bwMode="auto">
          <a:xfrm>
            <a:off x="2895600" y="4116388"/>
            <a:ext cx="1447800" cy="1143000"/>
          </a:xfrm>
          <a:custGeom>
            <a:avLst/>
            <a:gdLst>
              <a:gd name="T0" fmla="*/ 288 w 912"/>
              <a:gd name="T1" fmla="*/ 720 h 720"/>
              <a:gd name="T2" fmla="*/ 864 w 912"/>
              <a:gd name="T3" fmla="*/ 144 h 720"/>
              <a:gd name="T4" fmla="*/ 0 w 912"/>
              <a:gd name="T5" fmla="*/ 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12" h="720">
                <a:moveTo>
                  <a:pt x="288" y="720"/>
                </a:moveTo>
                <a:cubicBezTo>
                  <a:pt x="600" y="492"/>
                  <a:pt x="912" y="264"/>
                  <a:pt x="864" y="144"/>
                </a:cubicBezTo>
                <a:cubicBezTo>
                  <a:pt x="816" y="24"/>
                  <a:pt x="408" y="12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1" name="Freeform 16">
            <a:extLst>
              <a:ext uri="{FF2B5EF4-FFF2-40B4-BE49-F238E27FC236}">
                <a16:creationId xmlns:a16="http://schemas.microsoft.com/office/drawing/2014/main" id="{B4E1D6D8-6998-284B-B9D8-286E7ADDAEBD}"/>
              </a:ext>
            </a:extLst>
          </p:cNvPr>
          <p:cNvSpPr>
            <a:spLocks/>
          </p:cNvSpPr>
          <p:nvPr/>
        </p:nvSpPr>
        <p:spPr bwMode="auto">
          <a:xfrm>
            <a:off x="3352800" y="2973388"/>
            <a:ext cx="1231900" cy="2286000"/>
          </a:xfrm>
          <a:custGeom>
            <a:avLst/>
            <a:gdLst>
              <a:gd name="T0" fmla="*/ 0 w 776"/>
              <a:gd name="T1" fmla="*/ 1440 h 1440"/>
              <a:gd name="T2" fmla="*/ 768 w 776"/>
              <a:gd name="T3" fmla="*/ 864 h 1440"/>
              <a:gd name="T4" fmla="*/ 48 w 776"/>
              <a:gd name="T5" fmla="*/ 0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76" h="1440">
                <a:moveTo>
                  <a:pt x="0" y="1440"/>
                </a:moveTo>
                <a:cubicBezTo>
                  <a:pt x="380" y="1272"/>
                  <a:pt x="760" y="1104"/>
                  <a:pt x="768" y="864"/>
                </a:cubicBezTo>
                <a:cubicBezTo>
                  <a:pt x="776" y="624"/>
                  <a:pt x="412" y="312"/>
                  <a:pt x="48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2" name="Freeform 17">
            <a:extLst>
              <a:ext uri="{FF2B5EF4-FFF2-40B4-BE49-F238E27FC236}">
                <a16:creationId xmlns:a16="http://schemas.microsoft.com/office/drawing/2014/main" id="{27D55AD5-5077-7E42-BEC0-61FFE58C85E4}"/>
              </a:ext>
            </a:extLst>
          </p:cNvPr>
          <p:cNvSpPr>
            <a:spLocks/>
          </p:cNvSpPr>
          <p:nvPr/>
        </p:nvSpPr>
        <p:spPr bwMode="auto">
          <a:xfrm>
            <a:off x="3352800" y="3049588"/>
            <a:ext cx="2514600" cy="2209800"/>
          </a:xfrm>
          <a:custGeom>
            <a:avLst/>
            <a:gdLst>
              <a:gd name="T0" fmla="*/ 0 w 1584"/>
              <a:gd name="T1" fmla="*/ 1392 h 1392"/>
              <a:gd name="T2" fmla="*/ 864 w 1584"/>
              <a:gd name="T3" fmla="*/ 960 h 1392"/>
              <a:gd name="T4" fmla="*/ 1584 w 1584"/>
              <a:gd name="T5" fmla="*/ 0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84" h="1392">
                <a:moveTo>
                  <a:pt x="0" y="1392"/>
                </a:moveTo>
                <a:cubicBezTo>
                  <a:pt x="300" y="1292"/>
                  <a:pt x="600" y="1192"/>
                  <a:pt x="864" y="960"/>
                </a:cubicBezTo>
                <a:cubicBezTo>
                  <a:pt x="1128" y="728"/>
                  <a:pt x="1356" y="364"/>
                  <a:pt x="158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059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49B31-82CB-BD4E-9B63-986E8222AA19}" type="slidenum">
              <a:rPr lang="en-US"/>
              <a:pPr/>
              <a:t>27</a:t>
            </a:fld>
            <a:endParaRPr lang="en-US"/>
          </a:p>
        </p:txBody>
      </p:sp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679575" y="242888"/>
            <a:ext cx="8618537" cy="937418"/>
          </a:xfrm>
        </p:spPr>
        <p:txBody>
          <a:bodyPr/>
          <a:lstStyle/>
          <a:p>
            <a:r>
              <a:rPr lang="en-US"/>
              <a:t>Finger </a:t>
            </a:r>
            <a:r>
              <a:rPr lang="en-US" i="1" dirty="0" err="1">
                <a:latin typeface="Times New Roman" charset="0"/>
              </a:rPr>
              <a:t>i</a:t>
            </a:r>
            <a:r>
              <a:rPr lang="en-US" dirty="0"/>
              <a:t> Points to Successor of </a:t>
            </a:r>
            <a:r>
              <a:rPr lang="en-US" i="1" dirty="0">
                <a:latin typeface="Times New Roman" charset="0"/>
              </a:rPr>
              <a:t>n+2</a:t>
            </a:r>
            <a:r>
              <a:rPr lang="en-US" i="1" baseline="30000" dirty="0">
                <a:latin typeface="Times New Roman" charset="0"/>
              </a:rPr>
              <a:t>i</a:t>
            </a:r>
          </a:p>
        </p:txBody>
      </p:sp>
      <p:sp>
        <p:nvSpPr>
          <p:cNvPr id="23" name="Oval 3">
            <a:extLst>
              <a:ext uri="{FF2B5EF4-FFF2-40B4-BE49-F238E27FC236}">
                <a16:creationId xmlns:a16="http://schemas.microsoft.com/office/drawing/2014/main" id="{A24BCBBB-BB64-8247-9A16-4FA973B29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188" y="2439988"/>
            <a:ext cx="3427412" cy="342741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Text Box 4">
            <a:extLst>
              <a:ext uri="{FF2B5EF4-FFF2-40B4-BE49-F238E27FC236}">
                <a16:creationId xmlns:a16="http://schemas.microsoft.com/office/drawing/2014/main" id="{2F4E455F-FD78-9047-A7E1-B35928B492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8568" y="5461000"/>
            <a:ext cx="7540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  <a:latin typeface="Helvetica" charset="0"/>
              </a:rPr>
              <a:t>N80</a:t>
            </a:r>
          </a:p>
        </p:txBody>
      </p:sp>
      <p:sp>
        <p:nvSpPr>
          <p:cNvPr id="25" name="Text Box 5">
            <a:extLst>
              <a:ext uri="{FF2B5EF4-FFF2-40B4-BE49-F238E27FC236}">
                <a16:creationId xmlns:a16="http://schemas.microsoft.com/office/drawing/2014/main" id="{9A01AD47-AB16-1949-AB47-4D65330508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5325" y="2557463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Helvetica" charset="0"/>
                <a:cs typeface="Times New Roman" charset="0"/>
              </a:rPr>
              <a:t>½</a:t>
            </a:r>
            <a:endParaRPr lang="en-US" sz="2400">
              <a:latin typeface="Helvetica" charset="0"/>
            </a:endParaRPr>
          </a:p>
        </p:txBody>
      </p:sp>
      <p:sp>
        <p:nvSpPr>
          <p:cNvPr id="26" name="Text Box 6">
            <a:extLst>
              <a:ext uri="{FF2B5EF4-FFF2-40B4-BE49-F238E27FC236}">
                <a16:creationId xmlns:a16="http://schemas.microsoft.com/office/drawing/2014/main" id="{ACA0BC01-5E69-D44B-BEF5-A479E77B8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592388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Helvetica" charset="0"/>
                <a:cs typeface="Times New Roman" charset="0"/>
              </a:rPr>
              <a:t>¼</a:t>
            </a:r>
            <a:endParaRPr lang="en-US" sz="2400">
              <a:latin typeface="Helvetica" charset="0"/>
            </a:endParaRPr>
          </a:p>
        </p:txBody>
      </p:sp>
      <p:sp>
        <p:nvSpPr>
          <p:cNvPr id="27" name="Text Box 7">
            <a:extLst>
              <a:ext uri="{FF2B5EF4-FFF2-40B4-BE49-F238E27FC236}">
                <a16:creationId xmlns:a16="http://schemas.microsoft.com/office/drawing/2014/main" id="{557993CD-B603-E849-BFF5-D5A561EA5D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5388" y="3963988"/>
            <a:ext cx="4302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Helvetica" charset="0"/>
                <a:cs typeface="Times New Roman" charset="0"/>
              </a:rPr>
              <a:t>1/8</a:t>
            </a:r>
            <a:endParaRPr lang="en-US" sz="1400" b="1">
              <a:latin typeface="Helvetica" charset="0"/>
            </a:endParaRPr>
          </a:p>
        </p:txBody>
      </p:sp>
      <p:sp>
        <p:nvSpPr>
          <p:cNvPr id="28" name="Text Box 8">
            <a:extLst>
              <a:ext uri="{FF2B5EF4-FFF2-40B4-BE49-F238E27FC236}">
                <a16:creationId xmlns:a16="http://schemas.microsoft.com/office/drawing/2014/main" id="{36C99582-F029-FB4C-91C5-E844012A7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649788"/>
            <a:ext cx="5286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Helvetica" charset="0"/>
                <a:cs typeface="Times New Roman" charset="0"/>
              </a:rPr>
              <a:t>1/16</a:t>
            </a:r>
            <a:endParaRPr lang="en-US" sz="1400" b="1">
              <a:latin typeface="Helvetica" charset="0"/>
            </a:endParaRPr>
          </a:p>
        </p:txBody>
      </p:sp>
      <p:sp>
        <p:nvSpPr>
          <p:cNvPr id="29" name="Text Box 9">
            <a:extLst>
              <a:ext uri="{FF2B5EF4-FFF2-40B4-BE49-F238E27FC236}">
                <a16:creationId xmlns:a16="http://schemas.microsoft.com/office/drawing/2014/main" id="{A84D82E4-2D5C-9F41-AE79-B22FA93980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802188"/>
            <a:ext cx="5286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Helvetica" charset="0"/>
                <a:cs typeface="Times New Roman" charset="0"/>
              </a:rPr>
              <a:t>1/32</a:t>
            </a:r>
            <a:endParaRPr lang="en-US" sz="1400" b="1">
              <a:latin typeface="Helvetica" charset="0"/>
            </a:endParaRPr>
          </a:p>
        </p:txBody>
      </p:sp>
      <p:sp>
        <p:nvSpPr>
          <p:cNvPr id="30" name="Text Box 10">
            <a:extLst>
              <a:ext uri="{FF2B5EF4-FFF2-40B4-BE49-F238E27FC236}">
                <a16:creationId xmlns:a16="http://schemas.microsoft.com/office/drawing/2014/main" id="{AA57CDC0-374C-FE44-A5CF-F4B9F7465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1763" y="4954588"/>
            <a:ext cx="5286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Helvetica" charset="0"/>
                <a:cs typeface="Times New Roman" charset="0"/>
              </a:rPr>
              <a:t>1/64</a:t>
            </a:r>
            <a:endParaRPr lang="en-US" sz="1400" b="1">
              <a:latin typeface="Helvetica" charset="0"/>
            </a:endParaRPr>
          </a:p>
        </p:txBody>
      </p:sp>
      <p:sp>
        <p:nvSpPr>
          <p:cNvPr id="31" name="Freeform 12">
            <a:extLst>
              <a:ext uri="{FF2B5EF4-FFF2-40B4-BE49-F238E27FC236}">
                <a16:creationId xmlns:a16="http://schemas.microsoft.com/office/drawing/2014/main" id="{9CA69893-30C2-E64D-99F3-C04B105E1BE4}"/>
              </a:ext>
            </a:extLst>
          </p:cNvPr>
          <p:cNvSpPr>
            <a:spLocks/>
          </p:cNvSpPr>
          <p:nvPr/>
        </p:nvSpPr>
        <p:spPr bwMode="auto">
          <a:xfrm>
            <a:off x="3200400" y="4979988"/>
            <a:ext cx="177800" cy="355600"/>
          </a:xfrm>
          <a:custGeom>
            <a:avLst/>
            <a:gdLst>
              <a:gd name="T0" fmla="*/ 96 w 112"/>
              <a:gd name="T1" fmla="*/ 224 h 224"/>
              <a:gd name="T2" fmla="*/ 96 w 112"/>
              <a:gd name="T3" fmla="*/ 32 h 224"/>
              <a:gd name="T4" fmla="*/ 0 w 112"/>
              <a:gd name="T5" fmla="*/ 32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2" h="224">
                <a:moveTo>
                  <a:pt x="96" y="224"/>
                </a:moveTo>
                <a:cubicBezTo>
                  <a:pt x="104" y="144"/>
                  <a:pt x="112" y="64"/>
                  <a:pt x="96" y="32"/>
                </a:cubicBezTo>
                <a:cubicBezTo>
                  <a:pt x="80" y="0"/>
                  <a:pt x="40" y="16"/>
                  <a:pt x="0" y="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2" name="Freeform 13">
            <a:extLst>
              <a:ext uri="{FF2B5EF4-FFF2-40B4-BE49-F238E27FC236}">
                <a16:creationId xmlns:a16="http://schemas.microsoft.com/office/drawing/2014/main" id="{04FB0BF1-5FD0-3445-B3E7-AA0AE6C2935E}"/>
              </a:ext>
            </a:extLst>
          </p:cNvPr>
          <p:cNvSpPr>
            <a:spLocks/>
          </p:cNvSpPr>
          <p:nvPr/>
        </p:nvSpPr>
        <p:spPr bwMode="auto">
          <a:xfrm>
            <a:off x="3124200" y="4814888"/>
            <a:ext cx="419100" cy="444500"/>
          </a:xfrm>
          <a:custGeom>
            <a:avLst/>
            <a:gdLst>
              <a:gd name="T0" fmla="*/ 144 w 264"/>
              <a:gd name="T1" fmla="*/ 280 h 280"/>
              <a:gd name="T2" fmla="*/ 240 w 264"/>
              <a:gd name="T3" fmla="*/ 40 h 280"/>
              <a:gd name="T4" fmla="*/ 0 w 264"/>
              <a:gd name="T5" fmla="*/ 4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4" h="280">
                <a:moveTo>
                  <a:pt x="144" y="280"/>
                </a:moveTo>
                <a:cubicBezTo>
                  <a:pt x="204" y="180"/>
                  <a:pt x="264" y="80"/>
                  <a:pt x="240" y="40"/>
                </a:cubicBezTo>
                <a:cubicBezTo>
                  <a:pt x="216" y="0"/>
                  <a:pt x="108" y="20"/>
                  <a:pt x="0" y="4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3" name="Freeform 14">
            <a:extLst>
              <a:ext uri="{FF2B5EF4-FFF2-40B4-BE49-F238E27FC236}">
                <a16:creationId xmlns:a16="http://schemas.microsoft.com/office/drawing/2014/main" id="{93ACA402-9A31-AF40-B7A8-F2CDD8BECFB7}"/>
              </a:ext>
            </a:extLst>
          </p:cNvPr>
          <p:cNvSpPr>
            <a:spLocks/>
          </p:cNvSpPr>
          <p:nvPr/>
        </p:nvSpPr>
        <p:spPr bwMode="auto">
          <a:xfrm>
            <a:off x="3048000" y="4637088"/>
            <a:ext cx="736600" cy="622300"/>
          </a:xfrm>
          <a:custGeom>
            <a:avLst/>
            <a:gdLst>
              <a:gd name="T0" fmla="*/ 192 w 464"/>
              <a:gd name="T1" fmla="*/ 392 h 392"/>
              <a:gd name="T2" fmla="*/ 432 w 464"/>
              <a:gd name="T3" fmla="*/ 56 h 392"/>
              <a:gd name="T4" fmla="*/ 0 w 464"/>
              <a:gd name="T5" fmla="*/ 56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4" h="392">
                <a:moveTo>
                  <a:pt x="192" y="392"/>
                </a:moveTo>
                <a:cubicBezTo>
                  <a:pt x="328" y="252"/>
                  <a:pt x="464" y="112"/>
                  <a:pt x="432" y="56"/>
                </a:cubicBezTo>
                <a:cubicBezTo>
                  <a:pt x="400" y="0"/>
                  <a:pt x="200" y="28"/>
                  <a:pt x="0" y="5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4" name="Freeform 15">
            <a:extLst>
              <a:ext uri="{FF2B5EF4-FFF2-40B4-BE49-F238E27FC236}">
                <a16:creationId xmlns:a16="http://schemas.microsoft.com/office/drawing/2014/main" id="{7E00A971-28D6-324C-A206-4D39C006C9F4}"/>
              </a:ext>
            </a:extLst>
          </p:cNvPr>
          <p:cNvSpPr>
            <a:spLocks/>
          </p:cNvSpPr>
          <p:nvPr/>
        </p:nvSpPr>
        <p:spPr bwMode="auto">
          <a:xfrm>
            <a:off x="2895600" y="4116388"/>
            <a:ext cx="1447800" cy="1143000"/>
          </a:xfrm>
          <a:custGeom>
            <a:avLst/>
            <a:gdLst>
              <a:gd name="T0" fmla="*/ 288 w 912"/>
              <a:gd name="T1" fmla="*/ 720 h 720"/>
              <a:gd name="T2" fmla="*/ 864 w 912"/>
              <a:gd name="T3" fmla="*/ 144 h 720"/>
              <a:gd name="T4" fmla="*/ 0 w 912"/>
              <a:gd name="T5" fmla="*/ 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12" h="720">
                <a:moveTo>
                  <a:pt x="288" y="720"/>
                </a:moveTo>
                <a:cubicBezTo>
                  <a:pt x="600" y="492"/>
                  <a:pt x="912" y="264"/>
                  <a:pt x="864" y="144"/>
                </a:cubicBezTo>
                <a:cubicBezTo>
                  <a:pt x="816" y="24"/>
                  <a:pt x="408" y="12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5" name="Freeform 16">
            <a:extLst>
              <a:ext uri="{FF2B5EF4-FFF2-40B4-BE49-F238E27FC236}">
                <a16:creationId xmlns:a16="http://schemas.microsoft.com/office/drawing/2014/main" id="{AEF43089-3D65-E94D-A41F-4768B40A4C7E}"/>
              </a:ext>
            </a:extLst>
          </p:cNvPr>
          <p:cNvSpPr>
            <a:spLocks/>
          </p:cNvSpPr>
          <p:nvPr/>
        </p:nvSpPr>
        <p:spPr bwMode="auto">
          <a:xfrm>
            <a:off x="3352800" y="3049588"/>
            <a:ext cx="2514600" cy="2209800"/>
          </a:xfrm>
          <a:custGeom>
            <a:avLst/>
            <a:gdLst>
              <a:gd name="T0" fmla="*/ 0 w 1584"/>
              <a:gd name="T1" fmla="*/ 1392 h 1392"/>
              <a:gd name="T2" fmla="*/ 864 w 1584"/>
              <a:gd name="T3" fmla="*/ 960 h 1392"/>
              <a:gd name="T4" fmla="*/ 1584 w 1584"/>
              <a:gd name="T5" fmla="*/ 0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84" h="1392">
                <a:moveTo>
                  <a:pt x="0" y="1392"/>
                </a:moveTo>
                <a:cubicBezTo>
                  <a:pt x="300" y="1292"/>
                  <a:pt x="600" y="1192"/>
                  <a:pt x="864" y="960"/>
                </a:cubicBezTo>
                <a:cubicBezTo>
                  <a:pt x="1128" y="728"/>
                  <a:pt x="1356" y="364"/>
                  <a:pt x="158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6" name="Text Box 17">
            <a:extLst>
              <a:ext uri="{FF2B5EF4-FFF2-40B4-BE49-F238E27FC236}">
                <a16:creationId xmlns:a16="http://schemas.microsoft.com/office/drawing/2014/main" id="{12FD9336-6833-374E-BA31-843C230BD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2233" y="2439988"/>
            <a:ext cx="85311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Tahoma" charset="0"/>
              </a:rPr>
              <a:t>K112</a:t>
            </a:r>
          </a:p>
        </p:txBody>
      </p:sp>
      <p:sp>
        <p:nvSpPr>
          <p:cNvPr id="37" name="Line 18">
            <a:extLst>
              <a:ext uri="{FF2B5EF4-FFF2-40B4-BE49-F238E27FC236}">
                <a16:creationId xmlns:a16="http://schemas.microsoft.com/office/drawing/2014/main" id="{FEA86F13-E8F9-2048-8FF3-AEE480A0142D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2667000"/>
            <a:ext cx="838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8" name="Text Box 19">
            <a:extLst>
              <a:ext uri="{FF2B5EF4-FFF2-40B4-BE49-F238E27FC236}">
                <a16:creationId xmlns:a16="http://schemas.microsoft.com/office/drawing/2014/main" id="{14F7E2C3-5791-5F41-BF92-6314F3503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1981200"/>
            <a:ext cx="92392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  <a:latin typeface="Helvetica" charset="0"/>
              </a:rPr>
              <a:t>N120</a:t>
            </a:r>
          </a:p>
        </p:txBody>
      </p:sp>
      <p:sp>
        <p:nvSpPr>
          <p:cNvPr id="39" name="Freeform 20">
            <a:extLst>
              <a:ext uri="{FF2B5EF4-FFF2-40B4-BE49-F238E27FC236}">
                <a16:creationId xmlns:a16="http://schemas.microsoft.com/office/drawing/2014/main" id="{482E0BC4-0173-ED45-8A61-87BA7E0AF587}"/>
              </a:ext>
            </a:extLst>
          </p:cNvPr>
          <p:cNvSpPr>
            <a:spLocks/>
          </p:cNvSpPr>
          <p:nvPr/>
        </p:nvSpPr>
        <p:spPr bwMode="auto">
          <a:xfrm>
            <a:off x="3352800" y="3048000"/>
            <a:ext cx="1079500" cy="2209800"/>
          </a:xfrm>
          <a:custGeom>
            <a:avLst/>
            <a:gdLst>
              <a:gd name="T0" fmla="*/ 0 w 680"/>
              <a:gd name="T1" fmla="*/ 1392 h 1392"/>
              <a:gd name="T2" fmla="*/ 672 w 680"/>
              <a:gd name="T3" fmla="*/ 816 h 1392"/>
              <a:gd name="T4" fmla="*/ 48 w 680"/>
              <a:gd name="T5" fmla="*/ 0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80" h="1392">
                <a:moveTo>
                  <a:pt x="0" y="1392"/>
                </a:moveTo>
                <a:cubicBezTo>
                  <a:pt x="332" y="1220"/>
                  <a:pt x="664" y="1048"/>
                  <a:pt x="672" y="816"/>
                </a:cubicBezTo>
                <a:cubicBezTo>
                  <a:pt x="680" y="584"/>
                  <a:pt x="364" y="292"/>
                  <a:pt x="48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0" name="Freeform 21">
            <a:extLst>
              <a:ext uri="{FF2B5EF4-FFF2-40B4-BE49-F238E27FC236}">
                <a16:creationId xmlns:a16="http://schemas.microsoft.com/office/drawing/2014/main" id="{D3CDC742-AF23-FF4A-AD47-2FCCB27E05C4}"/>
              </a:ext>
            </a:extLst>
          </p:cNvPr>
          <p:cNvSpPr>
            <a:spLocks/>
          </p:cNvSpPr>
          <p:nvPr/>
        </p:nvSpPr>
        <p:spPr bwMode="auto">
          <a:xfrm>
            <a:off x="3289300" y="2590800"/>
            <a:ext cx="1447800" cy="2743200"/>
          </a:xfrm>
          <a:custGeom>
            <a:avLst/>
            <a:gdLst>
              <a:gd name="T0" fmla="*/ 40 w 912"/>
              <a:gd name="T1" fmla="*/ 1680 h 1728"/>
              <a:gd name="T2" fmla="*/ 136 w 912"/>
              <a:gd name="T3" fmla="*/ 1632 h 1728"/>
              <a:gd name="T4" fmla="*/ 856 w 912"/>
              <a:gd name="T5" fmla="*/ 1104 h 1728"/>
              <a:gd name="T6" fmla="*/ 472 w 912"/>
              <a:gd name="T7" fmla="*/ 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12" h="1728">
                <a:moveTo>
                  <a:pt x="40" y="1680"/>
                </a:moveTo>
                <a:cubicBezTo>
                  <a:pt x="20" y="1704"/>
                  <a:pt x="0" y="1728"/>
                  <a:pt x="136" y="1632"/>
                </a:cubicBezTo>
                <a:cubicBezTo>
                  <a:pt x="272" y="1536"/>
                  <a:pt x="800" y="1376"/>
                  <a:pt x="856" y="1104"/>
                </a:cubicBezTo>
                <a:cubicBezTo>
                  <a:pt x="912" y="832"/>
                  <a:pt x="692" y="416"/>
                  <a:pt x="472" y="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042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</a:t>
            </a:r>
            <a:r>
              <a:rPr lang="en-US" sz="3200" b="1" dirty="0"/>
              <a:t>binary lookup tree </a:t>
            </a:r>
            <a:r>
              <a:rPr lang="en-US" sz="3200" dirty="0"/>
              <a:t>rooted at every node  </a:t>
            </a:r>
          </a:p>
          <a:p>
            <a:pPr lvl="1"/>
            <a:r>
              <a:rPr lang="en-US" sz="3000" dirty="0"/>
              <a:t>Threaded through other nodes' finger tables</a:t>
            </a:r>
          </a:p>
          <a:p>
            <a:pPr lvl="1"/>
            <a:endParaRPr lang="en-US" sz="3200" dirty="0"/>
          </a:p>
          <a:p>
            <a:r>
              <a:rPr lang="en-US" sz="3200" dirty="0"/>
              <a:t>Better than arranging nodes in a single tree</a:t>
            </a:r>
          </a:p>
          <a:p>
            <a:pPr lvl="1"/>
            <a:r>
              <a:rPr lang="en-US" sz="3000" dirty="0"/>
              <a:t>Every node acts as a root</a:t>
            </a:r>
          </a:p>
          <a:p>
            <a:pPr lvl="2"/>
            <a:r>
              <a:rPr lang="en-US" sz="2800" dirty="0"/>
              <a:t>So there's 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</a:rPr>
              <a:t>no root hotspot</a:t>
            </a:r>
          </a:p>
          <a:p>
            <a:pPr lvl="2"/>
            <a:r>
              <a:rPr lang="en-US" sz="2800" b="1" dirty="0">
                <a:solidFill>
                  <a:schemeClr val="accent3">
                    <a:lumMod val="50000"/>
                  </a:schemeClr>
                </a:solidFill>
              </a:rPr>
              <a:t>No single point </a:t>
            </a:r>
            <a:r>
              <a:rPr lang="en-US" sz="2800" dirty="0"/>
              <a:t>of failure</a:t>
            </a:r>
          </a:p>
          <a:p>
            <a:pPr lvl="2"/>
            <a:r>
              <a:rPr lang="en-US" sz="2800" dirty="0"/>
              <a:t>But a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lot more state </a:t>
            </a:r>
            <a:r>
              <a:rPr lang="en-US" sz="2800" dirty="0"/>
              <a:t>in total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34AC4-E5A6-0446-ADDB-6CB25A5DDD13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 of finger tables</a:t>
            </a:r>
          </a:p>
        </p:txBody>
      </p:sp>
    </p:spTree>
    <p:extLst>
      <p:ext uri="{BB962C8B-B14F-4D97-AF65-F5344CB8AC3E}">
        <p14:creationId xmlns:p14="http://schemas.microsoft.com/office/powerpoint/2010/main" val="14922754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BDBA5-77BB-4F4D-B417-738E8B7D250B}" type="slidenum">
              <a:rPr lang="en-US"/>
              <a:pPr/>
              <a:t>29</a:t>
            </a:fld>
            <a:endParaRPr lang="en-US"/>
          </a:p>
        </p:txBody>
      </p:sp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Lookup with finger table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27738" y="1514475"/>
            <a:ext cx="8410074" cy="4872038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3200" b="1" spc="-300" dirty="0">
                <a:latin typeface="Courier" charset="0"/>
                <a:ea typeface="Courier" charset="0"/>
                <a:cs typeface="Courier" charset="0"/>
              </a:rPr>
              <a:t>Lookup</a:t>
            </a:r>
            <a:r>
              <a:rPr lang="en-US" sz="3200" spc="-300" dirty="0">
                <a:latin typeface="Courier" charset="0"/>
                <a:ea typeface="Courier" charset="0"/>
                <a:cs typeface="Courier" charset="0"/>
              </a:rPr>
              <a:t>(key-id)</a:t>
            </a:r>
            <a:endParaRPr lang="en-US" sz="3200" i="1" spc="-300" dirty="0">
              <a:latin typeface="Courier" charset="0"/>
              <a:ea typeface="Courier" charset="0"/>
              <a:cs typeface="Courier" charset="0"/>
            </a:endParaRPr>
          </a:p>
          <a:p>
            <a:pPr>
              <a:buFontTx/>
              <a:buNone/>
            </a:pPr>
            <a:r>
              <a:rPr lang="en-US" sz="3000" spc="-300" dirty="0">
                <a:latin typeface="Courier" charset="0"/>
                <a:ea typeface="Courier" charset="0"/>
                <a:cs typeface="Courier" charset="0"/>
              </a:rPr>
              <a:t>	look in local finger table for		</a:t>
            </a:r>
          </a:p>
          <a:p>
            <a:pPr>
              <a:buFontTx/>
              <a:buNone/>
            </a:pPr>
            <a:r>
              <a:rPr lang="en-US" sz="3000" spc="-300" dirty="0">
                <a:latin typeface="Courier" charset="0"/>
                <a:ea typeface="Courier" charset="0"/>
                <a:cs typeface="Courier" charset="0"/>
              </a:rPr>
              <a:t>		  highest n: my-id </a:t>
            </a:r>
            <a:r>
              <a:rPr lang="en-US" sz="3000" spc="-300" dirty="0">
                <a:latin typeface="Courier" charset="0"/>
                <a:ea typeface="Courier" charset="0"/>
                <a:cs typeface="Courier" charset="0"/>
                <a:sym typeface="Symbol" charset="0"/>
              </a:rPr>
              <a:t>&lt;</a:t>
            </a:r>
            <a:r>
              <a:rPr lang="en-US" sz="3000" spc="-300" dirty="0">
                <a:latin typeface="Courier" charset="0"/>
                <a:ea typeface="Courier" charset="0"/>
                <a:cs typeface="Courier" charset="0"/>
              </a:rPr>
              <a:t> n </a:t>
            </a:r>
            <a:r>
              <a:rPr lang="en-US" sz="3000" spc="-300" dirty="0">
                <a:latin typeface="Courier" charset="0"/>
                <a:ea typeface="Courier" charset="0"/>
                <a:cs typeface="Courier" charset="0"/>
                <a:sym typeface="Symbol" charset="0"/>
              </a:rPr>
              <a:t>&lt;</a:t>
            </a:r>
            <a:r>
              <a:rPr lang="en-US" sz="3000" spc="-300" dirty="0">
                <a:latin typeface="Courier" charset="0"/>
                <a:ea typeface="Courier" charset="0"/>
                <a:cs typeface="Courier" charset="0"/>
              </a:rPr>
              <a:t> key-id</a:t>
            </a:r>
          </a:p>
          <a:p>
            <a:pPr>
              <a:buFontTx/>
              <a:buNone/>
            </a:pPr>
            <a:r>
              <a:rPr lang="en-US" sz="3000" spc="-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000" b="1" spc="-300" dirty="0"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3000" spc="-300" dirty="0">
                <a:latin typeface="Courier" charset="0"/>
                <a:ea typeface="Courier" charset="0"/>
                <a:cs typeface="Courier" charset="0"/>
              </a:rPr>
              <a:t> n exists</a:t>
            </a:r>
          </a:p>
          <a:p>
            <a:pPr>
              <a:buFontTx/>
              <a:buNone/>
            </a:pPr>
            <a:r>
              <a:rPr lang="en-US" sz="3000" spc="-300" dirty="0">
                <a:latin typeface="Courier" charset="0"/>
                <a:ea typeface="Courier" charset="0"/>
                <a:cs typeface="Courier" charset="0"/>
              </a:rPr>
              <a:t>		  call Lookup(key-id) on node n </a:t>
            </a:r>
            <a:r>
              <a:rPr lang="en-US" sz="3000" spc="-300" dirty="0"/>
              <a:t> </a:t>
            </a:r>
            <a:r>
              <a:rPr lang="en-US" sz="3000" i="1" spc="-300" dirty="0">
                <a:latin typeface="Times New Roman" charset="0"/>
              </a:rPr>
              <a:t>// next hop</a:t>
            </a:r>
          </a:p>
          <a:p>
            <a:pPr>
              <a:buFontTx/>
              <a:buNone/>
            </a:pPr>
            <a:r>
              <a:rPr lang="en-US" sz="3000" spc="-300" dirty="0"/>
              <a:t>	</a:t>
            </a:r>
            <a:r>
              <a:rPr lang="en-US" sz="3000" b="1" spc="-300" dirty="0">
                <a:latin typeface="Courier" charset="0"/>
                <a:ea typeface="Courier" charset="0"/>
                <a:cs typeface="Courier" charset="0"/>
              </a:rPr>
              <a:t>else</a:t>
            </a:r>
          </a:p>
          <a:p>
            <a:pPr>
              <a:buFontTx/>
              <a:buNone/>
            </a:pPr>
            <a:r>
              <a:rPr lang="en-US" sz="3000" spc="-300" dirty="0">
                <a:latin typeface="Courier" charset="0"/>
                <a:ea typeface="Courier" charset="0"/>
                <a:cs typeface="Courier" charset="0"/>
              </a:rPr>
              <a:t>		  </a:t>
            </a:r>
            <a:r>
              <a:rPr lang="en-US" sz="3000" b="1" spc="-300" dirty="0"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3000" spc="-300" dirty="0">
                <a:latin typeface="Courier" charset="0"/>
                <a:ea typeface="Courier" charset="0"/>
                <a:cs typeface="Courier" charset="0"/>
              </a:rPr>
              <a:t> my successor</a:t>
            </a:r>
            <a:r>
              <a:rPr lang="en-US" sz="3000" spc="-300" dirty="0"/>
              <a:t>	</a:t>
            </a:r>
            <a:r>
              <a:rPr lang="en-US" sz="3000" i="1" spc="-300" dirty="0">
                <a:latin typeface="Times New Roman" charset="0"/>
              </a:rPr>
              <a:t>// done</a:t>
            </a:r>
            <a:r>
              <a:rPr lang="en-US" sz="3000" spc="-3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34699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loud 5"/>
          <p:cNvSpPr/>
          <p:nvPr/>
        </p:nvSpPr>
        <p:spPr>
          <a:xfrm>
            <a:off x="4941830" y="2231352"/>
            <a:ext cx="2116858" cy="1409708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noFill/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1801" y="4085832"/>
            <a:ext cx="8386011" cy="239116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b="1" dirty="0"/>
              <a:t>distributed</a:t>
            </a:r>
            <a:r>
              <a:rPr lang="en-US" dirty="0"/>
              <a:t> system architecture:</a:t>
            </a:r>
          </a:p>
          <a:p>
            <a:pPr lvl="1"/>
            <a:r>
              <a:rPr lang="en-US" sz="2800" b="1" dirty="0"/>
              <a:t>No centralized control</a:t>
            </a:r>
          </a:p>
          <a:p>
            <a:pPr lvl="1"/>
            <a:r>
              <a:rPr lang="en-US" sz="2800" dirty="0"/>
              <a:t>Nodes are </a:t>
            </a:r>
            <a:r>
              <a:rPr lang="en-US" sz="2800" b="1" dirty="0"/>
              <a:t>roughly symmetric </a:t>
            </a:r>
            <a:r>
              <a:rPr lang="en-US" sz="2800" dirty="0"/>
              <a:t>in function</a:t>
            </a:r>
          </a:p>
          <a:p>
            <a:endParaRPr lang="en-US" dirty="0"/>
          </a:p>
          <a:p>
            <a:r>
              <a:rPr lang="en-US" b="1" dirty="0"/>
              <a:t>Large</a:t>
            </a:r>
            <a:r>
              <a:rPr lang="en-US" dirty="0"/>
              <a:t> number of </a:t>
            </a:r>
            <a:r>
              <a:rPr lang="en-US" b="1" dirty="0">
                <a:solidFill>
                  <a:srgbClr val="FF0000"/>
                </a:solidFill>
              </a:rPr>
              <a:t>unreliable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nodes</a:t>
            </a:r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79B9-30CA-DB4E-8E38-6DD737A1B3A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What is a Peer-to-Peer (P2P) system?</a:t>
            </a:r>
          </a:p>
        </p:txBody>
      </p:sp>
      <p:sp>
        <p:nvSpPr>
          <p:cNvPr id="187407" name="computr2"/>
          <p:cNvSpPr>
            <a:spLocks noEditPoints="1" noChangeArrowheads="1"/>
          </p:cNvSpPr>
          <p:nvPr/>
        </p:nvSpPr>
        <p:spPr bwMode="auto">
          <a:xfrm>
            <a:off x="7365735" y="3122191"/>
            <a:ext cx="436706" cy="289087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7408" name="computr2"/>
          <p:cNvSpPr>
            <a:spLocks noEditPoints="1" noChangeArrowheads="1"/>
          </p:cNvSpPr>
          <p:nvPr/>
        </p:nvSpPr>
        <p:spPr bwMode="auto">
          <a:xfrm>
            <a:off x="4299570" y="2030428"/>
            <a:ext cx="436706" cy="289087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7409" name="computr2"/>
          <p:cNvSpPr>
            <a:spLocks noEditPoints="1" noChangeArrowheads="1"/>
          </p:cNvSpPr>
          <p:nvPr/>
        </p:nvSpPr>
        <p:spPr bwMode="auto">
          <a:xfrm>
            <a:off x="4259590" y="3123216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7410" name="computr2"/>
          <p:cNvSpPr>
            <a:spLocks noEditPoints="1" noChangeArrowheads="1"/>
          </p:cNvSpPr>
          <p:nvPr/>
        </p:nvSpPr>
        <p:spPr bwMode="auto">
          <a:xfrm>
            <a:off x="5808562" y="1718788"/>
            <a:ext cx="436706" cy="289087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7411" name="computr2"/>
          <p:cNvSpPr>
            <a:spLocks noEditPoints="1" noChangeArrowheads="1"/>
          </p:cNvSpPr>
          <p:nvPr/>
        </p:nvSpPr>
        <p:spPr bwMode="auto">
          <a:xfrm>
            <a:off x="7378036" y="1973020"/>
            <a:ext cx="436706" cy="289087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7412" name="Line 20"/>
          <p:cNvSpPr>
            <a:spLocks noChangeShapeType="1"/>
          </p:cNvSpPr>
          <p:nvPr/>
        </p:nvSpPr>
        <p:spPr bwMode="auto">
          <a:xfrm flipV="1">
            <a:off x="6023549" y="2030428"/>
            <a:ext cx="0" cy="40185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7413" name="Line 21"/>
          <p:cNvSpPr>
            <a:spLocks noChangeShapeType="1"/>
          </p:cNvSpPr>
          <p:nvPr/>
        </p:nvSpPr>
        <p:spPr bwMode="auto">
          <a:xfrm flipH="1" flipV="1">
            <a:off x="4809190" y="2172716"/>
            <a:ext cx="554235" cy="39395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87414" name="Line 22"/>
          <p:cNvSpPr>
            <a:spLocks noChangeShapeType="1"/>
          </p:cNvSpPr>
          <p:nvPr/>
        </p:nvSpPr>
        <p:spPr bwMode="auto">
          <a:xfrm flipV="1">
            <a:off x="4676952" y="3163684"/>
            <a:ext cx="529759" cy="14130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87415" name="Line 23"/>
          <p:cNvSpPr>
            <a:spLocks noChangeShapeType="1"/>
          </p:cNvSpPr>
          <p:nvPr/>
        </p:nvSpPr>
        <p:spPr bwMode="auto">
          <a:xfrm flipH="1" flipV="1">
            <a:off x="6612869" y="3015507"/>
            <a:ext cx="692988" cy="196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7416" name="Line 24"/>
          <p:cNvSpPr>
            <a:spLocks noChangeShapeType="1"/>
          </p:cNvSpPr>
          <p:nvPr/>
        </p:nvSpPr>
        <p:spPr bwMode="auto">
          <a:xfrm flipV="1">
            <a:off x="6623807" y="2164636"/>
            <a:ext cx="708365" cy="38544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7417" name="Text Box 25"/>
          <p:cNvSpPr txBox="1">
            <a:spLocks noChangeArrowheads="1"/>
          </p:cNvSpPr>
          <p:nvPr/>
        </p:nvSpPr>
        <p:spPr bwMode="auto">
          <a:xfrm>
            <a:off x="6290494" y="1643745"/>
            <a:ext cx="8274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Arial Regular" charset="0"/>
              </a:rPr>
              <a:t>Node</a:t>
            </a:r>
          </a:p>
        </p:txBody>
      </p:sp>
      <p:sp>
        <p:nvSpPr>
          <p:cNvPr id="187418" name="Text Box 26"/>
          <p:cNvSpPr txBox="1">
            <a:spLocks noChangeArrowheads="1"/>
          </p:cNvSpPr>
          <p:nvPr/>
        </p:nvSpPr>
        <p:spPr bwMode="auto">
          <a:xfrm>
            <a:off x="4070359" y="2309262"/>
            <a:ext cx="8274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Arial Regular" charset="0"/>
              </a:rPr>
              <a:t>Node</a:t>
            </a:r>
          </a:p>
        </p:txBody>
      </p:sp>
      <p:sp>
        <p:nvSpPr>
          <p:cNvPr id="187419" name="Text Box 27"/>
          <p:cNvSpPr txBox="1">
            <a:spLocks noChangeArrowheads="1"/>
          </p:cNvSpPr>
          <p:nvPr/>
        </p:nvSpPr>
        <p:spPr bwMode="auto">
          <a:xfrm>
            <a:off x="4070359" y="3441005"/>
            <a:ext cx="8274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Arial Regular" charset="0"/>
              </a:rPr>
              <a:t>Node</a:t>
            </a:r>
          </a:p>
        </p:txBody>
      </p:sp>
      <p:sp>
        <p:nvSpPr>
          <p:cNvPr id="187420" name="Text Box 28"/>
          <p:cNvSpPr txBox="1">
            <a:spLocks noChangeArrowheads="1"/>
          </p:cNvSpPr>
          <p:nvPr/>
        </p:nvSpPr>
        <p:spPr bwMode="auto">
          <a:xfrm>
            <a:off x="7219559" y="3441006"/>
            <a:ext cx="8274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Arial Regular" charset="0"/>
              </a:rPr>
              <a:t>Node</a:t>
            </a:r>
          </a:p>
        </p:txBody>
      </p:sp>
      <p:sp>
        <p:nvSpPr>
          <p:cNvPr id="187421" name="Text Box 29"/>
          <p:cNvSpPr txBox="1">
            <a:spLocks noChangeArrowheads="1"/>
          </p:cNvSpPr>
          <p:nvPr/>
        </p:nvSpPr>
        <p:spPr bwMode="auto">
          <a:xfrm>
            <a:off x="7219559" y="2260056"/>
            <a:ext cx="8274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Arial Regular" charset="0"/>
              </a:rPr>
              <a:t>Node</a:t>
            </a:r>
          </a:p>
        </p:txBody>
      </p:sp>
      <p:sp>
        <p:nvSpPr>
          <p:cNvPr id="187422" name="Text Box 30"/>
          <p:cNvSpPr txBox="1">
            <a:spLocks noChangeArrowheads="1"/>
          </p:cNvSpPr>
          <p:nvPr/>
        </p:nvSpPr>
        <p:spPr bwMode="auto">
          <a:xfrm>
            <a:off x="5454651" y="2752118"/>
            <a:ext cx="11240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Arial Regular" charset="0"/>
              </a:rPr>
              <a:t>Internet</a:t>
            </a:r>
          </a:p>
        </p:txBody>
      </p:sp>
    </p:spTree>
    <p:extLst>
      <p:ext uri="{BB962C8B-B14F-4D97-AF65-F5344CB8AC3E}">
        <p14:creationId xmlns:p14="http://schemas.microsoft.com/office/powerpoint/2010/main" val="14260106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E24A9-E700-FC4E-B8B1-449D78B17878}" type="slidenum">
              <a:rPr lang="en-US"/>
              <a:pPr/>
              <a:t>30</a:t>
            </a:fld>
            <a:endParaRPr lang="en-US"/>
          </a:p>
        </p:txBody>
      </p:sp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Lookups Take O(log</a:t>
            </a:r>
            <a:r>
              <a:rPr lang="en-US" i="1" dirty="0">
                <a:latin typeface="Arial" charset="0"/>
                <a:ea typeface="Arial" charset="0"/>
                <a:cs typeface="Arial" charset="0"/>
              </a:rPr>
              <a:t> N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) Hops</a:t>
            </a:r>
          </a:p>
        </p:txBody>
      </p:sp>
      <p:sp>
        <p:nvSpPr>
          <p:cNvPr id="19" name="Oval 3">
            <a:extLst>
              <a:ext uri="{FF2B5EF4-FFF2-40B4-BE49-F238E27FC236}">
                <a16:creationId xmlns:a16="http://schemas.microsoft.com/office/drawing/2014/main" id="{044F58EF-F8FD-E74D-B8A6-490028082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188" y="2211388"/>
            <a:ext cx="3427412" cy="342741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4">
            <a:extLst>
              <a:ext uri="{FF2B5EF4-FFF2-40B4-BE49-F238E27FC236}">
                <a16:creationId xmlns:a16="http://schemas.microsoft.com/office/drawing/2014/main" id="{BDE56CA8-D8FA-F34A-8B9B-9342D6DBB6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7338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N32</a:t>
            </a:r>
          </a:p>
        </p:txBody>
      </p:sp>
      <p:sp>
        <p:nvSpPr>
          <p:cNvPr id="21" name="Text Box 5">
            <a:extLst>
              <a:ext uri="{FF2B5EF4-FFF2-40B4-BE49-F238E27FC236}">
                <a16:creationId xmlns:a16="http://schemas.microsoft.com/office/drawing/2014/main" id="{D98AEB70-D45D-B043-B2E4-1AD5CC0CF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2860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N10</a:t>
            </a:r>
          </a:p>
        </p:txBody>
      </p:sp>
      <p:sp>
        <p:nvSpPr>
          <p:cNvPr id="22" name="Text Box 6">
            <a:extLst>
              <a:ext uri="{FF2B5EF4-FFF2-40B4-BE49-F238E27FC236}">
                <a16:creationId xmlns:a16="http://schemas.microsoft.com/office/drawing/2014/main" id="{CD05C803-6EAE-CE4D-AC23-5D920905D9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1752600"/>
            <a:ext cx="519113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N5</a:t>
            </a:r>
          </a:p>
        </p:txBody>
      </p:sp>
      <p:sp>
        <p:nvSpPr>
          <p:cNvPr id="23" name="Text Box 7">
            <a:extLst>
              <a:ext uri="{FF2B5EF4-FFF2-40B4-BE49-F238E27FC236}">
                <a16:creationId xmlns:a16="http://schemas.microsoft.com/office/drawing/2014/main" id="{4204F119-7310-D946-B8D7-A5A3140AC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8194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Helvetica" charset="0"/>
              </a:rPr>
              <a:t>N20</a:t>
            </a:r>
          </a:p>
        </p:txBody>
      </p:sp>
      <p:sp>
        <p:nvSpPr>
          <p:cNvPr id="24" name="Text Box 8">
            <a:extLst>
              <a:ext uri="{FF2B5EF4-FFF2-40B4-BE49-F238E27FC236}">
                <a16:creationId xmlns:a16="http://schemas.microsoft.com/office/drawing/2014/main" id="{85ACE2EF-F264-BC42-9F48-BD241D4AA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438400"/>
            <a:ext cx="801688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N110</a:t>
            </a:r>
          </a:p>
        </p:txBody>
      </p:sp>
      <p:sp>
        <p:nvSpPr>
          <p:cNvPr id="25" name="Text Box 9">
            <a:extLst>
              <a:ext uri="{FF2B5EF4-FFF2-40B4-BE49-F238E27FC236}">
                <a16:creationId xmlns:a16="http://schemas.microsoft.com/office/drawing/2014/main" id="{C27EDCEF-B635-374F-936A-17DD82E91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766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N99</a:t>
            </a:r>
          </a:p>
        </p:txBody>
      </p:sp>
      <p:sp>
        <p:nvSpPr>
          <p:cNvPr id="26" name="Text Box 10">
            <a:extLst>
              <a:ext uri="{FF2B5EF4-FFF2-40B4-BE49-F238E27FC236}">
                <a16:creationId xmlns:a16="http://schemas.microsoft.com/office/drawing/2014/main" id="{C05EFCF2-A03A-E743-A7B7-5ADD941C8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9530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N80</a:t>
            </a:r>
          </a:p>
        </p:txBody>
      </p:sp>
      <p:sp>
        <p:nvSpPr>
          <p:cNvPr id="27" name="Text Box 11">
            <a:extLst>
              <a:ext uri="{FF2B5EF4-FFF2-40B4-BE49-F238E27FC236}">
                <a16:creationId xmlns:a16="http://schemas.microsoft.com/office/drawing/2014/main" id="{92512D3D-AC38-6549-9F6A-FEB923851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57150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N60</a:t>
            </a:r>
          </a:p>
        </p:txBody>
      </p:sp>
      <p:sp>
        <p:nvSpPr>
          <p:cNvPr id="28" name="Freeform 12">
            <a:extLst>
              <a:ext uri="{FF2B5EF4-FFF2-40B4-BE49-F238E27FC236}">
                <a16:creationId xmlns:a16="http://schemas.microsoft.com/office/drawing/2014/main" id="{07084515-3AA5-C246-AD2F-C9FDB87C0467}"/>
              </a:ext>
            </a:extLst>
          </p:cNvPr>
          <p:cNvSpPr>
            <a:spLocks/>
          </p:cNvSpPr>
          <p:nvPr/>
        </p:nvSpPr>
        <p:spPr bwMode="auto">
          <a:xfrm>
            <a:off x="2971800" y="3581400"/>
            <a:ext cx="3276600" cy="381000"/>
          </a:xfrm>
          <a:custGeom>
            <a:avLst/>
            <a:gdLst>
              <a:gd name="T0" fmla="*/ 2064 w 2064"/>
              <a:gd name="T1" fmla="*/ 240 h 240"/>
              <a:gd name="T2" fmla="*/ 960 w 2064"/>
              <a:gd name="T3" fmla="*/ 192 h 240"/>
              <a:gd name="T4" fmla="*/ 0 w 2064"/>
              <a:gd name="T5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64" h="240">
                <a:moveTo>
                  <a:pt x="2064" y="240"/>
                </a:moveTo>
                <a:cubicBezTo>
                  <a:pt x="1684" y="236"/>
                  <a:pt x="1304" y="232"/>
                  <a:pt x="960" y="192"/>
                </a:cubicBezTo>
                <a:cubicBezTo>
                  <a:pt x="616" y="152"/>
                  <a:pt x="308" y="76"/>
                  <a:pt x="0" y="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9" name="Freeform 13">
            <a:extLst>
              <a:ext uri="{FF2B5EF4-FFF2-40B4-BE49-F238E27FC236}">
                <a16:creationId xmlns:a16="http://schemas.microsoft.com/office/drawing/2014/main" id="{649541F3-9438-3443-A128-9E2595D77EF0}"/>
              </a:ext>
            </a:extLst>
          </p:cNvPr>
          <p:cNvSpPr>
            <a:spLocks/>
          </p:cNvSpPr>
          <p:nvPr/>
        </p:nvSpPr>
        <p:spPr bwMode="auto">
          <a:xfrm>
            <a:off x="2971800" y="2362200"/>
            <a:ext cx="1905000" cy="1219200"/>
          </a:xfrm>
          <a:custGeom>
            <a:avLst/>
            <a:gdLst>
              <a:gd name="T0" fmla="*/ 0 w 1200"/>
              <a:gd name="T1" fmla="*/ 768 h 768"/>
              <a:gd name="T2" fmla="*/ 864 w 1200"/>
              <a:gd name="T3" fmla="*/ 432 h 768"/>
              <a:gd name="T4" fmla="*/ 1200 w 1200"/>
              <a:gd name="T5" fmla="*/ 0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00" h="768">
                <a:moveTo>
                  <a:pt x="0" y="768"/>
                </a:moveTo>
                <a:cubicBezTo>
                  <a:pt x="332" y="664"/>
                  <a:pt x="664" y="560"/>
                  <a:pt x="864" y="432"/>
                </a:cubicBezTo>
                <a:cubicBezTo>
                  <a:pt x="1064" y="304"/>
                  <a:pt x="1132" y="152"/>
                  <a:pt x="1200" y="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0" name="Freeform 14">
            <a:extLst>
              <a:ext uri="{FF2B5EF4-FFF2-40B4-BE49-F238E27FC236}">
                <a16:creationId xmlns:a16="http://schemas.microsoft.com/office/drawing/2014/main" id="{A4DB0278-4C11-D942-8476-0CC32C4F0990}"/>
              </a:ext>
            </a:extLst>
          </p:cNvPr>
          <p:cNvSpPr>
            <a:spLocks/>
          </p:cNvSpPr>
          <p:nvPr/>
        </p:nvSpPr>
        <p:spPr bwMode="auto">
          <a:xfrm>
            <a:off x="4876800" y="2362200"/>
            <a:ext cx="838200" cy="355600"/>
          </a:xfrm>
          <a:custGeom>
            <a:avLst/>
            <a:gdLst>
              <a:gd name="T0" fmla="*/ 0 w 528"/>
              <a:gd name="T1" fmla="*/ 0 h 224"/>
              <a:gd name="T2" fmla="*/ 192 w 528"/>
              <a:gd name="T3" fmla="*/ 192 h 224"/>
              <a:gd name="T4" fmla="*/ 528 w 528"/>
              <a:gd name="T5" fmla="*/ 192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8" h="224">
                <a:moveTo>
                  <a:pt x="0" y="0"/>
                </a:moveTo>
                <a:cubicBezTo>
                  <a:pt x="52" y="80"/>
                  <a:pt x="104" y="160"/>
                  <a:pt x="192" y="192"/>
                </a:cubicBezTo>
                <a:cubicBezTo>
                  <a:pt x="280" y="224"/>
                  <a:pt x="404" y="208"/>
                  <a:pt x="528" y="192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1" name="Freeform 15">
            <a:extLst>
              <a:ext uri="{FF2B5EF4-FFF2-40B4-BE49-F238E27FC236}">
                <a16:creationId xmlns:a16="http://schemas.microsoft.com/office/drawing/2014/main" id="{4A066D92-3774-D04D-AEB5-A14290E8C3B1}"/>
              </a:ext>
            </a:extLst>
          </p:cNvPr>
          <p:cNvSpPr>
            <a:spLocks/>
          </p:cNvSpPr>
          <p:nvPr/>
        </p:nvSpPr>
        <p:spPr bwMode="auto">
          <a:xfrm>
            <a:off x="5664200" y="2667000"/>
            <a:ext cx="355600" cy="444500"/>
          </a:xfrm>
          <a:custGeom>
            <a:avLst/>
            <a:gdLst>
              <a:gd name="T0" fmla="*/ 32 w 224"/>
              <a:gd name="T1" fmla="*/ 0 h 280"/>
              <a:gd name="T2" fmla="*/ 32 w 224"/>
              <a:gd name="T3" fmla="*/ 240 h 280"/>
              <a:gd name="T4" fmla="*/ 224 w 224"/>
              <a:gd name="T5" fmla="*/ 24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4" h="280">
                <a:moveTo>
                  <a:pt x="32" y="0"/>
                </a:moveTo>
                <a:cubicBezTo>
                  <a:pt x="16" y="100"/>
                  <a:pt x="0" y="200"/>
                  <a:pt x="32" y="240"/>
                </a:cubicBezTo>
                <a:cubicBezTo>
                  <a:pt x="64" y="280"/>
                  <a:pt x="144" y="260"/>
                  <a:pt x="224" y="24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2" name="Text Box 16">
            <a:extLst>
              <a:ext uri="{FF2B5EF4-FFF2-40B4-BE49-F238E27FC236}">
                <a16:creationId xmlns:a16="http://schemas.microsoft.com/office/drawing/2014/main" id="{1CEE8E27-ECD3-014C-A42A-49F81CF1B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1200" y="3725039"/>
            <a:ext cx="17860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Arial" charset="0"/>
                <a:ea typeface="Arial" charset="0"/>
                <a:cs typeface="Arial" charset="0"/>
              </a:rPr>
              <a:t>Lookup(K19</a:t>
            </a:r>
            <a:r>
              <a:rPr lang="en-US" sz="2000">
                <a:latin typeface="Tahoma" charset="0"/>
              </a:rPr>
              <a:t>)</a:t>
            </a:r>
          </a:p>
        </p:txBody>
      </p:sp>
      <p:sp>
        <p:nvSpPr>
          <p:cNvPr id="33" name="Text Box 17">
            <a:extLst>
              <a:ext uri="{FF2B5EF4-FFF2-40B4-BE49-F238E27FC236}">
                <a16:creationId xmlns:a16="http://schemas.microsoft.com/office/drawing/2014/main" id="{86E16B24-E7A7-A24F-AEA3-F748CBA98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24384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CC00"/>
                </a:solidFill>
                <a:latin typeface="Tahoma" charset="0"/>
              </a:rPr>
              <a:t>K19</a:t>
            </a:r>
          </a:p>
        </p:txBody>
      </p:sp>
    </p:spTree>
    <p:extLst>
      <p:ext uri="{BB962C8B-B14F-4D97-AF65-F5344CB8AC3E}">
        <p14:creationId xmlns:p14="http://schemas.microsoft.com/office/powerpoint/2010/main" val="12740844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3600"/>
              </a:spcBef>
            </a:pPr>
            <a:r>
              <a:rPr lang="en-US" dirty="0"/>
              <a:t>For a million nodes, it’s 20 hops</a:t>
            </a:r>
          </a:p>
          <a:p>
            <a:pPr>
              <a:spcBef>
                <a:spcPts val="3600"/>
              </a:spcBef>
            </a:pPr>
            <a:r>
              <a:rPr lang="en-US" dirty="0"/>
              <a:t>If each hop takes 50ms, lookups take </a:t>
            </a:r>
            <a:r>
              <a:rPr lang="en-US" b="1" dirty="0">
                <a:solidFill>
                  <a:srgbClr val="FF0000"/>
                </a:solidFill>
              </a:rPr>
              <a:t>a second</a:t>
            </a:r>
            <a:endParaRPr lang="en-US" dirty="0"/>
          </a:p>
          <a:p>
            <a:pPr>
              <a:spcBef>
                <a:spcPts val="3600"/>
              </a:spcBef>
            </a:pPr>
            <a:r>
              <a:rPr lang="en-US" dirty="0"/>
              <a:t>If each hop has 10% chance of failure, it’s a couple of timeouts</a:t>
            </a:r>
          </a:p>
          <a:p>
            <a:pPr>
              <a:spcBef>
                <a:spcPts val="3600"/>
              </a:spcBef>
            </a:pPr>
            <a:r>
              <a:rPr lang="en-US" dirty="0"/>
              <a:t>So in practice log(n) is better than O(n) but </a:t>
            </a:r>
            <a:r>
              <a:rPr lang="en-US" b="1" dirty="0">
                <a:solidFill>
                  <a:srgbClr val="FF0000"/>
                </a:solidFill>
              </a:rPr>
              <a:t>not great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34AC4-E5A6-0446-ADDB-6CB25A5DDD13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aside: Is log(n) fast or slow?</a:t>
            </a:r>
          </a:p>
        </p:txBody>
      </p:sp>
    </p:spTree>
    <p:extLst>
      <p:ext uri="{BB962C8B-B14F-4D97-AF65-F5344CB8AC3E}">
        <p14:creationId xmlns:p14="http://schemas.microsoft.com/office/powerpoint/2010/main" val="9781072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F7EB-CD5E-E543-BC42-5B2E6F3D9C9F}" type="slidenum">
              <a:rPr lang="en-US"/>
              <a:pPr/>
              <a:t>32</a:t>
            </a:fld>
            <a:endParaRPr lang="en-US"/>
          </a:p>
        </p:txBody>
      </p:sp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Joining: Linked list insert</a:t>
            </a:r>
          </a:p>
        </p:txBody>
      </p:sp>
      <p:sp>
        <p:nvSpPr>
          <p:cNvPr id="223235" name="Oval 3"/>
          <p:cNvSpPr>
            <a:spLocks noChangeArrowheads="1"/>
          </p:cNvSpPr>
          <p:nvPr/>
        </p:nvSpPr>
        <p:spPr bwMode="auto">
          <a:xfrm>
            <a:off x="2970213" y="2211388"/>
            <a:ext cx="3427413" cy="342741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23236" name="Text Box 4"/>
          <p:cNvSpPr txBox="1">
            <a:spLocks noChangeArrowheads="1"/>
          </p:cNvSpPr>
          <p:nvPr/>
        </p:nvSpPr>
        <p:spPr bwMode="auto">
          <a:xfrm>
            <a:off x="4341812" y="35814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Helvetica" charset="0"/>
              </a:rPr>
              <a:t>N36</a:t>
            </a:r>
          </a:p>
        </p:txBody>
      </p:sp>
      <p:sp>
        <p:nvSpPr>
          <p:cNvPr id="223237" name="Text Box 5"/>
          <p:cNvSpPr txBox="1">
            <a:spLocks noChangeArrowheads="1"/>
          </p:cNvSpPr>
          <p:nvPr/>
        </p:nvSpPr>
        <p:spPr bwMode="auto">
          <a:xfrm>
            <a:off x="6348412" y="44704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N40</a:t>
            </a:r>
          </a:p>
        </p:txBody>
      </p:sp>
      <p:sp>
        <p:nvSpPr>
          <p:cNvPr id="223238" name="Text Box 6"/>
          <p:cNvSpPr txBox="1">
            <a:spLocks noChangeArrowheads="1"/>
          </p:cNvSpPr>
          <p:nvPr/>
        </p:nvSpPr>
        <p:spPr bwMode="auto">
          <a:xfrm>
            <a:off x="6323012" y="28956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N25</a:t>
            </a:r>
          </a:p>
        </p:txBody>
      </p:sp>
      <p:sp>
        <p:nvSpPr>
          <p:cNvPr id="223239" name="Line 7"/>
          <p:cNvSpPr>
            <a:spLocks noChangeShapeType="1"/>
          </p:cNvSpPr>
          <p:nvPr/>
        </p:nvSpPr>
        <p:spPr bwMode="auto">
          <a:xfrm>
            <a:off x="6627812" y="3352800"/>
            <a:ext cx="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23240" name="Text Box 8"/>
          <p:cNvSpPr txBox="1">
            <a:spLocks noChangeArrowheads="1"/>
          </p:cNvSpPr>
          <p:nvPr/>
        </p:nvSpPr>
        <p:spPr bwMode="auto">
          <a:xfrm>
            <a:off x="3596083" y="4114801"/>
            <a:ext cx="218361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Arial" charset="0"/>
              </a:rPr>
              <a:t>1. Lookup(36)</a:t>
            </a:r>
          </a:p>
        </p:txBody>
      </p:sp>
      <p:sp>
        <p:nvSpPr>
          <p:cNvPr id="223241" name="Text Box 9"/>
          <p:cNvSpPr txBox="1">
            <a:spLocks noChangeArrowheads="1"/>
          </p:cNvSpPr>
          <p:nvPr/>
        </p:nvSpPr>
        <p:spPr bwMode="auto">
          <a:xfrm>
            <a:off x="7061838" y="4327525"/>
            <a:ext cx="65594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CC00"/>
                </a:solidFill>
                <a:latin typeface="Arial" charset="0"/>
              </a:rPr>
              <a:t>K30</a:t>
            </a:r>
          </a:p>
          <a:p>
            <a:r>
              <a:rPr lang="en-US" dirty="0">
                <a:solidFill>
                  <a:srgbClr val="00CC00"/>
                </a:solidFill>
                <a:latin typeface="Arial" charset="0"/>
              </a:rPr>
              <a:t>K38</a:t>
            </a:r>
          </a:p>
        </p:txBody>
      </p:sp>
    </p:spTree>
    <p:extLst>
      <p:ext uri="{BB962C8B-B14F-4D97-AF65-F5344CB8AC3E}">
        <p14:creationId xmlns:p14="http://schemas.microsoft.com/office/powerpoint/2010/main" val="10240280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9F06-9B8D-054E-A8AC-66B10CC70936}" type="slidenum">
              <a:rPr lang="en-US"/>
              <a:pPr/>
              <a:t>33</a:t>
            </a:fld>
            <a:endParaRPr lang="en-US"/>
          </a:p>
        </p:txBody>
      </p:sp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Join (2)</a:t>
            </a:r>
          </a:p>
        </p:txBody>
      </p:sp>
      <p:sp>
        <p:nvSpPr>
          <p:cNvPr id="224259" name="Oval 3"/>
          <p:cNvSpPr>
            <a:spLocks noChangeArrowheads="1"/>
          </p:cNvSpPr>
          <p:nvPr/>
        </p:nvSpPr>
        <p:spPr bwMode="auto">
          <a:xfrm>
            <a:off x="2970213" y="2211388"/>
            <a:ext cx="3427413" cy="342741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7466012" y="36576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Helvetica" charset="0"/>
              </a:rPr>
              <a:t>N36</a:t>
            </a:r>
          </a:p>
        </p:txBody>
      </p:sp>
      <p:sp>
        <p:nvSpPr>
          <p:cNvPr id="224261" name="Text Box 5"/>
          <p:cNvSpPr txBox="1">
            <a:spLocks noChangeArrowheads="1"/>
          </p:cNvSpPr>
          <p:nvPr/>
        </p:nvSpPr>
        <p:spPr bwMode="auto">
          <a:xfrm>
            <a:off x="6348412" y="44704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N40</a:t>
            </a:r>
          </a:p>
        </p:txBody>
      </p:sp>
      <p:sp>
        <p:nvSpPr>
          <p:cNvPr id="224262" name="Text Box 6"/>
          <p:cNvSpPr txBox="1">
            <a:spLocks noChangeArrowheads="1"/>
          </p:cNvSpPr>
          <p:nvPr/>
        </p:nvSpPr>
        <p:spPr bwMode="auto">
          <a:xfrm>
            <a:off x="6323012" y="28956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N25</a:t>
            </a:r>
          </a:p>
        </p:txBody>
      </p:sp>
      <p:sp>
        <p:nvSpPr>
          <p:cNvPr id="224263" name="Line 7"/>
          <p:cNvSpPr>
            <a:spLocks noChangeShapeType="1"/>
          </p:cNvSpPr>
          <p:nvPr/>
        </p:nvSpPr>
        <p:spPr bwMode="auto">
          <a:xfrm>
            <a:off x="6627812" y="3352800"/>
            <a:ext cx="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24264" name="Text Box 8"/>
          <p:cNvSpPr txBox="1">
            <a:spLocks noChangeArrowheads="1"/>
          </p:cNvSpPr>
          <p:nvPr/>
        </p:nvSpPr>
        <p:spPr bwMode="auto">
          <a:xfrm>
            <a:off x="3201120" y="3581401"/>
            <a:ext cx="293702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Arial" charset="0"/>
              </a:rPr>
              <a:t>2. N36 sets its own</a:t>
            </a:r>
          </a:p>
          <a:p>
            <a:r>
              <a:rPr lang="en-US" sz="2400" dirty="0">
                <a:latin typeface="Arial" charset="0"/>
              </a:rPr>
              <a:t>successor pointer</a:t>
            </a:r>
          </a:p>
        </p:txBody>
      </p:sp>
      <p:sp>
        <p:nvSpPr>
          <p:cNvPr id="224265" name="Line 9"/>
          <p:cNvSpPr>
            <a:spLocks noChangeShapeType="1"/>
          </p:cNvSpPr>
          <p:nvPr/>
        </p:nvSpPr>
        <p:spPr bwMode="auto">
          <a:xfrm flipH="1">
            <a:off x="6912331" y="4094723"/>
            <a:ext cx="533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24266" name="Text Box 10"/>
          <p:cNvSpPr txBox="1">
            <a:spLocks noChangeArrowheads="1"/>
          </p:cNvSpPr>
          <p:nvPr/>
        </p:nvSpPr>
        <p:spPr bwMode="auto">
          <a:xfrm>
            <a:off x="7061838" y="4327525"/>
            <a:ext cx="65594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CC00"/>
                </a:solidFill>
                <a:latin typeface="Arial" charset="0"/>
              </a:rPr>
              <a:t>K30</a:t>
            </a:r>
          </a:p>
          <a:p>
            <a:r>
              <a:rPr lang="en-US" dirty="0">
                <a:solidFill>
                  <a:srgbClr val="00CC00"/>
                </a:solidFill>
                <a:latin typeface="Arial" charset="0"/>
              </a:rPr>
              <a:t>K38</a:t>
            </a:r>
          </a:p>
        </p:txBody>
      </p:sp>
    </p:spTree>
    <p:extLst>
      <p:ext uri="{BB962C8B-B14F-4D97-AF65-F5344CB8AC3E}">
        <p14:creationId xmlns:p14="http://schemas.microsoft.com/office/powerpoint/2010/main" val="11524529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80AD-A341-554F-8C2E-534717E80EEB}" type="slidenum">
              <a:rPr lang="en-US"/>
              <a:pPr/>
              <a:t>34</a:t>
            </a:fld>
            <a:endParaRPr lang="en-US"/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Join (3)</a:t>
            </a:r>
          </a:p>
        </p:txBody>
      </p:sp>
      <p:sp>
        <p:nvSpPr>
          <p:cNvPr id="225283" name="Oval 3"/>
          <p:cNvSpPr>
            <a:spLocks noChangeArrowheads="1"/>
          </p:cNvSpPr>
          <p:nvPr/>
        </p:nvSpPr>
        <p:spPr bwMode="auto">
          <a:xfrm>
            <a:off x="2970213" y="2211388"/>
            <a:ext cx="3427413" cy="342741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25284" name="Text Box 4"/>
          <p:cNvSpPr txBox="1">
            <a:spLocks noChangeArrowheads="1"/>
          </p:cNvSpPr>
          <p:nvPr/>
        </p:nvSpPr>
        <p:spPr bwMode="auto">
          <a:xfrm>
            <a:off x="7466012" y="36576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Helvetica" charset="0"/>
              </a:rPr>
              <a:t>N36</a:t>
            </a:r>
          </a:p>
        </p:txBody>
      </p:sp>
      <p:sp>
        <p:nvSpPr>
          <p:cNvPr id="225285" name="Text Box 5"/>
          <p:cNvSpPr txBox="1">
            <a:spLocks noChangeArrowheads="1"/>
          </p:cNvSpPr>
          <p:nvPr/>
        </p:nvSpPr>
        <p:spPr bwMode="auto">
          <a:xfrm>
            <a:off x="6348412" y="44704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N40</a:t>
            </a:r>
          </a:p>
        </p:txBody>
      </p:sp>
      <p:sp>
        <p:nvSpPr>
          <p:cNvPr id="225286" name="Text Box 6"/>
          <p:cNvSpPr txBox="1">
            <a:spLocks noChangeArrowheads="1"/>
          </p:cNvSpPr>
          <p:nvPr/>
        </p:nvSpPr>
        <p:spPr bwMode="auto">
          <a:xfrm>
            <a:off x="6323012" y="28956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N25</a:t>
            </a:r>
          </a:p>
        </p:txBody>
      </p:sp>
      <p:sp>
        <p:nvSpPr>
          <p:cNvPr id="225287" name="Line 7"/>
          <p:cNvSpPr>
            <a:spLocks noChangeShapeType="1"/>
          </p:cNvSpPr>
          <p:nvPr/>
        </p:nvSpPr>
        <p:spPr bwMode="auto">
          <a:xfrm>
            <a:off x="6627812" y="3352800"/>
            <a:ext cx="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25288" name="Text Box 8"/>
          <p:cNvSpPr txBox="1">
            <a:spLocks noChangeArrowheads="1"/>
          </p:cNvSpPr>
          <p:nvPr/>
        </p:nvSpPr>
        <p:spPr bwMode="auto">
          <a:xfrm>
            <a:off x="3199192" y="3581401"/>
            <a:ext cx="300755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Arial" charset="0"/>
              </a:rPr>
              <a:t>3. Copy keys 26..36</a:t>
            </a:r>
          </a:p>
          <a:p>
            <a:r>
              <a:rPr lang="en-US" sz="2400" dirty="0">
                <a:latin typeface="Arial" charset="0"/>
              </a:rPr>
              <a:t>from N40 to N36</a:t>
            </a:r>
          </a:p>
        </p:txBody>
      </p:sp>
      <p:sp>
        <p:nvSpPr>
          <p:cNvPr id="225289" name="Line 9"/>
          <p:cNvSpPr>
            <a:spLocks noChangeShapeType="1"/>
          </p:cNvSpPr>
          <p:nvPr/>
        </p:nvSpPr>
        <p:spPr bwMode="auto">
          <a:xfrm flipH="1">
            <a:off x="6856411" y="4107597"/>
            <a:ext cx="533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25290" name="Text Box 10"/>
          <p:cNvSpPr txBox="1">
            <a:spLocks noChangeArrowheads="1"/>
          </p:cNvSpPr>
          <p:nvPr/>
        </p:nvSpPr>
        <p:spPr bwMode="auto">
          <a:xfrm>
            <a:off x="7061838" y="4327525"/>
            <a:ext cx="65594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CC00"/>
                </a:solidFill>
                <a:latin typeface="Arial" charset="0"/>
              </a:rPr>
              <a:t>K30</a:t>
            </a:r>
          </a:p>
          <a:p>
            <a:r>
              <a:rPr lang="en-US" dirty="0">
                <a:solidFill>
                  <a:srgbClr val="00CC00"/>
                </a:solidFill>
                <a:latin typeface="Arial" charset="0"/>
              </a:rPr>
              <a:t>K38</a:t>
            </a:r>
          </a:p>
        </p:txBody>
      </p:sp>
      <p:sp>
        <p:nvSpPr>
          <p:cNvPr id="225291" name="Text Box 11"/>
          <p:cNvSpPr txBox="1">
            <a:spLocks noChangeArrowheads="1"/>
          </p:cNvSpPr>
          <p:nvPr/>
        </p:nvSpPr>
        <p:spPr bwMode="auto">
          <a:xfrm>
            <a:off x="8128637" y="3657600"/>
            <a:ext cx="6559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CC00"/>
                </a:solidFill>
                <a:latin typeface="Arial" charset="0"/>
              </a:rPr>
              <a:t>K30</a:t>
            </a:r>
          </a:p>
        </p:txBody>
      </p:sp>
    </p:spTree>
    <p:extLst>
      <p:ext uri="{BB962C8B-B14F-4D97-AF65-F5344CB8AC3E}">
        <p14:creationId xmlns:p14="http://schemas.microsoft.com/office/powerpoint/2010/main" val="11220040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80AD-A341-554F-8C2E-534717E80EEB}" type="slidenum">
              <a:rPr lang="en-US"/>
              <a:pPr/>
              <a:t>35</a:t>
            </a:fld>
            <a:endParaRPr lang="en-US"/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Notify</a:t>
            </a:r>
            <a:r>
              <a:rPr lang="en-US" dirty="0"/>
              <a:t> maintains predecessors</a:t>
            </a:r>
          </a:p>
        </p:txBody>
      </p:sp>
      <p:sp>
        <p:nvSpPr>
          <p:cNvPr id="225283" name="Oval 3"/>
          <p:cNvSpPr>
            <a:spLocks noChangeArrowheads="1"/>
          </p:cNvSpPr>
          <p:nvPr/>
        </p:nvSpPr>
        <p:spPr bwMode="auto">
          <a:xfrm>
            <a:off x="2970213" y="2211388"/>
            <a:ext cx="3427413" cy="342741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25284" name="Text Box 4"/>
          <p:cNvSpPr txBox="1">
            <a:spLocks noChangeArrowheads="1"/>
          </p:cNvSpPr>
          <p:nvPr/>
        </p:nvSpPr>
        <p:spPr bwMode="auto">
          <a:xfrm>
            <a:off x="7466012" y="36576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Helvetica" charset="0"/>
              </a:rPr>
              <a:t>N36</a:t>
            </a:r>
          </a:p>
        </p:txBody>
      </p:sp>
      <p:sp>
        <p:nvSpPr>
          <p:cNvPr id="225285" name="Text Box 5"/>
          <p:cNvSpPr txBox="1">
            <a:spLocks noChangeArrowheads="1"/>
          </p:cNvSpPr>
          <p:nvPr/>
        </p:nvSpPr>
        <p:spPr bwMode="auto">
          <a:xfrm>
            <a:off x="6348412" y="44704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N40</a:t>
            </a:r>
          </a:p>
        </p:txBody>
      </p:sp>
      <p:sp>
        <p:nvSpPr>
          <p:cNvPr id="225286" name="Text Box 6"/>
          <p:cNvSpPr txBox="1">
            <a:spLocks noChangeArrowheads="1"/>
          </p:cNvSpPr>
          <p:nvPr/>
        </p:nvSpPr>
        <p:spPr bwMode="auto">
          <a:xfrm>
            <a:off x="6323012" y="28956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N25</a:t>
            </a:r>
          </a:p>
        </p:txBody>
      </p:sp>
      <p:sp>
        <p:nvSpPr>
          <p:cNvPr id="225287" name="Line 7"/>
          <p:cNvSpPr>
            <a:spLocks noChangeShapeType="1"/>
          </p:cNvSpPr>
          <p:nvPr/>
        </p:nvSpPr>
        <p:spPr bwMode="auto">
          <a:xfrm>
            <a:off x="6627812" y="3352800"/>
            <a:ext cx="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25289" name="Line 9"/>
          <p:cNvSpPr>
            <a:spLocks noChangeShapeType="1"/>
          </p:cNvSpPr>
          <p:nvPr/>
        </p:nvSpPr>
        <p:spPr bwMode="auto">
          <a:xfrm flipH="1">
            <a:off x="6856411" y="4107597"/>
            <a:ext cx="533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3" name="Rectangular Callout 2"/>
          <p:cNvSpPr/>
          <p:nvPr/>
        </p:nvSpPr>
        <p:spPr>
          <a:xfrm>
            <a:off x="7296943" y="4470400"/>
            <a:ext cx="1497808" cy="515938"/>
          </a:xfrm>
          <a:prstGeom prst="wedgeRectCallout">
            <a:avLst>
              <a:gd name="adj1" fmla="val -48205"/>
              <a:gd name="adj2" fmla="val -95346"/>
            </a:avLst>
          </a:prstGeom>
          <a:solidFill>
            <a:srgbClr val="FFFF99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notify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N36</a:t>
            </a:r>
          </a:p>
        </p:txBody>
      </p:sp>
      <p:sp>
        <p:nvSpPr>
          <p:cNvPr id="15" name="Rectangular Callout 14"/>
          <p:cNvSpPr/>
          <p:nvPr/>
        </p:nvSpPr>
        <p:spPr>
          <a:xfrm>
            <a:off x="4665662" y="3383756"/>
            <a:ext cx="1471612" cy="515938"/>
          </a:xfrm>
          <a:prstGeom prst="wedgeRectCallout">
            <a:avLst>
              <a:gd name="adj1" fmla="val 77756"/>
              <a:gd name="adj2" fmla="val -6730"/>
            </a:avLst>
          </a:prstGeom>
          <a:solidFill>
            <a:srgbClr val="FFFF99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notify</a:t>
            </a:r>
            <a:r>
              <a:rPr lang="en-US" b="0">
                <a:solidFill>
                  <a:schemeClr val="tx1"/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N25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6770686" y="3369469"/>
            <a:ext cx="0" cy="1028641"/>
          </a:xfrm>
          <a:prstGeom prst="straightConnector1">
            <a:avLst/>
          </a:prstGeom>
          <a:ln w="28575">
            <a:solidFill>
              <a:srgbClr val="7030A0"/>
            </a:solidFill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827838" y="3933825"/>
            <a:ext cx="495300" cy="280986"/>
          </a:xfrm>
          <a:prstGeom prst="straightConnector1">
            <a:avLst/>
          </a:prstGeom>
          <a:ln w="28575">
            <a:solidFill>
              <a:srgbClr val="7030A0"/>
            </a:solidFill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22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80AD-A341-554F-8C2E-534717E80EEB}" type="slidenum">
              <a:rPr lang="en-US"/>
              <a:pPr/>
              <a:t>36</a:t>
            </a:fld>
            <a:endParaRPr lang="en-US"/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Stabilize </a:t>
            </a:r>
            <a:r>
              <a:rPr lang="en-US" dirty="0"/>
              <a:t>message fixes successor</a:t>
            </a:r>
          </a:p>
        </p:txBody>
      </p:sp>
      <p:sp>
        <p:nvSpPr>
          <p:cNvPr id="225283" name="Oval 3"/>
          <p:cNvSpPr>
            <a:spLocks noChangeArrowheads="1"/>
          </p:cNvSpPr>
          <p:nvPr/>
        </p:nvSpPr>
        <p:spPr bwMode="auto">
          <a:xfrm>
            <a:off x="2970213" y="2211388"/>
            <a:ext cx="3427413" cy="342741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25284" name="Text Box 4"/>
          <p:cNvSpPr txBox="1">
            <a:spLocks noChangeArrowheads="1"/>
          </p:cNvSpPr>
          <p:nvPr/>
        </p:nvSpPr>
        <p:spPr bwMode="auto">
          <a:xfrm>
            <a:off x="7466012" y="36576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Helvetica" charset="0"/>
              </a:rPr>
              <a:t>N36</a:t>
            </a:r>
          </a:p>
        </p:txBody>
      </p:sp>
      <p:sp>
        <p:nvSpPr>
          <p:cNvPr id="225285" name="Text Box 5"/>
          <p:cNvSpPr txBox="1">
            <a:spLocks noChangeArrowheads="1"/>
          </p:cNvSpPr>
          <p:nvPr/>
        </p:nvSpPr>
        <p:spPr bwMode="auto">
          <a:xfrm>
            <a:off x="6348412" y="44704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N40</a:t>
            </a:r>
          </a:p>
        </p:txBody>
      </p:sp>
      <p:sp>
        <p:nvSpPr>
          <p:cNvPr id="225286" name="Text Box 6"/>
          <p:cNvSpPr txBox="1">
            <a:spLocks noChangeArrowheads="1"/>
          </p:cNvSpPr>
          <p:nvPr/>
        </p:nvSpPr>
        <p:spPr bwMode="auto">
          <a:xfrm>
            <a:off x="6323012" y="28956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N25</a:t>
            </a:r>
          </a:p>
        </p:txBody>
      </p:sp>
      <p:sp>
        <p:nvSpPr>
          <p:cNvPr id="225287" name="Line 7"/>
          <p:cNvSpPr>
            <a:spLocks noChangeShapeType="1"/>
          </p:cNvSpPr>
          <p:nvPr/>
        </p:nvSpPr>
        <p:spPr bwMode="auto">
          <a:xfrm>
            <a:off x="6627812" y="3352800"/>
            <a:ext cx="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25289" name="Line 9"/>
          <p:cNvSpPr>
            <a:spLocks noChangeShapeType="1"/>
          </p:cNvSpPr>
          <p:nvPr/>
        </p:nvSpPr>
        <p:spPr bwMode="auto">
          <a:xfrm flipH="1">
            <a:off x="6856411" y="4107597"/>
            <a:ext cx="533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6827838" y="3933825"/>
            <a:ext cx="495300" cy="280986"/>
          </a:xfrm>
          <a:prstGeom prst="straightConnector1">
            <a:avLst/>
          </a:prstGeom>
          <a:ln w="28575">
            <a:solidFill>
              <a:srgbClr val="7030A0"/>
            </a:solidFill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ular Callout 13"/>
          <p:cNvSpPr/>
          <p:nvPr/>
        </p:nvSpPr>
        <p:spPr>
          <a:xfrm>
            <a:off x="4708526" y="3548062"/>
            <a:ext cx="1347787" cy="515938"/>
          </a:xfrm>
          <a:prstGeom prst="wedgeRectCallout">
            <a:avLst>
              <a:gd name="adj1" fmla="val 88357"/>
              <a:gd name="adj2" fmla="val -39961"/>
            </a:avLst>
          </a:prstGeom>
          <a:solidFill>
            <a:srgbClr val="FFFF99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stabilize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ular Callout 15"/>
          <p:cNvSpPr/>
          <p:nvPr/>
        </p:nvSpPr>
        <p:spPr>
          <a:xfrm>
            <a:off x="6945312" y="5305422"/>
            <a:ext cx="2362200" cy="739779"/>
          </a:xfrm>
          <a:prstGeom prst="wedgeRectCallout">
            <a:avLst>
              <a:gd name="adj1" fmla="val -61125"/>
              <a:gd name="adj2" fmla="val -100147"/>
            </a:avLst>
          </a:prstGeom>
          <a:solidFill>
            <a:srgbClr val="FFFF99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“</a:t>
            </a:r>
            <a:r>
              <a:rPr lang="en-US">
                <a:solidFill>
                  <a:schemeClr val="tx1"/>
                </a:solidFill>
              </a:rPr>
              <a:t>My predecessor </a:t>
            </a:r>
            <a:r>
              <a:rPr lang="en-US" dirty="0">
                <a:solidFill>
                  <a:schemeClr val="tx1"/>
                </a:solidFill>
              </a:rPr>
              <a:t>is N36.”</a:t>
            </a:r>
          </a:p>
        </p:txBody>
      </p:sp>
      <p:sp>
        <p:nvSpPr>
          <p:cNvPr id="17" name="Line 7"/>
          <p:cNvSpPr>
            <a:spLocks noChangeShapeType="1"/>
          </p:cNvSpPr>
          <p:nvPr/>
        </p:nvSpPr>
        <p:spPr bwMode="auto">
          <a:xfrm>
            <a:off x="7075488" y="3127807"/>
            <a:ext cx="619124" cy="3706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05677" y="285012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✔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73360" y="3313115"/>
            <a:ext cx="478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✘</a:t>
            </a:r>
            <a:endParaRPr lang="en-US" sz="28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750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7" grpId="0" animBg="1"/>
      <p:bldP spid="14" grpId="0" animBg="1"/>
      <p:bldP spid="14" grpId="1" animBg="1"/>
      <p:bldP spid="16" grpId="0" animBg="1"/>
      <p:bldP spid="17" grpId="0" animBg="1"/>
      <p:bldP spid="2" grpId="0"/>
      <p:bldP spid="1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A90DE-36D0-DA47-A7CB-A0391F639C88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Joining: Summary</a:t>
            </a:r>
          </a:p>
        </p:txBody>
      </p:sp>
      <p:sp>
        <p:nvSpPr>
          <p:cNvPr id="14" name="Oval 3">
            <a:extLst>
              <a:ext uri="{FF2B5EF4-FFF2-40B4-BE49-F238E27FC236}">
                <a16:creationId xmlns:a16="http://schemas.microsoft.com/office/drawing/2014/main" id="{FB4DDC43-463F-6247-8DDC-6B8824018C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0213" y="2211387"/>
            <a:ext cx="3427413" cy="3427413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89FE3781-8190-DA41-B816-C01DCCE44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6012" y="3657599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Helvetica" charset="0"/>
              </a:rPr>
              <a:t>N36</a:t>
            </a:r>
          </a:p>
        </p:txBody>
      </p:sp>
      <p:sp>
        <p:nvSpPr>
          <p:cNvPr id="16" name="Text Box 5">
            <a:extLst>
              <a:ext uri="{FF2B5EF4-FFF2-40B4-BE49-F238E27FC236}">
                <a16:creationId xmlns:a16="http://schemas.microsoft.com/office/drawing/2014/main" id="{4B01BD4C-DDA6-AA47-9E54-24090E580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8412" y="4470399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N40</a:t>
            </a:r>
          </a:p>
        </p:txBody>
      </p:sp>
      <p:sp>
        <p:nvSpPr>
          <p:cNvPr id="17" name="Text Box 6">
            <a:extLst>
              <a:ext uri="{FF2B5EF4-FFF2-40B4-BE49-F238E27FC236}">
                <a16:creationId xmlns:a16="http://schemas.microsoft.com/office/drawing/2014/main" id="{51C45645-9ED6-5B44-8E06-E48A91CE6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3012" y="2895599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N25</a:t>
            </a:r>
          </a:p>
        </p:txBody>
      </p:sp>
      <p:sp>
        <p:nvSpPr>
          <p:cNvPr id="19" name="Line 9">
            <a:extLst>
              <a:ext uri="{FF2B5EF4-FFF2-40B4-BE49-F238E27FC236}">
                <a16:creationId xmlns:a16="http://schemas.microsoft.com/office/drawing/2014/main" id="{F9B78B3A-4775-574F-96E1-EB3831F680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6411" y="4103313"/>
            <a:ext cx="533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0" name="Text Box 11">
            <a:extLst>
              <a:ext uri="{FF2B5EF4-FFF2-40B4-BE49-F238E27FC236}">
                <a16:creationId xmlns:a16="http://schemas.microsoft.com/office/drawing/2014/main" id="{C0A3B658-720A-204E-A7CC-1769EB5465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1838" y="4327524"/>
            <a:ext cx="65594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CC00"/>
                </a:solidFill>
                <a:latin typeface="Arial" charset="0"/>
              </a:rPr>
              <a:t>K30</a:t>
            </a:r>
          </a:p>
          <a:p>
            <a:r>
              <a:rPr lang="en-US" dirty="0">
                <a:solidFill>
                  <a:srgbClr val="00CC00"/>
                </a:solidFill>
                <a:latin typeface="Arial" charset="0"/>
              </a:rPr>
              <a:t>K38</a:t>
            </a:r>
          </a:p>
        </p:txBody>
      </p:sp>
      <p:sp>
        <p:nvSpPr>
          <p:cNvPr id="21" name="Text Box 12">
            <a:extLst>
              <a:ext uri="{FF2B5EF4-FFF2-40B4-BE49-F238E27FC236}">
                <a16:creationId xmlns:a16="http://schemas.microsoft.com/office/drawing/2014/main" id="{1F52CEE7-C1CD-E041-84CE-AE5BE450D8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8637" y="3657599"/>
            <a:ext cx="6559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CC00"/>
                </a:solidFill>
                <a:latin typeface="Arial" charset="0"/>
              </a:rPr>
              <a:t>K30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389354" y="5011798"/>
            <a:ext cx="8578516" cy="1619189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pPr>
              <a:buFont typeface="Arial"/>
              <a:buChar char="•"/>
            </a:pPr>
            <a:endParaRPr lang="en-US" sz="700" dirty="0">
              <a:latin typeface="Arial" charset="0"/>
            </a:endParaRPr>
          </a:p>
          <a:p>
            <a:pPr>
              <a:buFont typeface="Arial"/>
              <a:buChar char="•"/>
            </a:pPr>
            <a:r>
              <a:rPr lang="en-US" dirty="0">
                <a:latin typeface="Arial" charset="0"/>
              </a:rPr>
              <a:t>Predecessor pointer allows link to new node</a:t>
            </a:r>
          </a:p>
          <a:p>
            <a:pPr>
              <a:buFont typeface="Arial"/>
              <a:buChar char="•"/>
            </a:pPr>
            <a:r>
              <a:rPr lang="en-US" dirty="0">
                <a:latin typeface="Arial" charset="0"/>
              </a:rPr>
              <a:t>Update finger pointers in the background</a:t>
            </a:r>
          </a:p>
          <a:p>
            <a:pPr>
              <a:buFont typeface="Arial"/>
              <a:buChar char="•"/>
            </a:pPr>
            <a:r>
              <a:rPr lang="en-US" dirty="0">
                <a:latin typeface="Arial" charset="0"/>
              </a:rPr>
              <a:t>Correct successors produce correct lookups</a:t>
            </a:r>
          </a:p>
          <a:p>
            <a:endParaRPr lang="en-US" dirty="0"/>
          </a:p>
        </p:txBody>
      </p:sp>
      <p:sp>
        <p:nvSpPr>
          <p:cNvPr id="23" name="Line 7">
            <a:extLst>
              <a:ext uri="{FF2B5EF4-FFF2-40B4-BE49-F238E27FC236}">
                <a16:creationId xmlns:a16="http://schemas.microsoft.com/office/drawing/2014/main" id="{C91113FA-29E5-4548-8031-398DE223961E}"/>
              </a:ext>
            </a:extLst>
          </p:cNvPr>
          <p:cNvSpPr>
            <a:spLocks noChangeShapeType="1"/>
          </p:cNvSpPr>
          <p:nvPr/>
        </p:nvSpPr>
        <p:spPr bwMode="auto">
          <a:xfrm>
            <a:off x="7075488" y="3127807"/>
            <a:ext cx="619124" cy="3706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8936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68F5-9640-F045-A590-4EE493E1D609}" type="slidenum">
              <a:rPr lang="en-US"/>
              <a:pPr/>
              <a:t>38</a:t>
            </a:fld>
            <a:endParaRPr lang="en-US"/>
          </a:p>
        </p:txBody>
      </p:sp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>
          <a:xfrm>
            <a:off x="1636712" y="99220"/>
            <a:ext cx="8801100" cy="1143000"/>
          </a:xfrm>
        </p:spPr>
        <p:txBody>
          <a:bodyPr/>
          <a:lstStyle/>
          <a:p>
            <a:r>
              <a:rPr lang="en-US" dirty="0"/>
              <a:t>Failures may cause incorrect lookup</a:t>
            </a:r>
          </a:p>
        </p:txBody>
      </p:sp>
      <p:sp>
        <p:nvSpPr>
          <p:cNvPr id="19" name="Oval 3">
            <a:extLst>
              <a:ext uri="{FF2B5EF4-FFF2-40B4-BE49-F238E27FC236}">
                <a16:creationId xmlns:a16="http://schemas.microsoft.com/office/drawing/2014/main" id="{B0267B4E-D14E-2D47-8B04-90B260570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188" y="2211388"/>
            <a:ext cx="3427412" cy="342741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4">
            <a:extLst>
              <a:ext uri="{FF2B5EF4-FFF2-40B4-BE49-F238E27FC236}">
                <a16:creationId xmlns:a16="http://schemas.microsoft.com/office/drawing/2014/main" id="{EFCFEBAC-258F-6F4E-A8CE-F0A30EE41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1830388"/>
            <a:ext cx="801688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N120</a:t>
            </a:r>
          </a:p>
        </p:txBody>
      </p:sp>
      <p:sp>
        <p:nvSpPr>
          <p:cNvPr id="21" name="Text Box 5">
            <a:extLst>
              <a:ext uri="{FF2B5EF4-FFF2-40B4-BE49-F238E27FC236}">
                <a16:creationId xmlns:a16="http://schemas.microsoft.com/office/drawing/2014/main" id="{E029E902-8F6F-DB4D-9158-34C23E6A29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211388"/>
            <a:ext cx="801688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N113</a:t>
            </a:r>
          </a:p>
        </p:txBody>
      </p:sp>
      <p:sp>
        <p:nvSpPr>
          <p:cNvPr id="22" name="Text Box 6">
            <a:extLst>
              <a:ext uri="{FF2B5EF4-FFF2-40B4-BE49-F238E27FC236}">
                <a16:creationId xmlns:a16="http://schemas.microsoft.com/office/drawing/2014/main" id="{88EB0445-DF28-094B-888B-8ABD1BB15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944813"/>
            <a:ext cx="801688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N102</a:t>
            </a:r>
          </a:p>
        </p:txBody>
      </p:sp>
      <p:sp>
        <p:nvSpPr>
          <p:cNvPr id="23" name="Text Box 7">
            <a:extLst>
              <a:ext uri="{FF2B5EF4-FFF2-40B4-BE49-F238E27FC236}">
                <a16:creationId xmlns:a16="http://schemas.microsoft.com/office/drawing/2014/main" id="{96EE24D7-4DB1-F846-9BD3-7497D6BA39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7600" y="4776788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N80</a:t>
            </a:r>
          </a:p>
        </p:txBody>
      </p:sp>
      <p:sp>
        <p:nvSpPr>
          <p:cNvPr id="24" name="Text Box 8">
            <a:extLst>
              <a:ext uri="{FF2B5EF4-FFF2-40B4-BE49-F238E27FC236}">
                <a16:creationId xmlns:a16="http://schemas.microsoft.com/office/drawing/2014/main" id="{FEABA539-D435-0441-B6A2-5DBBC7E20E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116388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N85</a:t>
            </a:r>
          </a:p>
        </p:txBody>
      </p:sp>
      <p:sp>
        <p:nvSpPr>
          <p:cNvPr id="25" name="Line 9">
            <a:extLst>
              <a:ext uri="{FF2B5EF4-FFF2-40B4-BE49-F238E27FC236}">
                <a16:creationId xmlns:a16="http://schemas.microsoft.com/office/drawing/2014/main" id="{82B2E20D-0C2C-B640-B1BC-EAADA9673DB4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4344988"/>
            <a:ext cx="838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" name="Line 10">
            <a:extLst>
              <a:ext uri="{FF2B5EF4-FFF2-40B4-BE49-F238E27FC236}">
                <a16:creationId xmlns:a16="http://schemas.microsoft.com/office/drawing/2014/main" id="{DEAAF59E-86CD-B04A-88DB-844B154FFDAA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3124200"/>
            <a:ext cx="990600" cy="15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B859852C-5F25-8F48-B62A-B3D7E632C649}"/>
              </a:ext>
            </a:extLst>
          </p:cNvPr>
          <p:cNvSpPr>
            <a:spLocks/>
          </p:cNvSpPr>
          <p:nvPr/>
        </p:nvSpPr>
        <p:spPr bwMode="auto">
          <a:xfrm>
            <a:off x="3048000" y="4344988"/>
            <a:ext cx="152400" cy="457200"/>
          </a:xfrm>
          <a:custGeom>
            <a:avLst/>
            <a:gdLst>
              <a:gd name="T0" fmla="*/ 48 w 104"/>
              <a:gd name="T1" fmla="*/ 240 h 240"/>
              <a:gd name="T2" fmla="*/ 96 w 104"/>
              <a:gd name="T3" fmla="*/ 48 h 240"/>
              <a:gd name="T4" fmla="*/ 0 w 104"/>
              <a:gd name="T5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4" h="240">
                <a:moveTo>
                  <a:pt x="48" y="240"/>
                </a:moveTo>
                <a:cubicBezTo>
                  <a:pt x="76" y="164"/>
                  <a:pt x="104" y="88"/>
                  <a:pt x="96" y="48"/>
                </a:cubicBezTo>
                <a:cubicBezTo>
                  <a:pt x="88" y="8"/>
                  <a:pt x="44" y="4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8" name="Freeform 12">
            <a:extLst>
              <a:ext uri="{FF2B5EF4-FFF2-40B4-BE49-F238E27FC236}">
                <a16:creationId xmlns:a16="http://schemas.microsoft.com/office/drawing/2014/main" id="{C3913C6A-FC1D-514E-8C3B-DB43940290DA}"/>
              </a:ext>
            </a:extLst>
          </p:cNvPr>
          <p:cNvSpPr>
            <a:spLocks/>
          </p:cNvSpPr>
          <p:nvPr/>
        </p:nvSpPr>
        <p:spPr bwMode="auto">
          <a:xfrm>
            <a:off x="3048000" y="3354388"/>
            <a:ext cx="546100" cy="1447800"/>
          </a:xfrm>
          <a:custGeom>
            <a:avLst/>
            <a:gdLst>
              <a:gd name="T0" fmla="*/ 48 w 344"/>
              <a:gd name="T1" fmla="*/ 912 h 912"/>
              <a:gd name="T2" fmla="*/ 336 w 344"/>
              <a:gd name="T3" fmla="*/ 336 h 912"/>
              <a:gd name="T4" fmla="*/ 0 w 344"/>
              <a:gd name="T5" fmla="*/ 0 h 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4" h="912">
                <a:moveTo>
                  <a:pt x="48" y="912"/>
                </a:moveTo>
                <a:cubicBezTo>
                  <a:pt x="196" y="700"/>
                  <a:pt x="344" y="488"/>
                  <a:pt x="336" y="336"/>
                </a:cubicBezTo>
                <a:cubicBezTo>
                  <a:pt x="328" y="184"/>
                  <a:pt x="164" y="92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9" name="Freeform 13">
            <a:extLst>
              <a:ext uri="{FF2B5EF4-FFF2-40B4-BE49-F238E27FC236}">
                <a16:creationId xmlns:a16="http://schemas.microsoft.com/office/drawing/2014/main" id="{DC94BDD0-794A-4A4C-8EA2-DCD112CD0709}"/>
              </a:ext>
            </a:extLst>
          </p:cNvPr>
          <p:cNvSpPr>
            <a:spLocks/>
          </p:cNvSpPr>
          <p:nvPr/>
        </p:nvSpPr>
        <p:spPr bwMode="auto">
          <a:xfrm>
            <a:off x="3124200" y="2363788"/>
            <a:ext cx="1079500" cy="2438400"/>
          </a:xfrm>
          <a:custGeom>
            <a:avLst/>
            <a:gdLst>
              <a:gd name="T0" fmla="*/ 0 w 680"/>
              <a:gd name="T1" fmla="*/ 1536 h 1536"/>
              <a:gd name="T2" fmla="*/ 576 w 680"/>
              <a:gd name="T3" fmla="*/ 768 h 1536"/>
              <a:gd name="T4" fmla="*/ 624 w 680"/>
              <a:gd name="T5" fmla="*/ 0 h 1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80" h="1536">
                <a:moveTo>
                  <a:pt x="0" y="1536"/>
                </a:moveTo>
                <a:cubicBezTo>
                  <a:pt x="236" y="1280"/>
                  <a:pt x="472" y="1024"/>
                  <a:pt x="576" y="768"/>
                </a:cubicBezTo>
                <a:cubicBezTo>
                  <a:pt x="680" y="512"/>
                  <a:pt x="652" y="256"/>
                  <a:pt x="624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0" name="Text Box 14">
            <a:extLst>
              <a:ext uri="{FF2B5EF4-FFF2-40B4-BE49-F238E27FC236}">
                <a16:creationId xmlns:a16="http://schemas.microsoft.com/office/drawing/2014/main" id="{54594AAD-02CE-1947-900E-9B21DEEEDF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5866" y="5448281"/>
            <a:ext cx="5530056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ash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800" dirty="0">
                <a:latin typeface="Arial" charset="0"/>
                <a:ea typeface="Arial" charset="0"/>
                <a:cs typeface="Arial" charset="0"/>
              </a:rPr>
              <a:t>N80</a:t>
            </a:r>
            <a:r>
              <a:rPr lang="en-US" sz="2800" b="0" dirty="0">
                <a:latin typeface="Arial" charset="0"/>
                <a:ea typeface="Arial" charset="0"/>
                <a:cs typeface="Arial" charset="0"/>
              </a:rPr>
              <a:t> does not know correct successor, so </a:t>
            </a:r>
            <a:r>
              <a:rPr lang="en-US" sz="28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incorrect lookup</a:t>
            </a:r>
          </a:p>
        </p:txBody>
      </p:sp>
      <p:sp>
        <p:nvSpPr>
          <p:cNvPr id="31" name="Text Box 15">
            <a:extLst>
              <a:ext uri="{FF2B5EF4-FFF2-40B4-BE49-F238E27FC236}">
                <a16:creationId xmlns:a16="http://schemas.microsoft.com/office/drawing/2014/main" id="{09F6503B-BEBA-FE4D-B639-A8BE6E4D9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0574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N10</a:t>
            </a:r>
          </a:p>
        </p:txBody>
      </p:sp>
      <p:sp>
        <p:nvSpPr>
          <p:cNvPr id="32" name="Text Box 16">
            <a:extLst>
              <a:ext uri="{FF2B5EF4-FFF2-40B4-BE49-F238E27FC236}">
                <a16:creationId xmlns:a16="http://schemas.microsoft.com/office/drawing/2014/main" id="{06C72C6E-D845-1547-ACDA-F3E4F07A1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0688" y="4284583"/>
            <a:ext cx="17540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>
                <a:latin typeface="Arial" charset="0"/>
                <a:ea typeface="Arial" charset="0"/>
                <a:cs typeface="Arial" charset="0"/>
              </a:rPr>
              <a:t>Lookup(K90)</a:t>
            </a:r>
          </a:p>
        </p:txBody>
      </p:sp>
      <p:sp>
        <p:nvSpPr>
          <p:cNvPr id="33" name="Freeform 17">
            <a:extLst>
              <a:ext uri="{FF2B5EF4-FFF2-40B4-BE49-F238E27FC236}">
                <a16:creationId xmlns:a16="http://schemas.microsoft.com/office/drawing/2014/main" id="{058B1DDA-EE46-9C47-A100-649DAB8BB620}"/>
              </a:ext>
            </a:extLst>
          </p:cNvPr>
          <p:cNvSpPr>
            <a:spLocks/>
          </p:cNvSpPr>
          <p:nvPr/>
        </p:nvSpPr>
        <p:spPr bwMode="auto">
          <a:xfrm>
            <a:off x="3276600" y="2590800"/>
            <a:ext cx="2209800" cy="2209800"/>
          </a:xfrm>
          <a:custGeom>
            <a:avLst/>
            <a:gdLst>
              <a:gd name="T0" fmla="*/ 1392 w 1392"/>
              <a:gd name="T1" fmla="*/ 0 h 1392"/>
              <a:gd name="T2" fmla="*/ 864 w 1392"/>
              <a:gd name="T3" fmla="*/ 912 h 1392"/>
              <a:gd name="T4" fmla="*/ 0 w 1392"/>
              <a:gd name="T5" fmla="*/ 1392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92" h="1392">
                <a:moveTo>
                  <a:pt x="1392" y="0"/>
                </a:moveTo>
                <a:cubicBezTo>
                  <a:pt x="1244" y="340"/>
                  <a:pt x="1096" y="680"/>
                  <a:pt x="864" y="912"/>
                </a:cubicBezTo>
                <a:cubicBezTo>
                  <a:pt x="632" y="1144"/>
                  <a:pt x="316" y="1268"/>
                  <a:pt x="0" y="1392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23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FC21-0D5E-B34D-AE67-BBCEC90958FF}" type="slidenum">
              <a:rPr lang="en-US"/>
              <a:pPr/>
              <a:t>39</a:t>
            </a:fld>
            <a:endParaRPr lang="en-US"/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Successor lists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4812" y="1828800"/>
            <a:ext cx="8763000" cy="4038600"/>
          </a:xfrm>
        </p:spPr>
        <p:txBody>
          <a:bodyPr/>
          <a:lstStyle/>
          <a:p>
            <a:pPr>
              <a:spcBef>
                <a:spcPts val="1600"/>
              </a:spcBef>
            </a:pPr>
            <a:r>
              <a:rPr lang="en-US" sz="3000" spc="-150" dirty="0"/>
              <a:t>Each node stores a </a:t>
            </a:r>
            <a:r>
              <a:rPr lang="en-US" sz="3000" b="1" spc="-150" dirty="0"/>
              <a:t>list</a:t>
            </a:r>
            <a:r>
              <a:rPr lang="en-US" sz="3000" spc="-150" dirty="0"/>
              <a:t> of its </a:t>
            </a:r>
            <a:r>
              <a:rPr lang="en-US" sz="3000" b="1" i="1" spc="-150" dirty="0">
                <a:latin typeface="Times New Roman" charset="0"/>
              </a:rPr>
              <a:t>r</a:t>
            </a:r>
            <a:r>
              <a:rPr lang="en-US" sz="3000" spc="-150" dirty="0"/>
              <a:t> </a:t>
            </a:r>
            <a:r>
              <a:rPr lang="en-US" sz="3000" b="1" spc="-150" dirty="0">
                <a:solidFill>
                  <a:schemeClr val="accent6">
                    <a:lumMod val="75000"/>
                  </a:schemeClr>
                </a:solidFill>
              </a:rPr>
              <a:t>immediate successors</a:t>
            </a:r>
            <a:endParaRPr lang="en-US" dirty="0"/>
          </a:p>
          <a:p>
            <a:pPr lvl="1">
              <a:spcBef>
                <a:spcPts val="1600"/>
              </a:spcBef>
            </a:pPr>
            <a:r>
              <a:rPr lang="en-US" sz="2800" dirty="0"/>
              <a:t>After failure, will know first live successor</a:t>
            </a:r>
          </a:p>
          <a:p>
            <a:pPr lvl="1">
              <a:spcBef>
                <a:spcPts val="1600"/>
              </a:spcBef>
            </a:pPr>
            <a:r>
              <a:rPr lang="en-US" sz="2800" b="1" dirty="0"/>
              <a:t>Correct successors </a:t>
            </a:r>
            <a:r>
              <a:rPr lang="en-US" sz="2800" dirty="0"/>
              <a:t>guarantee 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</a:rPr>
              <a:t>correct lookups</a:t>
            </a:r>
            <a:endParaRPr lang="en-US" dirty="0"/>
          </a:p>
          <a:p>
            <a:pPr lvl="2">
              <a:spcBef>
                <a:spcPts val="1600"/>
              </a:spcBef>
            </a:pPr>
            <a:r>
              <a:rPr lang="en-US" sz="2800" dirty="0"/>
              <a:t>Guarantee is with some probability</a:t>
            </a:r>
          </a:p>
        </p:txBody>
      </p:sp>
    </p:spTree>
    <p:extLst>
      <p:ext uri="{BB962C8B-B14F-4D97-AF65-F5344CB8AC3E}">
        <p14:creationId xmlns:p14="http://schemas.microsoft.com/office/powerpoint/2010/main" val="1154832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High capacity for services </a:t>
            </a:r>
            <a:r>
              <a:rPr lang="en-US" dirty="0"/>
              <a:t>through parallelism:</a:t>
            </a:r>
          </a:p>
          <a:p>
            <a:pPr lvl="1"/>
            <a:r>
              <a:rPr lang="en-US" dirty="0"/>
              <a:t>Many disks</a:t>
            </a:r>
          </a:p>
          <a:p>
            <a:pPr lvl="1"/>
            <a:r>
              <a:rPr lang="en-US" dirty="0"/>
              <a:t>Many network connections</a:t>
            </a:r>
          </a:p>
          <a:p>
            <a:pPr lvl="1"/>
            <a:r>
              <a:rPr lang="en-US" dirty="0"/>
              <a:t>Many CPUs</a:t>
            </a:r>
          </a:p>
          <a:p>
            <a:pPr lvl="1"/>
            <a:endParaRPr lang="en-US" dirty="0"/>
          </a:p>
          <a:p>
            <a:r>
              <a:rPr lang="en-US" b="1" dirty="0"/>
              <a:t>Absence of a centralized server </a:t>
            </a:r>
            <a:r>
              <a:rPr lang="en-US" dirty="0"/>
              <a:t>may mean:</a:t>
            </a:r>
          </a:p>
          <a:p>
            <a:pPr lvl="1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Less chance </a:t>
            </a:r>
            <a:r>
              <a:rPr lang="en-US" dirty="0"/>
              <a:t>of service overload as load increases</a:t>
            </a:r>
          </a:p>
          <a:p>
            <a:pPr lvl="1"/>
            <a:r>
              <a:rPr lang="en-US" dirty="0"/>
              <a:t>Easier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deployment</a:t>
            </a:r>
          </a:p>
          <a:p>
            <a:pPr lvl="1"/>
            <a:r>
              <a:rPr lang="en-US" dirty="0"/>
              <a:t>A single failure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won’t wreck </a:t>
            </a:r>
            <a:r>
              <a:rPr lang="en-US" dirty="0"/>
              <a:t>the whole system</a:t>
            </a:r>
          </a:p>
          <a:p>
            <a:pPr lvl="1"/>
            <a:r>
              <a:rPr lang="en-US" dirty="0"/>
              <a:t>System as a whole is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harder to attack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11C5-E04E-4942-8174-12BB645D56A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might P2P be a win?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9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4286-6EC1-904C-A258-DE15FB87E320}" type="slidenum">
              <a:rPr lang="en-US"/>
              <a:pPr/>
              <a:t>40</a:t>
            </a:fld>
            <a:endParaRPr lang="en-US"/>
          </a:p>
        </p:txBody>
      </p:sp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successor list length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4812" y="1587500"/>
            <a:ext cx="8572500" cy="4356100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sz="3000" dirty="0"/>
              <a:t>Assume </a:t>
            </a:r>
            <a:r>
              <a:rPr lang="en-US" sz="3000" b="1" dirty="0"/>
              <a:t>one half </a:t>
            </a:r>
            <a:r>
              <a:rPr lang="en-US" sz="3000" dirty="0"/>
              <a:t>of the nodes </a:t>
            </a:r>
            <a:r>
              <a:rPr lang="en-US" sz="3000" b="1" dirty="0">
                <a:solidFill>
                  <a:srgbClr val="FF0000"/>
                </a:solidFill>
              </a:rPr>
              <a:t>fail</a:t>
            </a:r>
          </a:p>
          <a:p>
            <a:pPr>
              <a:lnSpc>
                <a:spcPct val="70000"/>
              </a:lnSpc>
            </a:pPr>
            <a:endParaRPr lang="en-US" sz="3000" dirty="0"/>
          </a:p>
          <a:p>
            <a:pPr>
              <a:lnSpc>
                <a:spcPct val="70000"/>
              </a:lnSpc>
            </a:pPr>
            <a:r>
              <a:rPr lang="en-US" sz="3000" dirty="0"/>
              <a:t>P(successor list all dead) = </a:t>
            </a:r>
            <a:r>
              <a:rPr lang="en-US" sz="3000" dirty="0">
                <a:latin typeface="Times New Roman" charset="0"/>
              </a:rPr>
              <a:t>(½)</a:t>
            </a:r>
            <a:r>
              <a:rPr lang="en-US" sz="3000" i="1" baseline="30000" dirty="0">
                <a:latin typeface="Times New Roman" charset="0"/>
              </a:rPr>
              <a:t>r</a:t>
            </a:r>
            <a:r>
              <a:rPr lang="en-US" sz="3000" dirty="0"/>
              <a:t>  </a:t>
            </a:r>
          </a:p>
          <a:p>
            <a:pPr lvl="1">
              <a:lnSpc>
                <a:spcPct val="70000"/>
              </a:lnSpc>
            </a:pPr>
            <a:r>
              <a:rPr lang="en-US" sz="3000" i="1" dirty="0"/>
              <a:t>i.e.</a:t>
            </a:r>
            <a:r>
              <a:rPr lang="en-US" sz="3000" dirty="0"/>
              <a:t>, P(this node breaks the Chord ring)</a:t>
            </a:r>
          </a:p>
          <a:p>
            <a:pPr lvl="1">
              <a:lnSpc>
                <a:spcPct val="70000"/>
              </a:lnSpc>
            </a:pPr>
            <a:r>
              <a:rPr lang="en-US" sz="3000" dirty="0"/>
              <a:t>Depends on independent failure</a:t>
            </a:r>
          </a:p>
          <a:p>
            <a:pPr lvl="1">
              <a:lnSpc>
                <a:spcPct val="7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dirty="0"/>
              <a:t>Successor list of 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size </a:t>
            </a:r>
            <a:r>
              <a:rPr lang="en-US" sz="3000" b="1" i="1" dirty="0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 = O(log </a:t>
            </a:r>
            <a:r>
              <a:rPr lang="en-US" sz="3000" b="1" i="1" dirty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n-US" sz="3000" dirty="0"/>
              <a:t>makes this probability 1/</a:t>
            </a:r>
            <a:r>
              <a:rPr lang="en-US" sz="3000" i="1" dirty="0"/>
              <a:t>N</a:t>
            </a:r>
            <a:r>
              <a:rPr lang="en-US" sz="3000" dirty="0"/>
              <a:t>: low for large </a:t>
            </a:r>
            <a:r>
              <a:rPr lang="en-US" sz="3000" i="1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146259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B850F-2765-434C-8869-3C08DCF59F1A}" type="slidenum">
              <a:rPr lang="en-US"/>
              <a:pPr/>
              <a:t>41</a:t>
            </a:fld>
            <a:endParaRPr lang="en-US"/>
          </a:p>
        </p:txBody>
      </p:sp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Lookup with fault tolerance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9612" y="1458077"/>
            <a:ext cx="8458200" cy="4843462"/>
          </a:xfrm>
        </p:spPr>
        <p:txBody>
          <a:bodyPr>
            <a:noAutofit/>
          </a:bodyPr>
          <a:lstStyle/>
          <a:p>
            <a:pPr>
              <a:lnSpc>
                <a:spcPct val="70000"/>
              </a:lnSpc>
              <a:buFontTx/>
              <a:buNone/>
            </a:pPr>
            <a:r>
              <a:rPr lang="en-US" b="1" spc="-300" dirty="0">
                <a:latin typeface="Courier" charset="0"/>
                <a:ea typeface="Courier" charset="0"/>
                <a:cs typeface="Courier" charset="0"/>
              </a:rPr>
              <a:t>Lookup</a:t>
            </a:r>
            <a:r>
              <a:rPr lang="en-US" spc="-300" dirty="0">
                <a:latin typeface="Courier" charset="0"/>
                <a:ea typeface="Courier" charset="0"/>
                <a:cs typeface="Courier" charset="0"/>
              </a:rPr>
              <a:t>(key-id)</a:t>
            </a:r>
            <a:endParaRPr lang="en-US" i="1" spc="-300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pc="-300" dirty="0">
                <a:latin typeface="Courier" charset="0"/>
                <a:ea typeface="Courier" charset="0"/>
                <a:cs typeface="Courier" charset="0"/>
              </a:rPr>
              <a:t>	look in local finger table </a:t>
            </a:r>
            <a:r>
              <a:rPr lang="en-US" b="1" spc="-3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and successor-list</a:t>
            </a:r>
            <a:r>
              <a:rPr lang="en-US" spc="-300" dirty="0">
                <a:latin typeface="Courier" charset="0"/>
                <a:ea typeface="Courier" charset="0"/>
                <a:cs typeface="Courier" charset="0"/>
              </a:rPr>
              <a:t>	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pc="-300" dirty="0">
                <a:latin typeface="Courier" charset="0"/>
                <a:ea typeface="Courier" charset="0"/>
                <a:cs typeface="Courier" charset="0"/>
              </a:rPr>
              <a:t>		  for highest n: my-id </a:t>
            </a:r>
            <a:r>
              <a:rPr lang="en-US" spc="-300" dirty="0">
                <a:latin typeface="Courier" charset="0"/>
                <a:ea typeface="Courier" charset="0"/>
                <a:cs typeface="Courier" charset="0"/>
                <a:sym typeface="Symbol" charset="0"/>
              </a:rPr>
              <a:t>&lt; </a:t>
            </a:r>
            <a:r>
              <a:rPr lang="en-US" spc="-300" dirty="0">
                <a:latin typeface="Courier" charset="0"/>
                <a:ea typeface="Courier" charset="0"/>
                <a:cs typeface="Courier" charset="0"/>
              </a:rPr>
              <a:t>n </a:t>
            </a:r>
            <a:r>
              <a:rPr lang="en-US" spc="-300" dirty="0">
                <a:latin typeface="Courier" charset="0"/>
                <a:ea typeface="Courier" charset="0"/>
                <a:cs typeface="Courier" charset="0"/>
                <a:sym typeface="Symbol" charset="0"/>
              </a:rPr>
              <a:t>&lt; </a:t>
            </a:r>
            <a:r>
              <a:rPr lang="en-US" spc="-300" dirty="0">
                <a:latin typeface="Courier" charset="0"/>
                <a:ea typeface="Courier" charset="0"/>
                <a:cs typeface="Courier" charset="0"/>
              </a:rPr>
              <a:t>key-id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pc="-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spc="-300" dirty="0"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pc="-300" dirty="0">
                <a:latin typeface="Courier" charset="0"/>
                <a:ea typeface="Courier" charset="0"/>
                <a:cs typeface="Courier" charset="0"/>
              </a:rPr>
              <a:t> n exists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pc="-300" dirty="0">
                <a:latin typeface="Courier" charset="0"/>
                <a:ea typeface="Courier" charset="0"/>
                <a:cs typeface="Courier" charset="0"/>
              </a:rPr>
              <a:t>		  call Lookup(key-id) on node n	 </a:t>
            </a:r>
            <a:r>
              <a:rPr lang="en-US" sz="3200" i="1" spc="-300" dirty="0">
                <a:latin typeface="Times New Roman" charset="0"/>
                <a:ea typeface="Times New Roman" charset="0"/>
                <a:cs typeface="Times New Roman" charset="0"/>
              </a:rPr>
              <a:t>// next hop</a:t>
            </a:r>
            <a:endParaRPr lang="en-US" i="1" spc="-3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pc="-3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		  </a:t>
            </a:r>
            <a:r>
              <a:rPr lang="en-US" b="1" spc="-3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if call failed,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b="1" spc="-3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			  remove n from finger table and/or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b="1" spc="-3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					successor list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b="1" spc="-3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			  return Lookup(key-id)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pc="-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spc="-300" dirty="0"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en-US" spc="-300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pc="-300" dirty="0"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b="1" spc="-300" dirty="0"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pc="-300" dirty="0">
                <a:latin typeface="Courier" charset="0"/>
                <a:ea typeface="Courier" charset="0"/>
                <a:cs typeface="Courier" charset="0"/>
              </a:rPr>
              <a:t> my successor	 </a:t>
            </a:r>
            <a:r>
              <a:rPr lang="en-US" sz="3200" i="1" spc="-300" dirty="0">
                <a:latin typeface="Times New Roman" charset="0"/>
                <a:ea typeface="Times New Roman" charset="0"/>
                <a:cs typeface="Times New Roman" charset="0"/>
              </a:rPr>
              <a:t>// done</a:t>
            </a:r>
            <a:endParaRPr lang="en-US" spc="-3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5523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Peer-to-Peer Systems</a:t>
            </a:r>
          </a:p>
          <a:p>
            <a:pPr marL="514350" indent="-514350"/>
            <a:endParaRPr lang="en-US" sz="3200" dirty="0"/>
          </a:p>
          <a:p>
            <a:pPr marL="514350" indent="-514350">
              <a:buFont typeface="+mj-lt"/>
              <a:buAutoNum type="arabicPeriod" startAt="2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Distributed Hash Tables</a:t>
            </a:r>
          </a:p>
          <a:p>
            <a:pPr marL="514350" indent="-514350">
              <a:buFont typeface="+mj-lt"/>
              <a:buAutoNum type="arabicPeriod" startAt="2"/>
            </a:pPr>
            <a:endParaRPr lang="en-US" sz="3200" dirty="0"/>
          </a:p>
          <a:p>
            <a:pPr marL="514350" indent="-514350">
              <a:buFont typeface="+mj-lt"/>
              <a:buAutoNum type="arabicPeriod" startAt="2"/>
            </a:pPr>
            <a:r>
              <a:rPr lang="en-US" sz="3200" b="1" dirty="0"/>
              <a:t>The Chord Lookup Service</a:t>
            </a:r>
          </a:p>
          <a:p>
            <a:pPr marL="914400" lvl="1" indent="-514350"/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Basic design</a:t>
            </a:r>
          </a:p>
          <a:p>
            <a:pPr marL="914400" lvl="1" indent="-514350"/>
            <a:r>
              <a:rPr lang="en-US" sz="3200" b="1" spc="-150" dirty="0"/>
              <a:t>Integration with </a:t>
            </a:r>
            <a:r>
              <a:rPr lang="en-US" sz="3200" b="1" i="1" spc="-150" dirty="0"/>
              <a:t>DHash</a:t>
            </a:r>
            <a:r>
              <a:rPr lang="en-US" sz="3200" b="1" spc="-150" dirty="0"/>
              <a:t> DHT, performance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</p:spTree>
    <p:extLst>
      <p:ext uri="{BB962C8B-B14F-4D97-AF65-F5344CB8AC3E}">
        <p14:creationId xmlns:p14="http://schemas.microsoft.com/office/powerpoint/2010/main" val="17829824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2FD67-94D0-C745-A934-873D3A0CDAE3}" type="slidenum">
              <a:rPr lang="en-US"/>
              <a:pPr/>
              <a:t>43</a:t>
            </a:fld>
            <a:endParaRPr lang="en-US"/>
          </a:p>
        </p:txBody>
      </p:sp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DHash</a:t>
            </a:r>
            <a:r>
              <a:rPr lang="en-US" dirty="0"/>
              <a:t> DHT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7366" y="1588168"/>
            <a:ext cx="11611459" cy="4888832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Builds key/value storage on Chord</a:t>
            </a:r>
          </a:p>
          <a:p>
            <a:pPr>
              <a:lnSpc>
                <a:spcPct val="100000"/>
              </a:lnSpc>
              <a:spcBef>
                <a:spcPts val="800"/>
              </a:spcBef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Replicates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blocks for availability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Stores </a:t>
            </a:r>
            <a:r>
              <a:rPr lang="en-US" sz="3200" b="1" i="1" dirty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k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replicas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at the </a:t>
            </a:r>
            <a:r>
              <a:rPr lang="en-US" sz="3200" b="1" i="1" dirty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k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successors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after the block on the Chord ring </a:t>
            </a:r>
          </a:p>
          <a:p>
            <a:pPr>
              <a:lnSpc>
                <a:spcPct val="100000"/>
              </a:lnSpc>
              <a:spcBef>
                <a:spcPts val="800"/>
              </a:spcBef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Caches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blocks for load balancing</a:t>
            </a:r>
          </a:p>
          <a:p>
            <a:pPr lvl="1">
              <a:lnSpc>
                <a:spcPct val="100000"/>
              </a:lnSpc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sends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copy of block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to each server it contacted along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lookup path</a:t>
            </a:r>
          </a:p>
          <a:p>
            <a:pPr>
              <a:lnSpc>
                <a:spcPct val="100000"/>
              </a:lnSpc>
              <a:spcBef>
                <a:spcPts val="800"/>
              </a:spcBef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Authenticates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block contents</a:t>
            </a:r>
          </a:p>
        </p:txBody>
      </p:sp>
    </p:spTree>
    <p:extLst>
      <p:ext uri="{BB962C8B-B14F-4D97-AF65-F5344CB8AC3E}">
        <p14:creationId xmlns:p14="http://schemas.microsoft.com/office/powerpoint/2010/main" val="65866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AC11D-36AE-0C44-BA8D-13EB8B7F1643}" type="slidenum">
              <a:rPr lang="en-US"/>
              <a:pPr/>
              <a:t>44</a:t>
            </a:fld>
            <a:endParaRPr lang="en-US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DHash data authentication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types of </a:t>
            </a:r>
            <a:r>
              <a:rPr lang="en-US" dirty="0" err="1"/>
              <a:t>DHash</a:t>
            </a:r>
            <a:r>
              <a:rPr lang="en-US" dirty="0"/>
              <a:t> blocks: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Content-hash: </a:t>
            </a:r>
            <a:r>
              <a:rPr lang="en-US" dirty="0"/>
              <a:t>key = SHA-1(data)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Public-key: </a:t>
            </a:r>
            <a:r>
              <a:rPr lang="en-US" dirty="0"/>
              <a:t>Data signed by corresponding private key</a:t>
            </a:r>
          </a:p>
          <a:p>
            <a:endParaRPr lang="en-US" dirty="0"/>
          </a:p>
          <a:p>
            <a:r>
              <a:rPr lang="en-US" dirty="0"/>
              <a:t>Chord File System example:</a:t>
            </a:r>
          </a:p>
          <a:p>
            <a:pPr lvl="1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462" y="4092194"/>
            <a:ext cx="8361700" cy="258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4430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79612" y="5477549"/>
            <a:ext cx="8458200" cy="99945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b="1" dirty="0">
                <a:ea typeface="ＭＳ Ｐゴシック" charset="0"/>
              </a:rPr>
              <a:t>Replicas</a:t>
            </a:r>
            <a:r>
              <a:rPr lang="en-US" dirty="0">
                <a:ea typeface="ＭＳ Ｐゴシック" charset="0"/>
              </a:rPr>
              <a:t> are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  <a:ea typeface="ＭＳ Ｐゴシック" charset="0"/>
              </a:rPr>
              <a:t>easy to find </a:t>
            </a:r>
            <a:r>
              <a:rPr lang="en-US" dirty="0">
                <a:ea typeface="ＭＳ Ｐゴシック" charset="0"/>
              </a:rPr>
              <a:t>if successor fails</a:t>
            </a:r>
          </a:p>
          <a:p>
            <a:pPr>
              <a:buFontTx/>
              <a:buChar char="•"/>
            </a:pPr>
            <a:r>
              <a:rPr lang="en-US" dirty="0">
                <a:ea typeface="ＭＳ Ｐゴシック" charset="0"/>
              </a:rPr>
              <a:t>Hashed node IDs ensure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  <a:ea typeface="ＭＳ Ｐゴシック" charset="0"/>
              </a:rPr>
              <a:t>independent failure</a:t>
            </a:r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6A8F-D81E-704E-AD8F-2F4891366758}" type="slidenum">
              <a:rPr lang="en-US"/>
              <a:pPr/>
              <a:t>45</a:t>
            </a:fld>
            <a:endParaRPr lang="en-US"/>
          </a:p>
        </p:txBody>
      </p:sp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DHash replicates blocks at </a:t>
            </a:r>
            <a:r>
              <a:rPr lang="en-US" sz="3600" i="1" dirty="0"/>
              <a:t>r</a:t>
            </a:r>
            <a:r>
              <a:rPr lang="en-US" sz="3600" dirty="0"/>
              <a:t> successors</a:t>
            </a:r>
          </a:p>
        </p:txBody>
      </p:sp>
      <p:grpSp>
        <p:nvGrpSpPr>
          <p:cNvPr id="240659" name="Group 19"/>
          <p:cNvGrpSpPr>
            <a:grpSpLocks noChangeAspect="1"/>
          </p:cNvGrpSpPr>
          <p:nvPr/>
        </p:nvGrpSpPr>
        <p:grpSpPr bwMode="auto">
          <a:xfrm>
            <a:off x="4030821" y="1828801"/>
            <a:ext cx="6042413" cy="3264201"/>
            <a:chOff x="1015" y="1011"/>
            <a:chExt cx="4761" cy="2572"/>
          </a:xfrm>
        </p:grpSpPr>
        <p:sp>
          <p:nvSpPr>
            <p:cNvPr id="240643" name="Oval 3"/>
            <p:cNvSpPr>
              <a:spLocks noChangeAspect="1" noChangeArrowheads="1"/>
            </p:cNvSpPr>
            <p:nvPr/>
          </p:nvSpPr>
          <p:spPr bwMode="auto">
            <a:xfrm>
              <a:off x="1632" y="1299"/>
              <a:ext cx="1917" cy="192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</a:endParaRPr>
            </a:p>
          </p:txBody>
        </p:sp>
        <p:sp>
          <p:nvSpPr>
            <p:cNvPr id="240644" name="Text Box 4"/>
            <p:cNvSpPr txBox="1">
              <a:spLocks noChangeAspect="1" noChangeArrowheads="1"/>
            </p:cNvSpPr>
            <p:nvPr/>
          </p:nvSpPr>
          <p:spPr bwMode="auto">
            <a:xfrm>
              <a:off x="3535" y="2448"/>
              <a:ext cx="517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Helvetica" charset="0"/>
                </a:rPr>
                <a:t>N40</a:t>
              </a:r>
            </a:p>
          </p:txBody>
        </p:sp>
        <p:sp>
          <p:nvSpPr>
            <p:cNvPr id="240645" name="Text Box 5"/>
            <p:cNvSpPr txBox="1">
              <a:spLocks noChangeAspect="1" noChangeArrowheads="1"/>
            </p:cNvSpPr>
            <p:nvPr/>
          </p:nvSpPr>
          <p:spPr bwMode="auto">
            <a:xfrm>
              <a:off x="3294" y="1299"/>
              <a:ext cx="517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Helvetica" charset="0"/>
                </a:rPr>
                <a:t>N10</a:t>
              </a:r>
            </a:p>
          </p:txBody>
        </p:sp>
        <p:sp>
          <p:nvSpPr>
            <p:cNvPr id="240646" name="Text Box 6"/>
            <p:cNvSpPr txBox="1">
              <a:spLocks noChangeAspect="1" noChangeArrowheads="1"/>
            </p:cNvSpPr>
            <p:nvPr/>
          </p:nvSpPr>
          <p:spPr bwMode="auto">
            <a:xfrm>
              <a:off x="2677" y="1011"/>
              <a:ext cx="404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Helvetica" charset="0"/>
                </a:rPr>
                <a:t>N5</a:t>
              </a:r>
            </a:p>
          </p:txBody>
        </p:sp>
        <p:sp>
          <p:nvSpPr>
            <p:cNvPr id="240647" name="Text Box 7"/>
            <p:cNvSpPr txBox="1">
              <a:spLocks noChangeAspect="1" noChangeArrowheads="1"/>
            </p:cNvSpPr>
            <p:nvPr/>
          </p:nvSpPr>
          <p:spPr bwMode="auto">
            <a:xfrm>
              <a:off x="3535" y="1782"/>
              <a:ext cx="517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Helvetica" charset="0"/>
                </a:rPr>
                <a:t>N20</a:t>
              </a:r>
            </a:p>
          </p:txBody>
        </p:sp>
        <p:sp>
          <p:nvSpPr>
            <p:cNvPr id="240648" name="Text Box 8"/>
            <p:cNvSpPr txBox="1">
              <a:spLocks noChangeAspect="1" noChangeArrowheads="1"/>
            </p:cNvSpPr>
            <p:nvPr/>
          </p:nvSpPr>
          <p:spPr bwMode="auto">
            <a:xfrm>
              <a:off x="1235" y="1236"/>
              <a:ext cx="618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Helvetica" charset="0"/>
                </a:rPr>
                <a:t>N110</a:t>
              </a:r>
            </a:p>
          </p:txBody>
        </p:sp>
        <p:sp>
          <p:nvSpPr>
            <p:cNvPr id="240649" name="Text Box 9"/>
            <p:cNvSpPr txBox="1">
              <a:spLocks noChangeAspect="1" noChangeArrowheads="1"/>
            </p:cNvSpPr>
            <p:nvPr/>
          </p:nvSpPr>
          <p:spPr bwMode="auto">
            <a:xfrm>
              <a:off x="1015" y="2016"/>
              <a:ext cx="517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Helvetica" charset="0"/>
                </a:rPr>
                <a:t>N99</a:t>
              </a:r>
            </a:p>
          </p:txBody>
        </p:sp>
        <p:sp>
          <p:nvSpPr>
            <p:cNvPr id="240650" name="Text Box 10"/>
            <p:cNvSpPr txBox="1">
              <a:spLocks noChangeAspect="1" noChangeArrowheads="1"/>
            </p:cNvSpPr>
            <p:nvPr/>
          </p:nvSpPr>
          <p:spPr bwMode="auto">
            <a:xfrm>
              <a:off x="1286" y="2939"/>
              <a:ext cx="517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Helvetica" charset="0"/>
                </a:rPr>
                <a:t>N80</a:t>
              </a:r>
            </a:p>
          </p:txBody>
        </p:sp>
        <p:sp>
          <p:nvSpPr>
            <p:cNvPr id="240651" name="Text Box 11"/>
            <p:cNvSpPr txBox="1">
              <a:spLocks noChangeAspect="1" noChangeArrowheads="1"/>
            </p:cNvSpPr>
            <p:nvPr/>
          </p:nvSpPr>
          <p:spPr bwMode="auto">
            <a:xfrm>
              <a:off x="2719" y="3268"/>
              <a:ext cx="517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Helvetica" charset="0"/>
                </a:rPr>
                <a:t>N60</a:t>
              </a:r>
            </a:p>
          </p:txBody>
        </p:sp>
        <p:sp>
          <p:nvSpPr>
            <p:cNvPr id="240652" name="Text Box 12"/>
            <p:cNvSpPr txBox="1">
              <a:spLocks noChangeAspect="1" noChangeArrowheads="1"/>
            </p:cNvSpPr>
            <p:nvPr/>
          </p:nvSpPr>
          <p:spPr bwMode="auto">
            <a:xfrm>
              <a:off x="3294" y="2929"/>
              <a:ext cx="517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Helvetica" charset="0"/>
                </a:rPr>
                <a:t>N50</a:t>
              </a:r>
            </a:p>
          </p:txBody>
        </p:sp>
        <p:sp>
          <p:nvSpPr>
            <p:cNvPr id="240653" name="Text Box 13"/>
            <p:cNvSpPr txBox="1">
              <a:spLocks noChangeAspect="1" noChangeArrowheads="1"/>
            </p:cNvSpPr>
            <p:nvPr/>
          </p:nvSpPr>
          <p:spPr bwMode="auto">
            <a:xfrm>
              <a:off x="4414" y="2188"/>
              <a:ext cx="1362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sz="2400">
                  <a:latin typeface="Arial" charset="0"/>
                </a:rPr>
                <a:t>Block 17</a:t>
              </a:r>
              <a:endParaRPr lang="en-US" sz="2400" dirty="0">
                <a:latin typeface="Arial" charset="0"/>
              </a:endParaRPr>
            </a:p>
          </p:txBody>
        </p:sp>
        <p:sp>
          <p:nvSpPr>
            <p:cNvPr id="240654" name="Line 14"/>
            <p:cNvSpPr>
              <a:spLocks noChangeAspect="1" noChangeShapeType="1"/>
            </p:cNvSpPr>
            <p:nvPr/>
          </p:nvSpPr>
          <p:spPr bwMode="auto">
            <a:xfrm flipH="1" flipV="1">
              <a:off x="4094" y="1942"/>
              <a:ext cx="384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dirty="0">
                <a:latin typeface="Arial" charset="0"/>
              </a:endParaRPr>
            </a:p>
          </p:txBody>
        </p:sp>
        <p:sp>
          <p:nvSpPr>
            <p:cNvPr id="240655" name="Line 15"/>
            <p:cNvSpPr>
              <a:spLocks noChangeAspect="1" noChangeShapeType="1"/>
            </p:cNvSpPr>
            <p:nvPr/>
          </p:nvSpPr>
          <p:spPr bwMode="auto">
            <a:xfrm flipH="1">
              <a:off x="4094" y="2404"/>
              <a:ext cx="432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 dirty="0">
                <a:latin typeface="Arial" charset="0"/>
              </a:endParaRPr>
            </a:p>
          </p:txBody>
        </p:sp>
        <p:sp>
          <p:nvSpPr>
            <p:cNvPr id="240656" name="Line 16"/>
            <p:cNvSpPr>
              <a:spLocks noChangeAspect="1" noChangeShapeType="1"/>
            </p:cNvSpPr>
            <p:nvPr/>
          </p:nvSpPr>
          <p:spPr bwMode="auto">
            <a:xfrm flipH="1">
              <a:off x="3878" y="2549"/>
              <a:ext cx="672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 dirty="0">
                <a:latin typeface="Arial" charset="0"/>
              </a:endParaRPr>
            </a:p>
          </p:txBody>
        </p:sp>
        <p:sp>
          <p:nvSpPr>
            <p:cNvPr id="240657" name="Text Box 17"/>
            <p:cNvSpPr txBox="1">
              <a:spLocks noChangeAspect="1" noChangeArrowheads="1"/>
            </p:cNvSpPr>
            <p:nvPr/>
          </p:nvSpPr>
          <p:spPr bwMode="auto">
            <a:xfrm>
              <a:off x="2189" y="3268"/>
              <a:ext cx="517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Helvetica" charset="0"/>
                </a:rPr>
                <a:t>N68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22941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5AF9-BC3D-1648-9462-71FDBEDC7677}" type="slidenum">
              <a:rPr lang="en-US"/>
              <a:pPr/>
              <a:t>46</a:t>
            </a:fld>
            <a:endParaRPr lang="en-US"/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overview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75865" y="1447800"/>
            <a:ext cx="8361947" cy="2941321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50000"/>
                  </a:schemeClr>
                </a:solidFill>
              </a:rPr>
              <a:t>Quick lookup </a:t>
            </a:r>
            <a:r>
              <a:rPr lang="en-US" sz="3200" dirty="0"/>
              <a:t>in large systems</a:t>
            </a:r>
          </a:p>
          <a:p>
            <a:endParaRPr lang="en-US" sz="3200" dirty="0"/>
          </a:p>
          <a:p>
            <a:r>
              <a:rPr lang="en-US" sz="3200" dirty="0"/>
              <a:t>Low </a:t>
            </a:r>
            <a:r>
              <a:rPr lang="en-US" sz="3200" b="1" dirty="0"/>
              <a:t>variation</a:t>
            </a:r>
            <a:r>
              <a:rPr lang="en-US" sz="3200" dirty="0"/>
              <a:t> in lookup costs</a:t>
            </a:r>
          </a:p>
          <a:p>
            <a:endParaRPr lang="en-US" sz="3200" b="1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3200" b="1" dirty="0">
                <a:solidFill>
                  <a:schemeClr val="accent3">
                    <a:lumMod val="50000"/>
                  </a:schemeClr>
                </a:solidFill>
              </a:rPr>
              <a:t>Robust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3200" dirty="0"/>
              <a:t>despite </a:t>
            </a:r>
            <a:r>
              <a:rPr lang="en-US" sz="3200" b="1" dirty="0">
                <a:solidFill>
                  <a:srgbClr val="FF0000"/>
                </a:solidFill>
              </a:rPr>
              <a:t>massive failure</a:t>
            </a:r>
          </a:p>
        </p:txBody>
      </p:sp>
      <p:sp>
        <p:nvSpPr>
          <p:cNvPr id="2" name="Rectangle 1"/>
          <p:cNvSpPr/>
          <p:nvPr/>
        </p:nvSpPr>
        <p:spPr>
          <a:xfrm>
            <a:off x="2943586" y="4932551"/>
            <a:ext cx="6225453" cy="10772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sz="3200" dirty="0">
                <a:latin typeface="Arial" charset="0"/>
                <a:ea typeface="Arial" charset="0"/>
                <a:cs typeface="Arial" charset="0"/>
              </a:rPr>
              <a:t>Goal: Experimentally confirm theoretical results</a:t>
            </a:r>
          </a:p>
        </p:txBody>
      </p:sp>
    </p:spTree>
    <p:extLst>
      <p:ext uri="{BB962C8B-B14F-4D97-AF65-F5344CB8AC3E}">
        <p14:creationId xmlns:p14="http://schemas.microsoft.com/office/powerpoint/2010/main" val="1156472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69A35-91B0-574D-B524-453E933803A4}" type="slidenum">
              <a:rPr lang="en-US"/>
              <a:pPr/>
              <a:t>47</a:t>
            </a:fld>
            <a:endParaRPr lang="en-US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Chord lookup cost is O(log N)</a:t>
            </a:r>
          </a:p>
        </p:txBody>
      </p:sp>
      <p:pic>
        <p:nvPicPr>
          <p:cNvPr id="234499" name="Picture 3" descr="ho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012" y="1752600"/>
            <a:ext cx="3949700" cy="394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34500" name="Text Box 4"/>
          <p:cNvSpPr txBox="1">
            <a:spLocks noChangeArrowheads="1"/>
          </p:cNvSpPr>
          <p:nvPr/>
        </p:nvSpPr>
        <p:spPr bwMode="auto">
          <a:xfrm>
            <a:off x="4938433" y="5638800"/>
            <a:ext cx="232307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Arial" charset="0"/>
              </a:rPr>
              <a:t>Number of Nodes</a:t>
            </a:r>
          </a:p>
        </p:txBody>
      </p:sp>
      <p:sp>
        <p:nvSpPr>
          <p:cNvPr id="234501" name="Text Box 5"/>
          <p:cNvSpPr txBox="1">
            <a:spLocks noChangeArrowheads="1"/>
          </p:cNvSpPr>
          <p:nvPr/>
        </p:nvSpPr>
        <p:spPr bwMode="auto">
          <a:xfrm rot="16200000">
            <a:off x="1861849" y="3420239"/>
            <a:ext cx="395345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Arial" charset="0"/>
              </a:rPr>
              <a:t>Average Messages per Lookup</a:t>
            </a:r>
          </a:p>
        </p:txBody>
      </p:sp>
      <p:sp>
        <p:nvSpPr>
          <p:cNvPr id="234502" name="Text Box 6"/>
          <p:cNvSpPr txBox="1">
            <a:spLocks noChangeArrowheads="1"/>
          </p:cNvSpPr>
          <p:nvPr/>
        </p:nvSpPr>
        <p:spPr bwMode="auto">
          <a:xfrm>
            <a:off x="1810025" y="6207126"/>
            <a:ext cx="237276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Arial" charset="0"/>
              </a:rPr>
              <a:t>Constant is 1/2</a:t>
            </a:r>
            <a:endParaRPr lang="en-US" sz="2400" i="1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470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0CA7-3545-484D-AAEB-F7D5D34EA59E}" type="slidenum">
              <a:rPr lang="en-US"/>
              <a:pPr/>
              <a:t>48</a:t>
            </a:fld>
            <a:endParaRPr lang="en-US"/>
          </a:p>
        </p:txBody>
      </p:sp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 experiment setup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 </a:t>
            </a:r>
            <a:r>
              <a:rPr lang="en-US" b="1" dirty="0"/>
              <a:t>1,000 Chord servers</a:t>
            </a:r>
          </a:p>
          <a:p>
            <a:pPr lvl="1"/>
            <a:r>
              <a:rPr lang="en-US" sz="2800" dirty="0"/>
              <a:t>Each server’s </a:t>
            </a:r>
            <a:r>
              <a:rPr lang="en-US" sz="2800" b="1" dirty="0"/>
              <a:t>successor list </a:t>
            </a:r>
            <a:r>
              <a:rPr lang="en-US" sz="2800" dirty="0"/>
              <a:t>has 20 entries</a:t>
            </a:r>
          </a:p>
          <a:p>
            <a:pPr lvl="1"/>
            <a:r>
              <a:rPr lang="en-US" sz="2800" dirty="0"/>
              <a:t>Wait until they 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</a:rPr>
              <a:t>stabilize</a:t>
            </a:r>
          </a:p>
          <a:p>
            <a:endParaRPr lang="en-US" dirty="0"/>
          </a:p>
          <a:p>
            <a:r>
              <a:rPr lang="en-US" dirty="0"/>
              <a:t>Insert 1,000 key/value pairs</a:t>
            </a:r>
          </a:p>
          <a:p>
            <a:pPr lvl="1"/>
            <a:r>
              <a:rPr lang="en-US" sz="2800" b="1" dirty="0"/>
              <a:t>Five</a:t>
            </a:r>
            <a:r>
              <a:rPr lang="en-US" sz="2800" dirty="0"/>
              <a:t> </a:t>
            </a:r>
            <a:r>
              <a:rPr lang="en-US" sz="2800" b="1" dirty="0"/>
              <a:t>replicas</a:t>
            </a:r>
            <a:r>
              <a:rPr lang="en-US" sz="2800" dirty="0"/>
              <a:t> of each</a:t>
            </a:r>
          </a:p>
          <a:p>
            <a:endParaRPr lang="en-US" dirty="0"/>
          </a:p>
          <a:p>
            <a:r>
              <a:rPr lang="en-US" b="1" spc="-150" dirty="0"/>
              <a:t>Stop X% </a:t>
            </a:r>
            <a:r>
              <a:rPr lang="en-US" spc="-150" dirty="0"/>
              <a:t>of the servers, immediately make 1,000 lookups</a:t>
            </a:r>
          </a:p>
        </p:txBody>
      </p:sp>
    </p:spTree>
    <p:extLst>
      <p:ext uri="{BB962C8B-B14F-4D97-AF65-F5344CB8AC3E}">
        <p14:creationId xmlns:p14="http://schemas.microsoft.com/office/powerpoint/2010/main" val="7576856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ECB8-94EA-634D-B643-6BFC0F4B125A}" type="slidenum">
              <a:rPr lang="en-US"/>
              <a:pPr/>
              <a:t>49</a:t>
            </a:fld>
            <a:endParaRPr lang="en-US"/>
          </a:p>
        </p:txBody>
      </p:sp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Massive failures have little impact</a:t>
            </a: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7809328"/>
              </p:ext>
            </p:extLst>
          </p:nvPr>
        </p:nvGraphicFramePr>
        <p:xfrm>
          <a:off x="3097212" y="1698626"/>
          <a:ext cx="5994400" cy="3965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7572" name="Text Box 4"/>
          <p:cNvSpPr txBox="1">
            <a:spLocks noChangeArrowheads="1"/>
          </p:cNvSpPr>
          <p:nvPr/>
        </p:nvSpPr>
        <p:spPr bwMode="auto">
          <a:xfrm rot="16200000">
            <a:off x="1236674" y="3217833"/>
            <a:ext cx="324800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Arial" charset="0"/>
              </a:rPr>
              <a:t>Failed Lookups (Percent)</a:t>
            </a:r>
          </a:p>
        </p:txBody>
      </p:sp>
      <p:sp>
        <p:nvSpPr>
          <p:cNvPr id="237573" name="Text Box 5"/>
          <p:cNvSpPr txBox="1">
            <a:spLocks noChangeArrowheads="1"/>
          </p:cNvSpPr>
          <p:nvPr/>
        </p:nvSpPr>
        <p:spPr bwMode="auto">
          <a:xfrm>
            <a:off x="4544022" y="5568950"/>
            <a:ext cx="29626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Arial" charset="0"/>
              </a:rPr>
              <a:t>Failed Nodes (Percent)</a:t>
            </a:r>
          </a:p>
        </p:txBody>
      </p:sp>
      <p:sp>
        <p:nvSpPr>
          <p:cNvPr id="237574" name="Text Box 6"/>
          <p:cNvSpPr txBox="1">
            <a:spLocks noChangeArrowheads="1"/>
          </p:cNvSpPr>
          <p:nvPr/>
        </p:nvSpPr>
        <p:spPr bwMode="auto">
          <a:xfrm>
            <a:off x="5581055" y="2133601"/>
            <a:ext cx="20601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Arial" charset="0"/>
              </a:rPr>
              <a:t>(1/2)</a:t>
            </a:r>
            <a:r>
              <a:rPr lang="en-US" sz="2400" baseline="30000" dirty="0">
                <a:latin typeface="Arial" charset="0"/>
              </a:rPr>
              <a:t>6</a:t>
            </a:r>
            <a:r>
              <a:rPr lang="en-US" sz="2400" dirty="0">
                <a:latin typeface="Arial" charset="0"/>
              </a:rPr>
              <a:t> is 1.6%</a:t>
            </a:r>
          </a:p>
        </p:txBody>
      </p:sp>
      <p:sp>
        <p:nvSpPr>
          <p:cNvPr id="237575" name="Line 7"/>
          <p:cNvSpPr>
            <a:spLocks noChangeShapeType="1"/>
          </p:cNvSpPr>
          <p:nvPr/>
        </p:nvSpPr>
        <p:spPr bwMode="auto">
          <a:xfrm flipV="1">
            <a:off x="7694612" y="2286000"/>
            <a:ext cx="914400" cy="762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620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Successful adoption in </a:t>
            </a:r>
            <a:r>
              <a:rPr lang="en-US" b="1" dirty="0"/>
              <a:t>some niche areas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Client-to-client (legal, illegal) </a:t>
            </a:r>
            <a:r>
              <a:rPr lang="en-US" b="1" dirty="0"/>
              <a:t>file sharing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Digital currency:</a:t>
            </a:r>
            <a:r>
              <a:rPr lang="en-US" dirty="0"/>
              <a:t> no natural single owner (Bitcoin)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Voice/video telephony:</a:t>
            </a:r>
            <a:r>
              <a:rPr lang="en-US" dirty="0"/>
              <a:t> user to user anyway</a:t>
            </a:r>
          </a:p>
          <a:p>
            <a:pPr marL="914400" lvl="1" indent="-514350"/>
            <a:r>
              <a:rPr lang="en-US" sz="2800" dirty="0"/>
              <a:t>Issues: Privacy and control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P2P adoption</a:t>
            </a:r>
          </a:p>
        </p:txBody>
      </p:sp>
    </p:spTree>
    <p:extLst>
      <p:ext uri="{BB962C8B-B14F-4D97-AF65-F5344CB8AC3E}">
        <p14:creationId xmlns:p14="http://schemas.microsoft.com/office/powerpoint/2010/main" val="20354155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Peer-to-Peer Systems</a:t>
            </a:r>
          </a:p>
          <a:p>
            <a:pPr marL="514350" indent="-514350"/>
            <a:endParaRPr lang="en-US" sz="3200" dirty="0"/>
          </a:p>
          <a:p>
            <a:pPr marL="514350" indent="-514350">
              <a:buFont typeface="+mj-lt"/>
              <a:buAutoNum type="arabicPeriod" startAt="2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Distributed Hash Tables</a:t>
            </a:r>
          </a:p>
          <a:p>
            <a:pPr marL="514350" indent="-514350">
              <a:buFont typeface="+mj-lt"/>
              <a:buAutoNum type="arabicPeriod" startAt="2"/>
            </a:pPr>
            <a:endParaRPr lang="en-US" sz="3200" dirty="0"/>
          </a:p>
          <a:p>
            <a:pPr marL="514350" indent="-514350">
              <a:buFont typeface="+mj-lt"/>
              <a:buAutoNum type="arabicPeriod" startAt="2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Chord Lookup Service</a:t>
            </a:r>
          </a:p>
          <a:p>
            <a:pPr marL="914400" lvl="1" indent="-514350"/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Basic design</a:t>
            </a:r>
          </a:p>
          <a:p>
            <a:pPr marL="914400" lvl="1" indent="-514350"/>
            <a:r>
              <a:rPr lang="en-US" sz="3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Integration with </a:t>
            </a:r>
            <a:r>
              <a:rPr lang="en-US" sz="3200" i="1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DHash</a:t>
            </a:r>
            <a:r>
              <a:rPr lang="en-US" sz="3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DHT, performance</a:t>
            </a:r>
          </a:p>
          <a:p>
            <a:pPr marL="514350" indent="-514350">
              <a:buFont typeface="+mj-lt"/>
              <a:buAutoNum type="arabicPeriod"/>
            </a:pPr>
            <a:endParaRPr lang="en-US" sz="3200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514350" indent="-514350">
              <a:buFont typeface="+mj-lt"/>
              <a:buAutoNum type="arabicPeriod" startAt="4"/>
            </a:pPr>
            <a:r>
              <a:rPr lang="en-US" sz="3200" b="1" spc="-150" dirty="0"/>
              <a:t>Concluding thoughts on DHT, P2P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</p:spTree>
    <p:extLst>
      <p:ext uri="{BB962C8B-B14F-4D97-AF65-F5344CB8AC3E}">
        <p14:creationId xmlns:p14="http://schemas.microsoft.com/office/powerpoint/2010/main" val="12723409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 DHTs (CAN, Chord, </a:t>
            </a:r>
            <a:r>
              <a:rPr lang="en-US" dirty="0" err="1"/>
              <a:t>Kademlia</a:t>
            </a:r>
            <a:r>
              <a:rPr lang="en-US" dirty="0"/>
              <a:t>, Pastry, Tapestry) proposed in 2001-02</a:t>
            </a:r>
          </a:p>
          <a:p>
            <a:endParaRPr lang="en-US" dirty="0"/>
          </a:p>
          <a:p>
            <a:r>
              <a:rPr lang="en-US" dirty="0"/>
              <a:t>Next 5-6 years saw proliferation of DHT-based apps:</a:t>
            </a:r>
          </a:p>
          <a:p>
            <a:pPr lvl="1"/>
            <a:r>
              <a:rPr lang="en-US" dirty="0"/>
              <a:t>Filesystems (e.g., CFS, Ivy, </a:t>
            </a:r>
            <a:r>
              <a:rPr lang="en-US" dirty="0" err="1"/>
              <a:t>OceanStore</a:t>
            </a:r>
            <a:r>
              <a:rPr lang="en-US" dirty="0"/>
              <a:t>, Pond, PAST)</a:t>
            </a:r>
          </a:p>
          <a:p>
            <a:pPr lvl="1"/>
            <a:r>
              <a:rPr lang="en-US" dirty="0"/>
              <a:t>Naming systems (e.g., SFR, Beehive)</a:t>
            </a:r>
          </a:p>
          <a:p>
            <a:pPr lvl="1"/>
            <a:r>
              <a:rPr lang="en-US" dirty="0"/>
              <a:t>DB query processing [PIER, </a:t>
            </a:r>
            <a:r>
              <a:rPr lang="en-US" dirty="0" err="1"/>
              <a:t>Wisc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Content distribution systems (e.g., </a:t>
            </a:r>
            <a:r>
              <a:rPr lang="en-US" dirty="0" err="1"/>
              <a:t>CoralCDN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distributed databases (e.g., PIER)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409EB-B5B0-5843-A8C6-E38AAD469A33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DHTs: Impact</a:t>
            </a:r>
          </a:p>
        </p:txBody>
      </p:sp>
    </p:spTree>
    <p:extLst>
      <p:ext uri="{BB962C8B-B14F-4D97-AF65-F5344CB8AC3E}">
        <p14:creationId xmlns:p14="http://schemas.microsoft.com/office/powerpoint/2010/main" val="20383583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don’t all services use P2P?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8619" y="1770731"/>
            <a:ext cx="10420749" cy="426856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rgbClr val="FF0000"/>
                </a:solidFill>
              </a:rPr>
              <a:t>High latency and limited bandwidth </a:t>
            </a:r>
            <a:r>
              <a:rPr lang="en-US" sz="3200" dirty="0"/>
              <a:t>between peers (vs. intra/inter-datacenter</a:t>
            </a:r>
            <a:r>
              <a:rPr lang="en-US" sz="3200" i="1" dirty="0"/>
              <a:t>)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User computers are </a:t>
            </a:r>
            <a:r>
              <a:rPr lang="en-US" sz="3200" b="1" dirty="0">
                <a:solidFill>
                  <a:srgbClr val="FF0000"/>
                </a:solidFill>
              </a:rPr>
              <a:t>less reliable </a:t>
            </a:r>
            <a:r>
              <a:rPr lang="en-US" sz="3200" dirty="0"/>
              <a:t>than managed servers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rgbClr val="FF0000"/>
                </a:solidFill>
              </a:rPr>
              <a:t>Lack of trust </a:t>
            </a:r>
            <a:r>
              <a:rPr lang="en-US" sz="3200" dirty="0"/>
              <a:t>in peers’ correct behavior</a:t>
            </a:r>
          </a:p>
          <a:p>
            <a:pPr lvl="1"/>
            <a:r>
              <a:rPr lang="en-US" sz="3200" spc="-150" dirty="0"/>
              <a:t>Securing DHT routing hard, unsolved in practice</a:t>
            </a:r>
          </a:p>
          <a:p>
            <a:pPr lvl="1"/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409EB-B5B0-5843-A8C6-E38AAD469A33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6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59297" y="1588168"/>
            <a:ext cx="8710863" cy="4888832"/>
          </a:xfrm>
        </p:spPr>
        <p:txBody>
          <a:bodyPr>
            <a:normAutofit/>
          </a:bodyPr>
          <a:lstStyle/>
          <a:p>
            <a:r>
              <a:rPr lang="en-US" dirty="0"/>
              <a:t>Seem promising for finding data in large P2P systems</a:t>
            </a:r>
          </a:p>
          <a:p>
            <a:r>
              <a:rPr lang="en-US" dirty="0"/>
              <a:t>Decentralization seems good for load, fault tolerance  </a:t>
            </a:r>
          </a:p>
          <a:p>
            <a:pPr lvl="1"/>
            <a:endParaRPr lang="en-US" sz="2800" dirty="0"/>
          </a:p>
          <a:p>
            <a:r>
              <a:rPr lang="en-US" b="1" dirty="0"/>
              <a:t>But: </a:t>
            </a:r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security problems </a:t>
            </a:r>
            <a:r>
              <a:rPr lang="en-US" dirty="0"/>
              <a:t>are difficult</a:t>
            </a:r>
            <a:endParaRPr lang="en-US" b="1" dirty="0"/>
          </a:p>
          <a:p>
            <a:r>
              <a:rPr lang="en-US" b="1" dirty="0"/>
              <a:t>But: </a:t>
            </a:r>
            <a:r>
              <a:rPr lang="en-US" b="1" dirty="0">
                <a:solidFill>
                  <a:srgbClr val="FF0000"/>
                </a:solidFill>
              </a:rPr>
              <a:t>churn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a problem, particularly if log(n) is big</a:t>
            </a:r>
          </a:p>
          <a:p>
            <a:r>
              <a:rPr lang="en-US" b="1" dirty="0"/>
              <a:t>And: </a:t>
            </a:r>
            <a:r>
              <a:rPr lang="en-US" dirty="0"/>
              <a:t>cloud computing solved many economics reasons, as did rise of ad-based business models</a:t>
            </a:r>
          </a:p>
          <a:p>
            <a:endParaRPr lang="en-US" dirty="0"/>
          </a:p>
          <a:p>
            <a:r>
              <a:rPr lang="en-US" dirty="0"/>
              <a:t>DHTs have not had the hoped-for impact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DHTs in retrospective</a:t>
            </a:r>
          </a:p>
        </p:txBody>
      </p:sp>
    </p:spTree>
    <p:extLst>
      <p:ext uri="{BB962C8B-B14F-4D97-AF65-F5344CB8AC3E}">
        <p14:creationId xmlns:p14="http://schemas.microsoft.com/office/powerpoint/2010/main" val="15955031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5549" y="1588168"/>
            <a:ext cx="8710863" cy="517775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Consistent hashing</a:t>
            </a:r>
          </a:p>
          <a:p>
            <a:pPr lvl="1"/>
            <a:r>
              <a:rPr lang="en-US" sz="2600" dirty="0"/>
              <a:t>Elegant way to divide a workload across machines</a:t>
            </a:r>
          </a:p>
          <a:p>
            <a:pPr lvl="1"/>
            <a:r>
              <a:rPr lang="en-US" sz="2600" dirty="0"/>
              <a:t>Very useful in clusters: actively used today in Amazon Dynamo and other systems</a:t>
            </a:r>
            <a:endParaRPr lang="en-US" sz="26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spcBef>
                <a:spcPts val="2400"/>
              </a:spcBef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Replication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for high availability, efficient recovery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spcBef>
                <a:spcPts val="2400"/>
              </a:spcBef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Incremental scalability</a:t>
            </a:r>
          </a:p>
          <a:p>
            <a:pPr>
              <a:spcBef>
                <a:spcPts val="2400"/>
              </a:spcBef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Self-management: </a:t>
            </a:r>
            <a:r>
              <a:rPr lang="en-US" dirty="0"/>
              <a:t>minimal configuration</a:t>
            </a:r>
          </a:p>
          <a:p>
            <a:pPr>
              <a:spcBef>
                <a:spcPts val="2400"/>
              </a:spcBef>
            </a:pPr>
            <a:r>
              <a:rPr lang="en-US" b="1" dirty="0"/>
              <a:t>Unique trait: </a:t>
            </a:r>
            <a:r>
              <a:rPr lang="en-US" dirty="0"/>
              <a:t>no single server to shut down/monitor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409EB-B5B0-5843-A8C6-E38AAD469A33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DHTs got right</a:t>
            </a:r>
          </a:p>
        </p:txBody>
      </p:sp>
    </p:spTree>
    <p:extLst>
      <p:ext uri="{BB962C8B-B14F-4D97-AF65-F5344CB8AC3E}">
        <p14:creationId xmlns:p14="http://schemas.microsoft.com/office/powerpoint/2010/main" val="2028911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74812" y="1447800"/>
            <a:ext cx="8763000" cy="4592053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2000"/>
              </a:spcBef>
              <a:buFont typeface="+mj-lt"/>
              <a:buAutoNum type="arabicPeriod"/>
            </a:pPr>
            <a:r>
              <a:rPr lang="en-US" dirty="0"/>
              <a:t>User clicks on download link</a:t>
            </a:r>
          </a:p>
          <a:p>
            <a:pPr marL="914400" lvl="1" indent="-514350">
              <a:spcBef>
                <a:spcPts val="400"/>
              </a:spcBef>
            </a:pPr>
            <a:r>
              <a:rPr lang="en-US" dirty="0"/>
              <a:t>Gets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torrent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file with content hash, IP addr of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tracker</a:t>
            </a:r>
          </a:p>
          <a:p>
            <a:pPr marL="514350" indent="-514350">
              <a:spcBef>
                <a:spcPts val="2000"/>
              </a:spcBef>
              <a:buFont typeface="+mj-lt"/>
              <a:buAutoNum type="arabicPeriod"/>
            </a:pPr>
            <a:r>
              <a:rPr lang="en-US" dirty="0"/>
              <a:t>User’s BitTorrent (BT) client talks to tracker</a:t>
            </a:r>
          </a:p>
          <a:p>
            <a:pPr marL="914400" lvl="1" indent="-514350">
              <a:spcBef>
                <a:spcPts val="400"/>
              </a:spcBef>
            </a:pPr>
            <a:r>
              <a:rPr lang="en-US" dirty="0"/>
              <a:t>Tracker tells it </a:t>
            </a:r>
            <a:r>
              <a:rPr lang="en-US" b="1" dirty="0"/>
              <a:t>list of peers </a:t>
            </a:r>
            <a:r>
              <a:rPr lang="en-US" dirty="0"/>
              <a:t>who have file</a:t>
            </a:r>
          </a:p>
          <a:p>
            <a:pPr marL="514350" indent="-514350">
              <a:spcBef>
                <a:spcPts val="2000"/>
              </a:spcBef>
              <a:buFont typeface="+mj-lt"/>
              <a:buAutoNum type="arabicPeriod"/>
            </a:pPr>
            <a:r>
              <a:rPr lang="en-US" dirty="0"/>
              <a:t>User’s BT client downloads file from peers</a:t>
            </a:r>
          </a:p>
          <a:p>
            <a:pPr marL="514350" indent="-514350">
              <a:spcBef>
                <a:spcPts val="2000"/>
              </a:spcBef>
              <a:buFont typeface="+mj-lt"/>
              <a:buAutoNum type="arabicPeriod"/>
            </a:pPr>
            <a:r>
              <a:rPr lang="en-US" dirty="0"/>
              <a:t>User’s BT client tells tracker it has a copy now, too</a:t>
            </a:r>
          </a:p>
          <a:p>
            <a:pPr marL="514350" indent="-514350">
              <a:spcBef>
                <a:spcPts val="2000"/>
              </a:spcBef>
              <a:buFont typeface="+mj-lt"/>
              <a:buAutoNum type="arabicPeriod"/>
            </a:pPr>
            <a:r>
              <a:rPr lang="en-US" dirty="0"/>
              <a:t>User’s BT client serves the file to others for a while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Classic BitTorrent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779366" y="5467696"/>
            <a:ext cx="6553893" cy="104740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600" b="0" dirty="0">
                <a:solidFill>
                  <a:schemeClr val="tx1"/>
                </a:solidFill>
              </a:rPr>
              <a:t>Provides huge download bandwidth, </a:t>
            </a:r>
            <a:r>
              <a:rPr lang="en-US" sz="2600" dirty="0">
                <a:solidFill>
                  <a:schemeClr val="tx1"/>
                </a:solidFill>
              </a:rPr>
              <a:t>without</a:t>
            </a:r>
            <a:r>
              <a:rPr lang="en-US" sz="2600" b="0" dirty="0">
                <a:solidFill>
                  <a:schemeClr val="tx1"/>
                </a:solidFill>
              </a:rPr>
              <a:t> expensive server or network links</a:t>
            </a:r>
          </a:p>
        </p:txBody>
      </p:sp>
    </p:spTree>
    <p:extLst>
      <p:ext uri="{BB962C8B-B14F-4D97-AF65-F5344CB8AC3E}">
        <p14:creationId xmlns:p14="http://schemas.microsoft.com/office/powerpoint/2010/main" val="193485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0775E-F619-184B-9AAF-7E985C709E3F}" type="slidenum">
              <a:rPr lang="en-US"/>
              <a:pPr/>
              <a:t>7</a:t>
            </a:fld>
            <a:endParaRPr lang="en-US"/>
          </a:p>
        </p:txBody>
      </p:sp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lookup problem</a:t>
            </a:r>
          </a:p>
        </p:txBody>
      </p:sp>
      <p:sp>
        <p:nvSpPr>
          <p:cNvPr id="194565" name="Text Box 5"/>
          <p:cNvSpPr txBox="1">
            <a:spLocks noChangeArrowheads="1"/>
          </p:cNvSpPr>
          <p:nvPr/>
        </p:nvSpPr>
        <p:spPr bwMode="auto">
          <a:xfrm>
            <a:off x="3947288" y="2916909"/>
            <a:ext cx="5966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Arial" charset="0"/>
              </a:rPr>
              <a:t>N</a:t>
            </a:r>
            <a:r>
              <a:rPr lang="en-US" sz="2800" baseline="-25000" dirty="0">
                <a:latin typeface="Arial" charset="0"/>
              </a:rPr>
              <a:t>1</a:t>
            </a:r>
          </a:p>
        </p:txBody>
      </p:sp>
      <p:sp>
        <p:nvSpPr>
          <p:cNvPr id="194566" name="Text Box 6"/>
          <p:cNvSpPr txBox="1">
            <a:spLocks noChangeArrowheads="1"/>
          </p:cNvSpPr>
          <p:nvPr/>
        </p:nvSpPr>
        <p:spPr bwMode="auto">
          <a:xfrm>
            <a:off x="4980111" y="2098150"/>
            <a:ext cx="5966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Arial" charset="0"/>
              </a:rPr>
              <a:t>N</a:t>
            </a:r>
            <a:r>
              <a:rPr lang="en-US" sz="2800" baseline="-25000" dirty="0">
                <a:latin typeface="Arial" charset="0"/>
              </a:rPr>
              <a:t>2</a:t>
            </a:r>
          </a:p>
        </p:txBody>
      </p:sp>
      <p:sp>
        <p:nvSpPr>
          <p:cNvPr id="194567" name="Text Box 7"/>
          <p:cNvSpPr txBox="1">
            <a:spLocks noChangeArrowheads="1"/>
          </p:cNvSpPr>
          <p:nvPr/>
        </p:nvSpPr>
        <p:spPr bwMode="auto">
          <a:xfrm>
            <a:off x="6425972" y="2213717"/>
            <a:ext cx="5966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Arial" charset="0"/>
              </a:rPr>
              <a:t>N</a:t>
            </a:r>
            <a:r>
              <a:rPr lang="en-US" sz="2800" baseline="-25000" dirty="0">
                <a:latin typeface="Arial" charset="0"/>
              </a:rPr>
              <a:t>3</a:t>
            </a:r>
          </a:p>
        </p:txBody>
      </p:sp>
      <p:sp>
        <p:nvSpPr>
          <p:cNvPr id="194568" name="Text Box 8"/>
          <p:cNvSpPr txBox="1">
            <a:spLocks noChangeArrowheads="1"/>
          </p:cNvSpPr>
          <p:nvPr/>
        </p:nvSpPr>
        <p:spPr bwMode="auto">
          <a:xfrm>
            <a:off x="7271779" y="4838906"/>
            <a:ext cx="5774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Arial" charset="0"/>
              </a:rPr>
              <a:t>N</a:t>
            </a:r>
            <a:r>
              <a:rPr lang="en-US" sz="2800" baseline="-25000" dirty="0">
                <a:latin typeface="Arial" charset="0"/>
              </a:rPr>
              <a:t>6</a:t>
            </a:r>
          </a:p>
        </p:txBody>
      </p:sp>
      <p:sp>
        <p:nvSpPr>
          <p:cNvPr id="194569" name="Text Box 9"/>
          <p:cNvSpPr txBox="1">
            <a:spLocks noChangeArrowheads="1"/>
          </p:cNvSpPr>
          <p:nvPr/>
        </p:nvSpPr>
        <p:spPr bwMode="auto">
          <a:xfrm>
            <a:off x="5804918" y="5029200"/>
            <a:ext cx="5774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Arial" charset="0"/>
              </a:rPr>
              <a:t>N</a:t>
            </a:r>
            <a:r>
              <a:rPr lang="en-US" sz="2800" baseline="-25000" dirty="0">
                <a:latin typeface="Arial" charset="0"/>
              </a:rPr>
              <a:t>5</a:t>
            </a:r>
          </a:p>
        </p:txBody>
      </p:sp>
      <p:sp>
        <p:nvSpPr>
          <p:cNvPr id="194571" name="Text Box 11"/>
          <p:cNvSpPr txBox="1">
            <a:spLocks noChangeArrowheads="1"/>
          </p:cNvSpPr>
          <p:nvPr/>
        </p:nvSpPr>
        <p:spPr bwMode="auto">
          <a:xfrm>
            <a:off x="2578278" y="3830069"/>
            <a:ext cx="221246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Arial" charset="0"/>
              </a:rPr>
              <a:t>Publisher (N</a:t>
            </a:r>
            <a:r>
              <a:rPr lang="en-US" sz="2400" baseline="-25000" dirty="0">
                <a:latin typeface="Arial" charset="0"/>
              </a:rPr>
              <a:t>4</a:t>
            </a:r>
            <a:r>
              <a:rPr lang="en-US" sz="2400" dirty="0">
                <a:latin typeface="Arial" charset="0"/>
              </a:rPr>
              <a:t>)</a:t>
            </a:r>
          </a:p>
        </p:txBody>
      </p:sp>
      <p:sp>
        <p:nvSpPr>
          <p:cNvPr id="194573" name="Text Box 13"/>
          <p:cNvSpPr txBox="1">
            <a:spLocks noChangeArrowheads="1"/>
          </p:cNvSpPr>
          <p:nvPr/>
        </p:nvSpPr>
        <p:spPr bwMode="auto">
          <a:xfrm>
            <a:off x="7849182" y="2810786"/>
            <a:ext cx="10390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Arial" charset="0"/>
              </a:rPr>
              <a:t>Client</a:t>
            </a:r>
          </a:p>
        </p:txBody>
      </p:sp>
      <p:sp>
        <p:nvSpPr>
          <p:cNvPr id="194575" name="Text Box 15"/>
          <p:cNvSpPr txBox="1">
            <a:spLocks noChangeArrowheads="1"/>
          </p:cNvSpPr>
          <p:nvPr/>
        </p:nvSpPr>
        <p:spPr bwMode="auto">
          <a:xfrm>
            <a:off x="7647042" y="3223272"/>
            <a:ext cx="4042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Arial" charset="0"/>
              </a:rPr>
              <a:t>?</a:t>
            </a:r>
          </a:p>
        </p:txBody>
      </p:sp>
      <p:sp>
        <p:nvSpPr>
          <p:cNvPr id="194576" name="Freeform 16"/>
          <p:cNvSpPr>
            <a:spLocks/>
          </p:cNvSpPr>
          <p:nvPr/>
        </p:nvSpPr>
        <p:spPr bwMode="auto">
          <a:xfrm rot="17100000">
            <a:off x="8082257" y="3180063"/>
            <a:ext cx="313709" cy="400110"/>
          </a:xfrm>
          <a:custGeom>
            <a:avLst/>
            <a:gdLst>
              <a:gd name="T0" fmla="*/ 768 w 768"/>
              <a:gd name="T1" fmla="*/ 144 h 168"/>
              <a:gd name="T2" fmla="*/ 240 w 768"/>
              <a:gd name="T3" fmla="*/ 144 h 168"/>
              <a:gd name="T4" fmla="*/ 0 w 768"/>
              <a:gd name="T5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68" h="168">
                <a:moveTo>
                  <a:pt x="768" y="144"/>
                </a:moveTo>
                <a:cubicBezTo>
                  <a:pt x="568" y="156"/>
                  <a:pt x="368" y="168"/>
                  <a:pt x="240" y="144"/>
                </a:cubicBezTo>
                <a:cubicBezTo>
                  <a:pt x="112" y="120"/>
                  <a:pt x="56" y="60"/>
                  <a:pt x="0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323891" y="2959663"/>
            <a:ext cx="2116858" cy="1409708"/>
            <a:chOff x="6374437" y="1843136"/>
            <a:chExt cx="2116858" cy="1409708"/>
          </a:xfrm>
        </p:grpSpPr>
        <p:sp>
          <p:nvSpPr>
            <p:cNvPr id="20" name="Cloud 19"/>
            <p:cNvSpPr/>
            <p:nvPr/>
          </p:nvSpPr>
          <p:spPr>
            <a:xfrm>
              <a:off x="6374437" y="1843136"/>
              <a:ext cx="2116858" cy="1409708"/>
            </a:xfrm>
            <a:prstGeom prst="cloud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noFill/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</a:endParaRPr>
            </a:p>
          </p:txBody>
        </p:sp>
        <p:sp>
          <p:nvSpPr>
            <p:cNvPr id="21" name="Text Box 30"/>
            <p:cNvSpPr txBox="1">
              <a:spLocks noChangeArrowheads="1"/>
            </p:cNvSpPr>
            <p:nvPr/>
          </p:nvSpPr>
          <p:spPr bwMode="auto">
            <a:xfrm>
              <a:off x="6781800" y="2326367"/>
              <a:ext cx="131318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Internet</a:t>
              </a:r>
            </a:p>
          </p:txBody>
        </p:sp>
      </p:grpSp>
      <p:sp>
        <p:nvSpPr>
          <p:cNvPr id="23" name="computr2"/>
          <p:cNvSpPr>
            <a:spLocks noEditPoints="1" noChangeArrowheads="1"/>
          </p:cNvSpPr>
          <p:nvPr/>
        </p:nvSpPr>
        <p:spPr bwMode="auto">
          <a:xfrm>
            <a:off x="3957998" y="2595468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computr2"/>
          <p:cNvSpPr>
            <a:spLocks noEditPoints="1" noChangeArrowheads="1"/>
          </p:cNvSpPr>
          <p:nvPr/>
        </p:nvSpPr>
        <p:spPr bwMode="auto">
          <a:xfrm>
            <a:off x="5002563" y="1807537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computr2"/>
          <p:cNvSpPr>
            <a:spLocks noEditPoints="1" noChangeArrowheads="1"/>
          </p:cNvSpPr>
          <p:nvPr/>
        </p:nvSpPr>
        <p:spPr bwMode="auto">
          <a:xfrm>
            <a:off x="6468674" y="1896031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computr2"/>
          <p:cNvSpPr>
            <a:spLocks noEditPoints="1" noChangeArrowheads="1"/>
          </p:cNvSpPr>
          <p:nvPr/>
        </p:nvSpPr>
        <p:spPr bwMode="auto">
          <a:xfrm>
            <a:off x="7262161" y="4528350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computr2"/>
          <p:cNvSpPr>
            <a:spLocks noEditPoints="1" noChangeArrowheads="1"/>
          </p:cNvSpPr>
          <p:nvPr/>
        </p:nvSpPr>
        <p:spPr bwMode="auto">
          <a:xfrm>
            <a:off x="5795300" y="4723918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" name="computr2"/>
          <p:cNvSpPr>
            <a:spLocks noEditPoints="1" noChangeArrowheads="1"/>
          </p:cNvSpPr>
          <p:nvPr/>
        </p:nvSpPr>
        <p:spPr bwMode="auto">
          <a:xfrm>
            <a:off x="8182659" y="2452224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" name="computr2"/>
          <p:cNvSpPr>
            <a:spLocks noEditPoints="1" noChangeArrowheads="1"/>
          </p:cNvSpPr>
          <p:nvPr/>
        </p:nvSpPr>
        <p:spPr bwMode="auto">
          <a:xfrm>
            <a:off x="4098665" y="4383346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Rounded Rectangular Callout 2"/>
          <p:cNvSpPr/>
          <p:nvPr/>
        </p:nvSpPr>
        <p:spPr>
          <a:xfrm>
            <a:off x="1674813" y="5100517"/>
            <a:ext cx="3949823" cy="794999"/>
          </a:xfrm>
          <a:prstGeom prst="wedgeRoundRectCallout">
            <a:avLst>
              <a:gd name="adj1" fmla="val 25374"/>
              <a:gd name="adj2" fmla="val -115343"/>
              <a:gd name="adj3" fmla="val 16667"/>
            </a:avLst>
          </a:prstGeom>
          <a:solidFill>
            <a:srgbClr val="FFFF99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put(“Pacific Rim.mp4”, [content])</a:t>
            </a:r>
          </a:p>
        </p:txBody>
      </p:sp>
      <p:sp>
        <p:nvSpPr>
          <p:cNvPr id="32" name="Rounded Rectangular Callout 31"/>
          <p:cNvSpPr/>
          <p:nvPr/>
        </p:nvSpPr>
        <p:spPr>
          <a:xfrm>
            <a:off x="6647866" y="1585074"/>
            <a:ext cx="3789947" cy="486793"/>
          </a:xfrm>
          <a:prstGeom prst="wedgeRoundRectCallout">
            <a:avLst>
              <a:gd name="adj1" fmla="val -8575"/>
              <a:gd name="adj2" fmla="val 98574"/>
              <a:gd name="adj3" fmla="val 16667"/>
            </a:avLst>
          </a:prstGeom>
          <a:solidFill>
            <a:srgbClr val="FFFF99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get(</a:t>
            </a:r>
            <a:r>
              <a:rPr lang="ja-JP" altLang="en-US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“</a:t>
            </a:r>
            <a:r>
              <a:rPr lang="en-US" altLang="ja-JP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Pacific Rim.mp4</a:t>
            </a:r>
            <a:r>
              <a:rPr lang="ja-JP" altLang="en-US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”</a:t>
            </a:r>
            <a:r>
              <a:rPr lang="en-US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</p:txBody>
      </p:sp>
      <p:sp>
        <p:nvSpPr>
          <p:cNvPr id="28" name="Freeform 17">
            <a:extLst>
              <a:ext uri="{FF2B5EF4-FFF2-40B4-BE49-F238E27FC236}">
                <a16:creationId xmlns:a16="http://schemas.microsoft.com/office/drawing/2014/main" id="{14F0ED14-5653-F14D-8B60-499D40B2C7A7}"/>
              </a:ext>
            </a:extLst>
          </p:cNvPr>
          <p:cNvSpPr>
            <a:spLocks/>
          </p:cNvSpPr>
          <p:nvPr/>
        </p:nvSpPr>
        <p:spPr bwMode="auto">
          <a:xfrm>
            <a:off x="4590524" y="2614889"/>
            <a:ext cx="636130" cy="1937034"/>
          </a:xfrm>
          <a:custGeom>
            <a:avLst/>
            <a:gdLst>
              <a:gd name="T0" fmla="*/ 0 w 1872"/>
              <a:gd name="T1" fmla="*/ 1056 h 1056"/>
              <a:gd name="T2" fmla="*/ 1248 w 1872"/>
              <a:gd name="T3" fmla="*/ 816 h 1056"/>
              <a:gd name="T4" fmla="*/ 1872 w 1872"/>
              <a:gd name="T5" fmla="*/ 0 h 1056"/>
              <a:gd name="connsiteX0" fmla="*/ 0 w 10921"/>
              <a:gd name="connsiteY0" fmla="*/ 32672 h 32672"/>
              <a:gd name="connsiteX1" fmla="*/ 6667 w 10921"/>
              <a:gd name="connsiteY1" fmla="*/ 30399 h 32672"/>
              <a:gd name="connsiteX2" fmla="*/ 10921 w 10921"/>
              <a:gd name="connsiteY2" fmla="*/ 0 h 32672"/>
              <a:gd name="connsiteX0" fmla="*/ 0 w 10921"/>
              <a:gd name="connsiteY0" fmla="*/ 32672 h 32672"/>
              <a:gd name="connsiteX1" fmla="*/ 6667 w 10921"/>
              <a:gd name="connsiteY1" fmla="*/ 30399 h 32672"/>
              <a:gd name="connsiteX2" fmla="*/ 10921 w 10921"/>
              <a:gd name="connsiteY2" fmla="*/ 0 h 3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21" h="32672">
                <a:moveTo>
                  <a:pt x="0" y="32672"/>
                </a:moveTo>
                <a:cubicBezTo>
                  <a:pt x="2500" y="32369"/>
                  <a:pt x="5000" y="32066"/>
                  <a:pt x="6667" y="30399"/>
                </a:cubicBezTo>
                <a:cubicBezTo>
                  <a:pt x="8333" y="28733"/>
                  <a:pt x="10088" y="6476"/>
                  <a:pt x="10921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3048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75" grpId="0"/>
      <p:bldP spid="194576" grpId="0" animBg="1"/>
      <p:bldP spid="3" grpId="0" animBg="1"/>
      <p:bldP spid="32" grpId="0" animBg="1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reeform 16">
            <a:extLst>
              <a:ext uri="{FF2B5EF4-FFF2-40B4-BE49-F238E27FC236}">
                <a16:creationId xmlns:a16="http://schemas.microsoft.com/office/drawing/2014/main" id="{08448DF9-5D55-B740-B7F3-FC826780FD98}"/>
              </a:ext>
            </a:extLst>
          </p:cNvPr>
          <p:cNvSpPr>
            <a:spLocks/>
          </p:cNvSpPr>
          <p:nvPr/>
        </p:nvSpPr>
        <p:spPr bwMode="auto">
          <a:xfrm rot="17100000">
            <a:off x="6939348" y="2671772"/>
            <a:ext cx="1014923" cy="1777101"/>
          </a:xfrm>
          <a:custGeom>
            <a:avLst/>
            <a:gdLst>
              <a:gd name="T0" fmla="*/ 768 w 768"/>
              <a:gd name="T1" fmla="*/ 144 h 168"/>
              <a:gd name="T2" fmla="*/ 240 w 768"/>
              <a:gd name="T3" fmla="*/ 144 h 168"/>
              <a:gd name="T4" fmla="*/ 0 w 768"/>
              <a:gd name="T5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68" h="168">
                <a:moveTo>
                  <a:pt x="768" y="144"/>
                </a:moveTo>
                <a:cubicBezTo>
                  <a:pt x="568" y="156"/>
                  <a:pt x="368" y="168"/>
                  <a:pt x="240" y="144"/>
                </a:cubicBezTo>
                <a:cubicBezTo>
                  <a:pt x="112" y="120"/>
                  <a:pt x="56" y="60"/>
                  <a:pt x="0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59" name="Freeform 17">
            <a:extLst>
              <a:ext uri="{FF2B5EF4-FFF2-40B4-BE49-F238E27FC236}">
                <a16:creationId xmlns:a16="http://schemas.microsoft.com/office/drawing/2014/main" id="{4B84E68B-1D7E-764E-B45D-F7B9123B8F48}"/>
              </a:ext>
            </a:extLst>
          </p:cNvPr>
          <p:cNvSpPr>
            <a:spLocks/>
          </p:cNvSpPr>
          <p:nvPr/>
        </p:nvSpPr>
        <p:spPr bwMode="auto">
          <a:xfrm>
            <a:off x="4521962" y="4109862"/>
            <a:ext cx="1470613" cy="431542"/>
          </a:xfrm>
          <a:custGeom>
            <a:avLst/>
            <a:gdLst>
              <a:gd name="T0" fmla="*/ 0 w 1872"/>
              <a:gd name="T1" fmla="*/ 1056 h 1056"/>
              <a:gd name="T2" fmla="*/ 1248 w 1872"/>
              <a:gd name="T3" fmla="*/ 816 h 1056"/>
              <a:gd name="T4" fmla="*/ 1872 w 1872"/>
              <a:gd name="T5" fmla="*/ 0 h 1056"/>
              <a:gd name="connsiteX0" fmla="*/ 0 w 10921"/>
              <a:gd name="connsiteY0" fmla="*/ 32672 h 32672"/>
              <a:gd name="connsiteX1" fmla="*/ 6667 w 10921"/>
              <a:gd name="connsiteY1" fmla="*/ 30399 h 32672"/>
              <a:gd name="connsiteX2" fmla="*/ 10921 w 10921"/>
              <a:gd name="connsiteY2" fmla="*/ 0 h 32672"/>
              <a:gd name="connsiteX0" fmla="*/ 0 w 10921"/>
              <a:gd name="connsiteY0" fmla="*/ 32672 h 32672"/>
              <a:gd name="connsiteX1" fmla="*/ 6667 w 10921"/>
              <a:gd name="connsiteY1" fmla="*/ 30399 h 32672"/>
              <a:gd name="connsiteX2" fmla="*/ 10921 w 10921"/>
              <a:gd name="connsiteY2" fmla="*/ 0 h 3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21" h="32672">
                <a:moveTo>
                  <a:pt x="0" y="32672"/>
                </a:moveTo>
                <a:cubicBezTo>
                  <a:pt x="2500" y="32369"/>
                  <a:pt x="5000" y="32066"/>
                  <a:pt x="6667" y="30399"/>
                </a:cubicBezTo>
                <a:cubicBezTo>
                  <a:pt x="8333" y="28733"/>
                  <a:pt x="10088" y="6476"/>
                  <a:pt x="10921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0775E-F619-184B-9AAF-7E985C709E3F}" type="slidenum">
              <a:rPr lang="en-US"/>
              <a:pPr/>
              <a:t>8</a:t>
            </a:fld>
            <a:endParaRPr lang="en-US"/>
          </a:p>
        </p:txBody>
      </p:sp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Centralized lookup (Napster)</a:t>
            </a:r>
          </a:p>
        </p:txBody>
      </p:sp>
      <p:sp>
        <p:nvSpPr>
          <p:cNvPr id="194565" name="Text Box 5"/>
          <p:cNvSpPr txBox="1">
            <a:spLocks noChangeArrowheads="1"/>
          </p:cNvSpPr>
          <p:nvPr/>
        </p:nvSpPr>
        <p:spPr bwMode="auto">
          <a:xfrm>
            <a:off x="3947288" y="2916909"/>
            <a:ext cx="5966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Arial" charset="0"/>
              </a:rPr>
              <a:t>N</a:t>
            </a:r>
            <a:r>
              <a:rPr lang="en-US" sz="2800" baseline="-25000" dirty="0">
                <a:latin typeface="Arial" charset="0"/>
              </a:rPr>
              <a:t>1</a:t>
            </a:r>
          </a:p>
        </p:txBody>
      </p:sp>
      <p:sp>
        <p:nvSpPr>
          <p:cNvPr id="194566" name="Text Box 6"/>
          <p:cNvSpPr txBox="1">
            <a:spLocks noChangeArrowheads="1"/>
          </p:cNvSpPr>
          <p:nvPr/>
        </p:nvSpPr>
        <p:spPr bwMode="auto">
          <a:xfrm>
            <a:off x="4980111" y="2098150"/>
            <a:ext cx="5966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Arial" charset="0"/>
              </a:rPr>
              <a:t>N</a:t>
            </a:r>
            <a:r>
              <a:rPr lang="en-US" sz="2800" baseline="-25000" dirty="0">
                <a:latin typeface="Arial" charset="0"/>
              </a:rPr>
              <a:t>2</a:t>
            </a:r>
          </a:p>
        </p:txBody>
      </p:sp>
      <p:sp>
        <p:nvSpPr>
          <p:cNvPr id="194567" name="Text Box 7"/>
          <p:cNvSpPr txBox="1">
            <a:spLocks noChangeArrowheads="1"/>
          </p:cNvSpPr>
          <p:nvPr/>
        </p:nvSpPr>
        <p:spPr bwMode="auto">
          <a:xfrm>
            <a:off x="6425972" y="2213717"/>
            <a:ext cx="5966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Arial" charset="0"/>
              </a:rPr>
              <a:t>N</a:t>
            </a:r>
            <a:r>
              <a:rPr lang="en-US" sz="2800" baseline="-25000" dirty="0">
                <a:latin typeface="Arial" charset="0"/>
              </a:rPr>
              <a:t>3</a:t>
            </a:r>
          </a:p>
        </p:txBody>
      </p:sp>
      <p:sp>
        <p:nvSpPr>
          <p:cNvPr id="194568" name="Text Box 8"/>
          <p:cNvSpPr txBox="1">
            <a:spLocks noChangeArrowheads="1"/>
          </p:cNvSpPr>
          <p:nvPr/>
        </p:nvSpPr>
        <p:spPr bwMode="auto">
          <a:xfrm>
            <a:off x="7271779" y="4838906"/>
            <a:ext cx="5774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Arial" charset="0"/>
              </a:rPr>
              <a:t>N</a:t>
            </a:r>
            <a:r>
              <a:rPr lang="en-US" sz="2800" baseline="-25000" dirty="0">
                <a:latin typeface="Arial" charset="0"/>
              </a:rPr>
              <a:t>6</a:t>
            </a:r>
          </a:p>
        </p:txBody>
      </p:sp>
      <p:sp>
        <p:nvSpPr>
          <p:cNvPr id="194569" name="Text Box 9"/>
          <p:cNvSpPr txBox="1">
            <a:spLocks noChangeArrowheads="1"/>
          </p:cNvSpPr>
          <p:nvPr/>
        </p:nvSpPr>
        <p:spPr bwMode="auto">
          <a:xfrm>
            <a:off x="5804918" y="5029200"/>
            <a:ext cx="5774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Arial" charset="0"/>
              </a:rPr>
              <a:t>N</a:t>
            </a:r>
            <a:r>
              <a:rPr lang="en-US" sz="2800" baseline="-25000" dirty="0">
                <a:latin typeface="Arial" charset="0"/>
              </a:rPr>
              <a:t>5</a:t>
            </a:r>
          </a:p>
        </p:txBody>
      </p:sp>
      <p:sp>
        <p:nvSpPr>
          <p:cNvPr id="194571" name="Text Box 11"/>
          <p:cNvSpPr txBox="1">
            <a:spLocks noChangeArrowheads="1"/>
          </p:cNvSpPr>
          <p:nvPr/>
        </p:nvSpPr>
        <p:spPr bwMode="auto">
          <a:xfrm>
            <a:off x="3187878" y="4721639"/>
            <a:ext cx="221246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Arial" charset="0"/>
              </a:rPr>
              <a:t>Publisher (N</a:t>
            </a:r>
            <a:r>
              <a:rPr lang="en-US" sz="2400" baseline="-25000" dirty="0">
                <a:latin typeface="Arial" charset="0"/>
              </a:rPr>
              <a:t>4</a:t>
            </a:r>
            <a:r>
              <a:rPr lang="en-US" sz="2400" dirty="0">
                <a:latin typeface="Arial" charset="0"/>
              </a:rPr>
              <a:t>)</a:t>
            </a:r>
          </a:p>
        </p:txBody>
      </p:sp>
      <p:sp>
        <p:nvSpPr>
          <p:cNvPr id="194573" name="Text Box 13"/>
          <p:cNvSpPr txBox="1">
            <a:spLocks noChangeArrowheads="1"/>
          </p:cNvSpPr>
          <p:nvPr/>
        </p:nvSpPr>
        <p:spPr bwMode="auto">
          <a:xfrm>
            <a:off x="7849182" y="2810786"/>
            <a:ext cx="10390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Arial" charset="0"/>
              </a:rPr>
              <a:t>Client</a:t>
            </a:r>
          </a:p>
        </p:txBody>
      </p:sp>
      <p:sp>
        <p:nvSpPr>
          <p:cNvPr id="23" name="computr2"/>
          <p:cNvSpPr>
            <a:spLocks noEditPoints="1" noChangeArrowheads="1"/>
          </p:cNvSpPr>
          <p:nvPr/>
        </p:nvSpPr>
        <p:spPr bwMode="auto">
          <a:xfrm>
            <a:off x="3957998" y="2595468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computr2"/>
          <p:cNvSpPr>
            <a:spLocks noEditPoints="1" noChangeArrowheads="1"/>
          </p:cNvSpPr>
          <p:nvPr/>
        </p:nvSpPr>
        <p:spPr bwMode="auto">
          <a:xfrm>
            <a:off x="5002563" y="1807537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computr2"/>
          <p:cNvSpPr>
            <a:spLocks noEditPoints="1" noChangeArrowheads="1"/>
          </p:cNvSpPr>
          <p:nvPr/>
        </p:nvSpPr>
        <p:spPr bwMode="auto">
          <a:xfrm>
            <a:off x="6468674" y="1896031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computr2"/>
          <p:cNvSpPr>
            <a:spLocks noEditPoints="1" noChangeArrowheads="1"/>
          </p:cNvSpPr>
          <p:nvPr/>
        </p:nvSpPr>
        <p:spPr bwMode="auto">
          <a:xfrm>
            <a:off x="7262161" y="4528350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computr2"/>
          <p:cNvSpPr>
            <a:spLocks noEditPoints="1" noChangeArrowheads="1"/>
          </p:cNvSpPr>
          <p:nvPr/>
        </p:nvSpPr>
        <p:spPr bwMode="auto">
          <a:xfrm>
            <a:off x="5795300" y="4723918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" name="computr2"/>
          <p:cNvSpPr>
            <a:spLocks noEditPoints="1" noChangeArrowheads="1"/>
          </p:cNvSpPr>
          <p:nvPr/>
        </p:nvSpPr>
        <p:spPr bwMode="auto">
          <a:xfrm>
            <a:off x="8182659" y="2452224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" name="computr2"/>
          <p:cNvSpPr>
            <a:spLocks noEditPoints="1" noChangeArrowheads="1"/>
          </p:cNvSpPr>
          <p:nvPr/>
        </p:nvSpPr>
        <p:spPr bwMode="auto">
          <a:xfrm>
            <a:off x="4098665" y="4383346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Rounded Rectangular Callout 2"/>
          <p:cNvSpPr/>
          <p:nvPr/>
        </p:nvSpPr>
        <p:spPr>
          <a:xfrm>
            <a:off x="1522413" y="3479477"/>
            <a:ext cx="4119221" cy="794999"/>
          </a:xfrm>
          <a:prstGeom prst="wedgeRoundRectCallout">
            <a:avLst>
              <a:gd name="adj1" fmla="val 41980"/>
              <a:gd name="adj2" fmla="val 67227"/>
              <a:gd name="adj3" fmla="val 16667"/>
            </a:avLst>
          </a:prstGeom>
          <a:solidFill>
            <a:srgbClr val="FFFF99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SetLoc</a:t>
            </a:r>
            <a:r>
              <a:rPr lang="en-US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(“Pacific Rim.mp4”, IP address of N</a:t>
            </a:r>
            <a:r>
              <a:rPr lang="en-US" baseline="-250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4</a:t>
            </a:r>
            <a:r>
              <a:rPr lang="en-US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</p:txBody>
      </p:sp>
      <p:sp>
        <p:nvSpPr>
          <p:cNvPr id="32" name="Rounded Rectangular Callout 31"/>
          <p:cNvSpPr/>
          <p:nvPr/>
        </p:nvSpPr>
        <p:spPr>
          <a:xfrm>
            <a:off x="7196295" y="3336623"/>
            <a:ext cx="2968606" cy="781230"/>
          </a:xfrm>
          <a:prstGeom prst="wedgeRoundRectCallout">
            <a:avLst>
              <a:gd name="adj1" fmla="val -64898"/>
              <a:gd name="adj2" fmla="val -736"/>
              <a:gd name="adj3" fmla="val 16667"/>
            </a:avLst>
          </a:prstGeom>
          <a:solidFill>
            <a:srgbClr val="FFFF99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Lookup(</a:t>
            </a:r>
            <a:r>
              <a:rPr lang="ja-JP" altLang="en-US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“</a:t>
            </a:r>
            <a:r>
              <a:rPr lang="en-US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Pacific Rim.mp4</a:t>
            </a:r>
            <a:r>
              <a:rPr lang="ja-JP" altLang="en-US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”</a:t>
            </a:r>
            <a:r>
              <a:rPr lang="en-US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</p:txBody>
      </p:sp>
      <p:sp>
        <p:nvSpPr>
          <p:cNvPr id="28" name="Text Box 9"/>
          <p:cNvSpPr txBox="1">
            <a:spLocks noChangeArrowheads="1"/>
          </p:cNvSpPr>
          <p:nvPr/>
        </p:nvSpPr>
        <p:spPr bwMode="auto">
          <a:xfrm>
            <a:off x="5789679" y="3566901"/>
            <a:ext cx="7040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>
                <a:latin typeface="Arial" charset="0"/>
              </a:rPr>
              <a:t>DB</a:t>
            </a:r>
            <a:endParaRPr lang="en-US" sz="2800" baseline="-25000" dirty="0">
              <a:latin typeface="Arial" charset="0"/>
            </a:endParaRPr>
          </a:p>
        </p:txBody>
      </p:sp>
      <p:sp>
        <p:nvSpPr>
          <p:cNvPr id="31" name="computr2"/>
          <p:cNvSpPr>
            <a:spLocks noEditPoints="1" noChangeArrowheads="1"/>
          </p:cNvSpPr>
          <p:nvPr/>
        </p:nvSpPr>
        <p:spPr bwMode="auto">
          <a:xfrm>
            <a:off x="5908965" y="3245114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075865" y="5232966"/>
            <a:ext cx="3743822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key=“Pacific Rim.mp4”, value=[content]</a:t>
            </a:r>
          </a:p>
        </p:txBody>
      </p:sp>
      <p:sp>
        <p:nvSpPr>
          <p:cNvPr id="33" name="Text Box 17"/>
          <p:cNvSpPr txBox="1">
            <a:spLocks noChangeArrowheads="1"/>
          </p:cNvSpPr>
          <p:nvPr/>
        </p:nvSpPr>
        <p:spPr bwMode="auto">
          <a:xfrm>
            <a:off x="5397786" y="4545843"/>
            <a:ext cx="5040026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ysDash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9900"/>
                </a:solidFill>
                <a:latin typeface="Arial" charset="0"/>
              </a:rPr>
              <a:t>Simple,</a:t>
            </a:r>
            <a:r>
              <a:rPr lang="en-US" sz="2800" dirty="0">
                <a:latin typeface="Arial" charset="0"/>
              </a:rPr>
              <a:t> but O(</a:t>
            </a:r>
            <a:r>
              <a:rPr lang="en-US" sz="2800" i="1" dirty="0">
                <a:latin typeface="Times New Roman" charset="0"/>
              </a:rPr>
              <a:t>N</a:t>
            </a:r>
            <a:r>
              <a:rPr lang="en-US" sz="2800" dirty="0">
                <a:latin typeface="Arial" charset="0"/>
              </a:rPr>
              <a:t>) state and a </a:t>
            </a:r>
            <a:r>
              <a:rPr lang="en-US" sz="2800" dirty="0">
                <a:solidFill>
                  <a:srgbClr val="FF0000"/>
                </a:solidFill>
                <a:latin typeface="Arial" charset="0"/>
              </a:rPr>
              <a:t>single point of failure</a:t>
            </a:r>
          </a:p>
        </p:txBody>
      </p:sp>
    </p:spTree>
    <p:extLst>
      <p:ext uri="{BB962C8B-B14F-4D97-AF65-F5344CB8AC3E}">
        <p14:creationId xmlns:p14="http://schemas.microsoft.com/office/powerpoint/2010/main" val="35468837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3" grpId="0" animBg="1"/>
      <p:bldP spid="32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0775E-F619-184B-9AAF-7E985C709E3F}" type="slidenum">
              <a:rPr lang="en-US"/>
              <a:pPr/>
              <a:t>9</a:t>
            </a:fld>
            <a:endParaRPr lang="en-US"/>
          </a:p>
        </p:txBody>
      </p:sp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Flooded queries (original Gnutella)</a:t>
            </a:r>
          </a:p>
        </p:txBody>
      </p:sp>
      <p:sp>
        <p:nvSpPr>
          <p:cNvPr id="61" name="Text Box 5">
            <a:extLst>
              <a:ext uri="{FF2B5EF4-FFF2-40B4-BE49-F238E27FC236}">
                <a16:creationId xmlns:a16="http://schemas.microsoft.com/office/drawing/2014/main" id="{879C98BF-A6BE-5042-AFF1-444A5CEBC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4338" y="2919967"/>
            <a:ext cx="5966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Arial" charset="0"/>
              </a:rPr>
              <a:t>N</a:t>
            </a:r>
            <a:r>
              <a:rPr lang="en-US" sz="2800" baseline="-25000" dirty="0">
                <a:latin typeface="Arial" charset="0"/>
              </a:rPr>
              <a:t>1</a:t>
            </a:r>
          </a:p>
        </p:txBody>
      </p:sp>
      <p:sp>
        <p:nvSpPr>
          <p:cNvPr id="62" name="Text Box 6">
            <a:extLst>
              <a:ext uri="{FF2B5EF4-FFF2-40B4-BE49-F238E27FC236}">
                <a16:creationId xmlns:a16="http://schemas.microsoft.com/office/drawing/2014/main" id="{6B80B0EA-9F94-FA49-BF5F-96BB73E57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7161" y="2101208"/>
            <a:ext cx="5966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Arial" charset="0"/>
              </a:rPr>
              <a:t>N</a:t>
            </a:r>
            <a:r>
              <a:rPr lang="en-US" sz="2800" baseline="-25000" dirty="0">
                <a:latin typeface="Arial" charset="0"/>
              </a:rPr>
              <a:t>2</a:t>
            </a:r>
          </a:p>
        </p:txBody>
      </p:sp>
      <p:sp>
        <p:nvSpPr>
          <p:cNvPr id="63" name="Text Box 7">
            <a:extLst>
              <a:ext uri="{FF2B5EF4-FFF2-40B4-BE49-F238E27FC236}">
                <a16:creationId xmlns:a16="http://schemas.microsoft.com/office/drawing/2014/main" id="{B86BCDB4-AACB-5F4A-B9BF-AD1E7912E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3022" y="2216775"/>
            <a:ext cx="5966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Arial" charset="0"/>
              </a:rPr>
              <a:t>N</a:t>
            </a:r>
            <a:r>
              <a:rPr lang="en-US" sz="2800" baseline="-25000" dirty="0">
                <a:latin typeface="Arial" charset="0"/>
              </a:rPr>
              <a:t>3</a:t>
            </a:r>
          </a:p>
        </p:txBody>
      </p:sp>
      <p:sp>
        <p:nvSpPr>
          <p:cNvPr id="64" name="Text Box 8">
            <a:extLst>
              <a:ext uri="{FF2B5EF4-FFF2-40B4-BE49-F238E27FC236}">
                <a16:creationId xmlns:a16="http://schemas.microsoft.com/office/drawing/2014/main" id="{141DD28D-C2B7-A24F-9616-57585C2A3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8829" y="4841964"/>
            <a:ext cx="5774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Arial" charset="0"/>
              </a:rPr>
              <a:t>N</a:t>
            </a:r>
            <a:r>
              <a:rPr lang="en-US" sz="2800" baseline="-25000" dirty="0">
                <a:latin typeface="Arial" charset="0"/>
              </a:rPr>
              <a:t>6</a:t>
            </a:r>
          </a:p>
        </p:txBody>
      </p:sp>
      <p:sp>
        <p:nvSpPr>
          <p:cNvPr id="65" name="Text Box 9">
            <a:extLst>
              <a:ext uri="{FF2B5EF4-FFF2-40B4-BE49-F238E27FC236}">
                <a16:creationId xmlns:a16="http://schemas.microsoft.com/office/drawing/2014/main" id="{E575C055-3F4E-284E-A983-7B1966F6CF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1968" y="5032258"/>
            <a:ext cx="5774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Arial" charset="0"/>
              </a:rPr>
              <a:t>N</a:t>
            </a:r>
            <a:r>
              <a:rPr lang="en-US" sz="2800" baseline="-25000" dirty="0">
                <a:latin typeface="Arial" charset="0"/>
              </a:rPr>
              <a:t>5</a:t>
            </a:r>
          </a:p>
        </p:txBody>
      </p:sp>
      <p:sp>
        <p:nvSpPr>
          <p:cNvPr id="66" name="Text Box 11">
            <a:extLst>
              <a:ext uri="{FF2B5EF4-FFF2-40B4-BE49-F238E27FC236}">
                <a16:creationId xmlns:a16="http://schemas.microsoft.com/office/drawing/2014/main" id="{1EC8566D-6853-9945-BDA6-E90F88EC51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4927" y="4724696"/>
            <a:ext cx="221246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Arial" charset="0"/>
              </a:rPr>
              <a:t>Publisher (N</a:t>
            </a:r>
            <a:r>
              <a:rPr lang="en-US" sz="2400" baseline="-25000" dirty="0">
                <a:latin typeface="Arial" charset="0"/>
              </a:rPr>
              <a:t>4</a:t>
            </a:r>
            <a:r>
              <a:rPr lang="en-US" sz="2400" dirty="0">
                <a:latin typeface="Arial" charset="0"/>
              </a:rPr>
              <a:t>)</a:t>
            </a:r>
          </a:p>
        </p:txBody>
      </p:sp>
      <p:sp>
        <p:nvSpPr>
          <p:cNvPr id="67" name="Text Box 13">
            <a:extLst>
              <a:ext uri="{FF2B5EF4-FFF2-40B4-BE49-F238E27FC236}">
                <a16:creationId xmlns:a16="http://schemas.microsoft.com/office/drawing/2014/main" id="{0AC271A8-7230-4E40-8154-797BC9A396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6231" y="2813843"/>
            <a:ext cx="10390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Arial" charset="0"/>
              </a:rPr>
              <a:t>Client</a:t>
            </a:r>
          </a:p>
        </p:txBody>
      </p:sp>
      <p:sp>
        <p:nvSpPr>
          <p:cNvPr id="68" name="Freeform 16">
            <a:extLst>
              <a:ext uri="{FF2B5EF4-FFF2-40B4-BE49-F238E27FC236}">
                <a16:creationId xmlns:a16="http://schemas.microsoft.com/office/drawing/2014/main" id="{E5BEA94A-619C-6A40-846F-5A9D507B40BD}"/>
              </a:ext>
            </a:extLst>
          </p:cNvPr>
          <p:cNvSpPr>
            <a:spLocks/>
          </p:cNvSpPr>
          <p:nvPr/>
        </p:nvSpPr>
        <p:spPr bwMode="auto">
          <a:xfrm rot="17100000">
            <a:off x="7255635" y="3961306"/>
            <a:ext cx="1873142" cy="434626"/>
          </a:xfrm>
          <a:custGeom>
            <a:avLst/>
            <a:gdLst>
              <a:gd name="T0" fmla="*/ 768 w 768"/>
              <a:gd name="T1" fmla="*/ 144 h 168"/>
              <a:gd name="T2" fmla="*/ 240 w 768"/>
              <a:gd name="T3" fmla="*/ 144 h 168"/>
              <a:gd name="T4" fmla="*/ 0 w 768"/>
              <a:gd name="T5" fmla="*/ 0 h 168"/>
              <a:gd name="connsiteX0" fmla="*/ 18456 w 18456"/>
              <a:gd name="connsiteY0" fmla="*/ 241 h 2005"/>
              <a:gd name="connsiteX1" fmla="*/ 11581 w 18456"/>
              <a:gd name="connsiteY1" fmla="*/ 241 h 2005"/>
              <a:gd name="connsiteX2" fmla="*/ 0 w 18456"/>
              <a:gd name="connsiteY2" fmla="*/ 785 h 2005"/>
              <a:gd name="connsiteX0" fmla="*/ 10000 w 10000"/>
              <a:gd name="connsiteY0" fmla="*/ 0 h 10163"/>
              <a:gd name="connsiteX1" fmla="*/ 3863 w 10000"/>
              <a:gd name="connsiteY1" fmla="*/ 6982 h 10163"/>
              <a:gd name="connsiteX2" fmla="*/ 0 w 10000"/>
              <a:gd name="connsiteY2" fmla="*/ 2713 h 10163"/>
              <a:gd name="connsiteX0" fmla="*/ 10000 w 10000"/>
              <a:gd name="connsiteY0" fmla="*/ 0 h 10163"/>
              <a:gd name="connsiteX1" fmla="*/ 3863 w 10000"/>
              <a:gd name="connsiteY1" fmla="*/ 6982 h 10163"/>
              <a:gd name="connsiteX2" fmla="*/ 0 w 10000"/>
              <a:gd name="connsiteY2" fmla="*/ 2713 h 10163"/>
              <a:gd name="connsiteX0" fmla="*/ 10000 w 10000"/>
              <a:gd name="connsiteY0" fmla="*/ 0 h 12198"/>
              <a:gd name="connsiteX1" fmla="*/ 3863 w 10000"/>
              <a:gd name="connsiteY1" fmla="*/ 6982 h 12198"/>
              <a:gd name="connsiteX2" fmla="*/ 0 w 10000"/>
              <a:gd name="connsiteY2" fmla="*/ 2713 h 12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12198">
                <a:moveTo>
                  <a:pt x="10000" y="0"/>
                </a:moveTo>
                <a:cubicBezTo>
                  <a:pt x="8589" y="3566"/>
                  <a:pt x="5915" y="5954"/>
                  <a:pt x="3863" y="6982"/>
                </a:cubicBezTo>
                <a:cubicBezTo>
                  <a:pt x="2291" y="7972"/>
                  <a:pt x="395" y="20524"/>
                  <a:pt x="0" y="2713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69" name="computr2">
            <a:extLst>
              <a:ext uri="{FF2B5EF4-FFF2-40B4-BE49-F238E27FC236}">
                <a16:creationId xmlns:a16="http://schemas.microsoft.com/office/drawing/2014/main" id="{9C398802-D21A-1E45-A892-A23AD8C48E20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3955048" y="2598525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" name="computr2">
            <a:extLst>
              <a:ext uri="{FF2B5EF4-FFF2-40B4-BE49-F238E27FC236}">
                <a16:creationId xmlns:a16="http://schemas.microsoft.com/office/drawing/2014/main" id="{ED872623-8E27-EC48-9385-2C833E16FF97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4999613" y="1810594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" name="computr2">
            <a:extLst>
              <a:ext uri="{FF2B5EF4-FFF2-40B4-BE49-F238E27FC236}">
                <a16:creationId xmlns:a16="http://schemas.microsoft.com/office/drawing/2014/main" id="{3C0E4D16-9781-DF4C-ACCF-255DCD01548E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6465724" y="1899088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2" name="computr2">
            <a:extLst>
              <a:ext uri="{FF2B5EF4-FFF2-40B4-BE49-F238E27FC236}">
                <a16:creationId xmlns:a16="http://schemas.microsoft.com/office/drawing/2014/main" id="{FDAAFA9A-3DC4-E342-84D8-41A0D363B353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7259211" y="4531407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" name="computr2">
            <a:extLst>
              <a:ext uri="{FF2B5EF4-FFF2-40B4-BE49-F238E27FC236}">
                <a16:creationId xmlns:a16="http://schemas.microsoft.com/office/drawing/2014/main" id="{598DE2E9-24CB-9547-A56F-AB4013C53213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5792350" y="4726975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" name="computr2">
            <a:extLst>
              <a:ext uri="{FF2B5EF4-FFF2-40B4-BE49-F238E27FC236}">
                <a16:creationId xmlns:a16="http://schemas.microsoft.com/office/drawing/2014/main" id="{168C9738-4936-224B-A7C9-F2A875BCDE22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8179709" y="2455281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" name="computr2">
            <a:extLst>
              <a:ext uri="{FF2B5EF4-FFF2-40B4-BE49-F238E27FC236}">
                <a16:creationId xmlns:a16="http://schemas.microsoft.com/office/drawing/2014/main" id="{DF3EFB2B-980B-5448-8D06-1EDD4D71B6AA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4095715" y="4386403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" name="Rounded Rectangular Callout 75">
            <a:extLst>
              <a:ext uri="{FF2B5EF4-FFF2-40B4-BE49-F238E27FC236}">
                <a16:creationId xmlns:a16="http://schemas.microsoft.com/office/drawing/2014/main" id="{560533A3-BBD7-BD48-81F3-AC1CA4984A87}"/>
              </a:ext>
            </a:extLst>
          </p:cNvPr>
          <p:cNvSpPr/>
          <p:nvPr/>
        </p:nvSpPr>
        <p:spPr>
          <a:xfrm>
            <a:off x="7238825" y="1405413"/>
            <a:ext cx="3160241" cy="761682"/>
          </a:xfrm>
          <a:prstGeom prst="wedgeRoundRectCallout">
            <a:avLst>
              <a:gd name="adj1" fmla="val -42451"/>
              <a:gd name="adj2" fmla="val 72849"/>
              <a:gd name="adj3" fmla="val 16667"/>
            </a:avLst>
          </a:prstGeom>
          <a:solidFill>
            <a:srgbClr val="FFFF99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Lookup(</a:t>
            </a:r>
            <a:r>
              <a:rPr lang="ja-JP" altLang="en-US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“</a:t>
            </a:r>
            <a:r>
              <a:rPr lang="en-US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Pacific Rim.mp4</a:t>
            </a:r>
            <a:r>
              <a:rPr lang="ja-JP" altLang="en-US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”</a:t>
            </a:r>
            <a:r>
              <a:rPr lang="en-US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</p:txBody>
      </p:sp>
      <p:sp>
        <p:nvSpPr>
          <p:cNvPr id="77" name="Freeform 16">
            <a:extLst>
              <a:ext uri="{FF2B5EF4-FFF2-40B4-BE49-F238E27FC236}">
                <a16:creationId xmlns:a16="http://schemas.microsoft.com/office/drawing/2014/main" id="{60FA388A-B275-BB4E-B5A0-F05631C53B21}"/>
              </a:ext>
            </a:extLst>
          </p:cNvPr>
          <p:cNvSpPr>
            <a:spLocks/>
          </p:cNvSpPr>
          <p:nvPr/>
        </p:nvSpPr>
        <p:spPr bwMode="auto">
          <a:xfrm rot="17100000">
            <a:off x="7484861" y="2070165"/>
            <a:ext cx="199797" cy="1023105"/>
          </a:xfrm>
          <a:custGeom>
            <a:avLst/>
            <a:gdLst>
              <a:gd name="T0" fmla="*/ 768 w 768"/>
              <a:gd name="T1" fmla="*/ 144 h 168"/>
              <a:gd name="T2" fmla="*/ 240 w 768"/>
              <a:gd name="T3" fmla="*/ 144 h 168"/>
              <a:gd name="T4" fmla="*/ 0 w 768"/>
              <a:gd name="T5" fmla="*/ 0 h 168"/>
              <a:gd name="connsiteX0" fmla="*/ 10000 w 10135"/>
              <a:gd name="connsiteY0" fmla="*/ 8571 h 8682"/>
              <a:gd name="connsiteX1" fmla="*/ 9713 w 10135"/>
              <a:gd name="connsiteY1" fmla="*/ 4942 h 8682"/>
              <a:gd name="connsiteX2" fmla="*/ 0 w 10135"/>
              <a:gd name="connsiteY2" fmla="*/ 0 h 8682"/>
              <a:gd name="connsiteX0" fmla="*/ 9867 w 10615"/>
              <a:gd name="connsiteY0" fmla="*/ 9872 h 9872"/>
              <a:gd name="connsiteX1" fmla="*/ 9584 w 10615"/>
              <a:gd name="connsiteY1" fmla="*/ 5692 h 9872"/>
              <a:gd name="connsiteX2" fmla="*/ 0 w 10615"/>
              <a:gd name="connsiteY2" fmla="*/ 0 h 9872"/>
              <a:gd name="connsiteX0" fmla="*/ 1429 w 2134"/>
              <a:gd name="connsiteY0" fmla="*/ 9390 h 9390"/>
              <a:gd name="connsiteX1" fmla="*/ 1163 w 2134"/>
              <a:gd name="connsiteY1" fmla="*/ 5156 h 9390"/>
              <a:gd name="connsiteX2" fmla="*/ 0 w 2134"/>
              <a:gd name="connsiteY2" fmla="*/ 0 h 9390"/>
              <a:gd name="connsiteX0" fmla="*/ 5395 w 8699"/>
              <a:gd name="connsiteY0" fmla="*/ 7640 h 7640"/>
              <a:gd name="connsiteX1" fmla="*/ 4149 w 8699"/>
              <a:gd name="connsiteY1" fmla="*/ 3131 h 7640"/>
              <a:gd name="connsiteX2" fmla="*/ 0 w 8699"/>
              <a:gd name="connsiteY2" fmla="*/ 0 h 7640"/>
              <a:gd name="connsiteX0" fmla="*/ 6411 w 10209"/>
              <a:gd name="connsiteY0" fmla="*/ 10000 h 10000"/>
              <a:gd name="connsiteX1" fmla="*/ 4979 w 10209"/>
              <a:gd name="connsiteY1" fmla="*/ 4098 h 10000"/>
              <a:gd name="connsiteX2" fmla="*/ 209 w 10209"/>
              <a:gd name="connsiteY2" fmla="*/ 0 h 10000"/>
              <a:gd name="connsiteX0" fmla="*/ 4669 w 9517"/>
              <a:gd name="connsiteY0" fmla="*/ 8024 h 8024"/>
              <a:gd name="connsiteX1" fmla="*/ 4979 w 9517"/>
              <a:gd name="connsiteY1" fmla="*/ 4098 h 8024"/>
              <a:gd name="connsiteX2" fmla="*/ 209 w 9517"/>
              <a:gd name="connsiteY2" fmla="*/ 0 h 8024"/>
              <a:gd name="connsiteX0" fmla="*/ 4906 w 9553"/>
              <a:gd name="connsiteY0" fmla="*/ 10000 h 10000"/>
              <a:gd name="connsiteX1" fmla="*/ 5232 w 9553"/>
              <a:gd name="connsiteY1" fmla="*/ 5107 h 10000"/>
              <a:gd name="connsiteX2" fmla="*/ 220 w 9553"/>
              <a:gd name="connsiteY2" fmla="*/ 0 h 10000"/>
              <a:gd name="connsiteX0" fmla="*/ 5723 w 10587"/>
              <a:gd name="connsiteY0" fmla="*/ 10000 h 10000"/>
              <a:gd name="connsiteX1" fmla="*/ 6064 w 10587"/>
              <a:gd name="connsiteY1" fmla="*/ 5107 h 10000"/>
              <a:gd name="connsiteX2" fmla="*/ 817 w 10587"/>
              <a:gd name="connsiteY2" fmla="*/ 0 h 10000"/>
              <a:gd name="connsiteX0" fmla="*/ 6190 w 11054"/>
              <a:gd name="connsiteY0" fmla="*/ 10000 h 10000"/>
              <a:gd name="connsiteX1" fmla="*/ 6531 w 11054"/>
              <a:gd name="connsiteY1" fmla="*/ 5107 h 10000"/>
              <a:gd name="connsiteX2" fmla="*/ 1284 w 11054"/>
              <a:gd name="connsiteY2" fmla="*/ 0 h 10000"/>
              <a:gd name="connsiteX0" fmla="*/ 5464 w 10842"/>
              <a:gd name="connsiteY0" fmla="*/ 11669 h 11669"/>
              <a:gd name="connsiteX1" fmla="*/ 6531 w 10842"/>
              <a:gd name="connsiteY1" fmla="*/ 5107 h 11669"/>
              <a:gd name="connsiteX2" fmla="*/ 1284 w 10842"/>
              <a:gd name="connsiteY2" fmla="*/ 0 h 11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42" h="11669">
                <a:moveTo>
                  <a:pt x="5464" y="11669"/>
                </a:moveTo>
                <a:cubicBezTo>
                  <a:pt x="7739" y="9526"/>
                  <a:pt x="15702" y="8002"/>
                  <a:pt x="6531" y="5107"/>
                </a:cubicBezTo>
                <a:cubicBezTo>
                  <a:pt x="-2654" y="2212"/>
                  <a:pt x="197" y="3241"/>
                  <a:pt x="1284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78" name="Freeform 16">
            <a:extLst>
              <a:ext uri="{FF2B5EF4-FFF2-40B4-BE49-F238E27FC236}">
                <a16:creationId xmlns:a16="http://schemas.microsoft.com/office/drawing/2014/main" id="{0307158E-58A5-6147-ADFD-937ED958CAC2}"/>
              </a:ext>
            </a:extLst>
          </p:cNvPr>
          <p:cNvSpPr>
            <a:spLocks/>
          </p:cNvSpPr>
          <p:nvPr/>
        </p:nvSpPr>
        <p:spPr bwMode="auto">
          <a:xfrm rot="15194316">
            <a:off x="6635874" y="4384790"/>
            <a:ext cx="199797" cy="1023105"/>
          </a:xfrm>
          <a:custGeom>
            <a:avLst/>
            <a:gdLst>
              <a:gd name="T0" fmla="*/ 768 w 768"/>
              <a:gd name="T1" fmla="*/ 144 h 168"/>
              <a:gd name="T2" fmla="*/ 240 w 768"/>
              <a:gd name="T3" fmla="*/ 144 h 168"/>
              <a:gd name="T4" fmla="*/ 0 w 768"/>
              <a:gd name="T5" fmla="*/ 0 h 168"/>
              <a:gd name="connsiteX0" fmla="*/ 10000 w 10135"/>
              <a:gd name="connsiteY0" fmla="*/ 8571 h 8682"/>
              <a:gd name="connsiteX1" fmla="*/ 9713 w 10135"/>
              <a:gd name="connsiteY1" fmla="*/ 4942 h 8682"/>
              <a:gd name="connsiteX2" fmla="*/ 0 w 10135"/>
              <a:gd name="connsiteY2" fmla="*/ 0 h 8682"/>
              <a:gd name="connsiteX0" fmla="*/ 9867 w 10615"/>
              <a:gd name="connsiteY0" fmla="*/ 9872 h 9872"/>
              <a:gd name="connsiteX1" fmla="*/ 9584 w 10615"/>
              <a:gd name="connsiteY1" fmla="*/ 5692 h 9872"/>
              <a:gd name="connsiteX2" fmla="*/ 0 w 10615"/>
              <a:gd name="connsiteY2" fmla="*/ 0 h 9872"/>
              <a:gd name="connsiteX0" fmla="*/ 1429 w 2134"/>
              <a:gd name="connsiteY0" fmla="*/ 9390 h 9390"/>
              <a:gd name="connsiteX1" fmla="*/ 1163 w 2134"/>
              <a:gd name="connsiteY1" fmla="*/ 5156 h 9390"/>
              <a:gd name="connsiteX2" fmla="*/ 0 w 2134"/>
              <a:gd name="connsiteY2" fmla="*/ 0 h 9390"/>
              <a:gd name="connsiteX0" fmla="*/ 5395 w 8699"/>
              <a:gd name="connsiteY0" fmla="*/ 7640 h 7640"/>
              <a:gd name="connsiteX1" fmla="*/ 4149 w 8699"/>
              <a:gd name="connsiteY1" fmla="*/ 3131 h 7640"/>
              <a:gd name="connsiteX2" fmla="*/ 0 w 8699"/>
              <a:gd name="connsiteY2" fmla="*/ 0 h 7640"/>
              <a:gd name="connsiteX0" fmla="*/ 6411 w 10209"/>
              <a:gd name="connsiteY0" fmla="*/ 10000 h 10000"/>
              <a:gd name="connsiteX1" fmla="*/ 4979 w 10209"/>
              <a:gd name="connsiteY1" fmla="*/ 4098 h 10000"/>
              <a:gd name="connsiteX2" fmla="*/ 209 w 10209"/>
              <a:gd name="connsiteY2" fmla="*/ 0 h 10000"/>
              <a:gd name="connsiteX0" fmla="*/ 4669 w 9517"/>
              <a:gd name="connsiteY0" fmla="*/ 8024 h 8024"/>
              <a:gd name="connsiteX1" fmla="*/ 4979 w 9517"/>
              <a:gd name="connsiteY1" fmla="*/ 4098 h 8024"/>
              <a:gd name="connsiteX2" fmla="*/ 209 w 9517"/>
              <a:gd name="connsiteY2" fmla="*/ 0 h 8024"/>
              <a:gd name="connsiteX0" fmla="*/ 4906 w 9553"/>
              <a:gd name="connsiteY0" fmla="*/ 10000 h 10000"/>
              <a:gd name="connsiteX1" fmla="*/ 5232 w 9553"/>
              <a:gd name="connsiteY1" fmla="*/ 5107 h 10000"/>
              <a:gd name="connsiteX2" fmla="*/ 220 w 9553"/>
              <a:gd name="connsiteY2" fmla="*/ 0 h 10000"/>
              <a:gd name="connsiteX0" fmla="*/ 5723 w 10587"/>
              <a:gd name="connsiteY0" fmla="*/ 10000 h 10000"/>
              <a:gd name="connsiteX1" fmla="*/ 6064 w 10587"/>
              <a:gd name="connsiteY1" fmla="*/ 5107 h 10000"/>
              <a:gd name="connsiteX2" fmla="*/ 817 w 10587"/>
              <a:gd name="connsiteY2" fmla="*/ 0 h 10000"/>
              <a:gd name="connsiteX0" fmla="*/ 6190 w 11054"/>
              <a:gd name="connsiteY0" fmla="*/ 10000 h 10000"/>
              <a:gd name="connsiteX1" fmla="*/ 6531 w 11054"/>
              <a:gd name="connsiteY1" fmla="*/ 5107 h 10000"/>
              <a:gd name="connsiteX2" fmla="*/ 1284 w 11054"/>
              <a:gd name="connsiteY2" fmla="*/ 0 h 10000"/>
              <a:gd name="connsiteX0" fmla="*/ 5464 w 10842"/>
              <a:gd name="connsiteY0" fmla="*/ 11669 h 11669"/>
              <a:gd name="connsiteX1" fmla="*/ 6531 w 10842"/>
              <a:gd name="connsiteY1" fmla="*/ 5107 h 11669"/>
              <a:gd name="connsiteX2" fmla="*/ 1284 w 10842"/>
              <a:gd name="connsiteY2" fmla="*/ 0 h 11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42" h="11669">
                <a:moveTo>
                  <a:pt x="5464" y="11669"/>
                </a:moveTo>
                <a:cubicBezTo>
                  <a:pt x="7739" y="9526"/>
                  <a:pt x="15702" y="8002"/>
                  <a:pt x="6531" y="5107"/>
                </a:cubicBezTo>
                <a:cubicBezTo>
                  <a:pt x="-2654" y="2212"/>
                  <a:pt x="197" y="3241"/>
                  <a:pt x="1284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79" name="Freeform 16">
            <a:extLst>
              <a:ext uri="{FF2B5EF4-FFF2-40B4-BE49-F238E27FC236}">
                <a16:creationId xmlns:a16="http://schemas.microsoft.com/office/drawing/2014/main" id="{D2F6575C-1376-FB40-A429-52E8F66BA1F2}"/>
              </a:ext>
            </a:extLst>
          </p:cNvPr>
          <p:cNvSpPr>
            <a:spLocks/>
          </p:cNvSpPr>
          <p:nvPr/>
        </p:nvSpPr>
        <p:spPr bwMode="auto">
          <a:xfrm rot="17100000">
            <a:off x="5097742" y="4102684"/>
            <a:ext cx="94247" cy="1109546"/>
          </a:xfrm>
          <a:custGeom>
            <a:avLst/>
            <a:gdLst>
              <a:gd name="T0" fmla="*/ 768 w 768"/>
              <a:gd name="T1" fmla="*/ 144 h 168"/>
              <a:gd name="T2" fmla="*/ 240 w 768"/>
              <a:gd name="T3" fmla="*/ 144 h 168"/>
              <a:gd name="T4" fmla="*/ 0 w 768"/>
              <a:gd name="T5" fmla="*/ 0 h 168"/>
              <a:gd name="connsiteX0" fmla="*/ 10000 w 10135"/>
              <a:gd name="connsiteY0" fmla="*/ 8571 h 8682"/>
              <a:gd name="connsiteX1" fmla="*/ 9713 w 10135"/>
              <a:gd name="connsiteY1" fmla="*/ 4942 h 8682"/>
              <a:gd name="connsiteX2" fmla="*/ 0 w 10135"/>
              <a:gd name="connsiteY2" fmla="*/ 0 h 8682"/>
              <a:gd name="connsiteX0" fmla="*/ 9867 w 10615"/>
              <a:gd name="connsiteY0" fmla="*/ 9872 h 9872"/>
              <a:gd name="connsiteX1" fmla="*/ 9584 w 10615"/>
              <a:gd name="connsiteY1" fmla="*/ 5692 h 9872"/>
              <a:gd name="connsiteX2" fmla="*/ 0 w 10615"/>
              <a:gd name="connsiteY2" fmla="*/ 0 h 9872"/>
              <a:gd name="connsiteX0" fmla="*/ 1429 w 2134"/>
              <a:gd name="connsiteY0" fmla="*/ 9390 h 9390"/>
              <a:gd name="connsiteX1" fmla="*/ 1163 w 2134"/>
              <a:gd name="connsiteY1" fmla="*/ 5156 h 9390"/>
              <a:gd name="connsiteX2" fmla="*/ 0 w 2134"/>
              <a:gd name="connsiteY2" fmla="*/ 0 h 9390"/>
              <a:gd name="connsiteX0" fmla="*/ 5395 w 8699"/>
              <a:gd name="connsiteY0" fmla="*/ 7640 h 7640"/>
              <a:gd name="connsiteX1" fmla="*/ 4149 w 8699"/>
              <a:gd name="connsiteY1" fmla="*/ 3131 h 7640"/>
              <a:gd name="connsiteX2" fmla="*/ 0 w 8699"/>
              <a:gd name="connsiteY2" fmla="*/ 0 h 7640"/>
              <a:gd name="connsiteX0" fmla="*/ 6411 w 10209"/>
              <a:gd name="connsiteY0" fmla="*/ 10000 h 10000"/>
              <a:gd name="connsiteX1" fmla="*/ 4979 w 10209"/>
              <a:gd name="connsiteY1" fmla="*/ 4098 h 10000"/>
              <a:gd name="connsiteX2" fmla="*/ 209 w 10209"/>
              <a:gd name="connsiteY2" fmla="*/ 0 h 10000"/>
              <a:gd name="connsiteX0" fmla="*/ 4669 w 9517"/>
              <a:gd name="connsiteY0" fmla="*/ 8024 h 8024"/>
              <a:gd name="connsiteX1" fmla="*/ 4979 w 9517"/>
              <a:gd name="connsiteY1" fmla="*/ 4098 h 8024"/>
              <a:gd name="connsiteX2" fmla="*/ 209 w 9517"/>
              <a:gd name="connsiteY2" fmla="*/ 0 h 8024"/>
              <a:gd name="connsiteX0" fmla="*/ 4906 w 9553"/>
              <a:gd name="connsiteY0" fmla="*/ 10000 h 10000"/>
              <a:gd name="connsiteX1" fmla="*/ 5232 w 9553"/>
              <a:gd name="connsiteY1" fmla="*/ 5107 h 10000"/>
              <a:gd name="connsiteX2" fmla="*/ 220 w 9553"/>
              <a:gd name="connsiteY2" fmla="*/ 0 h 10000"/>
              <a:gd name="connsiteX0" fmla="*/ 5723 w 10587"/>
              <a:gd name="connsiteY0" fmla="*/ 10000 h 10000"/>
              <a:gd name="connsiteX1" fmla="*/ 6064 w 10587"/>
              <a:gd name="connsiteY1" fmla="*/ 5107 h 10000"/>
              <a:gd name="connsiteX2" fmla="*/ 817 w 10587"/>
              <a:gd name="connsiteY2" fmla="*/ 0 h 10000"/>
              <a:gd name="connsiteX0" fmla="*/ 6190 w 11054"/>
              <a:gd name="connsiteY0" fmla="*/ 10000 h 10000"/>
              <a:gd name="connsiteX1" fmla="*/ 6531 w 11054"/>
              <a:gd name="connsiteY1" fmla="*/ 5107 h 10000"/>
              <a:gd name="connsiteX2" fmla="*/ 1284 w 11054"/>
              <a:gd name="connsiteY2" fmla="*/ 0 h 10000"/>
              <a:gd name="connsiteX0" fmla="*/ 5464 w 10842"/>
              <a:gd name="connsiteY0" fmla="*/ 11669 h 11669"/>
              <a:gd name="connsiteX1" fmla="*/ 6531 w 10842"/>
              <a:gd name="connsiteY1" fmla="*/ 5107 h 11669"/>
              <a:gd name="connsiteX2" fmla="*/ 1284 w 10842"/>
              <a:gd name="connsiteY2" fmla="*/ 0 h 11669"/>
              <a:gd name="connsiteX0" fmla="*/ 8465 w 11861"/>
              <a:gd name="connsiteY0" fmla="*/ 8586 h 8586"/>
              <a:gd name="connsiteX1" fmla="*/ 6531 w 11861"/>
              <a:gd name="connsiteY1" fmla="*/ 5107 h 8586"/>
              <a:gd name="connsiteX2" fmla="*/ 1284 w 11861"/>
              <a:gd name="connsiteY2" fmla="*/ 0 h 8586"/>
              <a:gd name="connsiteX0" fmla="*/ 7137 w 9183"/>
              <a:gd name="connsiteY0" fmla="*/ 10000 h 10000"/>
              <a:gd name="connsiteX1" fmla="*/ 5506 w 9183"/>
              <a:gd name="connsiteY1" fmla="*/ 5948 h 10000"/>
              <a:gd name="connsiteX2" fmla="*/ 1083 w 9183"/>
              <a:gd name="connsiteY2" fmla="*/ 0 h 10000"/>
              <a:gd name="connsiteX0" fmla="*/ 7772 w 10713"/>
              <a:gd name="connsiteY0" fmla="*/ 10000 h 10000"/>
              <a:gd name="connsiteX1" fmla="*/ 5996 w 10713"/>
              <a:gd name="connsiteY1" fmla="*/ 5948 h 10000"/>
              <a:gd name="connsiteX2" fmla="*/ 1179 w 10713"/>
              <a:gd name="connsiteY2" fmla="*/ 0 h 10000"/>
              <a:gd name="connsiteX0" fmla="*/ 7772 w 8176"/>
              <a:gd name="connsiteY0" fmla="*/ 10000 h 10000"/>
              <a:gd name="connsiteX1" fmla="*/ 5996 w 8176"/>
              <a:gd name="connsiteY1" fmla="*/ 5948 h 10000"/>
              <a:gd name="connsiteX2" fmla="*/ 1179 w 8176"/>
              <a:gd name="connsiteY2" fmla="*/ 0 h 10000"/>
              <a:gd name="connsiteX0" fmla="*/ 8321 w 8815"/>
              <a:gd name="connsiteY0" fmla="*/ 10000 h 10000"/>
              <a:gd name="connsiteX1" fmla="*/ 6149 w 8815"/>
              <a:gd name="connsiteY1" fmla="*/ 5948 h 10000"/>
              <a:gd name="connsiteX2" fmla="*/ 257 w 8815"/>
              <a:gd name="connsiteY2" fmla="*/ 0 h 10000"/>
              <a:gd name="connsiteX0" fmla="*/ 9440 w 9440"/>
              <a:gd name="connsiteY0" fmla="*/ 10000 h 10000"/>
              <a:gd name="connsiteX1" fmla="*/ 6976 w 9440"/>
              <a:gd name="connsiteY1" fmla="*/ 5948 h 10000"/>
              <a:gd name="connsiteX2" fmla="*/ 292 w 9440"/>
              <a:gd name="connsiteY2" fmla="*/ 0 h 10000"/>
              <a:gd name="connsiteX0" fmla="*/ 10000 w 10000"/>
              <a:gd name="connsiteY0" fmla="*/ 10000 h 10000"/>
              <a:gd name="connsiteX1" fmla="*/ 7390 w 10000"/>
              <a:gd name="connsiteY1" fmla="*/ 5948 h 10000"/>
              <a:gd name="connsiteX2" fmla="*/ 309 w 10000"/>
              <a:gd name="connsiteY2" fmla="*/ 0 h 10000"/>
              <a:gd name="connsiteX0" fmla="*/ 10002 w 10002"/>
              <a:gd name="connsiteY0" fmla="*/ 10000 h 10000"/>
              <a:gd name="connsiteX1" fmla="*/ 7392 w 10002"/>
              <a:gd name="connsiteY1" fmla="*/ 5948 h 10000"/>
              <a:gd name="connsiteX2" fmla="*/ 311 w 10002"/>
              <a:gd name="connsiteY2" fmla="*/ 0 h 10000"/>
              <a:gd name="connsiteX0" fmla="*/ 9906 w 9906"/>
              <a:gd name="connsiteY0" fmla="*/ 10000 h 10000"/>
              <a:gd name="connsiteX1" fmla="*/ 7296 w 9906"/>
              <a:gd name="connsiteY1" fmla="*/ 5948 h 10000"/>
              <a:gd name="connsiteX2" fmla="*/ 215 w 9906"/>
              <a:gd name="connsiteY2" fmla="*/ 0 h 10000"/>
              <a:gd name="connsiteX0" fmla="*/ 10571 w 10571"/>
              <a:gd name="connsiteY0" fmla="*/ 10000 h 10000"/>
              <a:gd name="connsiteX1" fmla="*/ 7936 w 10571"/>
              <a:gd name="connsiteY1" fmla="*/ 5948 h 10000"/>
              <a:gd name="connsiteX2" fmla="*/ 788 w 10571"/>
              <a:gd name="connsiteY2" fmla="*/ 0 h 10000"/>
              <a:gd name="connsiteX0" fmla="*/ 12708 w 12708"/>
              <a:gd name="connsiteY0" fmla="*/ 10000 h 10000"/>
              <a:gd name="connsiteX1" fmla="*/ 10073 w 12708"/>
              <a:gd name="connsiteY1" fmla="*/ 5948 h 10000"/>
              <a:gd name="connsiteX2" fmla="*/ 2925 w 12708"/>
              <a:gd name="connsiteY2" fmla="*/ 0 h 10000"/>
              <a:gd name="connsiteX0" fmla="*/ 9783 w 9783"/>
              <a:gd name="connsiteY0" fmla="*/ 10000 h 10000"/>
              <a:gd name="connsiteX1" fmla="*/ 7148 w 9783"/>
              <a:gd name="connsiteY1" fmla="*/ 5948 h 10000"/>
              <a:gd name="connsiteX2" fmla="*/ 0 w 9783"/>
              <a:gd name="connsiteY2" fmla="*/ 0 h 10000"/>
              <a:gd name="connsiteX0" fmla="*/ 10175 w 10175"/>
              <a:gd name="connsiteY0" fmla="*/ 10000 h 10000"/>
              <a:gd name="connsiteX1" fmla="*/ 7482 w 10175"/>
              <a:gd name="connsiteY1" fmla="*/ 5948 h 10000"/>
              <a:gd name="connsiteX2" fmla="*/ 175 w 10175"/>
              <a:gd name="connsiteY2" fmla="*/ 0 h 10000"/>
              <a:gd name="connsiteX0" fmla="*/ 5282 w 5282"/>
              <a:gd name="connsiteY0" fmla="*/ 14739 h 14739"/>
              <a:gd name="connsiteX1" fmla="*/ 2589 w 5282"/>
              <a:gd name="connsiteY1" fmla="*/ 10687 h 14739"/>
              <a:gd name="connsiteX2" fmla="*/ 548 w 5282"/>
              <a:gd name="connsiteY2" fmla="*/ 0 h 14739"/>
              <a:gd name="connsiteX0" fmla="*/ 8963 w 8963"/>
              <a:gd name="connsiteY0" fmla="*/ 10000 h 10000"/>
              <a:gd name="connsiteX1" fmla="*/ 3865 w 8963"/>
              <a:gd name="connsiteY1" fmla="*/ 7251 h 10000"/>
              <a:gd name="connsiteX2" fmla="*/ 0 w 8963"/>
              <a:gd name="connsiteY2" fmla="*/ 0 h 10000"/>
              <a:gd name="connsiteX0" fmla="*/ 10000 w 10000"/>
              <a:gd name="connsiteY0" fmla="*/ 10000 h 10000"/>
              <a:gd name="connsiteX1" fmla="*/ 4312 w 10000"/>
              <a:gd name="connsiteY1" fmla="*/ 7251 h 10000"/>
              <a:gd name="connsiteX2" fmla="*/ 0 w 10000"/>
              <a:gd name="connsiteY2" fmla="*/ 0 h 10000"/>
              <a:gd name="connsiteX0" fmla="*/ 10000 w 10249"/>
              <a:gd name="connsiteY0" fmla="*/ 10000 h 10000"/>
              <a:gd name="connsiteX1" fmla="*/ 8525 w 10249"/>
              <a:gd name="connsiteY1" fmla="*/ 5359 h 10000"/>
              <a:gd name="connsiteX2" fmla="*/ 0 w 10249"/>
              <a:gd name="connsiteY2" fmla="*/ 0 h 10000"/>
              <a:gd name="connsiteX0" fmla="*/ 10000 w 15043"/>
              <a:gd name="connsiteY0" fmla="*/ 10000 h 10000"/>
              <a:gd name="connsiteX1" fmla="*/ 8525 w 15043"/>
              <a:gd name="connsiteY1" fmla="*/ 5359 h 10000"/>
              <a:gd name="connsiteX2" fmla="*/ 0 w 15043"/>
              <a:gd name="connsiteY2" fmla="*/ 0 h 10000"/>
              <a:gd name="connsiteX0" fmla="*/ 10000 w 15043"/>
              <a:gd name="connsiteY0" fmla="*/ 10000 h 10000"/>
              <a:gd name="connsiteX1" fmla="*/ 8525 w 15043"/>
              <a:gd name="connsiteY1" fmla="*/ 5359 h 10000"/>
              <a:gd name="connsiteX2" fmla="*/ 0 w 15043"/>
              <a:gd name="connsiteY2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43" h="10000">
                <a:moveTo>
                  <a:pt x="10000" y="10000"/>
                </a:moveTo>
                <a:cubicBezTo>
                  <a:pt x="7600" y="8918"/>
                  <a:pt x="23528" y="8678"/>
                  <a:pt x="8525" y="5359"/>
                </a:cubicBezTo>
                <a:cubicBezTo>
                  <a:pt x="-1362" y="2701"/>
                  <a:pt x="10030" y="4765"/>
                  <a:pt x="0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80" name="Freeform 16">
            <a:extLst>
              <a:ext uri="{FF2B5EF4-FFF2-40B4-BE49-F238E27FC236}">
                <a16:creationId xmlns:a16="http://schemas.microsoft.com/office/drawing/2014/main" id="{B80D0809-37CB-124A-BFBF-07E8D546ACF8}"/>
              </a:ext>
            </a:extLst>
          </p:cNvPr>
          <p:cNvSpPr>
            <a:spLocks/>
          </p:cNvSpPr>
          <p:nvPr/>
        </p:nvSpPr>
        <p:spPr bwMode="auto">
          <a:xfrm rot="17100000">
            <a:off x="5887471" y="2063086"/>
            <a:ext cx="134654" cy="752796"/>
          </a:xfrm>
          <a:custGeom>
            <a:avLst/>
            <a:gdLst>
              <a:gd name="T0" fmla="*/ 768 w 768"/>
              <a:gd name="T1" fmla="*/ 144 h 168"/>
              <a:gd name="T2" fmla="*/ 240 w 768"/>
              <a:gd name="T3" fmla="*/ 144 h 168"/>
              <a:gd name="T4" fmla="*/ 0 w 768"/>
              <a:gd name="T5" fmla="*/ 0 h 168"/>
              <a:gd name="connsiteX0" fmla="*/ 10000 w 10135"/>
              <a:gd name="connsiteY0" fmla="*/ 8571 h 8682"/>
              <a:gd name="connsiteX1" fmla="*/ 9713 w 10135"/>
              <a:gd name="connsiteY1" fmla="*/ 4942 h 8682"/>
              <a:gd name="connsiteX2" fmla="*/ 0 w 10135"/>
              <a:gd name="connsiteY2" fmla="*/ 0 h 8682"/>
              <a:gd name="connsiteX0" fmla="*/ 9867 w 10615"/>
              <a:gd name="connsiteY0" fmla="*/ 9872 h 9872"/>
              <a:gd name="connsiteX1" fmla="*/ 9584 w 10615"/>
              <a:gd name="connsiteY1" fmla="*/ 5692 h 9872"/>
              <a:gd name="connsiteX2" fmla="*/ 0 w 10615"/>
              <a:gd name="connsiteY2" fmla="*/ 0 h 9872"/>
              <a:gd name="connsiteX0" fmla="*/ 1429 w 2134"/>
              <a:gd name="connsiteY0" fmla="*/ 9390 h 9390"/>
              <a:gd name="connsiteX1" fmla="*/ 1163 w 2134"/>
              <a:gd name="connsiteY1" fmla="*/ 5156 h 9390"/>
              <a:gd name="connsiteX2" fmla="*/ 0 w 2134"/>
              <a:gd name="connsiteY2" fmla="*/ 0 h 9390"/>
              <a:gd name="connsiteX0" fmla="*/ 5395 w 8699"/>
              <a:gd name="connsiteY0" fmla="*/ 7640 h 7640"/>
              <a:gd name="connsiteX1" fmla="*/ 4149 w 8699"/>
              <a:gd name="connsiteY1" fmla="*/ 3131 h 7640"/>
              <a:gd name="connsiteX2" fmla="*/ 0 w 8699"/>
              <a:gd name="connsiteY2" fmla="*/ 0 h 7640"/>
              <a:gd name="connsiteX0" fmla="*/ 6411 w 10209"/>
              <a:gd name="connsiteY0" fmla="*/ 10000 h 10000"/>
              <a:gd name="connsiteX1" fmla="*/ 4979 w 10209"/>
              <a:gd name="connsiteY1" fmla="*/ 4098 h 10000"/>
              <a:gd name="connsiteX2" fmla="*/ 209 w 10209"/>
              <a:gd name="connsiteY2" fmla="*/ 0 h 10000"/>
              <a:gd name="connsiteX0" fmla="*/ 4669 w 9517"/>
              <a:gd name="connsiteY0" fmla="*/ 8024 h 8024"/>
              <a:gd name="connsiteX1" fmla="*/ 4979 w 9517"/>
              <a:gd name="connsiteY1" fmla="*/ 4098 h 8024"/>
              <a:gd name="connsiteX2" fmla="*/ 209 w 9517"/>
              <a:gd name="connsiteY2" fmla="*/ 0 h 8024"/>
              <a:gd name="connsiteX0" fmla="*/ 4906 w 9553"/>
              <a:gd name="connsiteY0" fmla="*/ 10000 h 10000"/>
              <a:gd name="connsiteX1" fmla="*/ 5232 w 9553"/>
              <a:gd name="connsiteY1" fmla="*/ 5107 h 10000"/>
              <a:gd name="connsiteX2" fmla="*/ 220 w 9553"/>
              <a:gd name="connsiteY2" fmla="*/ 0 h 10000"/>
              <a:gd name="connsiteX0" fmla="*/ 5723 w 10587"/>
              <a:gd name="connsiteY0" fmla="*/ 10000 h 10000"/>
              <a:gd name="connsiteX1" fmla="*/ 6064 w 10587"/>
              <a:gd name="connsiteY1" fmla="*/ 5107 h 10000"/>
              <a:gd name="connsiteX2" fmla="*/ 817 w 10587"/>
              <a:gd name="connsiteY2" fmla="*/ 0 h 10000"/>
              <a:gd name="connsiteX0" fmla="*/ 6190 w 11054"/>
              <a:gd name="connsiteY0" fmla="*/ 10000 h 10000"/>
              <a:gd name="connsiteX1" fmla="*/ 6531 w 11054"/>
              <a:gd name="connsiteY1" fmla="*/ 5107 h 10000"/>
              <a:gd name="connsiteX2" fmla="*/ 1284 w 11054"/>
              <a:gd name="connsiteY2" fmla="*/ 0 h 10000"/>
              <a:gd name="connsiteX0" fmla="*/ 5464 w 10842"/>
              <a:gd name="connsiteY0" fmla="*/ 11669 h 11669"/>
              <a:gd name="connsiteX1" fmla="*/ 6531 w 10842"/>
              <a:gd name="connsiteY1" fmla="*/ 5107 h 11669"/>
              <a:gd name="connsiteX2" fmla="*/ 1284 w 10842"/>
              <a:gd name="connsiteY2" fmla="*/ 0 h 11669"/>
              <a:gd name="connsiteX0" fmla="*/ 8465 w 11861"/>
              <a:gd name="connsiteY0" fmla="*/ 8586 h 8586"/>
              <a:gd name="connsiteX1" fmla="*/ 6531 w 11861"/>
              <a:gd name="connsiteY1" fmla="*/ 5107 h 8586"/>
              <a:gd name="connsiteX2" fmla="*/ 1284 w 11861"/>
              <a:gd name="connsiteY2" fmla="*/ 0 h 8586"/>
              <a:gd name="connsiteX0" fmla="*/ 7137 w 9183"/>
              <a:gd name="connsiteY0" fmla="*/ 10000 h 10000"/>
              <a:gd name="connsiteX1" fmla="*/ 5506 w 9183"/>
              <a:gd name="connsiteY1" fmla="*/ 5948 h 10000"/>
              <a:gd name="connsiteX2" fmla="*/ 1083 w 9183"/>
              <a:gd name="connsiteY2" fmla="*/ 0 h 10000"/>
              <a:gd name="connsiteX0" fmla="*/ 7772 w 10713"/>
              <a:gd name="connsiteY0" fmla="*/ 10000 h 10000"/>
              <a:gd name="connsiteX1" fmla="*/ 5996 w 10713"/>
              <a:gd name="connsiteY1" fmla="*/ 5948 h 10000"/>
              <a:gd name="connsiteX2" fmla="*/ 1179 w 10713"/>
              <a:gd name="connsiteY2" fmla="*/ 0 h 10000"/>
              <a:gd name="connsiteX0" fmla="*/ 7772 w 8176"/>
              <a:gd name="connsiteY0" fmla="*/ 10000 h 10000"/>
              <a:gd name="connsiteX1" fmla="*/ 5996 w 8176"/>
              <a:gd name="connsiteY1" fmla="*/ 5948 h 10000"/>
              <a:gd name="connsiteX2" fmla="*/ 1179 w 8176"/>
              <a:gd name="connsiteY2" fmla="*/ 0 h 10000"/>
              <a:gd name="connsiteX0" fmla="*/ 8321 w 8815"/>
              <a:gd name="connsiteY0" fmla="*/ 10000 h 10000"/>
              <a:gd name="connsiteX1" fmla="*/ 6149 w 8815"/>
              <a:gd name="connsiteY1" fmla="*/ 5948 h 10000"/>
              <a:gd name="connsiteX2" fmla="*/ 257 w 8815"/>
              <a:gd name="connsiteY2" fmla="*/ 0 h 10000"/>
              <a:gd name="connsiteX0" fmla="*/ 9440 w 9440"/>
              <a:gd name="connsiteY0" fmla="*/ 10000 h 10000"/>
              <a:gd name="connsiteX1" fmla="*/ 6976 w 9440"/>
              <a:gd name="connsiteY1" fmla="*/ 5948 h 10000"/>
              <a:gd name="connsiteX2" fmla="*/ 292 w 9440"/>
              <a:gd name="connsiteY2" fmla="*/ 0 h 10000"/>
              <a:gd name="connsiteX0" fmla="*/ 10000 w 10000"/>
              <a:gd name="connsiteY0" fmla="*/ 10000 h 10000"/>
              <a:gd name="connsiteX1" fmla="*/ 7390 w 10000"/>
              <a:gd name="connsiteY1" fmla="*/ 5948 h 10000"/>
              <a:gd name="connsiteX2" fmla="*/ 309 w 10000"/>
              <a:gd name="connsiteY2" fmla="*/ 0 h 10000"/>
              <a:gd name="connsiteX0" fmla="*/ 10002 w 10002"/>
              <a:gd name="connsiteY0" fmla="*/ 10000 h 10000"/>
              <a:gd name="connsiteX1" fmla="*/ 7392 w 10002"/>
              <a:gd name="connsiteY1" fmla="*/ 5948 h 10000"/>
              <a:gd name="connsiteX2" fmla="*/ 311 w 10002"/>
              <a:gd name="connsiteY2" fmla="*/ 0 h 10000"/>
              <a:gd name="connsiteX0" fmla="*/ 9906 w 9906"/>
              <a:gd name="connsiteY0" fmla="*/ 10000 h 10000"/>
              <a:gd name="connsiteX1" fmla="*/ 7296 w 9906"/>
              <a:gd name="connsiteY1" fmla="*/ 5948 h 10000"/>
              <a:gd name="connsiteX2" fmla="*/ 215 w 9906"/>
              <a:gd name="connsiteY2" fmla="*/ 0 h 10000"/>
              <a:gd name="connsiteX0" fmla="*/ 10571 w 10571"/>
              <a:gd name="connsiteY0" fmla="*/ 10000 h 10000"/>
              <a:gd name="connsiteX1" fmla="*/ 7936 w 10571"/>
              <a:gd name="connsiteY1" fmla="*/ 5948 h 10000"/>
              <a:gd name="connsiteX2" fmla="*/ 788 w 10571"/>
              <a:gd name="connsiteY2" fmla="*/ 0 h 10000"/>
              <a:gd name="connsiteX0" fmla="*/ 12708 w 12708"/>
              <a:gd name="connsiteY0" fmla="*/ 10000 h 10000"/>
              <a:gd name="connsiteX1" fmla="*/ 10073 w 12708"/>
              <a:gd name="connsiteY1" fmla="*/ 5948 h 10000"/>
              <a:gd name="connsiteX2" fmla="*/ 2925 w 12708"/>
              <a:gd name="connsiteY2" fmla="*/ 0 h 10000"/>
              <a:gd name="connsiteX0" fmla="*/ 9783 w 9783"/>
              <a:gd name="connsiteY0" fmla="*/ 10000 h 10000"/>
              <a:gd name="connsiteX1" fmla="*/ 7148 w 9783"/>
              <a:gd name="connsiteY1" fmla="*/ 5948 h 10000"/>
              <a:gd name="connsiteX2" fmla="*/ 0 w 9783"/>
              <a:gd name="connsiteY2" fmla="*/ 0 h 10000"/>
              <a:gd name="connsiteX0" fmla="*/ 10175 w 10175"/>
              <a:gd name="connsiteY0" fmla="*/ 10000 h 10000"/>
              <a:gd name="connsiteX1" fmla="*/ 7482 w 10175"/>
              <a:gd name="connsiteY1" fmla="*/ 5948 h 10000"/>
              <a:gd name="connsiteX2" fmla="*/ 175 w 10175"/>
              <a:gd name="connsiteY2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5" h="10000">
                <a:moveTo>
                  <a:pt x="10175" y="10000"/>
                </a:moveTo>
                <a:cubicBezTo>
                  <a:pt x="9039" y="8405"/>
                  <a:pt x="9475" y="7488"/>
                  <a:pt x="7482" y="5948"/>
                </a:cubicBezTo>
                <a:cubicBezTo>
                  <a:pt x="5329" y="4806"/>
                  <a:pt x="-1142" y="3416"/>
                  <a:pt x="175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81" name="Freeform 16">
            <a:extLst>
              <a:ext uri="{FF2B5EF4-FFF2-40B4-BE49-F238E27FC236}">
                <a16:creationId xmlns:a16="http://schemas.microsoft.com/office/drawing/2014/main" id="{FF314C77-360B-B74E-8169-B9BD13D7997E}"/>
              </a:ext>
            </a:extLst>
          </p:cNvPr>
          <p:cNvSpPr>
            <a:spLocks/>
          </p:cNvSpPr>
          <p:nvPr/>
        </p:nvSpPr>
        <p:spPr bwMode="auto">
          <a:xfrm rot="17100000">
            <a:off x="4971470" y="2010292"/>
            <a:ext cx="1045604" cy="1777803"/>
          </a:xfrm>
          <a:custGeom>
            <a:avLst/>
            <a:gdLst>
              <a:gd name="T0" fmla="*/ 768 w 768"/>
              <a:gd name="T1" fmla="*/ 144 h 168"/>
              <a:gd name="T2" fmla="*/ 240 w 768"/>
              <a:gd name="T3" fmla="*/ 144 h 168"/>
              <a:gd name="T4" fmla="*/ 0 w 768"/>
              <a:gd name="T5" fmla="*/ 0 h 168"/>
              <a:gd name="connsiteX0" fmla="*/ 10000 w 10135"/>
              <a:gd name="connsiteY0" fmla="*/ 8571 h 8682"/>
              <a:gd name="connsiteX1" fmla="*/ 9713 w 10135"/>
              <a:gd name="connsiteY1" fmla="*/ 4942 h 8682"/>
              <a:gd name="connsiteX2" fmla="*/ 0 w 10135"/>
              <a:gd name="connsiteY2" fmla="*/ 0 h 8682"/>
              <a:gd name="connsiteX0" fmla="*/ 9867 w 10615"/>
              <a:gd name="connsiteY0" fmla="*/ 9872 h 9872"/>
              <a:gd name="connsiteX1" fmla="*/ 9584 w 10615"/>
              <a:gd name="connsiteY1" fmla="*/ 5692 h 9872"/>
              <a:gd name="connsiteX2" fmla="*/ 0 w 10615"/>
              <a:gd name="connsiteY2" fmla="*/ 0 h 9872"/>
              <a:gd name="connsiteX0" fmla="*/ 1429 w 2134"/>
              <a:gd name="connsiteY0" fmla="*/ 9390 h 9390"/>
              <a:gd name="connsiteX1" fmla="*/ 1163 w 2134"/>
              <a:gd name="connsiteY1" fmla="*/ 5156 h 9390"/>
              <a:gd name="connsiteX2" fmla="*/ 0 w 2134"/>
              <a:gd name="connsiteY2" fmla="*/ 0 h 9390"/>
              <a:gd name="connsiteX0" fmla="*/ 5395 w 8699"/>
              <a:gd name="connsiteY0" fmla="*/ 7640 h 7640"/>
              <a:gd name="connsiteX1" fmla="*/ 4149 w 8699"/>
              <a:gd name="connsiteY1" fmla="*/ 3131 h 7640"/>
              <a:gd name="connsiteX2" fmla="*/ 0 w 8699"/>
              <a:gd name="connsiteY2" fmla="*/ 0 h 7640"/>
              <a:gd name="connsiteX0" fmla="*/ 6411 w 10209"/>
              <a:gd name="connsiteY0" fmla="*/ 10000 h 10000"/>
              <a:gd name="connsiteX1" fmla="*/ 4979 w 10209"/>
              <a:gd name="connsiteY1" fmla="*/ 4098 h 10000"/>
              <a:gd name="connsiteX2" fmla="*/ 209 w 10209"/>
              <a:gd name="connsiteY2" fmla="*/ 0 h 10000"/>
              <a:gd name="connsiteX0" fmla="*/ 4669 w 9517"/>
              <a:gd name="connsiteY0" fmla="*/ 8024 h 8024"/>
              <a:gd name="connsiteX1" fmla="*/ 4979 w 9517"/>
              <a:gd name="connsiteY1" fmla="*/ 4098 h 8024"/>
              <a:gd name="connsiteX2" fmla="*/ 209 w 9517"/>
              <a:gd name="connsiteY2" fmla="*/ 0 h 8024"/>
              <a:gd name="connsiteX0" fmla="*/ 4906 w 9553"/>
              <a:gd name="connsiteY0" fmla="*/ 10000 h 10000"/>
              <a:gd name="connsiteX1" fmla="*/ 5232 w 9553"/>
              <a:gd name="connsiteY1" fmla="*/ 5107 h 10000"/>
              <a:gd name="connsiteX2" fmla="*/ 220 w 9553"/>
              <a:gd name="connsiteY2" fmla="*/ 0 h 10000"/>
              <a:gd name="connsiteX0" fmla="*/ 5723 w 10587"/>
              <a:gd name="connsiteY0" fmla="*/ 10000 h 10000"/>
              <a:gd name="connsiteX1" fmla="*/ 6064 w 10587"/>
              <a:gd name="connsiteY1" fmla="*/ 5107 h 10000"/>
              <a:gd name="connsiteX2" fmla="*/ 817 w 10587"/>
              <a:gd name="connsiteY2" fmla="*/ 0 h 10000"/>
              <a:gd name="connsiteX0" fmla="*/ 6190 w 11054"/>
              <a:gd name="connsiteY0" fmla="*/ 10000 h 10000"/>
              <a:gd name="connsiteX1" fmla="*/ 6531 w 11054"/>
              <a:gd name="connsiteY1" fmla="*/ 5107 h 10000"/>
              <a:gd name="connsiteX2" fmla="*/ 1284 w 11054"/>
              <a:gd name="connsiteY2" fmla="*/ 0 h 10000"/>
              <a:gd name="connsiteX0" fmla="*/ 5464 w 10842"/>
              <a:gd name="connsiteY0" fmla="*/ 11669 h 11669"/>
              <a:gd name="connsiteX1" fmla="*/ 6531 w 10842"/>
              <a:gd name="connsiteY1" fmla="*/ 5107 h 11669"/>
              <a:gd name="connsiteX2" fmla="*/ 1284 w 10842"/>
              <a:gd name="connsiteY2" fmla="*/ 0 h 11669"/>
              <a:gd name="connsiteX0" fmla="*/ 8465 w 11861"/>
              <a:gd name="connsiteY0" fmla="*/ 8586 h 8586"/>
              <a:gd name="connsiteX1" fmla="*/ 6531 w 11861"/>
              <a:gd name="connsiteY1" fmla="*/ 5107 h 8586"/>
              <a:gd name="connsiteX2" fmla="*/ 1284 w 11861"/>
              <a:gd name="connsiteY2" fmla="*/ 0 h 8586"/>
              <a:gd name="connsiteX0" fmla="*/ 7137 w 9183"/>
              <a:gd name="connsiteY0" fmla="*/ 10000 h 10000"/>
              <a:gd name="connsiteX1" fmla="*/ 5506 w 9183"/>
              <a:gd name="connsiteY1" fmla="*/ 5948 h 10000"/>
              <a:gd name="connsiteX2" fmla="*/ 1083 w 9183"/>
              <a:gd name="connsiteY2" fmla="*/ 0 h 10000"/>
              <a:gd name="connsiteX0" fmla="*/ 7772 w 10713"/>
              <a:gd name="connsiteY0" fmla="*/ 10000 h 10000"/>
              <a:gd name="connsiteX1" fmla="*/ 5996 w 10713"/>
              <a:gd name="connsiteY1" fmla="*/ 5948 h 10000"/>
              <a:gd name="connsiteX2" fmla="*/ 1179 w 10713"/>
              <a:gd name="connsiteY2" fmla="*/ 0 h 10000"/>
              <a:gd name="connsiteX0" fmla="*/ 7772 w 8176"/>
              <a:gd name="connsiteY0" fmla="*/ 10000 h 10000"/>
              <a:gd name="connsiteX1" fmla="*/ 5996 w 8176"/>
              <a:gd name="connsiteY1" fmla="*/ 5948 h 10000"/>
              <a:gd name="connsiteX2" fmla="*/ 1179 w 8176"/>
              <a:gd name="connsiteY2" fmla="*/ 0 h 10000"/>
              <a:gd name="connsiteX0" fmla="*/ 8321 w 8815"/>
              <a:gd name="connsiteY0" fmla="*/ 10000 h 10000"/>
              <a:gd name="connsiteX1" fmla="*/ 6149 w 8815"/>
              <a:gd name="connsiteY1" fmla="*/ 5948 h 10000"/>
              <a:gd name="connsiteX2" fmla="*/ 257 w 8815"/>
              <a:gd name="connsiteY2" fmla="*/ 0 h 10000"/>
              <a:gd name="connsiteX0" fmla="*/ 9440 w 9440"/>
              <a:gd name="connsiteY0" fmla="*/ 10000 h 10000"/>
              <a:gd name="connsiteX1" fmla="*/ 6976 w 9440"/>
              <a:gd name="connsiteY1" fmla="*/ 5948 h 10000"/>
              <a:gd name="connsiteX2" fmla="*/ 292 w 9440"/>
              <a:gd name="connsiteY2" fmla="*/ 0 h 10000"/>
              <a:gd name="connsiteX0" fmla="*/ 10000 w 10000"/>
              <a:gd name="connsiteY0" fmla="*/ 10000 h 10000"/>
              <a:gd name="connsiteX1" fmla="*/ 7390 w 10000"/>
              <a:gd name="connsiteY1" fmla="*/ 5948 h 10000"/>
              <a:gd name="connsiteX2" fmla="*/ 309 w 10000"/>
              <a:gd name="connsiteY2" fmla="*/ 0 h 10000"/>
              <a:gd name="connsiteX0" fmla="*/ 10002 w 10002"/>
              <a:gd name="connsiteY0" fmla="*/ 10000 h 10000"/>
              <a:gd name="connsiteX1" fmla="*/ 7392 w 10002"/>
              <a:gd name="connsiteY1" fmla="*/ 5948 h 10000"/>
              <a:gd name="connsiteX2" fmla="*/ 311 w 10002"/>
              <a:gd name="connsiteY2" fmla="*/ 0 h 10000"/>
              <a:gd name="connsiteX0" fmla="*/ 9906 w 9906"/>
              <a:gd name="connsiteY0" fmla="*/ 10000 h 10000"/>
              <a:gd name="connsiteX1" fmla="*/ 7296 w 9906"/>
              <a:gd name="connsiteY1" fmla="*/ 5948 h 10000"/>
              <a:gd name="connsiteX2" fmla="*/ 215 w 9906"/>
              <a:gd name="connsiteY2" fmla="*/ 0 h 10000"/>
              <a:gd name="connsiteX0" fmla="*/ 10571 w 10571"/>
              <a:gd name="connsiteY0" fmla="*/ 10000 h 10000"/>
              <a:gd name="connsiteX1" fmla="*/ 7936 w 10571"/>
              <a:gd name="connsiteY1" fmla="*/ 5948 h 10000"/>
              <a:gd name="connsiteX2" fmla="*/ 788 w 10571"/>
              <a:gd name="connsiteY2" fmla="*/ 0 h 10000"/>
              <a:gd name="connsiteX0" fmla="*/ 12708 w 12708"/>
              <a:gd name="connsiteY0" fmla="*/ 10000 h 10000"/>
              <a:gd name="connsiteX1" fmla="*/ 10073 w 12708"/>
              <a:gd name="connsiteY1" fmla="*/ 5948 h 10000"/>
              <a:gd name="connsiteX2" fmla="*/ 2925 w 12708"/>
              <a:gd name="connsiteY2" fmla="*/ 0 h 10000"/>
              <a:gd name="connsiteX0" fmla="*/ 9783 w 9783"/>
              <a:gd name="connsiteY0" fmla="*/ 10000 h 10000"/>
              <a:gd name="connsiteX1" fmla="*/ 7148 w 9783"/>
              <a:gd name="connsiteY1" fmla="*/ 5948 h 10000"/>
              <a:gd name="connsiteX2" fmla="*/ 0 w 9783"/>
              <a:gd name="connsiteY2" fmla="*/ 0 h 10000"/>
              <a:gd name="connsiteX0" fmla="*/ 10175 w 10175"/>
              <a:gd name="connsiteY0" fmla="*/ 10000 h 10000"/>
              <a:gd name="connsiteX1" fmla="*/ 7482 w 10175"/>
              <a:gd name="connsiteY1" fmla="*/ 5948 h 10000"/>
              <a:gd name="connsiteX2" fmla="*/ 175 w 10175"/>
              <a:gd name="connsiteY2" fmla="*/ 0 h 10000"/>
              <a:gd name="connsiteX0" fmla="*/ 79027 w 79027"/>
              <a:gd name="connsiteY0" fmla="*/ 23616 h 23616"/>
              <a:gd name="connsiteX1" fmla="*/ 76334 w 79027"/>
              <a:gd name="connsiteY1" fmla="*/ 19564 h 23616"/>
              <a:gd name="connsiteX2" fmla="*/ 17 w 79027"/>
              <a:gd name="connsiteY2" fmla="*/ 0 h 23616"/>
              <a:gd name="connsiteX0" fmla="*/ 79048 w 79048"/>
              <a:gd name="connsiteY0" fmla="*/ 23616 h 23616"/>
              <a:gd name="connsiteX1" fmla="*/ 34012 w 79048"/>
              <a:gd name="connsiteY1" fmla="*/ 10780 h 23616"/>
              <a:gd name="connsiteX2" fmla="*/ 38 w 79048"/>
              <a:gd name="connsiteY2" fmla="*/ 0 h 23616"/>
              <a:gd name="connsiteX0" fmla="*/ 79048 w 79048"/>
              <a:gd name="connsiteY0" fmla="*/ 23616 h 23616"/>
              <a:gd name="connsiteX1" fmla="*/ 34012 w 79048"/>
              <a:gd name="connsiteY1" fmla="*/ 10780 h 23616"/>
              <a:gd name="connsiteX2" fmla="*/ 38 w 79048"/>
              <a:gd name="connsiteY2" fmla="*/ 0 h 23616"/>
              <a:gd name="connsiteX0" fmla="*/ 79059 w 79059"/>
              <a:gd name="connsiteY0" fmla="*/ 23616 h 23616"/>
              <a:gd name="connsiteX1" fmla="*/ 34023 w 79059"/>
              <a:gd name="connsiteY1" fmla="*/ 10780 h 23616"/>
              <a:gd name="connsiteX2" fmla="*/ 49 w 79059"/>
              <a:gd name="connsiteY2" fmla="*/ 0 h 23616"/>
              <a:gd name="connsiteX0" fmla="*/ 79010 w 79010"/>
              <a:gd name="connsiteY0" fmla="*/ 23616 h 23616"/>
              <a:gd name="connsiteX1" fmla="*/ 33974 w 79010"/>
              <a:gd name="connsiteY1" fmla="*/ 10780 h 23616"/>
              <a:gd name="connsiteX2" fmla="*/ 0 w 79010"/>
              <a:gd name="connsiteY2" fmla="*/ 0 h 23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010" h="23616">
                <a:moveTo>
                  <a:pt x="79010" y="23616"/>
                </a:moveTo>
                <a:cubicBezTo>
                  <a:pt x="77874" y="22021"/>
                  <a:pt x="46072" y="17832"/>
                  <a:pt x="33974" y="10780"/>
                </a:cubicBezTo>
                <a:cubicBezTo>
                  <a:pt x="24129" y="5709"/>
                  <a:pt x="3311" y="8687"/>
                  <a:pt x="0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EF38B9A-9CC9-9643-8827-8E4AF5D8E0DF}"/>
              </a:ext>
            </a:extLst>
          </p:cNvPr>
          <p:cNvSpPr txBox="1"/>
          <p:nvPr/>
        </p:nvSpPr>
        <p:spPr>
          <a:xfrm>
            <a:off x="2497315" y="5236024"/>
            <a:ext cx="3319422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key=“Star Wars.mov”, value=[content]</a:t>
            </a:r>
          </a:p>
        </p:txBody>
      </p:sp>
      <p:sp>
        <p:nvSpPr>
          <p:cNvPr id="83" name="Text Box 17">
            <a:extLst>
              <a:ext uri="{FF2B5EF4-FFF2-40B4-BE49-F238E27FC236}">
                <a16:creationId xmlns:a16="http://schemas.microsoft.com/office/drawing/2014/main" id="{7BDAFFB8-21B2-DA4E-B97B-C1489AC89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6249" y="3402980"/>
            <a:ext cx="5893646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ysDash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9900"/>
                </a:solidFill>
                <a:latin typeface="Arial" charset="0"/>
              </a:rPr>
              <a:t>Robust,</a:t>
            </a:r>
            <a:r>
              <a:rPr lang="en-US" sz="2800" dirty="0">
                <a:latin typeface="Arial" charset="0"/>
              </a:rPr>
              <a:t> </a:t>
            </a:r>
            <a:r>
              <a:rPr lang="en-US" sz="2800">
                <a:latin typeface="Arial" charset="0"/>
              </a:rPr>
              <a:t>but </a:t>
            </a:r>
            <a:r>
              <a:rPr lang="en-US" sz="2800">
                <a:solidFill>
                  <a:srgbClr val="FF0000"/>
                </a:solidFill>
                <a:latin typeface="Arial" charset="0"/>
              </a:rPr>
              <a:t>O(</a:t>
            </a:r>
            <a:r>
              <a:rPr lang="en-US" sz="2800" i="1">
                <a:solidFill>
                  <a:srgbClr val="FF0000"/>
                </a:solidFill>
                <a:latin typeface="Times New Roman" charset="0"/>
              </a:rPr>
              <a:t>N = number of peers</a:t>
            </a:r>
            <a:r>
              <a:rPr lang="en-US" sz="2800">
                <a:solidFill>
                  <a:srgbClr val="FF0000"/>
                </a:solidFill>
                <a:latin typeface="Arial" charset="0"/>
              </a:rPr>
              <a:t>) </a:t>
            </a:r>
            <a:r>
              <a:rPr lang="en-US" sz="2800" dirty="0">
                <a:latin typeface="Arial" charset="0"/>
              </a:rPr>
              <a:t>messages per lookup</a:t>
            </a:r>
            <a:endParaRPr lang="en-US" sz="2800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5304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83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>
          <a:solidFill>
            <a:schemeClr val="tx1"/>
          </a:solidFill>
          <a:prstDash val="soli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="0" dirty="0">
            <a:solidFill>
              <a:schemeClr val="tx1"/>
            </a:solidFill>
            <a:latin typeface="+mn-l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sysDash"/>
        </a:ln>
        <a:effectLst/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mtClean="0">
            <a:latin typeface="Arial" charset="0"/>
            <a:ea typeface="Arial" charset="0"/>
            <a:cs typeface="Arial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37228</TotalTime>
  <Words>4006</Words>
  <Application>Microsoft Macintosh PowerPoint</Application>
  <PresentationFormat>Custom</PresentationFormat>
  <Paragraphs>720</Paragraphs>
  <Slides>54</Slides>
  <Notes>49</Notes>
  <HiddenSlides>6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6" baseType="lpstr">
      <vt:lpstr>ＭＳ Ｐゴシック</vt:lpstr>
      <vt:lpstr>Arial</vt:lpstr>
      <vt:lpstr>Arial Regular</vt:lpstr>
      <vt:lpstr>Calibri</vt:lpstr>
      <vt:lpstr>Courier</vt:lpstr>
      <vt:lpstr>Courier New</vt:lpstr>
      <vt:lpstr>Helvetica</vt:lpstr>
      <vt:lpstr>Symbol</vt:lpstr>
      <vt:lpstr>Tahoma</vt:lpstr>
      <vt:lpstr>Times New Roman</vt:lpstr>
      <vt:lpstr>Wingdings</vt:lpstr>
      <vt:lpstr>1_Office Theme</vt:lpstr>
      <vt:lpstr>Peer-to-Peer Systems and Distributed Hash Tables</vt:lpstr>
      <vt:lpstr>Today</vt:lpstr>
      <vt:lpstr>What is a Peer-to-Peer (P2P) system?</vt:lpstr>
      <vt:lpstr>Why might P2P be a win?</vt:lpstr>
      <vt:lpstr>P2P adoption</vt:lpstr>
      <vt:lpstr>Example: Classic BitTorrent</vt:lpstr>
      <vt:lpstr>The lookup problem</vt:lpstr>
      <vt:lpstr>Centralized lookup (Napster)</vt:lpstr>
      <vt:lpstr>Flooded queries (original Gnutella)</vt:lpstr>
      <vt:lpstr>Routed DHT queries (Chord)</vt:lpstr>
      <vt:lpstr>Today</vt:lpstr>
      <vt:lpstr>What is a DHT (and why)?</vt:lpstr>
      <vt:lpstr>What is a DHT (and why)?</vt:lpstr>
      <vt:lpstr>Cooperative storage with a DHT</vt:lpstr>
      <vt:lpstr>BitTorrent over DHT</vt:lpstr>
      <vt:lpstr>Why the put/get DHT interface?</vt:lpstr>
      <vt:lpstr>Why might DHT design be hard?</vt:lpstr>
      <vt:lpstr>Today</vt:lpstr>
      <vt:lpstr>Chord lookup algorithm properties</vt:lpstr>
      <vt:lpstr>Chord identifiers</vt:lpstr>
      <vt:lpstr>Consistent hashing [Karger ‘97]</vt:lpstr>
      <vt:lpstr>Chord: Successor pointers</vt:lpstr>
      <vt:lpstr>Basic lookup</vt:lpstr>
      <vt:lpstr>Simple lookup algorithm</vt:lpstr>
      <vt:lpstr>Improving performance</vt:lpstr>
      <vt:lpstr>“Finger table” allows log N-time lookups</vt:lpstr>
      <vt:lpstr>Finger i Points to Successor of n+2i</vt:lpstr>
      <vt:lpstr>Implication of finger tables</vt:lpstr>
      <vt:lpstr>Lookup with finger table</vt:lpstr>
      <vt:lpstr>Lookups Take O(log N) Hops</vt:lpstr>
      <vt:lpstr>An aside: Is log(n) fast or slow?</vt:lpstr>
      <vt:lpstr>Joining: Linked list insert</vt:lpstr>
      <vt:lpstr>Join (2)</vt:lpstr>
      <vt:lpstr>Join (3)</vt:lpstr>
      <vt:lpstr>Notify maintains predecessors</vt:lpstr>
      <vt:lpstr>Stabilize message fixes successor</vt:lpstr>
      <vt:lpstr>Joining: Summary</vt:lpstr>
      <vt:lpstr>Failures may cause incorrect lookup</vt:lpstr>
      <vt:lpstr>Successor lists</vt:lpstr>
      <vt:lpstr>Choosing successor list length</vt:lpstr>
      <vt:lpstr>Lookup with fault tolerance</vt:lpstr>
      <vt:lpstr>Today</vt:lpstr>
      <vt:lpstr>The DHash DHT</vt:lpstr>
      <vt:lpstr>DHash data authentication</vt:lpstr>
      <vt:lpstr>DHash replicates blocks at r successors</vt:lpstr>
      <vt:lpstr>Experimental overview</vt:lpstr>
      <vt:lpstr>Chord lookup cost is O(log N)</vt:lpstr>
      <vt:lpstr>Failure experiment setup</vt:lpstr>
      <vt:lpstr>Massive failures have little impact</vt:lpstr>
      <vt:lpstr>Today</vt:lpstr>
      <vt:lpstr>DHTs: Impact</vt:lpstr>
      <vt:lpstr>Why don’t all services use P2P?</vt:lpstr>
      <vt:lpstr>DHTs in retrospective</vt:lpstr>
      <vt:lpstr>What DHTs got right</vt:lpstr>
    </vt:vector>
  </TitlesOfParts>
  <Company>Princeton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</dc:title>
  <dc:creator>Kai Li</dc:creator>
  <cp:lastModifiedBy>Freedman</cp:lastModifiedBy>
  <cp:revision>1862</cp:revision>
  <cp:lastPrinted>2017-04-12T17:13:54Z</cp:lastPrinted>
  <dcterms:created xsi:type="dcterms:W3CDTF">2013-10-08T01:49:25Z</dcterms:created>
  <dcterms:modified xsi:type="dcterms:W3CDTF">2019-10-07T03:11:36Z</dcterms:modified>
</cp:coreProperties>
</file>