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wmf" ContentType="image/x-wm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7" r:id="rId2"/>
    <p:sldId id="357" r:id="rId3"/>
    <p:sldId id="358" r:id="rId4"/>
    <p:sldId id="386" r:id="rId5"/>
    <p:sldId id="315" r:id="rId6"/>
    <p:sldId id="388" r:id="rId7"/>
    <p:sldId id="349" r:id="rId8"/>
    <p:sldId id="318" r:id="rId9"/>
    <p:sldId id="352" r:id="rId10"/>
    <p:sldId id="354" r:id="rId11"/>
    <p:sldId id="379" r:id="rId12"/>
    <p:sldId id="389" r:id="rId13"/>
    <p:sldId id="387" r:id="rId14"/>
    <p:sldId id="319" r:id="rId15"/>
    <p:sldId id="320" r:id="rId16"/>
    <p:sldId id="378" r:id="rId17"/>
    <p:sldId id="359" r:id="rId18"/>
    <p:sldId id="360" r:id="rId19"/>
    <p:sldId id="325" r:id="rId20"/>
    <p:sldId id="322" r:id="rId21"/>
    <p:sldId id="361" r:id="rId22"/>
    <p:sldId id="326" r:id="rId23"/>
    <p:sldId id="327" r:id="rId24"/>
    <p:sldId id="323" r:id="rId25"/>
    <p:sldId id="324" r:id="rId26"/>
    <p:sldId id="329" r:id="rId27"/>
    <p:sldId id="330" r:id="rId28"/>
    <p:sldId id="364" r:id="rId29"/>
    <p:sldId id="331" r:id="rId30"/>
    <p:sldId id="332" r:id="rId31"/>
    <p:sldId id="333" r:id="rId32"/>
    <p:sldId id="382" r:id="rId33"/>
    <p:sldId id="334" r:id="rId34"/>
    <p:sldId id="335" r:id="rId35"/>
    <p:sldId id="336" r:id="rId36"/>
    <p:sldId id="337" r:id="rId37"/>
    <p:sldId id="338" r:id="rId38"/>
    <p:sldId id="339" r:id="rId39"/>
    <p:sldId id="341" r:id="rId40"/>
    <p:sldId id="381" r:id="rId41"/>
    <p:sldId id="377" r:id="rId42"/>
    <p:sldId id="342" r:id="rId43"/>
    <p:sldId id="343" r:id="rId44"/>
    <p:sldId id="344" r:id="rId45"/>
    <p:sldId id="346" r:id="rId46"/>
    <p:sldId id="347" r:id="rId4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4" autoAdjust="0"/>
    <p:restoredTop sz="77092" autoAdjust="0"/>
  </p:normalViewPr>
  <p:slideViewPr>
    <p:cSldViewPr snapToGrid="0">
      <p:cViewPr varScale="1">
        <p:scale>
          <a:sx n="68" d="100"/>
          <a:sy n="68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  <p:sldLst>
      <p:sld r:id="rId1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7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9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70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961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1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080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1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4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08106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2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0487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32966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7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9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0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3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6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1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2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2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113C-C0BF-5449-93A5-7F3F64ADB5E5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D6988-116D-234B-A76D-9136F0888D35}" type="datetime1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6132B-CB77-5E4D-AC7D-8C945C0269B4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96979-CDED-5C4A-9AC2-59601FC96336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ADB2-0CB4-9D4B-85A7-8502AEDB916C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BA1D0-1B82-AC45-A659-1CD175B7BC7A}" type="datetime1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A44F-CDED-4242-946A-66263A28DCB4}" type="datetime1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25157-74A7-0A47-B133-A4BB6EC3A75C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0659-624E-EE45-ADB2-DC742E746762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3181-7C82-DC4E-8756-50D776CD3DDF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A663CA5-4AFD-9C40-B994-ADAC0452F093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dirty="0"/>
              <a:t>Scaling Out Key-Value Storage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418: </a:t>
            </a:r>
            <a:r>
              <a:rPr lang="en-US" i="1" dirty="0"/>
              <a:t>Distributed Systems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Jeff </a:t>
            </a:r>
            <a:r>
              <a:rPr lang="en-US" dirty="0" err="1"/>
              <a:t>Helt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9387" y="6544979"/>
            <a:ext cx="390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[Adapted from K. Jamieson, M. Freedman, B. Karp]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a node fails, its successor takes over bucket</a:t>
            </a:r>
          </a:p>
          <a:p>
            <a:pPr lvl="1"/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Smoothness goal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✔</a:t>
            </a:r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Only localized shift, not O(n)</a:t>
            </a:r>
          </a:p>
          <a:p>
            <a:pPr lvl="1"/>
            <a:endParaRPr lang="en-US" altLang="en-US" spc="-150" dirty="0"/>
          </a:p>
          <a:p>
            <a:pPr lvl="1"/>
            <a:r>
              <a:rPr lang="en-US" altLang="en-US" spc="-150" dirty="0"/>
              <a:t>But now successor owns </a:t>
            </a:r>
            <a:r>
              <a:rPr lang="en-US" altLang="en-US" b="1" spc="-150" dirty="0"/>
              <a:t>two</a:t>
            </a:r>
            <a:r>
              <a:rPr lang="en-US" altLang="en-US" spc="-150" dirty="0"/>
              <a:t> buckets: </a:t>
            </a:r>
            <a:r>
              <a:rPr lang="en-US" altLang="en-US" b="1" spc="-150" dirty="0">
                <a:solidFill>
                  <a:schemeClr val="accent6">
                    <a:lumMod val="75000"/>
                  </a:schemeClr>
                </a:solidFill>
              </a:rPr>
              <a:t>2/n</a:t>
            </a:r>
            <a:r>
              <a:rPr lang="en-US" altLang="en-US" b="1" spc="-150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altLang="en-US" b="1" spc="-150" dirty="0">
                <a:solidFill>
                  <a:schemeClr val="accent6">
                    <a:lumMod val="75000"/>
                  </a:schemeClr>
                </a:solidFill>
              </a:rPr>
              <a:t> of key space</a:t>
            </a:r>
          </a:p>
          <a:p>
            <a:pPr lvl="2"/>
            <a:r>
              <a:rPr lang="en-US" altLang="en-US" dirty="0"/>
              <a:t>The failure has </a:t>
            </a:r>
            <a:r>
              <a:rPr lang="en-US" altLang="en-US" b="1" dirty="0">
                <a:solidFill>
                  <a:srgbClr val="FF0000"/>
                </a:solidFill>
              </a:rPr>
              <a:t>upset the load balance </a:t>
            </a:r>
          </a:p>
          <a:p>
            <a:pPr lvl="2"/>
            <a:endParaRPr lang="en-US" alt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pc="-150" dirty="0"/>
              <a:t>Consistent </a:t>
            </a:r>
            <a:r>
              <a:rPr lang="en-US" altLang="en-US" sz="3400" spc="-150"/>
              <a:t>hashing’s load </a:t>
            </a:r>
            <a:r>
              <a:rPr lang="en-US" altLang="en-US" sz="3400" spc="-150" dirty="0"/>
              <a:t>balancing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xmlns="" id="{478DE975-2F29-48B2-864F-C1D839A1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xmlns="" id="{1AB54B7D-D3CD-4DE5-9D01-F298C0C4E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xmlns="" id="{CB724D2D-8F67-4CBB-BB3A-E081C9AF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xmlns="" id="{45D52940-6A27-435A-A665-BE254B78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xmlns="" id="{4827D262-0274-4CE1-B567-394F2AA64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xmlns="" id="{72DDC165-A998-4BB3-B451-F326A84B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xmlns="" id="{79973C63-0ABA-4006-AFEC-55213B1D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xmlns="" id="{57C054E8-F104-4C75-B835-273373010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xmlns="" id="{0F62347A-F40B-4C4E-966D-DFAA6AE1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xmlns="" id="{349BB6CB-5102-44F7-A225-B33367D0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xmlns="" id="{9E6E1AD8-B4B3-4D6C-B3CF-745C11BFE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2" name="Oval 17">
            <a:extLst>
              <a:ext uri="{FF2B5EF4-FFF2-40B4-BE49-F238E27FC236}">
                <a16:creationId xmlns:a16="http://schemas.microsoft.com/office/drawing/2014/main" xmlns="" id="{ECC74323-F9B0-4BA6-93A8-E2BAA01D8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3" name="Oval 18">
            <a:extLst>
              <a:ext uri="{FF2B5EF4-FFF2-40B4-BE49-F238E27FC236}">
                <a16:creationId xmlns:a16="http://schemas.microsoft.com/office/drawing/2014/main" xmlns="" id="{5458B8E2-DDAF-4B69-8E74-B44785F4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AAB6EE8E-D1F1-4CE1-93EC-EAF8D114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20">
            <a:extLst>
              <a:ext uri="{FF2B5EF4-FFF2-40B4-BE49-F238E27FC236}">
                <a16:creationId xmlns:a16="http://schemas.microsoft.com/office/drawing/2014/main" xmlns="" id="{B99D17B2-45EA-4FFD-990C-CD50B83C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xmlns="" id="{D3CEE5A2-6C2E-4C16-9952-F90F038E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xmlns="" id="{F8B4EACD-B7BD-4F40-A90C-8BADD7E55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xmlns="" id="{44C24066-0070-4D4F-91D1-009E2CACD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xmlns="" id="{96D46681-FC14-4FD1-BC86-929D994D0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xmlns="" id="{054FD839-C169-438A-89DE-DC9DB9A1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7" y="297425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xmlns="" id="{7EE13DEB-9B3F-47F6-928E-F9D3C72A7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8174" y="3176363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xmlns="" id="{6C98E988-5234-42B9-AEBB-A5341EE9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3" name="Oval 17">
            <a:extLst>
              <a:ext uri="{FF2B5EF4-FFF2-40B4-BE49-F238E27FC236}">
                <a16:creationId xmlns:a16="http://schemas.microsoft.com/office/drawing/2014/main" xmlns="" id="{57A73279-F68E-4E02-95A0-06D04EF8D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xmlns="" id="{C543C738-77FE-47B5-AB46-29416D8B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xmlns="" id="{D62F64CF-2BC0-4125-9E40-020AEDA8DEB7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xmlns="" id="{621EA8A2-BDAF-45E5-9C36-D51EC5C89089}"/>
              </a:ext>
            </a:extLst>
          </p:cNvPr>
          <p:cNvSpPr/>
          <p:nvPr/>
        </p:nvSpPr>
        <p:spPr>
          <a:xfrm>
            <a:off x="6983413" y="2563758"/>
            <a:ext cx="1700212" cy="1678782"/>
          </a:xfrm>
          <a:prstGeom prst="arc">
            <a:avLst>
              <a:gd name="adj1" fmla="val 3790699"/>
              <a:gd name="adj2" fmla="val 17624087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/>
      <p:bldP spid="51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Idea: </a:t>
            </a:r>
            <a:r>
              <a:rPr lang="en-US" altLang="en-US" dirty="0"/>
              <a:t>Each physical node implements v 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</a:rPr>
              <a:t>virtual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nodes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/>
              <a:t>physical node </a:t>
            </a:r>
            <a:r>
              <a:rPr lang="en-US" altLang="en-US" dirty="0"/>
              <a:t>maintains </a:t>
            </a:r>
            <a:r>
              <a:rPr lang="en-US" altLang="en-US" b="1" dirty="0"/>
              <a:t>v &gt; 1 token ids</a:t>
            </a:r>
          </a:p>
          <a:p>
            <a:pPr lvl="2"/>
            <a:r>
              <a:rPr lang="en-US" altLang="en-US" dirty="0"/>
              <a:t>Each token id corresponds to a virtual node</a:t>
            </a:r>
          </a:p>
          <a:p>
            <a:pPr lvl="2"/>
            <a:r>
              <a:rPr lang="en-US" altLang="en-US" dirty="0"/>
              <a:t>Each </a:t>
            </a:r>
            <a:r>
              <a:rPr lang="en-US" altLang="en-US" b="1" dirty="0"/>
              <a:t>physical node</a:t>
            </a:r>
            <a:r>
              <a:rPr lang="en-US" altLang="en-US" dirty="0"/>
              <a:t> can have a different v based on strength of node (heterogeneity)</a:t>
            </a:r>
          </a:p>
          <a:p>
            <a:endParaRPr lang="en-US" altLang="en-US" dirty="0"/>
          </a:p>
          <a:p>
            <a:r>
              <a:rPr lang="en-US" altLang="en-US" dirty="0"/>
              <a:t>Each virtual node owns an expected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1/(</a:t>
            </a:r>
            <a:r>
              <a:rPr lang="en-US" altLang="en-US" b="1" dirty="0" err="1">
                <a:solidFill>
                  <a:schemeClr val="accent5">
                    <a:lumMod val="50000"/>
                  </a:schemeClr>
                </a:solidFill>
              </a:rPr>
              <a:t>vn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altLang="en-US" b="1" baseline="30000" dirty="0" err="1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dirty="0"/>
              <a:t>of ID space </a:t>
            </a:r>
          </a:p>
          <a:p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Upon a physical node’s failure,</a:t>
            </a:r>
            <a:r>
              <a:rPr lang="en-US" altLang="en-US" dirty="0"/>
              <a:t> </a:t>
            </a:r>
            <a:r>
              <a:rPr lang="en-US" altLang="en-US" b="1" dirty="0"/>
              <a:t>v</a:t>
            </a:r>
            <a:r>
              <a:rPr lang="en-US" altLang="en-US" dirty="0"/>
              <a:t> virtual nodes fail</a:t>
            </a:r>
          </a:p>
          <a:p>
            <a:pPr lvl="1"/>
            <a:r>
              <a:rPr lang="en-US" altLang="en-US" dirty="0"/>
              <a:t>Their successors take over 1/(</a:t>
            </a:r>
            <a:r>
              <a:rPr lang="en-US" altLang="en-US" dirty="0" err="1"/>
              <a:t>vn</a:t>
            </a:r>
            <a:r>
              <a:rPr lang="en-US" altLang="en-US" dirty="0"/>
              <a:t>)</a:t>
            </a:r>
            <a:r>
              <a:rPr lang="en-US" altLang="en-US" baseline="30000" dirty="0" err="1"/>
              <a:t>th</a:t>
            </a:r>
            <a:r>
              <a:rPr lang="en-US" altLang="en-US" dirty="0"/>
              <a:t> more</a:t>
            </a:r>
          </a:p>
          <a:p>
            <a:pPr lvl="2"/>
            <a:r>
              <a:rPr lang="en-US" altLang="en-US" dirty="0"/>
              <a:t>Expected to be distributed across physical nodes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nodes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B4470B-9468-428B-AAC8-DC8DC68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F787C6-6773-4B8C-93BD-13F3A8C3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nodes: Example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xmlns="" id="{B81AE2F0-025F-441A-8E3F-845E0428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885" y="267539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xmlns="" id="{75B4E0C0-E6FF-4C06-95B9-CE5742D5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047" y="446609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xmlns="" id="{6D53BB6C-2C20-4C86-820F-6E900211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047" y="262776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xmlns="" id="{192E689A-082F-41B0-88A5-B1384F69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785" y="351359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xmlns="" id="{0D866D9B-26EF-49B5-80A8-A03E59D6A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7260" y="351359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xmlns="" id="{9A182B3C-3444-444B-A8EA-8AEF70FC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85" y="416446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xmlns="" id="{D9B8BBDC-3B9E-4BBD-89EE-AB5BB97E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997" y="412319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xmlns="" id="{BF7971BF-80EA-4CCE-A49A-51CFBDB8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772" y="290399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xmlns="" id="{9EC44AE0-116A-404D-8925-2754DDD8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822" y="298177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xmlns="" id="{421C66B1-1FB3-47B2-AA50-48644CBC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422" y="436607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xmlns="" id="{4D69D585-181C-4712-A7DF-5D9DBC1E7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8947" y="433750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xmlns="" id="{32595E50-7D52-4521-BFD8-08C6F8C5F6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2584" y="390093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5B1520D6-BC7D-4A45-AFFF-95A7C463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860" y="314211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xmlns="" id="{051D1CF9-9A82-4A86-B557-4ED7DE3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422" y="273730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xmlns="" id="{D1F51219-B2D5-4796-AE69-8B5ACF8F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685" y="381839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xmlns="" id="{44210383-04A0-4BE9-BAC4-BCA11C2F7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97" y="325165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xmlns="" id="{4C539AAB-707E-4D4D-9584-472FB6C09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47" y="232296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xmlns="" id="{6DFDF392-4FCB-4E59-8121-B2CABB1A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085" y="339135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xmlns="" id="{A4F0E815-66E2-4636-99E9-1819AF69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47" y="450419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xmlns="" id="{F690DB98-03BB-44DF-BCAD-625043FD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485" y="270396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xmlns="" id="{C4915C19-3991-4B5C-A6D1-A974724A6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5766" y="272063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xmlns="" id="{D64572F1-73E1-4D60-B937-773C9A7B0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072" y="4361315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xmlns="" id="{BA7883C3-868E-4971-960C-FF369508E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072" y="272539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xmlns="" id="{6B99B734-634C-4A65-B696-783822177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2493" y="410890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xmlns="" id="{8EA7B373-FD4E-471C-954A-168DFC70F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3422" y="2969304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2C7A5A5-9969-45A8-B7B0-FDA8BEC6A31B}"/>
              </a:ext>
            </a:extLst>
          </p:cNvPr>
          <p:cNvSpPr/>
          <p:nvPr/>
        </p:nvSpPr>
        <p:spPr>
          <a:xfrm>
            <a:off x="5694814" y="2575348"/>
            <a:ext cx="265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CC0000"/>
                </a:solidFill>
                <a:latin typeface="+mj-lt"/>
              </a:rPr>
              <a:t>Same physical node</a:t>
            </a:r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xmlns="" id="{FFF96229-3C57-41C8-AA80-AE130084D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571" y="2734810"/>
            <a:ext cx="696913" cy="308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xmlns="" id="{4F63940A-3395-402B-82CA-0615368AA4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9122" y="2989634"/>
            <a:ext cx="2051278" cy="1442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CD89A73-152F-4079-89F4-E5AF340F3D6A}"/>
              </a:ext>
            </a:extLst>
          </p:cNvPr>
          <p:cNvSpPr/>
          <p:nvPr/>
        </p:nvSpPr>
        <p:spPr>
          <a:xfrm>
            <a:off x="325892" y="1696424"/>
            <a:ext cx="229421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4 Physical Nodes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j-lt"/>
              </a:rPr>
              <a:t>V=2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AA9457AE-20FA-4AC0-8B58-43808C36FA0C}"/>
              </a:ext>
            </a:extLst>
          </p:cNvPr>
          <p:cNvSpPr/>
          <p:nvPr/>
        </p:nvSpPr>
        <p:spPr>
          <a:xfrm>
            <a:off x="3541598" y="2749209"/>
            <a:ext cx="1700212" cy="1678782"/>
          </a:xfrm>
          <a:prstGeom prst="arc">
            <a:avLst>
              <a:gd name="adj1" fmla="val 14487211"/>
              <a:gd name="adj2" fmla="val 1782812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xmlns="" id="{576C7B17-E6C6-4470-ABA0-9ACF6177B05B}"/>
              </a:ext>
            </a:extLst>
          </p:cNvPr>
          <p:cNvSpPr/>
          <p:nvPr/>
        </p:nvSpPr>
        <p:spPr>
          <a:xfrm>
            <a:off x="3552712" y="2749209"/>
            <a:ext cx="1700212" cy="1678782"/>
          </a:xfrm>
          <a:prstGeom prst="arc">
            <a:avLst>
              <a:gd name="adj1" fmla="val 2312275"/>
              <a:gd name="adj2" fmla="val 3726900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xmlns="" id="{CDC99FE3-EE66-4903-A04A-3A4F8BD3C424}"/>
              </a:ext>
            </a:extLst>
          </p:cNvPr>
          <p:cNvSpPr/>
          <p:nvPr/>
        </p:nvSpPr>
        <p:spPr>
          <a:xfrm rot="2700000">
            <a:off x="7342702" y="2674316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0FBAEA1D-0252-48C8-B498-71ED1CDA2AF4}"/>
              </a:ext>
            </a:extLst>
          </p:cNvPr>
          <p:cNvSpPr/>
          <p:nvPr/>
        </p:nvSpPr>
        <p:spPr>
          <a:xfrm>
            <a:off x="3552712" y="2749209"/>
            <a:ext cx="1700212" cy="1678782"/>
          </a:xfrm>
          <a:prstGeom prst="arc">
            <a:avLst>
              <a:gd name="adj1" fmla="val 2312275"/>
              <a:gd name="adj2" fmla="val 7117128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59BA3D85-B603-428E-8EE4-BA71F40A9870}"/>
              </a:ext>
            </a:extLst>
          </p:cNvPr>
          <p:cNvSpPr/>
          <p:nvPr/>
        </p:nvSpPr>
        <p:spPr>
          <a:xfrm>
            <a:off x="3552937" y="2760774"/>
            <a:ext cx="1700212" cy="1678782"/>
          </a:xfrm>
          <a:prstGeom prst="arc">
            <a:avLst>
              <a:gd name="adj1" fmla="val 14487211"/>
              <a:gd name="adj2" fmla="val 19231712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7F8E1328-BBA6-4003-93A4-2F7A97A2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029200"/>
          </a:xfrm>
        </p:spPr>
        <p:txBody>
          <a:bodyPr>
            <a:normAutofit/>
          </a:bodyPr>
          <a:lstStyle/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Result: Better load balance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with larger v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1175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Techniques for partitioning data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Case study: the Amazon Dynamo key-value 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06319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  <a:p>
            <a:r>
              <a:rPr lang="en-US" dirty="0"/>
              <a:t>Central challenge: low-latency key lookup with high availability</a:t>
            </a:r>
          </a:p>
          <a:p>
            <a:pPr lvl="1"/>
            <a:r>
              <a:rPr lang="en-US" dirty="0"/>
              <a:t>Trades off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consistency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availability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Techniques:</a:t>
            </a:r>
          </a:p>
          <a:p>
            <a:pPr lvl="1"/>
            <a:r>
              <a:rPr lang="en-US" b="1" dirty="0"/>
              <a:t>Consistent hashing </a:t>
            </a:r>
            <a:r>
              <a:rPr lang="en-US" dirty="0"/>
              <a:t>to map keys to nodes</a:t>
            </a:r>
          </a:p>
          <a:p>
            <a:pPr lvl="1"/>
            <a:r>
              <a:rPr lang="en-US" b="1" dirty="0"/>
              <a:t>Vector clocks </a:t>
            </a:r>
            <a:r>
              <a:rPr lang="en-US" dirty="0"/>
              <a:t>for conflict resolution</a:t>
            </a:r>
          </a:p>
          <a:p>
            <a:pPr lvl="1"/>
            <a:r>
              <a:rPr lang="en-US" b="1" dirty="0"/>
              <a:t>Gossip </a:t>
            </a:r>
            <a:r>
              <a:rPr lang="en-US" dirty="0"/>
              <a:t>for node membership</a:t>
            </a:r>
            <a:endParaRPr lang="en-US" b="1" dirty="0"/>
          </a:p>
          <a:p>
            <a:pPr lvl="1"/>
            <a:r>
              <a:rPr lang="en-US" b="1" dirty="0"/>
              <a:t>Replication</a:t>
            </a:r>
            <a:r>
              <a:rPr lang="en-US" dirty="0"/>
              <a:t> at successors for availability under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</p:spTree>
    <p:extLst>
      <p:ext uri="{BB962C8B-B14F-4D97-AF65-F5344CB8AC3E}">
        <p14:creationId xmlns:p14="http://schemas.microsoft.com/office/powerpoint/2010/main" val="160470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7800"/>
            <a:ext cx="9144000" cy="5037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Tens of thousands </a:t>
            </a:r>
            <a:r>
              <a:rPr lang="en-US" sz="2800" dirty="0"/>
              <a:t>of servers in globally-distributed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centers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Peak load: </a:t>
            </a:r>
            <a:r>
              <a:rPr lang="en-US" sz="2800" dirty="0"/>
              <a:t>Tens of millions of customers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Tiered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service-oriented architecture</a:t>
            </a:r>
          </a:p>
          <a:p>
            <a:pPr lvl="1"/>
            <a:r>
              <a:rPr lang="en-US" sz="2800" b="1" dirty="0"/>
              <a:t>Stateless</a:t>
            </a:r>
            <a:r>
              <a:rPr lang="en-US" sz="2800" dirty="0"/>
              <a:t> web page rendering servers, atop</a:t>
            </a:r>
          </a:p>
          <a:p>
            <a:pPr lvl="1"/>
            <a:r>
              <a:rPr lang="en-US" sz="2800" b="1" dirty="0"/>
              <a:t>Stateless</a:t>
            </a:r>
            <a:r>
              <a:rPr lang="en-US" sz="2800" dirty="0"/>
              <a:t> aggregator servers, atop</a:t>
            </a:r>
          </a:p>
          <a:p>
            <a:pPr lvl="1"/>
            <a:r>
              <a:rPr lang="en-US" sz="2800" b="1" dirty="0"/>
              <a:t>Stateful</a:t>
            </a:r>
            <a:r>
              <a:rPr lang="en-US" sz="2800" dirty="0"/>
              <a:t> data stores (</a:t>
            </a:r>
            <a:r>
              <a:rPr lang="en-US" sz="2800" b="1" dirty="0"/>
              <a:t>e.g.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Dynamo</a:t>
            </a:r>
            <a:r>
              <a:rPr lang="en-US" sz="2800" dirty="0"/>
              <a:t>)</a:t>
            </a:r>
          </a:p>
          <a:p>
            <a:pPr lvl="2"/>
            <a:r>
              <a:rPr lang="en-US" b="1" dirty="0"/>
              <a:t>put( ), get( ): </a:t>
            </a:r>
            <a:r>
              <a:rPr lang="en-US" dirty="0"/>
              <a:t>values “usually less than 1 MB”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Amazon’s workload (in 2007)</a:t>
            </a:r>
          </a:p>
        </p:txBody>
      </p:sp>
    </p:spTree>
    <p:extLst>
      <p:ext uri="{BB962C8B-B14F-4D97-AF65-F5344CB8AC3E}">
        <p14:creationId xmlns:p14="http://schemas.microsoft.com/office/powerpoint/2010/main" val="212099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7800"/>
            <a:ext cx="9144000" cy="503701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Shopping cart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Session info</a:t>
            </a:r>
          </a:p>
          <a:p>
            <a:pPr lvl="1"/>
            <a:r>
              <a:rPr lang="en-US" dirty="0"/>
              <a:t>Maybe “recently visited products” </a:t>
            </a:r>
            <a:r>
              <a:rPr lang="en-US" i="1" dirty="0"/>
              <a:t>etc.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Product list</a:t>
            </a:r>
          </a:p>
          <a:p>
            <a:pPr lvl="1"/>
            <a:r>
              <a:rPr lang="en-US" dirty="0"/>
              <a:t>Mostly read-only, replication for high read throughput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Amazon use Dynamo?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61F5B5-8415-F84E-A61C-92D18D705BF4}"/>
              </a:ext>
            </a:extLst>
          </p:cNvPr>
          <p:cNvSpPr txBox="1"/>
          <p:nvPr/>
        </p:nvSpPr>
        <p:spPr>
          <a:xfrm>
            <a:off x="851522" y="5194756"/>
            <a:ext cx="73647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Each instance contains a few hundred servers</a:t>
            </a:r>
          </a:p>
        </p:txBody>
      </p:sp>
    </p:spTree>
    <p:extLst>
      <p:ext uri="{BB962C8B-B14F-4D97-AF65-F5344CB8AC3E}">
        <p14:creationId xmlns:p14="http://schemas.microsoft.com/office/powerpoint/2010/main" val="92242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7800"/>
            <a:ext cx="9144000" cy="5037011"/>
          </a:xfrm>
          <a:prstGeom prst="rect">
            <a:avLst/>
          </a:prstGeom>
        </p:spPr>
      </p:pic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Highly available writes </a:t>
            </a:r>
            <a:r>
              <a:rPr lang="en-US" dirty="0"/>
              <a:t>despite failures</a:t>
            </a:r>
          </a:p>
          <a:p>
            <a:pPr lvl="1"/>
            <a:r>
              <a:rPr lang="en-US" altLang="en-US" dirty="0"/>
              <a:t>Despite disks failing, network routes flapping, “data centers destroyed by tornadoes”</a:t>
            </a:r>
          </a:p>
          <a:p>
            <a:pPr lvl="1"/>
            <a:r>
              <a:rPr lang="en-US" altLang="en-US" dirty="0"/>
              <a:t>Always respond quickly, even during failures </a:t>
            </a:r>
            <a:r>
              <a:rPr lang="en-US" altLang="en-US" dirty="0">
                <a:sym typeface="Wingdings"/>
              </a:rPr>
              <a:t> replication</a:t>
            </a:r>
          </a:p>
          <a:p>
            <a:pPr lvl="1"/>
            <a:endParaRPr lang="en-US" alt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Low request-response latency: </a:t>
            </a:r>
            <a:r>
              <a:rPr lang="en-US" dirty="0"/>
              <a:t>focus on </a:t>
            </a:r>
            <a:r>
              <a:rPr lang="en-US" b="1" dirty="0"/>
              <a:t>99.9%</a:t>
            </a:r>
            <a:r>
              <a:rPr lang="en-US" dirty="0"/>
              <a:t> SLA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Incrementally scalable </a:t>
            </a:r>
            <a:r>
              <a:rPr lang="en-US" dirty="0"/>
              <a:t>as servers grow to workload</a:t>
            </a:r>
          </a:p>
          <a:p>
            <a:pPr lvl="1"/>
            <a:r>
              <a:rPr lang="en-US" altLang="en-US" dirty="0"/>
              <a:t>Adding “nodes” should be seamless</a:t>
            </a:r>
          </a:p>
          <a:p>
            <a:endParaRPr lang="en-US" altLang="en-US" dirty="0"/>
          </a:p>
          <a:p>
            <a:r>
              <a:rPr lang="en-US" altLang="en-US" dirty="0"/>
              <a:t>Comprehensible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conflict resolution</a:t>
            </a:r>
          </a:p>
          <a:p>
            <a:pPr lvl="1"/>
            <a:r>
              <a:rPr lang="en-US" altLang="en-US" dirty="0"/>
              <a:t>High availability in above sense implies conflicts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Dynamo requirements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67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is data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placed and replicated?</a:t>
            </a:r>
          </a:p>
          <a:p>
            <a:endParaRPr lang="en-US" altLang="en-US" b="1" dirty="0"/>
          </a:p>
          <a:p>
            <a:r>
              <a:rPr lang="en-US" altLang="en-US" dirty="0"/>
              <a:t>How are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requests routed and handled </a:t>
            </a:r>
            <a:r>
              <a:rPr lang="en-US" altLang="en-US" dirty="0"/>
              <a:t>in a replicated system?</a:t>
            </a:r>
          </a:p>
          <a:p>
            <a:endParaRPr lang="en-US" altLang="en-US" dirty="0"/>
          </a:p>
          <a:p>
            <a:r>
              <a:rPr lang="en-US" altLang="en-US" dirty="0"/>
              <a:t>How to cope with temporary and permanent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failures?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C0C88DD-F715-BB4F-AC89-45C5FFC11E7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questions</a:t>
            </a:r>
          </a:p>
        </p:txBody>
      </p:sp>
    </p:spTree>
    <p:extLst>
      <p:ext uri="{BB962C8B-B14F-4D97-AF65-F5344CB8AC3E}">
        <p14:creationId xmlns:p14="http://schemas.microsoft.com/office/powerpoint/2010/main" val="35316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system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036949"/>
          </a:xfrm>
        </p:spPr>
        <p:txBody>
          <a:bodyPr>
            <a:normAutofit/>
          </a:bodyPr>
          <a:lstStyle/>
          <a:p>
            <a:r>
              <a:rPr lang="en-US" altLang="en-US" dirty="0"/>
              <a:t>Basic interface is a key-value store</a:t>
            </a:r>
            <a:endParaRPr lang="en-US" altLang="en-US" dirty="0">
              <a:sym typeface="Wingdings" charset="2"/>
            </a:endParaRPr>
          </a:p>
          <a:p>
            <a:pPr lvl="1"/>
            <a:r>
              <a:rPr lang="en-US" altLang="en-US" b="1" dirty="0">
                <a:sym typeface="Wingdings" charset="2"/>
              </a:rPr>
              <a:t>get(k)</a:t>
            </a:r>
            <a:r>
              <a:rPr lang="en-US" altLang="en-US" dirty="0">
                <a:sym typeface="Wingdings" charset="2"/>
              </a:rPr>
              <a:t> and </a:t>
            </a:r>
            <a:r>
              <a:rPr lang="en-US" altLang="en-US" b="1" dirty="0">
                <a:sym typeface="Wingdings" charset="2"/>
              </a:rPr>
              <a:t>put(k, v)</a:t>
            </a:r>
          </a:p>
          <a:p>
            <a:pPr lvl="1"/>
            <a:r>
              <a:rPr lang="en-US" dirty="0"/>
              <a:t>Keys and values opaque to Dynamo</a:t>
            </a:r>
          </a:p>
          <a:p>
            <a:endParaRPr lang="en-US" dirty="0"/>
          </a:p>
          <a:p>
            <a:r>
              <a:rPr lang="en-US" dirty="0"/>
              <a:t>get(key) </a:t>
            </a:r>
            <a:r>
              <a:rPr lang="en-US" dirty="0">
                <a:sym typeface="Wingdings"/>
              </a:rPr>
              <a:t> value,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context</a:t>
            </a:r>
          </a:p>
          <a:p>
            <a:pPr lvl="1"/>
            <a:r>
              <a:rPr lang="en-US" dirty="0">
                <a:sym typeface="Wingdings"/>
              </a:rPr>
              <a:t>Returns one value or multiple conflicting values</a:t>
            </a:r>
          </a:p>
          <a:p>
            <a:pPr lvl="1"/>
            <a:r>
              <a:rPr lang="en-US" dirty="0">
                <a:sym typeface="Wingdings"/>
              </a:rPr>
              <a:t>Context describes version(s) of value(s)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put(key,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context</a:t>
            </a:r>
            <a:r>
              <a:rPr lang="en-US" dirty="0">
                <a:sym typeface="Wingdings"/>
              </a:rPr>
              <a:t>, value)  “OK”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Context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indicates </a:t>
            </a:r>
            <a:r>
              <a:rPr lang="en-US" b="1" dirty="0">
                <a:sym typeface="Wingdings"/>
              </a:rPr>
              <a:t>which versions </a:t>
            </a:r>
            <a:r>
              <a:rPr lang="en-US" dirty="0">
                <a:sym typeface="Wingdings"/>
              </a:rPr>
              <a:t>this version supersedes or merges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200" y="2876550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Horizontal or vertical scalability?</a:t>
            </a:r>
            <a:endParaRPr lang="en-US" altLang="en-US" dirty="0"/>
          </a:p>
        </p:txBody>
      </p:sp>
      <p:pic>
        <p:nvPicPr>
          <p:cNvPr id="24581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0775" y="1835150"/>
            <a:ext cx="182403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685800" y="5053013"/>
            <a:ext cx="270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3200"/>
              <a:t>Vertical Scaling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4841875" y="5053013"/>
            <a:ext cx="316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3200"/>
              <a:t>Horizontal Scaling</a:t>
            </a:r>
          </a:p>
        </p:txBody>
      </p:sp>
      <p:pic>
        <p:nvPicPr>
          <p:cNvPr id="24584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9088" y="287655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78288" y="2876550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192213"/>
          </a:xfrm>
        </p:spPr>
        <p:txBody>
          <a:bodyPr/>
          <a:lstStyle/>
          <a:p>
            <a:r>
              <a:rPr lang="en-US" b="1" spc="-100" dirty="0">
                <a:solidFill>
                  <a:schemeClr val="accent5">
                    <a:lumMod val="50000"/>
                  </a:schemeClr>
                </a:solidFill>
              </a:rPr>
              <a:t>Place</a:t>
            </a:r>
            <a:r>
              <a:rPr lang="en-US" spc="-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pc="-100" dirty="0"/>
              <a:t>replicated data on nodes with </a:t>
            </a:r>
            <a:r>
              <a:rPr lang="en-US" b="1" spc="-100" dirty="0">
                <a:solidFill>
                  <a:schemeClr val="accent5">
                    <a:lumMod val="50000"/>
                  </a:schemeClr>
                </a:solidFill>
              </a:rPr>
              <a:t>consistent hashing</a:t>
            </a:r>
          </a:p>
          <a:p>
            <a:endParaRPr lang="en-US" dirty="0"/>
          </a:p>
          <a:p>
            <a:r>
              <a:rPr lang="en-US" dirty="0"/>
              <a:t>Maintain consistency of replicated data with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vector clocks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Eventual consistency </a:t>
            </a:r>
            <a:r>
              <a:rPr lang="en-US" dirty="0"/>
              <a:t>for replicated data: prioritize success and low latency of writes over reads</a:t>
            </a:r>
          </a:p>
          <a:p>
            <a:pPr lvl="2"/>
            <a:r>
              <a:rPr lang="en-US" dirty="0"/>
              <a:t>And availability over consistency (unlike DBs)</a:t>
            </a:r>
          </a:p>
          <a:p>
            <a:endParaRPr lang="en-US" dirty="0"/>
          </a:p>
          <a:p>
            <a:r>
              <a:rPr lang="en-US" dirty="0"/>
              <a:t>Efficiently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synchronize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replicas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Merkle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6258" y="5028795"/>
            <a:ext cx="5635307" cy="1006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Key trade-offs: </a:t>
            </a:r>
            <a:r>
              <a:rPr lang="en-US" sz="2600" b="0" dirty="0">
                <a:solidFill>
                  <a:schemeClr val="tx1"/>
                </a:solidFill>
              </a:rPr>
              <a:t>Response time vs. consistency vs. durability</a:t>
            </a:r>
          </a:p>
        </p:txBody>
      </p:sp>
    </p:spTree>
    <p:extLst>
      <p:ext uri="{BB962C8B-B14F-4D97-AF65-F5344CB8AC3E}">
        <p14:creationId xmlns:p14="http://schemas.microsoft.com/office/powerpoint/2010/main" val="59088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placement</a:t>
            </a:r>
          </a:p>
        </p:txBody>
      </p:sp>
      <p:pic>
        <p:nvPicPr>
          <p:cNvPr id="3277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61" y="1739154"/>
            <a:ext cx="5680364" cy="445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71960" y="1575361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6607" y="2037026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4920" y="300438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Coordinator 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node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4716" y="6091535"/>
            <a:ext cx="751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Each data item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replicated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at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 virtual nodes (e.g., </a:t>
            </a:r>
            <a:r>
              <a:rPr lang="en-US" sz="2400" b="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 = 3)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26086" y="1596732"/>
            <a:ext cx="2160810" cy="775036"/>
          </a:xfrm>
          <a:prstGeom prst="wedgeRoundRectCallout">
            <a:avLst>
              <a:gd name="adj1" fmla="val -75861"/>
              <a:gd name="adj2" fmla="val 14885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put(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is-IS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…), get(</a:t>
            </a:r>
            <a:r>
              <a:rPr lang="is-I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is-IS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requests go to me</a:t>
            </a:r>
            <a:endParaRPr lang="en-US" b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Much like in Chord: a key-value pair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key’s </a:t>
            </a:r>
            <a:r>
              <a:rPr lang="en-US" sz="2800" i="1" dirty="0"/>
              <a:t>N</a:t>
            </a:r>
            <a:r>
              <a:rPr lang="en-US" sz="2800" dirty="0"/>
              <a:t> successors (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preference list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sz="2800" dirty="0"/>
          </a:p>
          <a:p>
            <a:r>
              <a:rPr lang="en-US" sz="2800" dirty="0"/>
              <a:t>Writes to more than just </a:t>
            </a:r>
            <a:r>
              <a:rPr lang="en-US" sz="2800" i="1" dirty="0"/>
              <a:t>N</a:t>
            </a:r>
            <a:r>
              <a:rPr lang="en-US" sz="2800" dirty="0"/>
              <a:t> successors in case of failure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 robustness, the preference list </a:t>
            </a:r>
            <a:r>
              <a:rPr lang="en-US" sz="2800" b="1" dirty="0"/>
              <a:t>skips tokens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ensure distinct physical nodes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Gossip: </a:t>
            </a:r>
            <a:r>
              <a:rPr lang="en-US" sz="2800" dirty="0"/>
              <a:t>Once per second, each node contacts a </a:t>
            </a:r>
            <a:r>
              <a:rPr lang="en-US" sz="2800" b="1" dirty="0"/>
              <a:t>randomly chosen other node</a:t>
            </a:r>
          </a:p>
          <a:p>
            <a:pPr lvl="1"/>
            <a:r>
              <a:rPr lang="en-US" sz="2800" dirty="0"/>
              <a:t>They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exchange their lists of known nodes </a:t>
            </a:r>
            <a:r>
              <a:rPr lang="en-US" sz="2800" dirty="0"/>
              <a:t>(including virtual node IDs)</a:t>
            </a:r>
          </a:p>
          <a:p>
            <a:r>
              <a:rPr lang="en-US" sz="2800" dirty="0"/>
              <a:t>Assumes all nodes will come back eventually, doesn’t repartition</a:t>
            </a:r>
          </a:p>
          <a:p>
            <a:r>
              <a:rPr lang="en-US" sz="2800" dirty="0"/>
              <a:t>Each node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learns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which others handle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all key ranges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Result: All</a:t>
            </a:r>
            <a:r>
              <a:rPr lang="en-US" sz="2800" dirty="0"/>
              <a:t> nodes can send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directly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to any key’s coordinator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(“zero-hop DHT”)</a:t>
            </a:r>
          </a:p>
          <a:p>
            <a:pPr lvl="2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Reduces variability </a:t>
            </a:r>
            <a:r>
              <a:rPr lang="en-US" sz="2800" dirty="0"/>
              <a:t>in response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and Lookup</a:t>
            </a:r>
          </a:p>
        </p:txBody>
      </p:sp>
    </p:spTree>
    <p:extLst>
      <p:ext uri="{BB962C8B-B14F-4D97-AF65-F5344CB8AC3E}">
        <p14:creationId xmlns:p14="http://schemas.microsoft.com/office/powerpoint/2010/main" val="77207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b="1" dirty="0"/>
              <a:t>three</a:t>
            </a:r>
            <a:r>
              <a:rPr lang="en-US" dirty="0"/>
              <a:t> replicas are partitioned into </a:t>
            </a:r>
            <a:r>
              <a:rPr lang="en-US" b="1" dirty="0"/>
              <a:t>two and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pc="-150" dirty="0"/>
              <a:t>If one replica fixed as master, no client in other partition can write</a:t>
            </a:r>
          </a:p>
          <a:p>
            <a:endParaRPr lang="en-US" dirty="0"/>
          </a:p>
          <a:p>
            <a:r>
              <a:rPr lang="en-US" dirty="0"/>
              <a:t>Traditional distributed databases emphasize consistency over availability when there are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50" dirty="0"/>
              <a:t>Partitions force a choice between availability and consistency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1169" y="2013667"/>
            <a:ext cx="7221662" cy="1279602"/>
            <a:chOff x="868101" y="2013667"/>
            <a:chExt cx="7221662" cy="1279602"/>
          </a:xfrm>
        </p:grpSpPr>
        <p:grpSp>
          <p:nvGrpSpPr>
            <p:cNvPr id="32" name="Group 31"/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31" name="Straight Connector 30"/>
              <p:cNvCxnSpPr>
                <a:stCxn id="27" idx="0"/>
                <a:endCxn id="28" idx="3"/>
              </p:cNvCxnSpPr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>
                <a:stCxn id="27" idx="6"/>
                <a:endCxn id="29" idx="2"/>
              </p:cNvCxnSpPr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>
                <a:stCxn id="28" idx="6"/>
                <a:endCxn id="29" idx="1"/>
              </p:cNvCxnSpPr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Right Arrow 32"/>
            <p:cNvSpPr/>
            <p:nvPr/>
          </p:nvSpPr>
          <p:spPr>
            <a:xfrm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1" name="Cloud 60"/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47" name="Oval 46"/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50" name="Straight Connector 49"/>
              <p:cNvCxnSpPr>
                <a:stCxn id="47" idx="7"/>
                <a:endCxn id="48" idx="2"/>
              </p:cNvCxnSpPr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" name="Cloud 61"/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31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201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Dynamo emphasizes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availability over consistency </a:t>
            </a:r>
            <a:r>
              <a:rPr lang="en-US" dirty="0"/>
              <a:t>when there are partitions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Tell client write complete when only some replicas have stored it</a:t>
            </a:r>
          </a:p>
          <a:p>
            <a:endParaRPr lang="en-US" dirty="0"/>
          </a:p>
          <a:p>
            <a:r>
              <a:rPr lang="en-US" dirty="0"/>
              <a:t>Propagate to other replicas in background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Allows writes in both partitions</a:t>
            </a:r>
            <a:r>
              <a:rPr lang="en-US" dirty="0"/>
              <a:t>…but risks:</a:t>
            </a:r>
          </a:p>
          <a:p>
            <a:pPr lvl="1"/>
            <a:r>
              <a:rPr lang="en-US" dirty="0"/>
              <a:t>Returning </a:t>
            </a:r>
            <a:r>
              <a:rPr lang="en-US" b="1" dirty="0">
                <a:solidFill>
                  <a:srgbClr val="FF0000"/>
                </a:solidFill>
              </a:rPr>
              <a:t>stale data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Write conflicts </a:t>
            </a:r>
            <a:r>
              <a:rPr lang="en-US" dirty="0"/>
              <a:t>when partition heals: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Eventual consistency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2532" y="5833867"/>
            <a:ext cx="135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spc="-150"/>
              <a:t>put(k,v</a:t>
            </a:r>
            <a:r>
              <a:rPr lang="en-US" i="0" spc="-150" baseline="-25000"/>
              <a:t>0</a:t>
            </a:r>
            <a:r>
              <a:rPr lang="en-US" i="0" spc="-15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1978" y="5783758"/>
            <a:ext cx="1387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spc="-150" dirty="0"/>
              <a:t>put(k,v</a:t>
            </a:r>
            <a:r>
              <a:rPr lang="en-US" i="0" spc="-150" baseline="-25000" dirty="0"/>
              <a:t>1</a:t>
            </a:r>
            <a:r>
              <a:rPr lang="en-US" i="0" spc="-15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973" y="6183868"/>
            <a:ext cx="113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</a:rPr>
              <a:t>?@%$!!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2534" y="4763430"/>
            <a:ext cx="7221662" cy="1279602"/>
            <a:chOff x="868101" y="2013667"/>
            <a:chExt cx="7221662" cy="1279602"/>
          </a:xfrm>
        </p:grpSpPr>
        <p:grpSp>
          <p:nvGrpSpPr>
            <p:cNvPr id="32" name="Group 31"/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41" name="Cloud 40"/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Right Arrow 32"/>
            <p:cNvSpPr/>
            <p:nvPr/>
          </p:nvSpPr>
          <p:spPr>
            <a:xfrm rot="10800000"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Cloud 33"/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38" name="Oval 37"/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" name="Cloud 35"/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9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pc="-150" dirty="0"/>
              <a:t>If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no failure</a:t>
            </a:r>
            <a:r>
              <a:rPr lang="en-US" sz="2800" spc="-150" dirty="0"/>
              <a:t>, reap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consistency benefits </a:t>
            </a:r>
            <a:r>
              <a:rPr lang="en-US" sz="2800" spc="-150" dirty="0"/>
              <a:t>of single master</a:t>
            </a:r>
          </a:p>
          <a:p>
            <a:pPr lvl="1"/>
            <a:r>
              <a:rPr lang="en-US" sz="2800" dirty="0"/>
              <a:t>Else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sacrifice consistency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allow progress</a:t>
            </a:r>
          </a:p>
          <a:p>
            <a:endParaRPr lang="en-US" sz="2800" dirty="0"/>
          </a:p>
          <a:p>
            <a:r>
              <a:rPr lang="en-US" sz="2800" dirty="0"/>
              <a:t>Dynamo tries to store all values put() under a key on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first </a:t>
            </a: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live nodes </a:t>
            </a:r>
            <a:r>
              <a:rPr lang="en-US" sz="2800" dirty="0"/>
              <a:t>of coordinator’s </a:t>
            </a:r>
            <a:r>
              <a:rPr lang="en-US" sz="2800" b="1" dirty="0"/>
              <a:t>preference list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BUT to speed up </a:t>
            </a:r>
            <a:r>
              <a:rPr lang="en-US" sz="2800" dirty="0"/>
              <a:t>get() and put():</a:t>
            </a:r>
          </a:p>
          <a:p>
            <a:pPr lvl="1"/>
            <a:r>
              <a:rPr lang="en-US" sz="2800" dirty="0"/>
              <a:t>Coordinator returns “success” for </a:t>
            </a:r>
            <a:r>
              <a:rPr lang="en-US" sz="2800" b="1" dirty="0"/>
              <a:t>put</a:t>
            </a:r>
            <a:r>
              <a:rPr lang="en-US" sz="2800" dirty="0"/>
              <a:t> when </a:t>
            </a:r>
            <a:r>
              <a:rPr lang="en-US" sz="2800" b="1" dirty="0"/>
              <a:t>W</a:t>
            </a:r>
            <a:r>
              <a:rPr lang="en-US" sz="2800" dirty="0"/>
              <a:t> &lt; N replicas have completed </a:t>
            </a:r>
            <a:r>
              <a:rPr lang="en-US" sz="2800" b="1" dirty="0"/>
              <a:t>write</a:t>
            </a:r>
          </a:p>
          <a:p>
            <a:pPr lvl="1"/>
            <a:r>
              <a:rPr lang="en-US" sz="2800" dirty="0"/>
              <a:t>Coordinator returns “success” for </a:t>
            </a:r>
            <a:r>
              <a:rPr lang="en-US" sz="2800" b="1" dirty="0"/>
              <a:t>get</a:t>
            </a:r>
            <a:r>
              <a:rPr lang="en-US" sz="2800" dirty="0"/>
              <a:t> when </a:t>
            </a:r>
            <a:r>
              <a:rPr lang="en-US" sz="2800" b="1" dirty="0"/>
              <a:t>R</a:t>
            </a:r>
            <a:r>
              <a:rPr lang="en-US" sz="2800" dirty="0"/>
              <a:t> &lt; N replicas have completed </a:t>
            </a:r>
            <a:r>
              <a:rPr lang="en-US" sz="2800" b="1" dirty="0"/>
              <a:t>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Mechanism: Sloppy quorums</a:t>
            </a:r>
          </a:p>
        </p:txBody>
      </p:sp>
    </p:spTree>
    <p:extLst>
      <p:ext uri="{BB962C8B-B14F-4D97-AF65-F5344CB8AC3E}">
        <p14:creationId xmlns:p14="http://schemas.microsoft.com/office/powerpoint/2010/main" val="63234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coordinator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doesn’t receive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replies </a:t>
            </a:r>
            <a:r>
              <a:rPr lang="en-US" sz="2800" dirty="0"/>
              <a:t>when replicating a put()</a:t>
            </a:r>
          </a:p>
          <a:p>
            <a:pPr lvl="1"/>
            <a:r>
              <a:rPr lang="en-US" sz="2800" dirty="0"/>
              <a:t>Could return failure, but remember goal 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high availability for writes…</a:t>
            </a:r>
          </a:p>
          <a:p>
            <a:endParaRPr lang="en-US" sz="2800" dirty="0"/>
          </a:p>
          <a:p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Hinted handoff: </a:t>
            </a:r>
            <a:r>
              <a:rPr lang="en-US" sz="2800" dirty="0"/>
              <a:t>Coordinator </a:t>
            </a:r>
            <a:r>
              <a:rPr lang="en-US" sz="2800" b="1" dirty="0"/>
              <a:t>tries further nodes </a:t>
            </a:r>
            <a:r>
              <a:rPr lang="en-US" sz="2800" dirty="0"/>
              <a:t>in preference list (</a:t>
            </a:r>
            <a:r>
              <a:rPr lang="en-US" sz="2800" b="1" dirty="0"/>
              <a:t>beyond first </a:t>
            </a:r>
            <a:r>
              <a:rPr lang="en-US" sz="2800" b="1" i="1" dirty="0"/>
              <a:t>N</a:t>
            </a:r>
            <a:r>
              <a:rPr lang="en-US" sz="2800" dirty="0"/>
              <a:t>) if necessary</a:t>
            </a:r>
          </a:p>
          <a:p>
            <a:pPr lvl="1"/>
            <a:r>
              <a:rPr lang="en-US" sz="2800" dirty="0"/>
              <a:t>Indicates the </a:t>
            </a:r>
            <a:r>
              <a:rPr lang="en-US" sz="2800" b="1" dirty="0"/>
              <a:t>intended replica node </a:t>
            </a:r>
            <a:r>
              <a:rPr lang="en-US" sz="2800" dirty="0"/>
              <a:t>to recipient</a:t>
            </a:r>
          </a:p>
          <a:p>
            <a:pPr lvl="1"/>
            <a:r>
              <a:rPr lang="en-US" sz="2800" b="1" dirty="0"/>
              <a:t>Recipient</a:t>
            </a:r>
            <a:r>
              <a:rPr lang="en-US" sz="2800" dirty="0"/>
              <a:t> will periodically try to forward to the </a:t>
            </a:r>
            <a:r>
              <a:rPr lang="en-US" sz="2800" b="1" dirty="0"/>
              <a:t>intended replica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quorums: Hinted handoff</a:t>
            </a:r>
          </a:p>
        </p:txBody>
      </p:sp>
    </p:spTree>
    <p:extLst>
      <p:ext uri="{BB962C8B-B14F-4D97-AF65-F5344CB8AC3E}">
        <p14:creationId xmlns:p14="http://schemas.microsoft.com/office/powerpoint/2010/main" val="214605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258DAD32-E849-D841-AA84-E87C2CF7A7E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Hinted handoff: Example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30" y="1898643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881222" y="1943038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7633" y="2560940"/>
            <a:ext cx="176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Coordinator</a:t>
            </a: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5933" y="157252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1447800"/>
            <a:ext cx="5418096" cy="5029200"/>
          </a:xfrm>
        </p:spPr>
        <p:txBody>
          <a:bodyPr>
            <a:normAutofit/>
          </a:bodyPr>
          <a:lstStyle/>
          <a:p>
            <a:r>
              <a:rPr lang="en-US" sz="2800" dirty="0"/>
              <a:t>Suppose </a:t>
            </a:r>
            <a:r>
              <a:rPr lang="en-US" sz="2800" b="1" dirty="0">
                <a:solidFill>
                  <a:srgbClr val="FF0000"/>
                </a:solidFill>
              </a:rPr>
              <a:t>C fails</a:t>
            </a:r>
          </a:p>
          <a:p>
            <a:pPr lvl="1"/>
            <a:r>
              <a:rPr lang="en-US" sz="2800" b="1" dirty="0"/>
              <a:t>Node E</a:t>
            </a:r>
            <a:r>
              <a:rPr lang="en-US" sz="2800" dirty="0"/>
              <a:t> is in </a:t>
            </a:r>
            <a:r>
              <a:rPr lang="en-US" sz="2800" b="1" dirty="0"/>
              <a:t>preference list</a:t>
            </a:r>
          </a:p>
          <a:p>
            <a:pPr lvl="2"/>
            <a:r>
              <a:rPr lang="en-US" sz="2800" dirty="0"/>
              <a:t>Needs to receive replica of the data</a:t>
            </a:r>
          </a:p>
          <a:p>
            <a:pPr lvl="1"/>
            <a:r>
              <a:rPr lang="en-US" sz="2800" dirty="0"/>
              <a:t>Hinted Handoff: replica at </a:t>
            </a:r>
            <a:r>
              <a:rPr lang="en-US" sz="2800" b="1" dirty="0"/>
              <a:t>E</a:t>
            </a:r>
            <a:r>
              <a:rPr lang="en-US" sz="2800" dirty="0"/>
              <a:t> points to node </a:t>
            </a:r>
            <a:r>
              <a:rPr lang="en-US" sz="2800" b="1" dirty="0"/>
              <a:t>C</a:t>
            </a:r>
            <a:r>
              <a:rPr lang="en-US" sz="2800" dirty="0"/>
              <a:t>; </a:t>
            </a:r>
            <a:r>
              <a:rPr lang="en-US" sz="2800" b="1" dirty="0"/>
              <a:t>E</a:t>
            </a:r>
            <a:r>
              <a:rPr lang="en-US" sz="2800" dirty="0"/>
              <a:t> periodically forwards to </a:t>
            </a:r>
            <a:r>
              <a:rPr lang="en-US" sz="2800" b="1" dirty="0"/>
              <a:t>C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 comes back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 forwards the replicated data back to </a:t>
            </a:r>
            <a:r>
              <a:rPr lang="en-US" sz="2800" b="1" dirty="0"/>
              <a:t>C</a:t>
            </a:r>
          </a:p>
        </p:txBody>
      </p:sp>
      <p:sp>
        <p:nvSpPr>
          <p:cNvPr id="11" name="Cross 10"/>
          <p:cNvSpPr/>
          <p:nvPr/>
        </p:nvSpPr>
        <p:spPr>
          <a:xfrm rot="2700000">
            <a:off x="7007900" y="3752850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26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Last ¶,§4.6: </a:t>
            </a:r>
            <a:r>
              <a:rPr lang="en-US" sz="2800" b="1" dirty="0"/>
              <a:t>Preference lists always</a:t>
            </a:r>
            <a:r>
              <a:rPr lang="en-US" sz="2800" dirty="0"/>
              <a:t> contain nodes from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more than one data center</a:t>
            </a:r>
          </a:p>
          <a:p>
            <a:pPr lvl="1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Consequence: </a:t>
            </a:r>
            <a:r>
              <a:rPr lang="en-US" sz="2800" dirty="0"/>
              <a:t>Data likely to </a:t>
            </a:r>
            <a:r>
              <a:rPr lang="en-US" sz="2800" b="1" dirty="0"/>
              <a:t>survive failure</a:t>
            </a:r>
            <a:r>
              <a:rPr lang="en-US" sz="2800" dirty="0"/>
              <a:t> of </a:t>
            </a:r>
            <a:r>
              <a:rPr lang="en-US" sz="2800" b="1" dirty="0"/>
              <a:t>entire data center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Blocking on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writes to a remote data center </a:t>
            </a:r>
            <a:r>
              <a:rPr lang="en-US" sz="2800" dirty="0"/>
              <a:t>would incur unacceptably high latency</a:t>
            </a:r>
          </a:p>
          <a:p>
            <a:pPr lvl="1"/>
            <a:r>
              <a:rPr lang="en-US" sz="2800" b="1" dirty="0"/>
              <a:t>Compromise: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 &lt; N</a:t>
            </a:r>
            <a:r>
              <a:rPr lang="en-US" sz="2800" dirty="0"/>
              <a:t>, eventual consistency</a:t>
            </a:r>
          </a:p>
          <a:p>
            <a:pPr lvl="1"/>
            <a:r>
              <a:rPr lang="en-US" sz="2800" dirty="0"/>
              <a:t>Better </a:t>
            </a:r>
            <a:r>
              <a:rPr lang="en-US" sz="2800" b="1" dirty="0" err="1"/>
              <a:t>durability</a:t>
            </a:r>
            <a:r>
              <a:rPr lang="en-US" sz="2800" dirty="0" err="1"/>
              <a:t>,</a:t>
            </a:r>
            <a:r>
              <a:rPr lang="en-US" sz="2800" b="1" dirty="0" err="1"/>
              <a:t>latency</a:t>
            </a:r>
            <a:r>
              <a:rPr lang="en-US" sz="2800" dirty="0"/>
              <a:t> but worse </a:t>
            </a:r>
            <a:r>
              <a:rPr lang="en-US" sz="2800" b="1" dirty="0"/>
              <a:t>consistency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Wide-area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Probability of any failure in given period = 1−(1−</a:t>
            </a:r>
            <a:r>
              <a:rPr lang="en-US" altLang="en-US" i="1" dirty="0"/>
              <a:t>p</a:t>
            </a:r>
            <a:r>
              <a:rPr lang="en-US" altLang="en-US" dirty="0"/>
              <a:t>)</a:t>
            </a:r>
            <a:r>
              <a:rPr lang="en-US" altLang="en-US" i="1" baseline="30000" dirty="0"/>
              <a:t>n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probability a machine fails in given period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= number of machines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800" dirty="0"/>
              <a:t>For </a:t>
            </a:r>
            <a:r>
              <a:rPr lang="en-US" altLang="en-US" sz="2800" b="1" dirty="0"/>
              <a:t>50K</a:t>
            </a:r>
            <a:r>
              <a:rPr lang="en-US" altLang="en-US" sz="2800" dirty="0"/>
              <a:t> </a:t>
            </a:r>
            <a:r>
              <a:rPr lang="en-US" altLang="en-US" sz="2800" b="1" dirty="0"/>
              <a:t>machines</a:t>
            </a:r>
            <a:r>
              <a:rPr lang="en-US" altLang="en-US" sz="2800" dirty="0"/>
              <a:t>, each with </a:t>
            </a:r>
            <a:r>
              <a:rPr lang="en-US" altLang="en-US" sz="2800" b="1" dirty="0">
                <a:solidFill>
                  <a:schemeClr val="accent3">
                    <a:lumMod val="50000"/>
                  </a:schemeClr>
                </a:solidFill>
              </a:rPr>
              <a:t>99.99966% available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16%</a:t>
            </a:r>
            <a:r>
              <a:rPr lang="en-US" altLang="en-US" sz="2800" dirty="0"/>
              <a:t> of the time, </a:t>
            </a:r>
            <a:r>
              <a:rPr lang="en-US" altLang="en-US" sz="2800" b="1" dirty="0"/>
              <a:t>data center experiences </a:t>
            </a:r>
            <a:r>
              <a:rPr lang="en-US" altLang="en-US" sz="2800" b="1" dirty="0">
                <a:solidFill>
                  <a:srgbClr val="FF0000"/>
                </a:solidFill>
              </a:rPr>
              <a:t>failures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For </a:t>
            </a:r>
            <a:r>
              <a:rPr lang="en-US" altLang="en-US" sz="2800" b="1" dirty="0"/>
              <a:t>100K machines, </a:t>
            </a:r>
            <a:r>
              <a:rPr lang="en-US" altLang="en-US" sz="2800" b="1" dirty="0">
                <a:solidFill>
                  <a:srgbClr val="FF0000"/>
                </a:solidFill>
              </a:rPr>
              <a:t>failures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30%</a:t>
            </a:r>
            <a:r>
              <a:rPr lang="en-US" altLang="en-US" sz="2800" dirty="0"/>
              <a:t> of the time!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Horizontal scaling is challenging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232" y="5771213"/>
            <a:ext cx="801533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Main challenge: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Coping with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constant failures</a:t>
            </a:r>
          </a:p>
        </p:txBody>
      </p:sp>
    </p:spTree>
    <p:extLst>
      <p:ext uri="{BB962C8B-B14F-4D97-AF65-F5344CB8AC3E}">
        <p14:creationId xmlns:p14="http://schemas.microsoft.com/office/powerpoint/2010/main" val="80946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coordinator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doesn’t receive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replies </a:t>
            </a:r>
            <a:r>
              <a:rPr lang="en-US" sz="2800" dirty="0"/>
              <a:t>when processing a get()</a:t>
            </a:r>
          </a:p>
          <a:p>
            <a:pPr lvl="1"/>
            <a:r>
              <a:rPr lang="en-US" sz="2800" dirty="0"/>
              <a:t>Penultimate ¶,§4.5: “</a:t>
            </a:r>
            <a:r>
              <a:rPr lang="en-US" sz="2800" i="1" dirty="0"/>
              <a:t>R</a:t>
            </a:r>
            <a:r>
              <a:rPr lang="en-US" sz="2800" dirty="0"/>
              <a:t> is the min. number of nodes that must participate in a successful read operation.”</a:t>
            </a:r>
          </a:p>
          <a:p>
            <a:pPr lvl="2"/>
            <a:r>
              <a:rPr lang="en-US" sz="2800" dirty="0"/>
              <a:t>Sounds like these get()s fail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Why not return whatever data was found, though?</a:t>
            </a:r>
          </a:p>
          <a:p>
            <a:pPr lvl="1"/>
            <a:r>
              <a:rPr lang="en-US" sz="2800" b="1" spc="-150" dirty="0"/>
              <a:t> </a:t>
            </a:r>
            <a:r>
              <a:rPr lang="en-US" sz="2800" spc="-150" dirty="0"/>
              <a:t>As we will see, consistency not guaranteed anyway…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get()s</a:t>
            </a:r>
          </a:p>
        </p:txBody>
      </p:sp>
    </p:spTree>
    <p:extLst>
      <p:ext uri="{BB962C8B-B14F-4D97-AF65-F5344CB8AC3E}">
        <p14:creationId xmlns:p14="http://schemas.microsoft.com/office/powerpoint/2010/main" val="2078007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case given in paper: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get() sees all prior put()s?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</a:t>
            </a:r>
            <a:r>
              <a:rPr lang="en-US" sz="2800" b="1" dirty="0"/>
              <a:t>no failures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yes:</a:t>
            </a:r>
          </a:p>
          <a:p>
            <a:pPr lvl="1"/>
            <a:r>
              <a:rPr lang="en-US" sz="2800" b="1" dirty="0"/>
              <a:t>Two writers </a:t>
            </a:r>
            <a:r>
              <a:rPr lang="en-US" sz="2800" dirty="0"/>
              <a:t>saw each put()</a:t>
            </a:r>
          </a:p>
          <a:p>
            <a:pPr lvl="1"/>
            <a:r>
              <a:rPr lang="en-US" sz="2800" b="1" dirty="0"/>
              <a:t>Two readers </a:t>
            </a:r>
            <a:r>
              <a:rPr lang="en-US" sz="2800" dirty="0"/>
              <a:t>responded to each get()</a:t>
            </a:r>
          </a:p>
          <a:p>
            <a:pPr lvl="1"/>
            <a:r>
              <a:rPr lang="en-US" sz="2800" dirty="0"/>
              <a:t>Write and read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quorums must overlap!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</p:spTree>
    <p:extLst>
      <p:ext uri="{BB962C8B-B14F-4D97-AF65-F5344CB8AC3E}">
        <p14:creationId xmlns:p14="http://schemas.microsoft.com/office/powerpoint/2010/main" val="5374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case given in paper: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get() sees all prior put()s?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With </a:t>
            </a:r>
            <a:r>
              <a:rPr lang="en-US" sz="2800" b="1" dirty="0"/>
              <a:t>node</a:t>
            </a:r>
            <a:r>
              <a:rPr lang="en-US" sz="2800" dirty="0"/>
              <a:t> </a:t>
            </a:r>
            <a:r>
              <a:rPr lang="en-US" sz="2800" b="1" dirty="0"/>
              <a:t>failures,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no:</a:t>
            </a:r>
          </a:p>
          <a:p>
            <a:pPr lvl="1"/>
            <a:r>
              <a:rPr lang="en-US" sz="2800" b="1" dirty="0"/>
              <a:t>Two nodes </a:t>
            </a:r>
            <a:r>
              <a:rPr lang="en-US" sz="2800" dirty="0"/>
              <a:t>in preference list </a:t>
            </a:r>
            <a:r>
              <a:rPr lang="en-US" sz="2800" b="1" dirty="0"/>
              <a:t>go down</a:t>
            </a:r>
          </a:p>
          <a:p>
            <a:pPr lvl="2"/>
            <a:r>
              <a:rPr lang="en-US" sz="2800" dirty="0"/>
              <a:t>put() replicated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outside preference list; </a:t>
            </a:r>
            <a:r>
              <a:rPr lang="en-US" sz="2800" dirty="0"/>
              <a:t>Hinted handoff nodes have data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Two nodes </a:t>
            </a:r>
            <a:r>
              <a:rPr lang="en-US" sz="2800" dirty="0"/>
              <a:t>in preference list </a:t>
            </a:r>
            <a:r>
              <a:rPr lang="en-US" sz="2800" b="1" dirty="0"/>
              <a:t>come back up</a:t>
            </a:r>
            <a:endParaRPr lang="en-US" sz="2800" dirty="0"/>
          </a:p>
          <a:p>
            <a:pPr lvl="2"/>
            <a:r>
              <a:rPr lang="en-US" sz="2800" dirty="0"/>
              <a:t>get() occurs before they receive prior put()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</p:spTree>
    <p:extLst>
      <p:ext uri="{BB962C8B-B14F-4D97-AF65-F5344CB8AC3E}">
        <p14:creationId xmlns:p14="http://schemas.microsoft.com/office/powerpoint/2010/main" val="1569421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 = 3, W = R = 2, </a:t>
            </a:r>
            <a:r>
              <a:rPr lang="en-US" sz="2800" dirty="0"/>
              <a:t>nodes are named </a:t>
            </a:r>
            <a:r>
              <a:rPr lang="en-US" sz="2800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put(k, …)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put(k, …)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get(k)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Conflicting results </a:t>
            </a:r>
            <a:r>
              <a:rPr lang="en-US" sz="2800" dirty="0"/>
              <a:t>from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Each has seen a </a:t>
            </a:r>
            <a:r>
              <a:rPr lang="en-US" sz="2800" b="1" dirty="0">
                <a:solidFill>
                  <a:srgbClr val="FF0000"/>
                </a:solidFill>
              </a:rPr>
              <a:t>different put(k, …)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Dynamo returns both results;</a:t>
            </a:r>
            <a:r>
              <a:rPr lang="en-US" sz="2800" spc="-150" dirty="0"/>
              <a:t> what does client do now?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Shopping cart: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Could take union </a:t>
            </a:r>
            <a:r>
              <a:rPr lang="en-US" sz="2800" dirty="0"/>
              <a:t>of two shopping carts</a:t>
            </a:r>
          </a:p>
          <a:p>
            <a:pPr lvl="1"/>
            <a:r>
              <a:rPr lang="en-US" sz="2800" dirty="0"/>
              <a:t>What if second put() was result of user deleting item from cart stored in first put()?</a:t>
            </a:r>
          </a:p>
          <a:p>
            <a:pPr lvl="2"/>
            <a:r>
              <a:rPr lang="en-US" sz="2800" b="1" dirty="0"/>
              <a:t>Result: </a:t>
            </a:r>
            <a:r>
              <a:rPr lang="en-US" sz="2800" b="1" dirty="0">
                <a:solidFill>
                  <a:srgbClr val="FF0000"/>
                </a:solidFill>
              </a:rPr>
              <a:t>“resurrection” of deleted item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Can we do better? Can Dynamo resolve cases when multiple values are found?</a:t>
            </a:r>
          </a:p>
          <a:p>
            <a:pPr lvl="1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Sometimes. </a:t>
            </a:r>
            <a:r>
              <a:rPr lang="en-US" sz="2800" dirty="0"/>
              <a:t>If it can’t, </a:t>
            </a:r>
            <a:r>
              <a:rPr lang="en-US" sz="2800" b="1" dirty="0"/>
              <a:t>application</a:t>
            </a:r>
            <a:r>
              <a:rPr lang="en-US" sz="2800" dirty="0"/>
              <a:t> must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vs.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372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spc="-150" dirty="0">
                <a:solidFill>
                  <a:schemeClr val="accent6">
                    <a:lumMod val="75000"/>
                  </a:schemeClr>
                </a:solidFill>
              </a:rPr>
              <a:t>Version vector: </a:t>
            </a:r>
            <a:r>
              <a:rPr lang="en-US" sz="2800" spc="-150" dirty="0"/>
              <a:t>List of </a:t>
            </a:r>
            <a:r>
              <a:rPr lang="en-US" sz="2800" b="1" spc="-150" dirty="0"/>
              <a:t>(coordinator node, counter) </a:t>
            </a:r>
            <a:r>
              <a:rPr lang="en-US" sz="2800" spc="-150" dirty="0"/>
              <a:t>pairs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[(A, 1), (B, 3), …]</a:t>
            </a:r>
          </a:p>
          <a:p>
            <a:endParaRPr lang="en-US" sz="2800" dirty="0"/>
          </a:p>
          <a:p>
            <a:r>
              <a:rPr lang="en-US" sz="2800" dirty="0"/>
              <a:t>Dynamo stores a version vector with </a:t>
            </a:r>
            <a:r>
              <a:rPr lang="en-US" sz="2800" b="1" dirty="0"/>
              <a:t>each stored </a:t>
            </a:r>
            <a:r>
              <a:rPr lang="en-US" sz="2800" dirty="0"/>
              <a:t>key-value </a:t>
            </a:r>
            <a:r>
              <a:rPr lang="en-US" sz="2800" b="1" dirty="0"/>
              <a:t>pair</a:t>
            </a:r>
          </a:p>
          <a:p>
            <a:endParaRPr lang="en-US" sz="2800" dirty="0"/>
          </a:p>
          <a:p>
            <a:r>
              <a:rPr lang="en-US" sz="2800" dirty="0"/>
              <a:t>Tracks causal relationship between different versions of data stored under the same key </a:t>
            </a:r>
            <a:r>
              <a:rPr lang="en-US" sz="2800" b="1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(vector clocks)</a:t>
            </a:r>
          </a:p>
        </p:txBody>
      </p:sp>
    </p:spTree>
    <p:extLst>
      <p:ext uri="{BB962C8B-B14F-4D97-AF65-F5344CB8AC3E}">
        <p14:creationId xmlns:p14="http://schemas.microsoft.com/office/powerpoint/2010/main" val="1794710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 </a:t>
            </a:r>
            <a:r>
              <a:rPr lang="en-US" dirty="0"/>
              <a:t>If vector clock comparison of v1 &lt; v2, then the first is an ancestor of the second –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Dynamo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can forget v1</a:t>
            </a:r>
          </a:p>
          <a:p>
            <a:endParaRPr lang="en-US" dirty="0"/>
          </a:p>
          <a:p>
            <a:r>
              <a:rPr lang="en-US" dirty="0"/>
              <a:t>Each time a put() occurs, Dynamo increments the counter in the V.V. for the coordinator node</a:t>
            </a:r>
          </a:p>
          <a:p>
            <a:endParaRPr lang="en-US" dirty="0"/>
          </a:p>
          <a:p>
            <a:r>
              <a:rPr lang="en-US" dirty="0"/>
              <a:t>Each time a get() occurs, Dynamo returns the V.V. for the value(s) returned (in the “context”)</a:t>
            </a:r>
          </a:p>
          <a:p>
            <a:endParaRPr lang="en-US" dirty="0"/>
          </a:p>
          <a:p>
            <a:pPr lvl="1"/>
            <a:r>
              <a:rPr lang="en-US" dirty="0"/>
              <a:t>Then users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must supply that context </a:t>
            </a:r>
            <a:r>
              <a:rPr lang="en-US" dirty="0"/>
              <a:t>to put()s that modify the same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in Dynamo</a:t>
            </a:r>
          </a:p>
        </p:txBody>
      </p:sp>
    </p:spTree>
    <p:extLst>
      <p:ext uri="{BB962C8B-B14F-4D97-AF65-F5344CB8AC3E}">
        <p14:creationId xmlns:p14="http://schemas.microsoft.com/office/powerpoint/2010/main" val="1502945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Version vectors (auto-resolving case)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1058" y="30630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98718" y="3524735"/>
            <a:ext cx="2781300" cy="1909970"/>
            <a:chOff x="3598718" y="3524735"/>
            <a:chExt cx="2781300" cy="1909970"/>
          </a:xfrm>
        </p:grpSpPr>
        <p:sp>
          <p:nvSpPr>
            <p:cNvPr id="6" name="TextBox 5"/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 bwMode="auto">
            <a:xfrm>
              <a:off x="4071158" y="3524735"/>
              <a:ext cx="918210" cy="14483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4570268" y="3615341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1" name="Straight Connector 10"/>
          <p:cNvCxnSpPr>
            <a:endCxn id="5" idx="0"/>
          </p:cNvCxnSpPr>
          <p:nvPr/>
        </p:nvCxnSpPr>
        <p:spPr bwMode="auto">
          <a:xfrm>
            <a:off x="4071158" y="1919565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081895" y="1951114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3803" y="5715664"/>
            <a:ext cx="7772919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>
                <a:latin typeface="+mj-lt"/>
              </a:rPr>
              <a:t>v2 &gt; v1, </a:t>
            </a:r>
            <a:r>
              <a:rPr lang="en-US" sz="2600" b="0" spc="-150" dirty="0">
                <a:latin typeface="+mj-lt"/>
              </a:rPr>
              <a:t>so Dynamo nodes </a:t>
            </a:r>
            <a:r>
              <a:rPr lang="en-US" sz="2600" spc="-15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automatically drop</a:t>
            </a:r>
            <a:r>
              <a:rPr lang="en-US" sz="2600" b="0" spc="-150" dirty="0">
                <a:latin typeface="+mj-lt"/>
              </a:rPr>
              <a:t> </a:t>
            </a:r>
            <a:r>
              <a:rPr lang="en-US" sz="2600" spc="-150" dirty="0">
                <a:latin typeface="+mj-lt"/>
              </a:rPr>
              <a:t>v1</a:t>
            </a:r>
            <a:r>
              <a:rPr lang="en-US" sz="2600" b="0" spc="-150" dirty="0">
                <a:latin typeface="+mj-lt"/>
              </a:rPr>
              <a:t>, for </a:t>
            </a:r>
            <a:r>
              <a:rPr lang="en-US" sz="2600" spc="-150" dirty="0">
                <a:latin typeface="+mj-lt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2966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Version vectors (app-resolving case)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2909" y="246556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71109" y="2927226"/>
            <a:ext cx="2667000" cy="1528465"/>
            <a:chOff x="6324600" y="3124200"/>
            <a:chExt cx="2667000" cy="1528465"/>
          </a:xfrm>
        </p:grpSpPr>
        <p:sp>
          <p:nvSpPr>
            <p:cNvPr id="6" name="TextBox 5"/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6551815" y="3129170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4371109" y="1615201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371109" y="1515122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27909" y="2927226"/>
            <a:ext cx="2590800" cy="1524000"/>
            <a:chOff x="3581400" y="3124200"/>
            <a:chExt cx="2590800" cy="1524000"/>
          </a:xfrm>
        </p:grpSpPr>
        <p:cxnSp>
          <p:nvCxnSpPr>
            <p:cNvPr id="13" name="Straight Connector 12"/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41865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920539" y="561054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 [(A,2), (B,1), (C,1)]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" y="4527426"/>
            <a:ext cx="4675909" cy="1066800"/>
            <a:chOff x="228600" y="4527426"/>
            <a:chExt cx="4675909" cy="1066800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228600" y="4707820"/>
              <a:ext cx="3685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Times New Roman" charset="0"/>
                  <a:ea typeface="Times New Roman" charset="0"/>
                  <a:cs typeface="Times New Roman" charset="0"/>
                </a:rPr>
                <a:t>Client reads v2, v3; context: [(A,1), (B,1), (C,1)]</a:t>
              </a:r>
              <a:endParaRPr lang="en-US" sz="2400" i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76403" y="4451226"/>
            <a:ext cx="4468092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+mj-lt"/>
              </a:rPr>
              <a:t>v2 || v3, so </a:t>
            </a:r>
            <a:r>
              <a:rPr lang="en-US" sz="2600" spc="-150" dirty="0">
                <a:latin typeface="+mj-lt"/>
              </a:rPr>
              <a:t>a client </a:t>
            </a:r>
            <a:r>
              <a:rPr lang="en-US" sz="2600" b="0" spc="-150" dirty="0">
                <a:latin typeface="+mj-lt"/>
              </a:rPr>
              <a:t>must perform </a:t>
            </a:r>
            <a:r>
              <a:rPr lang="en-US" sz="2600" spc="-150" dirty="0">
                <a:latin typeface="+mj-lt"/>
              </a:rPr>
              <a:t>semantic reconciliation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027" y="6088521"/>
            <a:ext cx="8091744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</a:rPr>
              <a:t>Client reconciles </a:t>
            </a:r>
            <a:r>
              <a:rPr lang="en-US" sz="2600" b="0" dirty="0">
                <a:latin typeface="+mj-lt"/>
              </a:rPr>
              <a:t>v2 and v3; node </a:t>
            </a:r>
            <a:r>
              <a:rPr lang="en-US" sz="2600" dirty="0">
                <a:latin typeface="+mj-lt"/>
              </a:rPr>
              <a:t>A</a:t>
            </a:r>
            <a:r>
              <a:rPr lang="en-US" sz="2600" b="0" dirty="0">
                <a:latin typeface="+mj-lt"/>
              </a:rPr>
              <a:t> handles the put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61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Many nodes </a:t>
            </a:r>
            <a:r>
              <a:rPr lang="en-US" dirty="0"/>
              <a:t>may process a series of put()s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FF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pPr lvl="1"/>
            <a:r>
              <a:rPr lang="en-US" dirty="0"/>
              <a:t>In practice, unlikely: unless </a:t>
            </a:r>
            <a:r>
              <a:rPr lang="en-US" b="1" dirty="0">
                <a:solidFill>
                  <a:srgbClr val="FF0000"/>
                </a:solidFill>
              </a:rPr>
              <a:t>failures</a:t>
            </a:r>
            <a:r>
              <a:rPr lang="en-US" dirty="0"/>
              <a:t>, upper limit of </a:t>
            </a:r>
            <a:r>
              <a:rPr lang="en-US" b="1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Dynamo also uses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clock truncation scheme</a:t>
            </a:r>
          </a:p>
          <a:p>
            <a:pPr lvl="1"/>
            <a:r>
              <a:rPr lang="en-US" dirty="0"/>
              <a:t>Stores time of modification with each V.V. entry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V.V. &gt; 10 nodes long, V.V.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drops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the timestamp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 that least recently processed </a:t>
            </a:r>
            <a:r>
              <a:rPr lang="en-US" dirty="0"/>
              <a:t>that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</p:spTree>
    <p:extLst>
      <p:ext uri="{BB962C8B-B14F-4D97-AF65-F5344CB8AC3E}">
        <p14:creationId xmlns:p14="http://schemas.microsoft.com/office/powerpoint/2010/main" val="20201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Techniques for partitioning data</a:t>
            </a:r>
          </a:p>
          <a:p>
            <a:pPr marL="914400" lvl="1" indent="-514350"/>
            <a:r>
              <a:rPr lang="en-US" sz="3200" b="1" dirty="0"/>
              <a:t>Metrics for success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Case study: Amazon Dynamo key-value 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87745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deleting a VV entry?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1058" y="30630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98718" y="3524735"/>
            <a:ext cx="2781300" cy="1909970"/>
            <a:chOff x="3598718" y="3524735"/>
            <a:chExt cx="2781300" cy="1909970"/>
          </a:xfrm>
        </p:grpSpPr>
        <p:sp>
          <p:nvSpPr>
            <p:cNvPr id="6" name="TextBox 5"/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 (C,1)]</a:t>
              </a:r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 bwMode="auto">
            <a:xfrm>
              <a:off x="4071158" y="3524735"/>
              <a:ext cx="918210" cy="144830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4570268" y="3615341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Times New Roman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1" name="Straight Connector 10"/>
          <p:cNvCxnSpPr>
            <a:endCxn id="5" idx="0"/>
          </p:cNvCxnSpPr>
          <p:nvPr/>
        </p:nvCxnSpPr>
        <p:spPr bwMode="auto">
          <a:xfrm>
            <a:off x="4071158" y="1919565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081895" y="1951114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Times New Roman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705" y="5715664"/>
            <a:ext cx="776001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+mj-lt"/>
              </a:rPr>
              <a:t>v2 || v1, so </a:t>
            </a:r>
            <a:r>
              <a:rPr lang="en-US" sz="2600" spc="-150" dirty="0">
                <a:latin typeface="+mj-lt"/>
              </a:rPr>
              <a:t>looks like application resolution </a:t>
            </a:r>
            <a:r>
              <a:rPr lang="en-US" sz="2600" b="0" spc="-150" dirty="0">
                <a:latin typeface="+mj-lt"/>
              </a:rPr>
              <a:t>is required</a:t>
            </a:r>
            <a:endParaRPr lang="en-US" sz="2600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73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two clients concurrently write w/o failure?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add </a:t>
            </a:r>
            <a:r>
              <a:rPr lang="en-US" b="1" dirty="0"/>
              <a:t>different items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same cart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pPr lvl="1"/>
            <a:r>
              <a:rPr lang="en-US" dirty="0"/>
              <a:t>Each does get-modify-put</a:t>
            </a:r>
          </a:p>
          <a:p>
            <a:pPr lvl="1"/>
            <a:r>
              <a:rPr lang="en-US" dirty="0"/>
              <a:t>They both see the same initial version</a:t>
            </a:r>
          </a:p>
          <a:p>
            <a:pPr lvl="2"/>
            <a:r>
              <a:rPr lang="en-US" dirty="0"/>
              <a:t>And they both send put()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same coordinator</a:t>
            </a:r>
          </a:p>
          <a:p>
            <a:endParaRPr lang="en-US" dirty="0"/>
          </a:p>
          <a:p>
            <a:r>
              <a:rPr lang="en-US" dirty="0"/>
              <a:t>Will coordinator create two versions with conflicting VVs?</a:t>
            </a:r>
          </a:p>
          <a:p>
            <a:pPr lvl="1"/>
            <a:r>
              <a:rPr lang="en-US" dirty="0"/>
              <a:t>We want that outcome, otherwise one was thrown away</a:t>
            </a:r>
          </a:p>
          <a:p>
            <a:pPr lvl="1"/>
            <a:r>
              <a:rPr lang="en-US" dirty="0"/>
              <a:t>Paper doesn't say, but coordinator could detect problem via put()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writes</a:t>
            </a:r>
          </a:p>
        </p:txBody>
      </p:sp>
    </p:spTree>
    <p:extLst>
      <p:ext uri="{BB962C8B-B14F-4D97-AF65-F5344CB8AC3E}">
        <p14:creationId xmlns:p14="http://schemas.microsoft.com/office/powerpoint/2010/main" val="189503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743178"/>
          </a:xfrm>
        </p:spPr>
        <p:txBody>
          <a:bodyPr>
            <a:normAutofit/>
          </a:bodyPr>
          <a:lstStyle/>
          <a:p>
            <a:r>
              <a:rPr lang="en-US" sz="2800" dirty="0"/>
              <a:t>Hinted handoff node </a:t>
            </a:r>
            <a:r>
              <a:rPr lang="en-US" sz="2800" b="1" dirty="0">
                <a:solidFill>
                  <a:srgbClr val="FF0000"/>
                </a:solidFill>
              </a:rPr>
              <a:t>crashes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before it can replicate data </a:t>
            </a:r>
            <a:r>
              <a:rPr lang="en-US" sz="2800" dirty="0"/>
              <a:t>to node in </a:t>
            </a:r>
            <a:r>
              <a:rPr lang="en-US" sz="2800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sz="2800" dirty="0"/>
          </a:p>
          <a:p>
            <a:r>
              <a:rPr lang="en-US" sz="2800" b="1" dirty="0"/>
              <a:t>Mechanism: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replica synchronization</a:t>
            </a:r>
            <a:endParaRPr lang="en-US" sz="2800" dirty="0"/>
          </a:p>
          <a:p>
            <a:pPr lvl="1"/>
            <a:r>
              <a:rPr lang="en-US" sz="2800" dirty="0"/>
              <a:t>Nodes nearby on ring periodically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</a:p>
          <a:p>
            <a:pPr lvl="2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Compare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the (k, v) pairs they hold</a:t>
            </a:r>
          </a:p>
          <a:p>
            <a:pPr lvl="2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Copy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any missing keys the other 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7650" y="5435600"/>
            <a:ext cx="6032500" cy="1041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How to </a:t>
            </a:r>
            <a:r>
              <a:rPr lang="en-US" sz="2800" dirty="0">
                <a:solidFill>
                  <a:schemeClr val="tx1"/>
                </a:solidFill>
              </a:rPr>
              <a:t>compare and copy </a:t>
            </a:r>
            <a:r>
              <a:rPr lang="en-US" sz="2800" b="0" dirty="0">
                <a:solidFill>
                  <a:schemeClr val="tx1"/>
                </a:solidFill>
              </a:rPr>
              <a:t>replica state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quickly and efficiently?</a:t>
            </a:r>
          </a:p>
        </p:txBody>
      </p:sp>
    </p:spTree>
    <p:extLst>
      <p:ext uri="{BB962C8B-B14F-4D97-AF65-F5344CB8AC3E}">
        <p14:creationId xmlns:p14="http://schemas.microsoft.com/office/powerpoint/2010/main" val="16476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Merkle trees </a:t>
            </a:r>
            <a:r>
              <a:rPr lang="en-US" sz="2800" b="1" dirty="0"/>
              <a:t>hierarchically summarize </a:t>
            </a:r>
            <a:r>
              <a:rPr lang="en-US" sz="2800" dirty="0"/>
              <a:t>the key-value pairs a node holds</a:t>
            </a:r>
          </a:p>
          <a:p>
            <a:endParaRPr lang="en-US" sz="2800" dirty="0"/>
          </a:p>
          <a:p>
            <a:r>
              <a:rPr lang="en-US" sz="2800" spc="-100" dirty="0"/>
              <a:t>One Merkle tree for each </a:t>
            </a:r>
            <a:r>
              <a:rPr lang="en-US" sz="2800" b="1" spc="-100" dirty="0"/>
              <a:t>virtual node key range</a:t>
            </a:r>
          </a:p>
          <a:p>
            <a:pPr lvl="1"/>
            <a:r>
              <a:rPr lang="en-US" sz="2800" b="1" dirty="0"/>
              <a:t>Leaf node</a:t>
            </a:r>
            <a:r>
              <a:rPr lang="en-US" sz="2800" dirty="0"/>
              <a:t> = hash 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one key’s value</a:t>
            </a:r>
          </a:p>
          <a:p>
            <a:pPr lvl="1"/>
            <a:r>
              <a:rPr lang="en-US" sz="2800" b="1" dirty="0"/>
              <a:t>Internal node </a:t>
            </a:r>
            <a:r>
              <a:rPr lang="en-US" sz="2800" dirty="0"/>
              <a:t>= hash 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concatenation of children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Compare roots;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if match, values match</a:t>
            </a:r>
          </a:p>
          <a:p>
            <a:pPr lvl="1"/>
            <a:r>
              <a:rPr lang="en-US" sz="2800" dirty="0"/>
              <a:t>If they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don’t match</a:t>
            </a:r>
            <a:r>
              <a:rPr lang="en-US" sz="2800" dirty="0"/>
              <a:t>, compare </a:t>
            </a:r>
            <a:r>
              <a:rPr lang="en-US" sz="2800" b="1" dirty="0"/>
              <a:t>children</a:t>
            </a:r>
          </a:p>
          <a:p>
            <a:pPr lvl="2"/>
            <a:r>
              <a:rPr lang="en-US" sz="2800" b="1" dirty="0"/>
              <a:t>Iterate</a:t>
            </a:r>
            <a:r>
              <a:rPr lang="en-US" sz="2800" dirty="0"/>
              <a:t> this process down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50" dirty="0"/>
              <a:t>Efficient synchronization with Merkle trees</a:t>
            </a:r>
          </a:p>
        </p:txBody>
      </p:sp>
    </p:spTree>
    <p:extLst>
      <p:ext uri="{BB962C8B-B14F-4D97-AF65-F5344CB8AC3E}">
        <p14:creationId xmlns:p14="http://schemas.microsoft.com/office/powerpoint/2010/main" val="725223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1666231"/>
          </a:xfrm>
        </p:spPr>
        <p:txBody>
          <a:bodyPr>
            <a:normAutofit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 is missing orange key; </a:t>
            </a:r>
            <a:r>
              <a:rPr lang="en-US" sz="2800" b="1" dirty="0"/>
              <a:t>A</a:t>
            </a:r>
            <a:r>
              <a:rPr lang="en-US" sz="2800" dirty="0"/>
              <a:t> is missing green one</a:t>
            </a:r>
          </a:p>
          <a:p>
            <a:endParaRPr lang="en-US" sz="2800" dirty="0"/>
          </a:p>
          <a:p>
            <a:r>
              <a:rPr lang="en-US" sz="2800" dirty="0"/>
              <a:t>Exchange and compare hash nodes from root downwards,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pruning when hashes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 reconciliation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1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8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3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60596" y="5062835"/>
            <a:ext cx="3048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32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7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4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8235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184196" y="4224635"/>
            <a:ext cx="3200400" cy="838200"/>
            <a:chOff x="3456" y="2496"/>
            <a:chExt cx="2016" cy="528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456" y="2880"/>
              <a:ext cx="288" cy="144"/>
              <a:chOff x="3504" y="1152"/>
              <a:chExt cx="288" cy="144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4608" y="2880"/>
              <a:ext cx="288" cy="144"/>
              <a:chOff x="3504" y="1152"/>
              <a:chExt cx="288" cy="144"/>
            </a:xfrm>
          </p:grpSpPr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5184" y="2880"/>
              <a:ext cx="288" cy="144"/>
              <a:chOff x="3504" y="1152"/>
              <a:chExt cx="288" cy="144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3600" y="2688"/>
              <a:ext cx="576" cy="192"/>
              <a:chOff x="3648" y="960"/>
              <a:chExt cx="576" cy="192"/>
            </a:xfrm>
          </p:grpSpPr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4752" y="2688"/>
              <a:ext cx="576" cy="192"/>
              <a:chOff x="3648" y="960"/>
              <a:chExt cx="576" cy="192"/>
            </a:xfrm>
          </p:grpSpPr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3888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4464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5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93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50396" y="5062835"/>
            <a:ext cx="304800" cy="228600"/>
          </a:xfrm>
          <a:prstGeom prst="rect">
            <a:avLst/>
          </a:prstGeom>
          <a:solidFill>
            <a:srgbClr val="FF8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9075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36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821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279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48814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88396" y="4224635"/>
            <a:ext cx="3200400" cy="838200"/>
            <a:chOff x="3456" y="1200"/>
            <a:chExt cx="2016" cy="528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3456" y="1584"/>
              <a:ext cx="288" cy="144"/>
              <a:chOff x="3504" y="1152"/>
              <a:chExt cx="288" cy="144"/>
            </a:xfrm>
          </p:grpSpPr>
          <p:sp>
            <p:nvSpPr>
              <p:cNvPr id="57" name="Line 4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32" y="1584"/>
              <a:ext cx="288" cy="144"/>
              <a:chOff x="3504" y="1152"/>
              <a:chExt cx="288" cy="144"/>
            </a:xfrm>
          </p:grpSpPr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475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44" name="Group 47"/>
            <p:cNvGrpSpPr>
              <a:grpSpLocks/>
            </p:cNvGrpSpPr>
            <p:nvPr/>
          </p:nvGrpSpPr>
          <p:grpSpPr bwMode="auto">
            <a:xfrm>
              <a:off x="5184" y="1584"/>
              <a:ext cx="288" cy="144"/>
              <a:chOff x="3504" y="1152"/>
              <a:chExt cx="288" cy="144"/>
            </a:xfrm>
          </p:grpSpPr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3600" y="1392"/>
              <a:ext cx="576" cy="192"/>
              <a:chOff x="3648" y="960"/>
              <a:chExt cx="576" cy="192"/>
            </a:xfrm>
          </p:grpSpPr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6" name="Group 53"/>
            <p:cNvGrpSpPr>
              <a:grpSpLocks/>
            </p:cNvGrpSpPr>
            <p:nvPr/>
          </p:nvGrpSpPr>
          <p:grpSpPr bwMode="auto">
            <a:xfrm>
              <a:off x="4752" y="1392"/>
              <a:ext cx="576" cy="192"/>
              <a:chOff x="3648" y="960"/>
              <a:chExt cx="576" cy="192"/>
            </a:xfrm>
          </p:grpSpPr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flipV="1">
              <a:off x="3888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1675286" y="3617268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7857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8219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2212396" y="4148435"/>
            <a:ext cx="4648200" cy="152400"/>
            <a:chOff x="1536" y="3120"/>
            <a:chExt cx="2928" cy="96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297996" y="4453235"/>
            <a:ext cx="6477000" cy="152400"/>
            <a:chOff x="960" y="3312"/>
            <a:chExt cx="4080" cy="96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755196" y="4758035"/>
            <a:ext cx="5562600" cy="152400"/>
            <a:chOff x="1248" y="3504"/>
            <a:chExt cx="3504" cy="96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248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24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080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4656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6168490" y="3615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52053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72415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24724" y="5481935"/>
            <a:ext cx="6418351" cy="99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Finds differing keys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quickly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 and with minimum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86775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is it to vary N, R, 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30366"/>
              </p:ext>
            </p:extLst>
          </p:nvPr>
        </p:nvGraphicFramePr>
        <p:xfrm>
          <a:off x="152400" y="1571625"/>
          <a:ext cx="8762999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5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6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647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Parameters from paper:</a:t>
                      </a:r>
                    </a:p>
                    <a:p>
                      <a:r>
                        <a:rPr lang="en-US" sz="2800" b="1" dirty="0"/>
                        <a:t>Good durability, good R/W</a:t>
                      </a:r>
                      <a:r>
                        <a:rPr lang="en-US" sz="2800" b="1" baseline="0" dirty="0"/>
                        <a:t> latency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Slow reads,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weak durability,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fast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Slow writes, </a:t>
                      </a:r>
                      <a:r>
                        <a:rPr lang="en-US" sz="2800" dirty="0"/>
                        <a:t>strong</a:t>
                      </a:r>
                      <a:r>
                        <a:rPr lang="en-US" sz="2800" baseline="0" dirty="0"/>
                        <a:t> durability, fast reads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More likely</a:t>
                      </a:r>
                      <a:r>
                        <a:rPr lang="en-US" sz="2800" baseline="0" dirty="0"/>
                        <a:t> that </a:t>
                      </a:r>
                      <a:r>
                        <a:rPr lang="en-US" sz="2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reads see all prior writes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quorum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doesn’t overlap </a:t>
                      </a:r>
                      <a:r>
                        <a:rPr lang="en-US" sz="2800" dirty="0"/>
                        <a:t>write quorum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9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hashing broadly useful for replication—not only in P2P systems</a:t>
            </a:r>
          </a:p>
          <a:p>
            <a:endParaRPr lang="en-US" dirty="0"/>
          </a:p>
          <a:p>
            <a:r>
              <a:rPr lang="en-US" dirty="0"/>
              <a:t>Extreme emphasis on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availability and low latency, </a:t>
            </a:r>
            <a:r>
              <a:rPr lang="en-US" dirty="0"/>
              <a:t>unusually, at the </a:t>
            </a:r>
            <a:r>
              <a:rPr lang="en-US" b="1" dirty="0"/>
              <a:t>cost of some inconsistency</a:t>
            </a:r>
          </a:p>
          <a:p>
            <a:endParaRPr lang="en-US" dirty="0"/>
          </a:p>
          <a:p>
            <a:r>
              <a:rPr lang="en-US" dirty="0"/>
              <a:t>Eventual consistency lets writes and reads return quickly,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even when partitions and failures</a:t>
            </a:r>
          </a:p>
          <a:p>
            <a:endParaRPr lang="en-US" dirty="0"/>
          </a:p>
          <a:p>
            <a:r>
              <a:rPr lang="en-US" b="1" dirty="0"/>
              <a:t>Version vectors </a:t>
            </a:r>
            <a:r>
              <a:rPr lang="en-US" dirty="0"/>
              <a:t>allow some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conflicts to be resolved </a:t>
            </a:r>
            <a:r>
              <a:rPr lang="en-US" dirty="0"/>
              <a:t>automatically; others left to application (similar to Bayou)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Dynamo: Take-away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key-value pairs to be partitioned across nodes based on an 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Problem 1: Data placement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 which node(s) </a:t>
            </a:r>
            <a:r>
              <a:rPr lang="en-US" dirty="0"/>
              <a:t>to </a:t>
            </a:r>
            <a:r>
              <a:rPr lang="en-US" b="1" dirty="0"/>
              <a:t>place</a:t>
            </a:r>
            <a:r>
              <a:rPr lang="en-US" dirty="0"/>
              <a:t> each key-value pair?</a:t>
            </a:r>
          </a:p>
          <a:p>
            <a:pPr lvl="2"/>
            <a:r>
              <a:rPr lang="en-US" dirty="0"/>
              <a:t>Maintain mapping from data object to node(s)</a:t>
            </a:r>
          </a:p>
          <a:p>
            <a:pPr lvl="2"/>
            <a:r>
              <a:rPr lang="en-US" dirty="0"/>
              <a:t>Evenly distribute data/load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DDF-CCE5-9644-9AF3-BFB84D893A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Scaling out: Placement</a:t>
            </a:r>
          </a:p>
        </p:txBody>
      </p:sp>
    </p:spTree>
    <p:extLst>
      <p:ext uri="{BB962C8B-B14F-4D97-AF65-F5344CB8AC3E}">
        <p14:creationId xmlns:p14="http://schemas.microsoft.com/office/powerpoint/2010/main" val="17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7316AAF-F5B5-4EA4-81C3-57813AE2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Problem 2: Partition management</a:t>
            </a:r>
          </a:p>
          <a:p>
            <a:pPr lvl="1"/>
            <a:r>
              <a:rPr lang="en-US" dirty="0"/>
              <a:t>Including how to recover from node failure</a:t>
            </a:r>
          </a:p>
          <a:p>
            <a:pPr lvl="2"/>
            <a:r>
              <a:rPr lang="en-US" i="1" dirty="0"/>
              <a:t>e.g.,</a:t>
            </a:r>
            <a:r>
              <a:rPr lang="en-US" dirty="0"/>
              <a:t> bringing another node into partition group</a:t>
            </a:r>
          </a:p>
          <a:p>
            <a:pPr lvl="1"/>
            <a:r>
              <a:rPr lang="en-US" dirty="0"/>
              <a:t>Changes in system size, </a:t>
            </a:r>
            <a:r>
              <a:rPr lang="en-US" i="1" dirty="0"/>
              <a:t>i.e.</a:t>
            </a:r>
            <a:r>
              <a:rPr lang="en-US" dirty="0"/>
              <a:t> </a:t>
            </a:r>
            <a:r>
              <a:rPr lang="en-US" b="1" dirty="0"/>
              <a:t>nodes joining/leaving</a:t>
            </a:r>
          </a:p>
          <a:p>
            <a:pPr lvl="1"/>
            <a:r>
              <a:rPr lang="en-US" dirty="0"/>
              <a:t>Heterogeneous nodes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Centralized:</a:t>
            </a:r>
            <a:r>
              <a:rPr lang="en-US" dirty="0"/>
              <a:t> Cluster manager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Decentralized:</a:t>
            </a:r>
            <a:r>
              <a:rPr lang="en-US" dirty="0"/>
              <a:t> Deterministic hashing and algorithms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303D8A8-1DF2-4AF1-ADEA-F7A50E3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106B98-3D75-485D-81E8-7C940C70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Partition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82150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3750276"/>
          </a:xfrm>
        </p:spPr>
        <p:txBody>
          <a:bodyPr>
            <a:normAutofit/>
          </a:bodyPr>
          <a:lstStyle/>
          <a:p>
            <a:r>
              <a:rPr lang="en-US" sz="2800" dirty="0"/>
              <a:t>First consider problem of data partition:  </a:t>
            </a:r>
          </a:p>
          <a:p>
            <a:pPr lvl="1"/>
            <a:r>
              <a:rPr lang="en-US" sz="2800" dirty="0"/>
              <a:t>Given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object id X</a:t>
            </a:r>
            <a:r>
              <a:rPr lang="en-US" sz="2800" dirty="0"/>
              <a:t>, choose one of </a:t>
            </a:r>
            <a:r>
              <a:rPr lang="en-US" sz="2800" b="1" i="1" dirty="0"/>
              <a:t>k</a:t>
            </a:r>
            <a:r>
              <a:rPr lang="en-US" sz="2800" dirty="0"/>
              <a:t> servers to use</a:t>
            </a:r>
          </a:p>
          <a:p>
            <a:endParaRPr lang="en-US" sz="2800" dirty="0"/>
          </a:p>
          <a:p>
            <a:r>
              <a:rPr lang="en-US" sz="2800" dirty="0"/>
              <a:t>Suppose we use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modulo hashing:</a:t>
            </a:r>
          </a:p>
          <a:p>
            <a:pPr lvl="1"/>
            <a:r>
              <a:rPr lang="en-US" sz="2800" dirty="0"/>
              <a:t>Place </a:t>
            </a:r>
            <a:r>
              <a:rPr lang="en-US" sz="2800" b="1" i="1" dirty="0"/>
              <a:t>X</a:t>
            </a:r>
            <a:r>
              <a:rPr lang="en-US" sz="2800" dirty="0"/>
              <a:t> on server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dirty="0"/>
              <a:t>= hash(</a:t>
            </a:r>
            <a:r>
              <a:rPr lang="en-US" sz="2800" b="1" i="1" dirty="0"/>
              <a:t>X</a:t>
            </a:r>
            <a:r>
              <a:rPr lang="en-US" sz="2800" b="1" dirty="0"/>
              <a:t>) mod </a:t>
            </a:r>
            <a:r>
              <a:rPr lang="en-US" sz="2800" b="1" i="1" dirty="0"/>
              <a:t>k</a:t>
            </a:r>
          </a:p>
          <a:p>
            <a:endParaRPr lang="en-US" sz="2800" dirty="0"/>
          </a:p>
          <a:p>
            <a:r>
              <a:rPr lang="en-US" sz="2800" dirty="0"/>
              <a:t>What happens if a server fails or joins (k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>
                <a:sym typeface="Wingdings" pitchFamily="-84" charset="2"/>
              </a:rPr>
              <a:t> k±1)?</a:t>
            </a:r>
          </a:p>
          <a:p>
            <a:pPr lvl="1"/>
            <a:r>
              <a:rPr lang="en-US" sz="2800" dirty="0">
                <a:sym typeface="Wingdings" pitchFamily="-84" charset="2"/>
              </a:rPr>
              <a:t>or different clients have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Wingdings" pitchFamily="-84" charset="2"/>
              </a:rPr>
              <a:t>different estimate </a:t>
            </a:r>
            <a:r>
              <a:rPr lang="en-US" sz="2800" dirty="0">
                <a:sym typeface="Wingdings" pitchFamily="-84" charset="2"/>
              </a:rPr>
              <a:t>of k?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CE68-7F05-C54E-A197-EAFC3EA70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hashing</a:t>
            </a:r>
          </a:p>
        </p:txBody>
      </p:sp>
    </p:spTree>
    <p:extLst>
      <p:ext uri="{BB962C8B-B14F-4D97-AF65-F5344CB8AC3E}">
        <p14:creationId xmlns:p14="http://schemas.microsoft.com/office/powerpoint/2010/main" val="43208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7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for modulo hashing:</a:t>
            </a:r>
            <a:br>
              <a:rPr lang="en-US" sz="3600" dirty="0"/>
            </a:br>
            <a:r>
              <a:rPr lang="en-US" sz="3600" dirty="0"/>
              <a:t>Changing number of servers</a:t>
            </a:r>
          </a:p>
        </p:txBody>
      </p:sp>
      <p:sp>
        <p:nvSpPr>
          <p:cNvPr id="41989" name="Line 16"/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1992" name="Text Box 19"/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41995" name="Text Box 22"/>
          <p:cNvSpPr txBox="1">
            <a:spLocks noChangeArrowheads="1"/>
          </p:cNvSpPr>
          <p:nvPr/>
        </p:nvSpPr>
        <p:spPr bwMode="auto">
          <a:xfrm>
            <a:off x="2342711" y="1535646"/>
            <a:ext cx="2173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mod 4</a:t>
            </a:r>
          </a:p>
        </p:txBody>
      </p:sp>
      <p:sp>
        <p:nvSpPr>
          <p:cNvPr id="41996" name="Oval 23"/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1997" name="Oval 24"/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1998" name="Oval 25"/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41988" name="Line 15"/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6" name="Oval 25"/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291415" y="1949892"/>
            <a:ext cx="5230202" cy="3543176"/>
            <a:chOff x="2291415" y="1817812"/>
            <a:chExt cx="5230202" cy="3543176"/>
          </a:xfrm>
        </p:grpSpPr>
        <p:sp>
          <p:nvSpPr>
            <p:cNvPr id="42006" name="Text Box 3"/>
            <p:cNvSpPr txBox="1">
              <a:spLocks noChangeArrowheads="1"/>
            </p:cNvSpPr>
            <p:nvPr/>
          </p:nvSpPr>
          <p:spPr bwMode="auto">
            <a:xfrm>
              <a:off x="2291415" y="1817812"/>
              <a:ext cx="50273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800000"/>
                  </a:solidFill>
                  <a:latin typeface="Arial" charset="0"/>
                </a:rPr>
                <a:t>Add one machine: </a:t>
              </a:r>
              <a:r>
                <a:rPr lang="en-US" sz="2400" dirty="0" err="1">
                  <a:solidFill>
                    <a:srgbClr val="800000"/>
                  </a:solidFill>
                  <a:latin typeface="Arial" charset="0"/>
                </a:rPr>
                <a:t>i</a:t>
              </a:r>
              <a:r>
                <a:rPr lang="en-US" sz="2400" dirty="0">
                  <a:solidFill>
                    <a:srgbClr val="800000"/>
                  </a:solidFill>
                  <a:latin typeface="Arial" charset="0"/>
                </a:rPr>
                <a:t> = h(</a:t>
              </a:r>
              <a:r>
                <a:rPr lang="en-US" sz="2400" i="1" dirty="0">
                  <a:solidFill>
                    <a:srgbClr val="800000"/>
                  </a:solidFill>
                  <a:latin typeface="Arial" charset="0"/>
                </a:rPr>
                <a:t>x</a:t>
              </a:r>
              <a:r>
                <a:rPr lang="en-US" sz="2400" dirty="0">
                  <a:solidFill>
                    <a:srgbClr val="800000"/>
                  </a:solidFill>
                  <a:latin typeface="Arial" charset="0"/>
                </a:rPr>
                <a:t>)</a:t>
              </a:r>
              <a:r>
                <a:rPr lang="en-US" sz="2400" i="1" dirty="0">
                  <a:solidFill>
                    <a:srgbClr val="800000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800000"/>
                  </a:solidFill>
                  <a:latin typeface="Arial" charset="0"/>
                </a:rPr>
                <a:t>mod 5</a:t>
              </a:r>
            </a:p>
          </p:txBody>
        </p:sp>
        <p:sp>
          <p:nvSpPr>
            <p:cNvPr id="42011" name="Rectangle 8"/>
            <p:cNvSpPr>
              <a:spLocks noChangeArrowheads="1"/>
            </p:cNvSpPr>
            <p:nvPr/>
          </p:nvSpPr>
          <p:spPr bwMode="auto">
            <a:xfrm>
              <a:off x="2596473" y="4631267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3090424" y="3362855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3593298" y="4632855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4190999" y="3996267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4805083" y="3362855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5516979" y="5208588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088780" y="3996267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764867" y="2757251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7369217" y="4671182"/>
              <a:ext cx="152400" cy="1524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cxnSp>
          <p:nvCxnSpPr>
            <p:cNvPr id="69" name="Straight Arrow Connector 68"/>
            <p:cNvCxnSpPr>
              <a:stCxn id="41996" idx="4"/>
              <a:endCxn id="42011" idx="0"/>
            </p:cNvCxnSpPr>
            <p:nvPr/>
          </p:nvCxnSpPr>
          <p:spPr>
            <a:xfrm>
              <a:off x="2672673" y="4282335"/>
              <a:ext cx="0" cy="34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1997" idx="0"/>
              <a:endCxn id="60" idx="2"/>
            </p:cNvCxnSpPr>
            <p:nvPr/>
          </p:nvCxnSpPr>
          <p:spPr>
            <a:xfrm flipV="1">
              <a:off x="3166624" y="3515255"/>
              <a:ext cx="0" cy="1823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1998" idx="4"/>
              <a:endCxn id="61" idx="0"/>
            </p:cNvCxnSpPr>
            <p:nvPr/>
          </p:nvCxnSpPr>
          <p:spPr>
            <a:xfrm>
              <a:off x="3669498" y="3647335"/>
              <a:ext cx="0" cy="9855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4" idx="0"/>
              <a:endCxn id="62" idx="2"/>
            </p:cNvCxnSpPr>
            <p:nvPr/>
          </p:nvCxnSpPr>
          <p:spPr>
            <a:xfrm flipV="1">
              <a:off x="4267199" y="4148667"/>
              <a:ext cx="0" cy="11904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5" idx="0"/>
              <a:endCxn id="63" idx="2"/>
            </p:cNvCxnSpPr>
            <p:nvPr/>
          </p:nvCxnSpPr>
          <p:spPr>
            <a:xfrm flipV="1">
              <a:off x="4881283" y="3515255"/>
              <a:ext cx="0" cy="18254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6" idx="4"/>
              <a:endCxn id="64" idx="0"/>
            </p:cNvCxnSpPr>
            <p:nvPr/>
          </p:nvCxnSpPr>
          <p:spPr>
            <a:xfrm>
              <a:off x="5593179" y="4282335"/>
              <a:ext cx="0" cy="92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7" idx="0"/>
              <a:endCxn id="65" idx="2"/>
            </p:cNvCxnSpPr>
            <p:nvPr/>
          </p:nvCxnSpPr>
          <p:spPr>
            <a:xfrm flipV="1">
              <a:off x="6164980" y="4148667"/>
              <a:ext cx="0" cy="6146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58" idx="0"/>
              <a:endCxn id="66" idx="2"/>
            </p:cNvCxnSpPr>
            <p:nvPr/>
          </p:nvCxnSpPr>
          <p:spPr>
            <a:xfrm flipV="1">
              <a:off x="6841067" y="2909651"/>
              <a:ext cx="0" cy="5852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327660" y="3592533"/>
            <a:ext cx="841248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  <a:sym typeface="Wingdings" pitchFamily="-84" charset="2"/>
              </a:rPr>
              <a:t>Many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  <a:sym typeface="Wingdings" pitchFamily="-84" charset="2"/>
              </a:rPr>
              <a:t> entries get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-84" charset="2"/>
              </a:rPr>
              <a:t>remapped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itchFamily="-84" charset="2"/>
              </a:rPr>
              <a:t> 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  <a:sym typeface="Wingdings" pitchFamily="-84" charset="2"/>
              </a:rPr>
              <a:t>to new nodes!</a:t>
            </a:r>
          </a:p>
          <a:p>
            <a:r>
              <a:rPr lang="en-US" sz="3200" b="0" dirty="0">
                <a:latin typeface="Arial" charset="0"/>
                <a:ea typeface="Arial" charset="0"/>
                <a:cs typeface="Arial" charset="0"/>
                <a:sym typeface="Wingdings"/>
              </a:rPr>
              <a:t> Need to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move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sz="3200" b="0" dirty="0">
                <a:latin typeface="Arial" charset="0"/>
                <a:ea typeface="Arial" charset="0"/>
                <a:cs typeface="Arial" charset="0"/>
                <a:sym typeface="Wingdings"/>
              </a:rPr>
              <a:t>objects 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Wingdings"/>
              </a:rPr>
              <a:t>over the network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Consistent hashing</a:t>
            </a:r>
          </a:p>
        </p:txBody>
      </p:sp>
      <p:sp>
        <p:nvSpPr>
          <p:cNvPr id="24579" name="Oval 6"/>
          <p:cNvSpPr>
            <a:spLocks noChangeArrowheads="1"/>
          </p:cNvSpPr>
          <p:nvPr/>
        </p:nvSpPr>
        <p:spPr bwMode="auto">
          <a:xfrm>
            <a:off x="6781800" y="2011362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0" name="Oval 7"/>
          <p:cNvSpPr>
            <a:spLocks noChangeArrowheads="1"/>
          </p:cNvSpPr>
          <p:nvPr/>
        </p:nvSpPr>
        <p:spPr bwMode="auto">
          <a:xfrm>
            <a:off x="7700962" y="38020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1" name="Oval 8"/>
          <p:cNvSpPr>
            <a:spLocks noChangeArrowheads="1"/>
          </p:cNvSpPr>
          <p:nvPr/>
        </p:nvSpPr>
        <p:spPr bwMode="auto">
          <a:xfrm>
            <a:off x="7700962" y="196373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2" name="Oval 9"/>
          <p:cNvSpPr>
            <a:spLocks noChangeArrowheads="1"/>
          </p:cNvSpPr>
          <p:nvPr/>
        </p:nvSpPr>
        <p:spPr bwMode="auto">
          <a:xfrm>
            <a:off x="6743700" y="28495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3" name="Oval 10"/>
          <p:cNvSpPr>
            <a:spLocks noChangeAspect="1" noChangeArrowheads="1"/>
          </p:cNvSpPr>
          <p:nvPr/>
        </p:nvSpPr>
        <p:spPr bwMode="auto">
          <a:xfrm>
            <a:off x="8639175" y="2849562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6997700" y="350043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5" name="Oval 12"/>
          <p:cNvSpPr>
            <a:spLocks noChangeArrowheads="1"/>
          </p:cNvSpPr>
          <p:nvPr/>
        </p:nvSpPr>
        <p:spPr bwMode="auto">
          <a:xfrm>
            <a:off x="8443912" y="3459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6" name="Oval 13"/>
          <p:cNvSpPr>
            <a:spLocks noChangeArrowheads="1"/>
          </p:cNvSpPr>
          <p:nvPr/>
        </p:nvSpPr>
        <p:spPr bwMode="auto">
          <a:xfrm>
            <a:off x="7024687" y="22399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7" name="Oval 14"/>
          <p:cNvSpPr>
            <a:spLocks noChangeArrowheads="1"/>
          </p:cNvSpPr>
          <p:nvPr/>
        </p:nvSpPr>
        <p:spPr bwMode="auto">
          <a:xfrm>
            <a:off x="8440737" y="23177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8" name="Oval 15"/>
          <p:cNvSpPr>
            <a:spLocks noChangeArrowheads="1"/>
          </p:cNvSpPr>
          <p:nvPr/>
        </p:nvSpPr>
        <p:spPr bwMode="auto">
          <a:xfrm>
            <a:off x="7272337" y="3702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89" name="Oval 16"/>
          <p:cNvSpPr>
            <a:spLocks noChangeAspect="1" noChangeArrowheads="1"/>
          </p:cNvSpPr>
          <p:nvPr/>
        </p:nvSpPr>
        <p:spPr bwMode="auto">
          <a:xfrm>
            <a:off x="8170862" y="3673475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4590" name="Oval 17"/>
          <p:cNvSpPr>
            <a:spLocks noChangeAspect="1" noChangeArrowheads="1"/>
          </p:cNvSpPr>
          <p:nvPr/>
        </p:nvSpPr>
        <p:spPr bwMode="auto">
          <a:xfrm>
            <a:off x="6794499" y="323691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4591" name="Oval 18"/>
          <p:cNvSpPr>
            <a:spLocks noChangeArrowheads="1"/>
          </p:cNvSpPr>
          <p:nvPr/>
        </p:nvSpPr>
        <p:spPr bwMode="auto">
          <a:xfrm>
            <a:off x="6835775" y="24780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92" name="Oval 19"/>
          <p:cNvSpPr>
            <a:spLocks noChangeArrowheads="1"/>
          </p:cNvSpPr>
          <p:nvPr/>
        </p:nvSpPr>
        <p:spPr bwMode="auto">
          <a:xfrm>
            <a:off x="7272337" y="20732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93" name="Oval 20"/>
          <p:cNvSpPr>
            <a:spLocks noChangeArrowheads="1"/>
          </p:cNvSpPr>
          <p:nvPr/>
        </p:nvSpPr>
        <p:spPr bwMode="auto">
          <a:xfrm>
            <a:off x="8610600" y="31543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94" name="Oval 21"/>
          <p:cNvSpPr>
            <a:spLocks noChangeArrowheads="1"/>
          </p:cNvSpPr>
          <p:nvPr/>
        </p:nvSpPr>
        <p:spPr bwMode="auto">
          <a:xfrm>
            <a:off x="8596312" y="25876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596" name="Text Box 23"/>
          <p:cNvSpPr txBox="1">
            <a:spLocks noChangeArrowheads="1"/>
          </p:cNvSpPr>
          <p:nvPr/>
        </p:nvSpPr>
        <p:spPr bwMode="auto">
          <a:xfrm>
            <a:off x="7662862" y="165893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597" name="Text Box 24"/>
          <p:cNvSpPr txBox="1">
            <a:spLocks noChangeArrowheads="1"/>
          </p:cNvSpPr>
          <p:nvPr/>
        </p:nvSpPr>
        <p:spPr bwMode="auto">
          <a:xfrm>
            <a:off x="8763000" y="2727325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7662862" y="38401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4599" name="Text Box 26"/>
          <p:cNvSpPr txBox="1">
            <a:spLocks noChangeArrowheads="1"/>
          </p:cNvSpPr>
          <p:nvPr/>
        </p:nvSpPr>
        <p:spPr bwMode="auto">
          <a:xfrm>
            <a:off x="6357937" y="2725737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98330" name="Text Box 27"/>
          <p:cNvSpPr txBox="1">
            <a:spLocks noChangeArrowheads="1"/>
          </p:cNvSpPr>
          <p:nvPr/>
        </p:nvSpPr>
        <p:spPr bwMode="auto">
          <a:xfrm>
            <a:off x="7272337" y="250616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98331" name="Line 28"/>
          <p:cNvSpPr>
            <a:spLocks noChangeShapeType="1"/>
          </p:cNvSpPr>
          <p:nvPr/>
        </p:nvSpPr>
        <p:spPr bwMode="auto">
          <a:xfrm flipH="1">
            <a:off x="6911974" y="2708275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4602" name="Text Box 29"/>
          <p:cNvSpPr txBox="1">
            <a:spLocks noChangeArrowheads="1"/>
          </p:cNvSpPr>
          <p:nvPr/>
        </p:nvSpPr>
        <p:spPr bwMode="auto">
          <a:xfrm>
            <a:off x="6629400" y="2039937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4603" name="Rectangle 3"/>
          <p:cNvSpPr txBox="1">
            <a:spLocks noChangeArrowheads="1"/>
          </p:cNvSpPr>
          <p:nvPr/>
        </p:nvSpPr>
        <p:spPr bwMode="auto">
          <a:xfrm>
            <a:off x="152400" y="1435100"/>
            <a:ext cx="6310312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001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altLang="en-US" sz="2800" b="0" spc="-100" dirty="0">
                <a:ea typeface="Arial" charset="0"/>
                <a:cs typeface="Arial" charset="0"/>
              </a:rPr>
              <a:t>Assign </a:t>
            </a:r>
            <a:r>
              <a:rPr lang="en-US" altLang="en-US" sz="2800" b="0" i="1" spc="-100" dirty="0">
                <a:ea typeface="Arial" charset="0"/>
                <a:cs typeface="Arial" charset="0"/>
              </a:rPr>
              <a:t>n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 </a:t>
            </a:r>
            <a:r>
              <a:rPr lang="en-US" altLang="en-US" sz="2800" i="1" spc="-100" dirty="0">
                <a:solidFill>
                  <a:srgbClr val="C00000"/>
                </a:solidFill>
                <a:ea typeface="Arial" charset="0"/>
                <a:cs typeface="Arial" charset="0"/>
              </a:rPr>
              <a:t>tokens</a:t>
            </a:r>
            <a:r>
              <a:rPr lang="en-US" altLang="en-US" sz="2800" b="0" spc="-100" dirty="0">
                <a:solidFill>
                  <a:srgbClr val="C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to random points on mod 2</a:t>
            </a:r>
            <a:r>
              <a:rPr lang="en-US" altLang="en-US" sz="2800" b="0" i="1" spc="-100" baseline="30000" dirty="0">
                <a:ea typeface="Arial" charset="0"/>
                <a:cs typeface="Arial" charset="0"/>
              </a:rPr>
              <a:t>k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 circle; hash key size = </a:t>
            </a:r>
            <a:r>
              <a:rPr lang="en-US" altLang="en-US" sz="2800" b="0" i="1" spc="-100" dirty="0">
                <a:ea typeface="Arial" charset="0"/>
                <a:cs typeface="Arial" charset="0"/>
              </a:rPr>
              <a:t>k</a:t>
            </a:r>
            <a:endParaRPr lang="en-US" altLang="en-US" sz="2800" b="0" spc="-100" dirty="0">
              <a:ea typeface="Arial" charset="0"/>
              <a:cs typeface="Arial" charset="0"/>
            </a:endParaRPr>
          </a:p>
          <a:p>
            <a:pPr algn="l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altLang="en-US" sz="2800" b="0" spc="-100" dirty="0">
                <a:ea typeface="Arial" charset="0"/>
                <a:cs typeface="Arial" charset="0"/>
              </a:rPr>
              <a:t>Hash object to random circle position</a:t>
            </a:r>
          </a:p>
          <a:p>
            <a:pPr algn="l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altLang="en-US" sz="2800" b="0" spc="-150" dirty="0">
                <a:ea typeface="Arial" charset="0"/>
                <a:cs typeface="Arial" charset="0"/>
              </a:rPr>
              <a:t>Put object in </a:t>
            </a:r>
            <a:r>
              <a:rPr lang="en-US" altLang="en-US" sz="2800" spc="-150" dirty="0">
                <a:ea typeface="Arial" charset="0"/>
                <a:cs typeface="Arial" charset="0"/>
              </a:rPr>
              <a:t>closest clockwise </a:t>
            </a:r>
            <a:r>
              <a:rPr lang="en-US" altLang="en-US" sz="2800" spc="-15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bucket</a:t>
            </a:r>
          </a:p>
          <a:p>
            <a:pPr lvl="1" algn="l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altLang="en-US" sz="2800" i="1" spc="-100" dirty="0">
                <a:ea typeface="Arial" charset="0"/>
                <a:cs typeface="Arial" charset="0"/>
              </a:rPr>
              <a:t>successor</a:t>
            </a:r>
            <a:r>
              <a:rPr lang="en-US" altLang="en-US" sz="2800" b="0" i="1" spc="-100" dirty="0">
                <a:ea typeface="Arial" charset="0"/>
                <a:cs typeface="Arial" charset="0"/>
              </a:rPr>
              <a:t> 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(key) </a:t>
            </a:r>
            <a:r>
              <a:rPr lang="en-US" altLang="en-US" sz="2800" b="0" spc="-100" dirty="0">
                <a:ea typeface="Arial" charset="0"/>
                <a:cs typeface="Arial" charset="0"/>
                <a:sym typeface="Wingdings" charset="2"/>
              </a:rPr>
              <a:t> bucket</a:t>
            </a:r>
            <a:endParaRPr lang="en-US" altLang="en-US" sz="2800" b="0" spc="-100" dirty="0">
              <a:ea typeface="Arial" charset="0"/>
              <a:cs typeface="Arial" charset="0"/>
            </a:endParaRPr>
          </a:p>
          <a:p>
            <a:pPr algn="l" eaLnBrk="1" hangingPunct="1">
              <a:spcBef>
                <a:spcPts val="0"/>
              </a:spcBef>
              <a:spcAft>
                <a:spcPts val="0"/>
              </a:spcAft>
            </a:pPr>
            <a:endParaRPr lang="en-US" altLang="en-US" sz="2800" b="0" spc="-100" dirty="0">
              <a:solidFill>
                <a:srgbClr val="800000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52400" y="4126909"/>
            <a:ext cx="8534400" cy="216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0"/>
              </a:spcBef>
              <a:buFont typeface="Arial" charset="0"/>
              <a:buChar char="•"/>
            </a:pPr>
            <a:r>
              <a:rPr lang="en-US" altLang="en-US" sz="2800" spc="-100" dirty="0">
                <a:ea typeface="Arial" charset="0"/>
                <a:cs typeface="Arial" charset="0"/>
              </a:rPr>
              <a:t>Desirable features: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spc="-100" dirty="0">
                <a:solidFill>
                  <a:schemeClr val="accent5">
                    <a:lumMod val="50000"/>
                  </a:schemeClr>
                </a:solidFill>
                <a:ea typeface="Arial" charset="0"/>
                <a:cs typeface="Arial" charset="0"/>
              </a:rPr>
              <a:t>Balance: 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 No bucket has “too many” objects; E(bucket size)=1/ n</a:t>
            </a:r>
            <a:r>
              <a:rPr lang="en-US" altLang="en-US" sz="2800" b="0" i="1" spc="-100" baseline="30000" dirty="0">
                <a:ea typeface="Arial" charset="0"/>
                <a:cs typeface="Arial" charset="0"/>
              </a:rPr>
              <a:t>th</a:t>
            </a:r>
            <a:endParaRPr lang="en-US" altLang="en-US" sz="2800" b="0" spc="-100" dirty="0">
              <a:ea typeface="Arial" charset="0"/>
              <a:cs typeface="Arial" charset="0"/>
            </a:endParaRP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spc="-100" dirty="0">
                <a:solidFill>
                  <a:schemeClr val="accent5">
                    <a:lumMod val="50000"/>
                  </a:schemeClr>
                </a:solidFill>
                <a:ea typeface="Arial" charset="0"/>
                <a:cs typeface="Arial" charset="0"/>
              </a:rPr>
              <a:t>Smoothness :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  Addition/removal of token </a:t>
            </a:r>
            <a:r>
              <a:rPr lang="en-US" altLang="en-US" sz="2800" spc="-100" dirty="0">
                <a:solidFill>
                  <a:schemeClr val="accent3">
                    <a:lumMod val="50000"/>
                  </a:schemeClr>
                </a:solidFill>
                <a:ea typeface="Arial" charset="0"/>
                <a:cs typeface="Arial" charset="0"/>
              </a:rPr>
              <a:t>minimizes object movements</a:t>
            </a:r>
            <a:r>
              <a:rPr lang="en-US" altLang="en-US" sz="2800" b="0" spc="-100" dirty="0">
                <a:ea typeface="Arial" charset="0"/>
                <a:cs typeface="Arial" charset="0"/>
              </a:rPr>
              <a:t> for other buckets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en-US" sz="2800" b="0" spc="-100" dirty="0"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7" name="Oval 17"/>
          <p:cNvSpPr>
            <a:spLocks noChangeAspect="1" noChangeArrowheads="1"/>
          </p:cNvSpPr>
          <p:nvPr/>
        </p:nvSpPr>
        <p:spPr bwMode="auto">
          <a:xfrm>
            <a:off x="8117681" y="2056606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7331869" y="3303091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2" name="Arc 1"/>
          <p:cNvSpPr/>
          <p:nvPr/>
        </p:nvSpPr>
        <p:spPr>
          <a:xfrm>
            <a:off x="6896100" y="2085181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2808</Words>
  <Application>Microsoft Macintosh PowerPoint</Application>
  <PresentationFormat>On-screen Show (4:3)</PresentationFormat>
  <Paragraphs>505</Paragraphs>
  <Slides>46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1_Office Theme</vt:lpstr>
      <vt:lpstr>Scaling Out Key-Value Storage</vt:lpstr>
      <vt:lpstr>Horizontal or vertical scalability?</vt:lpstr>
      <vt:lpstr>Horizontal scaling is challenging</vt:lpstr>
      <vt:lpstr>Today</vt:lpstr>
      <vt:lpstr>Scaling out: Placement</vt:lpstr>
      <vt:lpstr>Scaling out: Partition Management</vt:lpstr>
      <vt:lpstr>Modulo hashing</vt:lpstr>
      <vt:lpstr>Problem for modulo hashing: Changing number of servers</vt:lpstr>
      <vt:lpstr>Consistent hashing</vt:lpstr>
      <vt:lpstr>Consistent hashing’s load balancing problem</vt:lpstr>
      <vt:lpstr>Virtual nodes</vt:lpstr>
      <vt:lpstr>Virtual nodes: Example</vt:lpstr>
      <vt:lpstr>Today</vt:lpstr>
      <vt:lpstr>Dynamo: The P2P context</vt:lpstr>
      <vt:lpstr>Amazon’s workload (in 2007)</vt:lpstr>
      <vt:lpstr>How does Amazon use Dynamo?  </vt:lpstr>
      <vt:lpstr>Dynamo requirements</vt:lpstr>
      <vt:lpstr>Design questions</vt:lpstr>
      <vt:lpstr>Dynamo’s system interface</vt:lpstr>
      <vt:lpstr>Dynamo’s techniques</vt:lpstr>
      <vt:lpstr>Data placement</vt:lpstr>
      <vt:lpstr>Data replication</vt:lpstr>
      <vt:lpstr>Gossip and Lookup</vt:lpstr>
      <vt:lpstr>Partitions force a choice between availability and consistency</vt:lpstr>
      <vt:lpstr>Alternative: Eventual consistency</vt:lpstr>
      <vt:lpstr>Mechanism: Sloppy quorums</vt:lpstr>
      <vt:lpstr>Sloppy quorums: Hinted handoff</vt:lpstr>
      <vt:lpstr>Hinted handoff: Example</vt:lpstr>
      <vt:lpstr>Wide-area replication</vt:lpstr>
      <vt:lpstr>Sloppy quorums and get()s</vt:lpstr>
      <vt:lpstr>Sloppy quorums and freshness</vt:lpstr>
      <vt:lpstr>Sloppy quorums and freshness</vt:lpstr>
      <vt:lpstr>Conflicts</vt:lpstr>
      <vt:lpstr>Conflicts vs. applications</vt:lpstr>
      <vt:lpstr>Version vectors (vector clocks)</vt:lpstr>
      <vt:lpstr>Version vectors in Dynamo</vt:lpstr>
      <vt:lpstr>Version vectors (auto-resolving case)</vt:lpstr>
      <vt:lpstr>Version vectors (app-resolving case)</vt:lpstr>
      <vt:lpstr>Trimming version vectors</vt:lpstr>
      <vt:lpstr>Impact of deleting a VV entry?</vt:lpstr>
      <vt:lpstr>Concurrent writes</vt:lpstr>
      <vt:lpstr>Removing threats to durability</vt:lpstr>
      <vt:lpstr>Efficient synchronization with Merkle trees</vt:lpstr>
      <vt:lpstr>Merkle tree reconciliation</vt:lpstr>
      <vt:lpstr>How useful is it to vary N, R, W?</vt:lpstr>
      <vt:lpstr>Dynamo: Take-away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2018-10-08T14:44:24Z</cp:lastPrinted>
  <dcterms:created xsi:type="dcterms:W3CDTF">2018-10-08T06:24:53Z</dcterms:created>
  <dcterms:modified xsi:type="dcterms:W3CDTF">2019-10-08T20:40:34Z</dcterms:modified>
</cp:coreProperties>
</file>