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65" d="100"/>
          <a:sy n="165"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5aa6ab680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5aa6ab68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aa6ab680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aa6ab68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the ordering of events, we may not always want to capture all the messages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aa6ab680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aa6ab680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Zero loss = record future messages</a:t>
            </a:r>
            <a:endParaRPr/>
          </a:p>
          <a:p>
            <a:pPr marL="0" lvl="0" indent="0" algn="l" rtl="0">
              <a:spcBef>
                <a:spcPts val="0"/>
              </a:spcBef>
              <a:spcAft>
                <a:spcPts val="0"/>
              </a:spcAft>
              <a:buNone/>
            </a:pPr>
            <a:r>
              <a:rPr lang="en"/>
              <a:t>Zero duplication = do not record future messages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aa6ab680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5aa6ab68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Marker messages are the key component of the algorithm. They serve two purposes...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37ec0967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37ec0967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lecture slides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5aa6ab680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5aa6ab680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Matches earlier intuition: want to record future messages ONLY after we start the snapshot process. </a:t>
            </a:r>
            <a:endParaRPr/>
          </a:p>
          <a:p>
            <a:pPr marL="457200" lvl="0" indent="-298450" algn="l" rtl="0">
              <a:spcBef>
                <a:spcPts val="0"/>
              </a:spcBef>
              <a:spcAft>
                <a:spcPts val="0"/>
              </a:spcAft>
              <a:buSzPts val="1100"/>
              <a:buChar char="●"/>
            </a:pPr>
            <a:r>
              <a:rPr lang="en"/>
              <a:t>Subtle additional requirement: record messages on all OTHER interfaces, not the one we received the marker message from. Why?</a:t>
            </a:r>
            <a:endParaRPr/>
          </a:p>
          <a:p>
            <a:pPr marL="457200" lvl="0" indent="-298450" algn="l" rtl="0">
              <a:spcBef>
                <a:spcPts val="0"/>
              </a:spcBef>
              <a:spcAft>
                <a:spcPts val="0"/>
              </a:spcAft>
              <a:buSzPts val="1100"/>
              <a:buChar char="●"/>
            </a:pPr>
            <a:r>
              <a:rPr lang="en"/>
              <a:t>Ans: we know the other end has already recorded its local state</a:t>
            </a:r>
            <a:endParaRPr/>
          </a:p>
          <a:p>
            <a:pPr marL="914400" lvl="1" indent="-298450" algn="l" rtl="0">
              <a:spcBef>
                <a:spcPts val="0"/>
              </a:spcBef>
              <a:spcAft>
                <a:spcPts val="0"/>
              </a:spcAft>
              <a:buSzPts val="1100"/>
              <a:buChar char="○"/>
            </a:pPr>
            <a:r>
              <a:rPr lang="en"/>
              <a:t>How: because it sent a marker message!</a:t>
            </a:r>
            <a:endParaRPr/>
          </a:p>
          <a:p>
            <a:pPr marL="914400" lvl="1" indent="-298450" algn="l" rtl="0">
              <a:spcBef>
                <a:spcPts val="0"/>
              </a:spcBef>
              <a:spcAft>
                <a:spcPts val="0"/>
              </a:spcAft>
              <a:buSzPts val="1100"/>
              <a:buChar char="○"/>
            </a:pPr>
            <a:r>
              <a:rPr lang="en"/>
              <a:t>Whatever messages it sends afterward happened AFTER the snapshot (lies outside the “consistent cut” if you remember from lecture); not included in this snapshot</a:t>
            </a:r>
            <a:endParaRPr/>
          </a:p>
          <a:p>
            <a:pPr marL="914400" lvl="1" indent="-298450" algn="l" rtl="0">
              <a:spcBef>
                <a:spcPts val="0"/>
              </a:spcBef>
              <a:spcAft>
                <a:spcPts val="0"/>
              </a:spcAft>
              <a:buSzPts val="1100"/>
              <a:buChar char="○"/>
            </a:pPr>
            <a:r>
              <a:rPr lang="en"/>
              <a:t>Otherwise might double-count state</a:t>
            </a:r>
            <a:endParaRPr/>
          </a:p>
          <a:p>
            <a:pPr marL="914400" lvl="1" indent="-298450" algn="l" rtl="0">
              <a:spcBef>
                <a:spcPts val="0"/>
              </a:spcBef>
              <a:spcAft>
                <a:spcPts val="0"/>
              </a:spcAft>
              <a:buSzPts val="1100"/>
              <a:buChar char="○"/>
            </a:pPr>
            <a:r>
              <a:rPr lang="en"/>
              <a:t>Example of this later</a:t>
            </a:r>
            <a:endParaRPr/>
          </a:p>
          <a:p>
            <a:pPr marL="457200" lvl="0" indent="-298450" algn="l" rtl="0">
              <a:spcBef>
                <a:spcPts val="0"/>
              </a:spcBef>
              <a:spcAft>
                <a:spcPts val="0"/>
              </a:spcAft>
              <a:buSzPts val="1100"/>
              <a:buChar char="●"/>
            </a:pPr>
            <a:r>
              <a:rPr lang="en"/>
              <a:t>Algorithm terminates when we’re sure that the marker messages have covered all the links in the system.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5aa6ab680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5aa6ab68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5aa6ab680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5aa6ab680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5aa6ab680_0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5aa6ab680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Green indicates node has been snapshotted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aa6ab68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aa6ab68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aa6ab680_0_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aa6ab680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Bullet-proof way: easier said than done, but it’s something to look out for when debugging. E.g. last iteration of for loop is often a tricky case.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5aa6ab680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5aa6ab680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aa6ab680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aa6ab680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we had recorded the token message then we would have more than 1 token in the snapshot!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5aa6ab680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5aa6ab68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5aa6ab680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5aa6ab680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5aa6ab680_0_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aa6ab680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5aa6ab680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5aa6ab680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5aa6ab680_0_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5aa6ab680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5aa6ab680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5aa6ab680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do we record the message this time? What’s the difference between this example and the previous?</a:t>
            </a:r>
            <a:endParaRPr/>
          </a:p>
          <a:p>
            <a:pPr marL="0" lvl="0" indent="0" algn="l" rtl="0">
              <a:spcBef>
                <a:spcPts val="0"/>
              </a:spcBef>
              <a:spcAft>
                <a:spcPts val="0"/>
              </a:spcAft>
              <a:buNone/>
            </a:pPr>
            <a:endParaRPr/>
          </a:p>
          <a:p>
            <a:pPr marL="0" lvl="0" indent="0" algn="l" rtl="0">
              <a:spcBef>
                <a:spcPts val="0"/>
              </a:spcBef>
              <a:spcAft>
                <a:spcPts val="0"/>
              </a:spcAft>
              <a:buNone/>
            </a:pPr>
            <a:r>
              <a:rPr lang="en"/>
              <a:t>If we did not record the message we would have ended up with 0 tokens in the system!</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aa6ab680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aa6ab680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Node </a:t>
            </a:r>
            <a:r>
              <a:rPr lang="en" i="1"/>
              <a:t>A</a:t>
            </a:r>
            <a:r>
              <a:rPr lang="en"/>
              <a:t> starts snapshot…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5aa6ab680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5aa6ab680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m7 is definitely recorded: it arrives at A after A sends the marker message and before C will have sent a marker message back to A. </a:t>
            </a:r>
            <a:endParaRPr/>
          </a:p>
          <a:p>
            <a:pPr marL="457200" lvl="0" indent="-298450" algn="l" rtl="0">
              <a:spcBef>
                <a:spcPts val="0"/>
              </a:spcBef>
              <a:spcAft>
                <a:spcPts val="0"/>
              </a:spcAft>
              <a:buSzPts val="1100"/>
              <a:buChar char="●"/>
            </a:pPr>
            <a:r>
              <a:rPr lang="en"/>
              <a:t>m1, m3 are sent by A after it has sent the marker message, so those tokens will be snapshotted by A before they are sent as messages. </a:t>
            </a:r>
            <a:endParaRPr/>
          </a:p>
          <a:p>
            <a:pPr marL="457200" lvl="0" indent="-298450" algn="l" rtl="0">
              <a:spcBef>
                <a:spcPts val="0"/>
              </a:spcBef>
              <a:spcAft>
                <a:spcPts val="0"/>
              </a:spcAft>
              <a:buSzPts val="1100"/>
              <a:buChar char="●"/>
            </a:pPr>
            <a:r>
              <a:rPr lang="en"/>
              <a:t>m2, m4 may be received by B, C before B, C receive the marker message, so they will be part of local state when it is time to snapshot. However, if B receives m2 AFTER C forwards the marker message from A, then m2 will be recorded as a message. Likewise with C receiving m4 after B forwards the marker message from A. </a:t>
            </a:r>
            <a:endParaRPr/>
          </a:p>
          <a:p>
            <a:pPr marL="457200" lvl="0" indent="-298450" algn="l" rtl="0">
              <a:spcBef>
                <a:spcPts val="0"/>
              </a:spcBef>
              <a:spcAft>
                <a:spcPts val="0"/>
              </a:spcAft>
              <a:buSzPts val="1100"/>
              <a:buChar char="●"/>
            </a:pPr>
            <a:r>
              <a:rPr lang="en"/>
              <a:t>m5, m6 will be recorded as in-flight messages if they arrive at B, C after the marker message arrives. If they arrive before the marker message, they will be recorded as local state at B, C.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5aa6ab68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aa6ab68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illustrate why distributed snapshots are important, let’s look at an analogy. This is what most people think of when we say panorama. The view is so expansive such that no one camera can capture the whole thing at once.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5aa6ab680_0_6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5aa6ab680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“discrete time simulator”?: Simulates passage of time in discrete steps, i.e., system is assumed to change only at each discrete time tick</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25aa6ab680_0_6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25aa6ab68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5aa6ab680_0_6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5aa6ab680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5aa6ab680_0_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5aa6ab680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I.e., in ~2 weeks---this one is harder than previous exercises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5aa6ab680_0_5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5aa6ab680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kind of question that might get asked on the midterm...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5aa6ab680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25aa6ab680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See handout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5abb958a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25abb958a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5aa6ab68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5aa6ab68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way people usually take panoramas is take many separate shots and stitch them together. There are a few ways to do this. The simplest is to just take each segment one after another. This works well if the view is largely static, like this one. An alternative is to have multiple cameras and click the shutter at the same time. However, this significantly reduces the gap between which objects can move from one frame to another, but requires synchronization in time. Also it’s not guaranteed to be 100% accurate, e.g. if you have a bird that flies really fast from left to right.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5aa6ab68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5aa6ab68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5aa6ab680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5aa6ab68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5aa6ab680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5aa6ab68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aa6ab680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aa6ab68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5aa6ab680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5aa6ab68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ensuring state is not duplicated or lost: the state could reflect exclusive ability to do something, e.g., propose new commands for a particular object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Distributed Snapshots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rgbClr val="FFFFFF"/>
                </a:solidFill>
              </a:rPr>
              <a:t>10/</a:t>
            </a:r>
            <a:r>
              <a:rPr lang="en-US" dirty="0" smtClean="0">
                <a:solidFill>
                  <a:srgbClr val="FFFFFF"/>
                </a:solidFill>
              </a:rPr>
              <a:t>4/</a:t>
            </a:r>
            <a:r>
              <a:rPr lang="en" dirty="0" smtClean="0">
                <a:solidFill>
                  <a:srgbClr val="FFFFFF"/>
                </a:solidFill>
              </a:rPr>
              <a:t>1</a:t>
            </a:r>
            <a:r>
              <a:rPr lang="en-US" dirty="0" smtClean="0">
                <a:solidFill>
                  <a:srgbClr val="FFFFFF"/>
                </a:solidFill>
              </a:rPr>
              <a:t>9</a:t>
            </a:r>
            <a:endParaRPr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2"/>
        <p:cNvGrpSpPr/>
        <p:nvPr/>
      </p:nvGrpSpPr>
      <p:grpSpPr>
        <a:xfrm>
          <a:off x="0" y="0"/>
          <a:ext cx="0" cy="0"/>
          <a:chOff x="0" y="0"/>
          <a:chExt cx="0" cy="0"/>
        </a:xfrm>
      </p:grpSpPr>
      <p:pic>
        <p:nvPicPr>
          <p:cNvPr id="133" name="Google Shape;133;p22" descr="halfcat.jpg"/>
          <p:cNvPicPr preferRelativeResize="0"/>
          <p:nvPr/>
        </p:nvPicPr>
        <p:blipFill rotWithShape="1">
          <a:blip r:embed="rId3">
            <a:alphaModFix/>
          </a:blip>
          <a:srcRect l="44891"/>
          <a:stretch/>
        </p:blipFill>
        <p:spPr>
          <a:xfrm flipH="1">
            <a:off x="1026762" y="587475"/>
            <a:ext cx="2285582" cy="3059325"/>
          </a:xfrm>
          <a:prstGeom prst="rect">
            <a:avLst/>
          </a:prstGeom>
          <a:noFill/>
          <a:ln>
            <a:noFill/>
          </a:ln>
        </p:spPr>
      </p:pic>
      <p:sp>
        <p:nvSpPr>
          <p:cNvPr id="134" name="Google Shape;134;p22"/>
          <p:cNvSpPr/>
          <p:nvPr/>
        </p:nvSpPr>
        <p:spPr>
          <a:xfrm>
            <a:off x="1647025" y="3847925"/>
            <a:ext cx="815700" cy="849900"/>
          </a:xfrm>
          <a:prstGeom prst="ellipse">
            <a:avLst/>
          </a:prstGeom>
          <a:solidFill>
            <a:srgbClr val="6D9EEB"/>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4536213" y="3847925"/>
            <a:ext cx="815700" cy="849900"/>
          </a:xfrm>
          <a:prstGeom prst="ellipse">
            <a:avLst/>
          </a:prstGeom>
          <a:solidFill>
            <a:srgbClr val="6D9EEB"/>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 name="Google Shape;136;p22"/>
          <p:cNvCxnSpPr>
            <a:stCxn id="134" idx="6"/>
            <a:endCxn id="135" idx="2"/>
          </p:cNvCxnSpPr>
          <p:nvPr/>
        </p:nvCxnSpPr>
        <p:spPr>
          <a:xfrm>
            <a:off x="2462725" y="4272875"/>
            <a:ext cx="2073600" cy="0"/>
          </a:xfrm>
          <a:prstGeom prst="straightConnector1">
            <a:avLst/>
          </a:prstGeom>
          <a:noFill/>
          <a:ln w="28575" cap="flat" cmpd="sng">
            <a:solidFill>
              <a:srgbClr val="FFFFFF"/>
            </a:solidFill>
            <a:prstDash val="solid"/>
            <a:round/>
            <a:headEnd type="triangle" w="med" len="med"/>
            <a:tailEnd type="none" w="med" len="med"/>
          </a:ln>
        </p:spPr>
      </p:cxnSp>
      <p:sp>
        <p:nvSpPr>
          <p:cNvPr id="137" name="Google Shape;137;p22"/>
          <p:cNvSpPr/>
          <p:nvPr/>
        </p:nvSpPr>
        <p:spPr>
          <a:xfrm>
            <a:off x="1647025" y="3847925"/>
            <a:ext cx="815700" cy="849900"/>
          </a:xfrm>
          <a:prstGeom prst="ellipse">
            <a:avLst/>
          </a:prstGeom>
          <a:solidFill>
            <a:srgbClr val="6AA84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4536225" y="3847925"/>
            <a:ext cx="815700" cy="849900"/>
          </a:xfrm>
          <a:prstGeom prst="ellipse">
            <a:avLst/>
          </a:prstGeom>
          <a:solidFill>
            <a:srgbClr val="6AA84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9" name="Google Shape;139;p22" descr="halfcat.jpg"/>
          <p:cNvPicPr preferRelativeResize="0"/>
          <p:nvPr/>
        </p:nvPicPr>
        <p:blipFill rotWithShape="1">
          <a:blip r:embed="rId3">
            <a:alphaModFix/>
          </a:blip>
          <a:srcRect l="41790" t="43153" r="51733" b="19909"/>
          <a:stretch/>
        </p:blipFill>
        <p:spPr>
          <a:xfrm flipH="1">
            <a:off x="3488000" y="3976975"/>
            <a:ext cx="275675" cy="591800"/>
          </a:xfrm>
          <a:prstGeom prst="rect">
            <a:avLst/>
          </a:prstGeom>
          <a:noFill/>
          <a:ln>
            <a:noFill/>
          </a:ln>
        </p:spPr>
      </p:pic>
      <p:pic>
        <p:nvPicPr>
          <p:cNvPr id="140" name="Google Shape;140;p22" descr="halfcat.jpg"/>
          <p:cNvPicPr preferRelativeResize="0"/>
          <p:nvPr/>
        </p:nvPicPr>
        <p:blipFill rotWithShape="1">
          <a:blip r:embed="rId3">
            <a:alphaModFix/>
          </a:blip>
          <a:srcRect l="44891"/>
          <a:stretch/>
        </p:blipFill>
        <p:spPr>
          <a:xfrm flipH="1">
            <a:off x="1026762" y="587475"/>
            <a:ext cx="2285582" cy="3059325"/>
          </a:xfrm>
          <a:prstGeom prst="rect">
            <a:avLst/>
          </a:prstGeom>
          <a:noFill/>
          <a:ln w="76200" cap="flat" cmpd="sng">
            <a:solidFill>
              <a:srgbClr val="FF0000"/>
            </a:solidFill>
            <a:prstDash val="solid"/>
            <a:round/>
            <a:headEnd type="none" w="sm" len="sm"/>
            <a:tailEnd type="none" w="sm" len="sm"/>
          </a:ln>
        </p:spPr>
      </p:pic>
      <p:pic>
        <p:nvPicPr>
          <p:cNvPr id="141" name="Google Shape;141;p22" descr="halfcat.jpg"/>
          <p:cNvPicPr preferRelativeResize="0"/>
          <p:nvPr/>
        </p:nvPicPr>
        <p:blipFill rotWithShape="1">
          <a:blip r:embed="rId3">
            <a:alphaModFix/>
          </a:blip>
          <a:srcRect l="-4" r="54776"/>
          <a:stretch/>
        </p:blipFill>
        <p:spPr>
          <a:xfrm flipH="1">
            <a:off x="3935642" y="587475"/>
            <a:ext cx="1875695" cy="3059325"/>
          </a:xfrm>
          <a:prstGeom prst="rect">
            <a:avLst/>
          </a:prstGeom>
          <a:noFill/>
          <a:ln>
            <a:noFill/>
          </a:ln>
        </p:spPr>
      </p:pic>
      <p:pic>
        <p:nvPicPr>
          <p:cNvPr id="142" name="Google Shape;142;p22" descr="halfcat.jpg"/>
          <p:cNvPicPr preferRelativeResize="0"/>
          <p:nvPr/>
        </p:nvPicPr>
        <p:blipFill rotWithShape="1">
          <a:blip r:embed="rId3">
            <a:alphaModFix/>
          </a:blip>
          <a:srcRect l="41790" t="43153" r="51733" b="19909"/>
          <a:stretch/>
        </p:blipFill>
        <p:spPr>
          <a:xfrm flipH="1">
            <a:off x="3488000" y="3976975"/>
            <a:ext cx="275675" cy="591800"/>
          </a:xfrm>
          <a:prstGeom prst="rect">
            <a:avLst/>
          </a:prstGeom>
          <a:noFill/>
          <a:ln w="76200" cap="flat" cmpd="sng">
            <a:solidFill>
              <a:srgbClr val="FF0000"/>
            </a:solidFill>
            <a:prstDash val="solid"/>
            <a:round/>
            <a:headEnd type="none" w="sm" len="sm"/>
            <a:tailEnd type="none" w="sm" len="sm"/>
          </a:ln>
        </p:spPr>
      </p:pic>
      <p:pic>
        <p:nvPicPr>
          <p:cNvPr id="143" name="Google Shape;143;p22" descr="halfcat.jpg"/>
          <p:cNvPicPr preferRelativeResize="0"/>
          <p:nvPr/>
        </p:nvPicPr>
        <p:blipFill rotWithShape="1">
          <a:blip r:embed="rId3">
            <a:alphaModFix/>
          </a:blip>
          <a:srcRect l="-4" r="54776"/>
          <a:stretch/>
        </p:blipFill>
        <p:spPr>
          <a:xfrm flipH="1">
            <a:off x="3935642" y="587475"/>
            <a:ext cx="1875695" cy="3059325"/>
          </a:xfrm>
          <a:prstGeom prst="rect">
            <a:avLst/>
          </a:prstGeom>
          <a:noFill/>
          <a:ln w="76200" cap="flat" cmpd="sng">
            <a:solidFill>
              <a:srgbClr val="FF0000"/>
            </a:solidFill>
            <a:prstDash val="solid"/>
            <a:round/>
            <a:headEnd type="none" w="sm" len="sm"/>
            <a:tailEnd type="none" w="sm" len="sm"/>
          </a:ln>
        </p:spPr>
      </p:pic>
      <p:sp>
        <p:nvSpPr>
          <p:cNvPr id="144" name="Google Shape;144;p22"/>
          <p:cNvSpPr txBox="1"/>
          <p:nvPr/>
        </p:nvSpPr>
        <p:spPr>
          <a:xfrm>
            <a:off x="1732214" y="4021475"/>
            <a:ext cx="6453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N1</a:t>
            </a:r>
            <a:endParaRPr sz="2400" b="1">
              <a:solidFill>
                <a:srgbClr val="FFFFFF"/>
              </a:solidFill>
            </a:endParaRPr>
          </a:p>
        </p:txBody>
      </p:sp>
      <p:sp>
        <p:nvSpPr>
          <p:cNvPr id="145" name="Google Shape;145;p22"/>
          <p:cNvSpPr txBox="1"/>
          <p:nvPr/>
        </p:nvSpPr>
        <p:spPr>
          <a:xfrm>
            <a:off x="4627814" y="4021475"/>
            <a:ext cx="6453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N2</a:t>
            </a:r>
            <a:endParaRPr sz="2400" b="1">
              <a:solidFill>
                <a:srgbClr val="FFFFFF"/>
              </a:solidFill>
            </a:endParaRPr>
          </a:p>
        </p:txBody>
      </p:sp>
      <p:sp>
        <p:nvSpPr>
          <p:cNvPr id="146" name="Google Shape;146;p22"/>
          <p:cNvSpPr txBox="1"/>
          <p:nvPr/>
        </p:nvSpPr>
        <p:spPr>
          <a:xfrm>
            <a:off x="6375575" y="891550"/>
            <a:ext cx="2412300" cy="19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rgbClr val="FFFFFF"/>
                </a:solidFill>
              </a:rPr>
              <a:t>Event order:</a:t>
            </a:r>
            <a:endParaRPr sz="1800" i="1">
              <a:solidFill>
                <a:srgbClr val="FFFFFF"/>
              </a:solidFill>
            </a:endParaRPr>
          </a:p>
          <a:p>
            <a:pPr marL="0" lvl="0" indent="0" algn="l" rtl="0">
              <a:spcBef>
                <a:spcPts val="0"/>
              </a:spcBef>
              <a:spcAft>
                <a:spcPts val="0"/>
              </a:spcAft>
              <a:buNone/>
            </a:pPr>
            <a:endParaRPr sz="1800" i="1">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Snap N1</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N2 sends body</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Snap N2</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N1 receives body</a:t>
            </a:r>
            <a:endParaRPr sz="1800">
              <a:solidFill>
                <a:srgbClr val="FFFFFF"/>
              </a:solidFill>
            </a:endParaRPr>
          </a:p>
        </p:txBody>
      </p:sp>
      <p:sp>
        <p:nvSpPr>
          <p:cNvPr id="147" name="Google Shape;147;p22"/>
          <p:cNvSpPr txBox="1"/>
          <p:nvPr/>
        </p:nvSpPr>
        <p:spPr>
          <a:xfrm>
            <a:off x="6375575" y="2893200"/>
            <a:ext cx="2126700" cy="75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0000"/>
                </a:solidFill>
              </a:rPr>
              <a:t>Should record message!</a:t>
            </a:r>
            <a:endParaRPr sz="18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
                                        <p:tgtEl>
                                          <p:spTgt spid="133"/>
                                        </p:tgtEl>
                                      </p:cBhvr>
                                    </p:animEffect>
                                  </p:childTnLst>
                                </p:cTn>
                              </p:par>
                              <p:par>
                                <p:cTn id="8" presetID="1" presetClass="entr" presetSubtype="0" fill="hold" nodeType="withEffect">
                                  <p:stCondLst>
                                    <p:cond delay="0"/>
                                  </p:stCondLst>
                                  <p:childTnLst>
                                    <p:set>
                                      <p:cBhvr>
                                        <p:cTn id="9" dur="1" fill="hold">
                                          <p:stCondLst>
                                            <p:cond delay="0"/>
                                          </p:stCondLst>
                                        </p:cTn>
                                        <p:tgtEl>
                                          <p:spTgt spid="13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3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1"/>
                                        </p:tgtEl>
                                        <p:attrNameLst>
                                          <p:attrName>style.visibility</p:attrName>
                                        </p:attrNameLst>
                                      </p:cBhvr>
                                      <p:to>
                                        <p:strVal val="visible"/>
                                      </p:to>
                                    </p:set>
                                    <p:animEffect transition="in" filter="fade">
                                      <p:cBhvr>
                                        <p:cTn id="18" dur="1"/>
                                        <p:tgtEl>
                                          <p:spTgt spid="141"/>
                                        </p:tgtEl>
                                      </p:cBhvr>
                                    </p:animEffect>
                                  </p:childTnLst>
                                </p:cTn>
                              </p:par>
                              <p:par>
                                <p:cTn id="19" presetID="1" presetClass="entr" presetSubtype="0" fill="hold" nodeType="withEffect">
                                  <p:stCondLst>
                                    <p:cond delay="0"/>
                                  </p:stCondLst>
                                  <p:childTnLst>
                                    <p:set>
                                      <p:cBhvr>
                                        <p:cTn id="20" dur="1" fill="hold">
                                          <p:stCondLst>
                                            <p:cond delay="0"/>
                                          </p:stCondLst>
                                        </p:cTn>
                                        <p:tgtEl>
                                          <p:spTgt spid="1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0"/>
                                        </p:tgtEl>
                                        <p:attrNameLst>
                                          <p:attrName>style.visibility</p:attrName>
                                        </p:attrNameLst>
                                      </p:cBhvr>
                                      <p:to>
                                        <p:strVal val="visible"/>
                                      </p:to>
                                    </p:set>
                                    <p:animEffect transition="in" filter="fade">
                                      <p:cBhvr>
                                        <p:cTn id="25" dur="1"/>
                                        <p:tgtEl>
                                          <p:spTgt spid="140"/>
                                        </p:tgtEl>
                                      </p:cBhvr>
                                    </p:animEffect>
                                  </p:childTnLst>
                                </p:cTn>
                              </p:par>
                              <p:par>
                                <p:cTn id="26" presetID="10" presetClass="entr" presetSubtype="0" fill="hold" nodeType="withEffect">
                                  <p:stCondLst>
                                    <p:cond delay="0"/>
                                  </p:stCondLst>
                                  <p:childTnLst>
                                    <p:set>
                                      <p:cBhvr>
                                        <p:cTn id="27" dur="1" fill="hold">
                                          <p:stCondLst>
                                            <p:cond delay="0"/>
                                          </p:stCondLst>
                                        </p:cTn>
                                        <p:tgtEl>
                                          <p:spTgt spid="142"/>
                                        </p:tgtEl>
                                        <p:attrNameLst>
                                          <p:attrName>style.visibility</p:attrName>
                                        </p:attrNameLst>
                                      </p:cBhvr>
                                      <p:to>
                                        <p:strVal val="visible"/>
                                      </p:to>
                                    </p:set>
                                    <p:animEffect transition="in" filter="fade">
                                      <p:cBhvr>
                                        <p:cTn id="28" dur="1"/>
                                        <p:tgtEl>
                                          <p:spTgt spid="142"/>
                                        </p:tgtEl>
                                      </p:cBhvr>
                                    </p:animEffect>
                                  </p:childTnLst>
                                </p:cTn>
                              </p:par>
                              <p:par>
                                <p:cTn id="29" presetID="10" presetClass="entr" presetSubtype="0" fill="hold" nodeType="withEffect">
                                  <p:stCondLst>
                                    <p:cond delay="0"/>
                                  </p:stCondLst>
                                  <p:childTnLst>
                                    <p:set>
                                      <p:cBhvr>
                                        <p:cTn id="30" dur="1" fill="hold">
                                          <p:stCondLst>
                                            <p:cond delay="0"/>
                                          </p:stCondLst>
                                        </p:cTn>
                                        <p:tgtEl>
                                          <p:spTgt spid="143"/>
                                        </p:tgtEl>
                                        <p:attrNameLst>
                                          <p:attrName>style.visibility</p:attrName>
                                        </p:attrNameLst>
                                      </p:cBhvr>
                                      <p:to>
                                        <p:strVal val="visible"/>
                                      </p:to>
                                    </p:set>
                                    <p:animEffect transition="in" filter="fade">
                                      <p:cBhvr>
                                        <p:cTn id="31" dur="1"/>
                                        <p:tgtEl>
                                          <p:spTgt spid="143"/>
                                        </p:tgtEl>
                                      </p:cBhvr>
                                    </p:animEffect>
                                  </p:childTnLst>
                                </p:cTn>
                              </p:par>
                              <p:par>
                                <p:cTn id="32" presetID="10" presetClass="entr" presetSubtype="0" fill="hold" nodeType="withEffect">
                                  <p:stCondLst>
                                    <p:cond delay="0"/>
                                  </p:stCondLst>
                                  <p:childTnLst>
                                    <p:set>
                                      <p:cBhvr>
                                        <p:cTn id="33" dur="1" fill="hold">
                                          <p:stCondLst>
                                            <p:cond delay="0"/>
                                          </p:stCondLst>
                                        </p:cTn>
                                        <p:tgtEl>
                                          <p:spTgt spid="147"/>
                                        </p:tgtEl>
                                        <p:attrNameLst>
                                          <p:attrName>style.visibility</p:attrName>
                                        </p:attrNameLst>
                                      </p:cBhvr>
                                      <p:to>
                                        <p:strVal val="visible"/>
                                      </p:to>
                                    </p:set>
                                    <p:animEffect transition="in" filter="fade">
                                      <p:cBhvr>
                                        <p:cTn id="34" dur="1"/>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1"/>
        <p:cNvGrpSpPr/>
        <p:nvPr/>
      </p:nvGrpSpPr>
      <p:grpSpPr>
        <a:xfrm>
          <a:off x="0" y="0"/>
          <a:ext cx="0" cy="0"/>
          <a:chOff x="0" y="0"/>
          <a:chExt cx="0" cy="0"/>
        </a:xfrm>
      </p:grpSpPr>
      <p:pic>
        <p:nvPicPr>
          <p:cNvPr id="152" name="Google Shape;152;p23" descr="halfcat.jpg"/>
          <p:cNvPicPr preferRelativeResize="0"/>
          <p:nvPr/>
        </p:nvPicPr>
        <p:blipFill rotWithShape="1">
          <a:blip r:embed="rId3">
            <a:alphaModFix/>
          </a:blip>
          <a:srcRect l="-4" r="54776"/>
          <a:stretch/>
        </p:blipFill>
        <p:spPr>
          <a:xfrm flipH="1">
            <a:off x="3935642" y="587475"/>
            <a:ext cx="1875695" cy="3059325"/>
          </a:xfrm>
          <a:prstGeom prst="rect">
            <a:avLst/>
          </a:prstGeom>
          <a:noFill/>
          <a:ln>
            <a:noFill/>
          </a:ln>
        </p:spPr>
      </p:pic>
      <p:grpSp>
        <p:nvGrpSpPr>
          <p:cNvPr id="153" name="Google Shape;153;p23"/>
          <p:cNvGrpSpPr/>
          <p:nvPr/>
        </p:nvGrpSpPr>
        <p:grpSpPr>
          <a:xfrm>
            <a:off x="1026762" y="587475"/>
            <a:ext cx="2623963" cy="3059325"/>
            <a:chOff x="1026762" y="587475"/>
            <a:chExt cx="2623963" cy="3059325"/>
          </a:xfrm>
        </p:grpSpPr>
        <p:pic>
          <p:nvPicPr>
            <p:cNvPr id="154" name="Google Shape;154;p23" descr="halfcat.jpg"/>
            <p:cNvPicPr preferRelativeResize="0"/>
            <p:nvPr/>
          </p:nvPicPr>
          <p:blipFill rotWithShape="1">
            <a:blip r:embed="rId3">
              <a:alphaModFix/>
            </a:blip>
            <a:srcRect l="44891"/>
            <a:stretch/>
          </p:blipFill>
          <p:spPr>
            <a:xfrm flipH="1">
              <a:off x="1026762" y="587475"/>
              <a:ext cx="2285582" cy="3059325"/>
            </a:xfrm>
            <a:prstGeom prst="rect">
              <a:avLst/>
            </a:prstGeom>
            <a:noFill/>
            <a:ln>
              <a:noFill/>
            </a:ln>
          </p:spPr>
        </p:pic>
        <p:pic>
          <p:nvPicPr>
            <p:cNvPr id="155" name="Google Shape;155;p23" descr="halfcat.jpg"/>
            <p:cNvPicPr preferRelativeResize="0"/>
            <p:nvPr/>
          </p:nvPicPr>
          <p:blipFill rotWithShape="1">
            <a:blip r:embed="rId3">
              <a:alphaModFix/>
            </a:blip>
            <a:srcRect l="41950" r="55294"/>
            <a:stretch/>
          </p:blipFill>
          <p:spPr>
            <a:xfrm flipH="1">
              <a:off x="3275574" y="587475"/>
              <a:ext cx="375151" cy="3059325"/>
            </a:xfrm>
            <a:prstGeom prst="rect">
              <a:avLst/>
            </a:prstGeom>
            <a:noFill/>
            <a:ln>
              <a:noFill/>
            </a:ln>
          </p:spPr>
        </p:pic>
      </p:grpSp>
      <p:grpSp>
        <p:nvGrpSpPr>
          <p:cNvPr id="156" name="Google Shape;156;p23"/>
          <p:cNvGrpSpPr/>
          <p:nvPr/>
        </p:nvGrpSpPr>
        <p:grpSpPr>
          <a:xfrm>
            <a:off x="1011050" y="587475"/>
            <a:ext cx="4800200" cy="3076200"/>
            <a:chOff x="1011050" y="587475"/>
            <a:chExt cx="4800200" cy="3076200"/>
          </a:xfrm>
        </p:grpSpPr>
        <p:sp>
          <p:nvSpPr>
            <p:cNvPr id="157" name="Google Shape;157;p23"/>
            <p:cNvSpPr/>
            <p:nvPr/>
          </p:nvSpPr>
          <p:spPr>
            <a:xfrm>
              <a:off x="1011050" y="587475"/>
              <a:ext cx="2624100" cy="30762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3935650" y="587475"/>
              <a:ext cx="1875600" cy="30762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23"/>
          <p:cNvSpPr/>
          <p:nvPr/>
        </p:nvSpPr>
        <p:spPr>
          <a:xfrm>
            <a:off x="1647025" y="3847925"/>
            <a:ext cx="815700" cy="849900"/>
          </a:xfrm>
          <a:prstGeom prst="ellipse">
            <a:avLst/>
          </a:prstGeom>
          <a:solidFill>
            <a:srgbClr val="6D9EEB"/>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4536213" y="3847925"/>
            <a:ext cx="815700" cy="849900"/>
          </a:xfrm>
          <a:prstGeom prst="ellipse">
            <a:avLst/>
          </a:prstGeom>
          <a:solidFill>
            <a:srgbClr val="6D9EEB"/>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 name="Google Shape;161;p23"/>
          <p:cNvCxnSpPr>
            <a:stCxn id="159" idx="6"/>
            <a:endCxn id="160" idx="2"/>
          </p:cNvCxnSpPr>
          <p:nvPr/>
        </p:nvCxnSpPr>
        <p:spPr>
          <a:xfrm>
            <a:off x="2462725" y="4272875"/>
            <a:ext cx="2073600" cy="0"/>
          </a:xfrm>
          <a:prstGeom prst="straightConnector1">
            <a:avLst/>
          </a:prstGeom>
          <a:noFill/>
          <a:ln w="28575" cap="flat" cmpd="sng">
            <a:solidFill>
              <a:srgbClr val="FFFFFF"/>
            </a:solidFill>
            <a:prstDash val="solid"/>
            <a:round/>
            <a:headEnd type="triangle" w="med" len="med"/>
            <a:tailEnd type="none" w="med" len="med"/>
          </a:ln>
        </p:spPr>
      </p:cxnSp>
      <p:sp>
        <p:nvSpPr>
          <p:cNvPr id="162" name="Google Shape;162;p23"/>
          <p:cNvSpPr/>
          <p:nvPr/>
        </p:nvSpPr>
        <p:spPr>
          <a:xfrm>
            <a:off x="1647025" y="3847925"/>
            <a:ext cx="815700" cy="849900"/>
          </a:xfrm>
          <a:prstGeom prst="ellipse">
            <a:avLst/>
          </a:prstGeom>
          <a:solidFill>
            <a:srgbClr val="6AA84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4536225" y="3847925"/>
            <a:ext cx="815700" cy="849900"/>
          </a:xfrm>
          <a:prstGeom prst="ellipse">
            <a:avLst/>
          </a:prstGeom>
          <a:solidFill>
            <a:srgbClr val="6AA84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4" name="Google Shape;164;p23" descr="halfcat.jpg"/>
          <p:cNvPicPr preferRelativeResize="0"/>
          <p:nvPr/>
        </p:nvPicPr>
        <p:blipFill rotWithShape="1">
          <a:blip r:embed="rId3">
            <a:alphaModFix/>
          </a:blip>
          <a:srcRect l="41790" t="43153" r="51733" b="19909"/>
          <a:stretch/>
        </p:blipFill>
        <p:spPr>
          <a:xfrm flipH="1">
            <a:off x="3488000" y="3976975"/>
            <a:ext cx="275675" cy="591800"/>
          </a:xfrm>
          <a:prstGeom prst="rect">
            <a:avLst/>
          </a:prstGeom>
          <a:noFill/>
          <a:ln>
            <a:noFill/>
          </a:ln>
        </p:spPr>
      </p:pic>
      <p:sp>
        <p:nvSpPr>
          <p:cNvPr id="165" name="Google Shape;165;p23"/>
          <p:cNvSpPr txBox="1"/>
          <p:nvPr/>
        </p:nvSpPr>
        <p:spPr>
          <a:xfrm>
            <a:off x="1732214" y="4021475"/>
            <a:ext cx="6453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N1</a:t>
            </a:r>
            <a:endParaRPr sz="2400" b="1">
              <a:solidFill>
                <a:srgbClr val="FFFFFF"/>
              </a:solidFill>
            </a:endParaRPr>
          </a:p>
        </p:txBody>
      </p:sp>
      <p:sp>
        <p:nvSpPr>
          <p:cNvPr id="166" name="Google Shape;166;p23"/>
          <p:cNvSpPr txBox="1"/>
          <p:nvPr/>
        </p:nvSpPr>
        <p:spPr>
          <a:xfrm>
            <a:off x="4627814" y="4021475"/>
            <a:ext cx="6453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N2</a:t>
            </a:r>
            <a:endParaRPr sz="2400" b="1">
              <a:solidFill>
                <a:srgbClr val="FFFFFF"/>
              </a:solidFill>
            </a:endParaRPr>
          </a:p>
        </p:txBody>
      </p:sp>
      <p:sp>
        <p:nvSpPr>
          <p:cNvPr id="167" name="Google Shape;167;p23"/>
          <p:cNvSpPr txBox="1"/>
          <p:nvPr/>
        </p:nvSpPr>
        <p:spPr>
          <a:xfrm>
            <a:off x="6033550" y="891550"/>
            <a:ext cx="2544600" cy="19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rgbClr val="FFFFFF"/>
                </a:solidFill>
              </a:rPr>
              <a:t>Event order:</a:t>
            </a:r>
            <a:endParaRPr sz="1800" i="1">
              <a:solidFill>
                <a:srgbClr val="FFFFFF"/>
              </a:solidFill>
            </a:endParaRPr>
          </a:p>
          <a:p>
            <a:pPr marL="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N2 sends body</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Snap N2</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N1 receives body</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Snap N1</a:t>
            </a:r>
            <a:endParaRPr sz="1800" i="1">
              <a:solidFill>
                <a:srgbClr val="FFFFFF"/>
              </a:solidFill>
            </a:endParaRPr>
          </a:p>
        </p:txBody>
      </p:sp>
      <p:sp>
        <p:nvSpPr>
          <p:cNvPr id="168" name="Google Shape;168;p23"/>
          <p:cNvSpPr txBox="1"/>
          <p:nvPr/>
        </p:nvSpPr>
        <p:spPr>
          <a:xfrm>
            <a:off x="6096250" y="2893200"/>
            <a:ext cx="2419200" cy="75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0000"/>
                </a:solidFill>
              </a:rPr>
              <a:t>N1 already received the body in step 3</a:t>
            </a:r>
            <a:endParaRPr sz="1800" b="1">
              <a:solidFill>
                <a:srgbClr val="FF0000"/>
              </a:solidFill>
            </a:endParaRPr>
          </a:p>
        </p:txBody>
      </p:sp>
      <p:sp>
        <p:nvSpPr>
          <p:cNvPr id="169" name="Google Shape;169;p23"/>
          <p:cNvSpPr txBox="1"/>
          <p:nvPr/>
        </p:nvSpPr>
        <p:spPr>
          <a:xfrm>
            <a:off x="6190600" y="3847925"/>
            <a:ext cx="2230500" cy="75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0000"/>
                </a:solidFill>
              </a:rPr>
              <a:t>Should NOT record message</a:t>
            </a:r>
            <a:endParaRPr sz="18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2"/>
                                        </p:tgtEl>
                                        <p:attrNameLst>
                                          <p:attrName>style.visibility</p:attrName>
                                        </p:attrNameLst>
                                      </p:cBhvr>
                                      <p:to>
                                        <p:strVal val="visible"/>
                                      </p:to>
                                    </p:set>
                                    <p:animEffect transition="in" filter="fade">
                                      <p:cBhvr>
                                        <p:cTn id="11" dur="1"/>
                                        <p:tgtEl>
                                          <p:spTgt spid="152"/>
                                        </p:tgtEl>
                                      </p:cBhvr>
                                    </p:animEffect>
                                  </p:childTnLst>
                                </p:cTn>
                              </p:par>
                              <p:par>
                                <p:cTn id="12" presetID="1" presetClass="entr" presetSubtype="0" fill="hold" nodeType="withEffect">
                                  <p:stCondLst>
                                    <p:cond delay="0"/>
                                  </p:stCondLst>
                                  <p:childTnLst>
                                    <p:set>
                                      <p:cBhvr>
                                        <p:cTn id="13" dur="1" fill="hold">
                                          <p:stCondLst>
                                            <p:cond delay="0"/>
                                          </p:stCondLst>
                                        </p:cTn>
                                        <p:tgtEl>
                                          <p:spTgt spid="16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6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
                                        </p:tgtEl>
                                        <p:attrNameLst>
                                          <p:attrName>style.visibility</p:attrName>
                                        </p:attrNameLst>
                                      </p:cBhvr>
                                      <p:to>
                                        <p:strVal val="visible"/>
                                      </p:to>
                                    </p:set>
                                    <p:animEffect transition="in" filter="fade">
                                      <p:cBhvr>
                                        <p:cTn id="22" dur="1"/>
                                        <p:tgtEl>
                                          <p:spTgt spid="153"/>
                                        </p:tgtEl>
                                      </p:cBhvr>
                                    </p:animEffect>
                                  </p:childTnLst>
                                </p:cTn>
                              </p:par>
                              <p:par>
                                <p:cTn id="23" presetID="1" presetClass="entr" presetSubtype="0" fill="hold" nodeType="withEffect">
                                  <p:stCondLst>
                                    <p:cond delay="0"/>
                                  </p:stCondLst>
                                  <p:childTnLst>
                                    <p:set>
                                      <p:cBhvr>
                                        <p:cTn id="24" dur="1" fill="hold">
                                          <p:stCondLst>
                                            <p:cond delay="0"/>
                                          </p:stCondLst>
                                        </p:cTn>
                                        <p:tgtEl>
                                          <p:spTgt spid="1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6"/>
                                        </p:tgtEl>
                                        <p:attrNameLst>
                                          <p:attrName>style.visibility</p:attrName>
                                        </p:attrNameLst>
                                      </p:cBhvr>
                                      <p:to>
                                        <p:strVal val="visible"/>
                                      </p:to>
                                    </p:set>
                                    <p:animEffect transition="in" filter="fade">
                                      <p:cBhvr>
                                        <p:cTn id="29" dur="1"/>
                                        <p:tgtEl>
                                          <p:spTgt spid="15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68"/>
                                        </p:tgtEl>
                                        <p:attrNameLst>
                                          <p:attrName>style.visibility</p:attrName>
                                        </p:attrNameLst>
                                      </p:cBhvr>
                                      <p:to>
                                        <p:strVal val="visible"/>
                                      </p:to>
                                    </p:set>
                                    <p:animEffect transition="in" filter="fade">
                                      <p:cBhvr>
                                        <p:cTn id="34" dur="1"/>
                                        <p:tgtEl>
                                          <p:spTgt spid="16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69"/>
                                        </p:tgtEl>
                                        <p:attrNameLst>
                                          <p:attrName>style.visibility</p:attrName>
                                        </p:attrNameLst>
                                      </p:cBhvr>
                                      <p:to>
                                        <p:strVal val="visible"/>
                                      </p:to>
                                    </p:set>
                                    <p:animEffect transition="in" filter="fade">
                                      <p:cBhvr>
                                        <p:cTn id="39" dur="1"/>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Intuition: guarantee zero loss + zero duplication</a:t>
            </a:r>
            <a:endParaRPr b="1">
              <a:solidFill>
                <a:srgbClr val="FFFFFF"/>
              </a:solidFill>
            </a:endParaRPr>
          </a:p>
        </p:txBody>
      </p:sp>
      <p:sp>
        <p:nvSpPr>
          <p:cNvPr id="175" name="Google Shape;17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FFFFF"/>
                </a:solidFill>
              </a:rPr>
              <a:t>If you </a:t>
            </a:r>
            <a:r>
              <a:rPr lang="en" sz="2000" i="1">
                <a:solidFill>
                  <a:srgbClr val="FF0000"/>
                </a:solidFill>
              </a:rPr>
              <a:t>haven’t</a:t>
            </a:r>
            <a:r>
              <a:rPr lang="en" sz="2000" i="1">
                <a:solidFill>
                  <a:srgbClr val="FFFFFF"/>
                </a:solidFill>
              </a:rPr>
              <a:t> </a:t>
            </a:r>
            <a:r>
              <a:rPr lang="en" sz="2000">
                <a:solidFill>
                  <a:srgbClr val="FFFFFF"/>
                </a:solidFill>
              </a:rPr>
              <a:t>snapshotted your local state yet: </a:t>
            </a:r>
            <a:endParaRPr sz="2000">
              <a:solidFill>
                <a:srgbClr val="FFFFFF"/>
              </a:solidFill>
            </a:endParaRPr>
          </a:p>
          <a:p>
            <a:pPr marL="914400" lvl="0" indent="-355600" algn="l" rtl="0">
              <a:spcBef>
                <a:spcPts val="0"/>
              </a:spcBef>
              <a:spcAft>
                <a:spcPts val="0"/>
              </a:spcAft>
              <a:buClr>
                <a:srgbClr val="FF0000"/>
              </a:buClr>
              <a:buSzPts val="2000"/>
              <a:buChar char="●"/>
            </a:pPr>
            <a:r>
              <a:rPr lang="en" sz="2000" i="1">
                <a:solidFill>
                  <a:srgbClr val="FF0000"/>
                </a:solidFill>
              </a:rPr>
              <a:t>Do</a:t>
            </a:r>
            <a:r>
              <a:rPr lang="en" sz="2000">
                <a:solidFill>
                  <a:srgbClr val="FF0000"/>
                </a:solidFill>
              </a:rPr>
              <a:t> </a:t>
            </a:r>
            <a:r>
              <a:rPr lang="en" sz="2000" i="1">
                <a:solidFill>
                  <a:srgbClr val="FF0000"/>
                </a:solidFill>
              </a:rPr>
              <a:t>NOT</a:t>
            </a:r>
            <a:r>
              <a:rPr lang="en" sz="2000">
                <a:solidFill>
                  <a:srgbClr val="FF0000"/>
                </a:solidFill>
              </a:rPr>
              <a:t> record future messages you receive</a:t>
            </a:r>
            <a:endParaRPr sz="2000">
              <a:solidFill>
                <a:srgbClr val="FF0000"/>
              </a:solidFill>
            </a:endParaRPr>
          </a:p>
          <a:p>
            <a:pPr marL="0" lvl="0" indent="0" algn="l" rtl="0">
              <a:spcBef>
                <a:spcPts val="0"/>
              </a:spcBef>
              <a:spcAft>
                <a:spcPts val="0"/>
              </a:spcAft>
              <a:buNone/>
            </a:pPr>
            <a:endParaRPr sz="2000">
              <a:solidFill>
                <a:srgbClr val="FFFFFF"/>
              </a:solidFill>
            </a:endParaRPr>
          </a:p>
          <a:p>
            <a:pPr marL="0" lvl="0" indent="0" algn="l" rtl="0">
              <a:spcBef>
                <a:spcPts val="0"/>
              </a:spcBef>
              <a:spcAft>
                <a:spcPts val="0"/>
              </a:spcAft>
              <a:buNone/>
            </a:pPr>
            <a:r>
              <a:rPr lang="en" sz="2000">
                <a:solidFill>
                  <a:srgbClr val="FFFFFF"/>
                </a:solidFill>
              </a:rPr>
              <a:t>If you </a:t>
            </a:r>
            <a:r>
              <a:rPr lang="en" sz="2000" i="1">
                <a:solidFill>
                  <a:srgbClr val="00FF00"/>
                </a:solidFill>
              </a:rPr>
              <a:t>have</a:t>
            </a:r>
            <a:r>
              <a:rPr lang="en" sz="2000" i="1">
                <a:solidFill>
                  <a:srgbClr val="FFFFFF"/>
                </a:solidFill>
              </a:rPr>
              <a:t> </a:t>
            </a:r>
            <a:r>
              <a:rPr lang="en" sz="2000">
                <a:solidFill>
                  <a:srgbClr val="FFFFFF"/>
                </a:solidFill>
              </a:rPr>
              <a:t>snapshotted your local state:</a:t>
            </a:r>
            <a:endParaRPr sz="2000">
              <a:solidFill>
                <a:srgbClr val="FFFFFF"/>
              </a:solidFill>
            </a:endParaRPr>
          </a:p>
          <a:p>
            <a:pPr marL="914400" lvl="0" indent="-355600" algn="l" rtl="0">
              <a:spcBef>
                <a:spcPts val="0"/>
              </a:spcBef>
              <a:spcAft>
                <a:spcPts val="0"/>
              </a:spcAft>
              <a:buClr>
                <a:srgbClr val="00FF00"/>
              </a:buClr>
              <a:buSzPts val="2000"/>
              <a:buChar char="●"/>
            </a:pPr>
            <a:r>
              <a:rPr lang="en" sz="2000" i="1">
                <a:solidFill>
                  <a:srgbClr val="00FF00"/>
                </a:solidFill>
              </a:rPr>
              <a:t>Do</a:t>
            </a:r>
            <a:r>
              <a:rPr lang="en" sz="2000">
                <a:solidFill>
                  <a:srgbClr val="00FF00"/>
                </a:solidFill>
              </a:rPr>
              <a:t> record future messages you receive</a:t>
            </a:r>
            <a:endParaRPr sz="2000">
              <a:solidFill>
                <a:srgbClr val="00FF00"/>
              </a:solidFill>
            </a:endParaRPr>
          </a:p>
          <a:p>
            <a:pPr marL="0" lvl="0" indent="0" algn="l" rtl="0">
              <a:spcBef>
                <a:spcPts val="0"/>
              </a:spcBef>
              <a:spcAft>
                <a:spcPts val="0"/>
              </a:spcAft>
              <a:buNone/>
            </a:pPr>
            <a:endParaRPr sz="2000">
              <a:solidFill>
                <a:srgbClr val="FFFFFF"/>
              </a:solidFill>
            </a:endParaRPr>
          </a:p>
          <a:p>
            <a:pPr marL="0" lvl="0" indent="0" algn="l" rtl="0">
              <a:spcBef>
                <a:spcPts val="0"/>
              </a:spcBef>
              <a:spcAft>
                <a:spcPts val="0"/>
              </a:spcAft>
              <a:buNone/>
            </a:pPr>
            <a:r>
              <a:rPr lang="en" sz="2000" i="1">
                <a:solidFill>
                  <a:srgbClr val="FFFFFF"/>
                </a:solidFill>
              </a:rPr>
              <a:t>Which one guarantees zero loss?</a:t>
            </a:r>
            <a:endParaRPr sz="2000" i="1">
              <a:solidFill>
                <a:srgbClr val="FFFFFF"/>
              </a:solidFill>
            </a:endParaRPr>
          </a:p>
          <a:p>
            <a:pPr marL="0" lvl="0" indent="0" algn="l" rtl="0">
              <a:spcBef>
                <a:spcPts val="0"/>
              </a:spcBef>
              <a:spcAft>
                <a:spcPts val="0"/>
              </a:spcAft>
              <a:buNone/>
            </a:pPr>
            <a:r>
              <a:rPr lang="en" sz="2000" i="1">
                <a:solidFill>
                  <a:srgbClr val="FFFFFF"/>
                </a:solidFill>
              </a:rPr>
              <a:t>Which one guarantees zero duplication?</a:t>
            </a:r>
            <a:endParaRPr sz="2000" i="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fade">
                                      <p:cBhvr>
                                        <p:cTn id="27" dur="1"/>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fade">
                                      <p:cBhvr>
                                        <p:cTn id="32" dur="1"/>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xEl>
                                              <p:pRg st="6" end="6"/>
                                            </p:txEl>
                                          </p:spTgt>
                                        </p:tgtEl>
                                        <p:attrNameLst>
                                          <p:attrName>style.visibility</p:attrName>
                                        </p:attrNameLst>
                                      </p:cBhvr>
                                      <p:to>
                                        <p:strVal val="visible"/>
                                      </p:to>
                                    </p:set>
                                    <p:animEffect transition="in" filter="fade">
                                      <p:cBhvr>
                                        <p:cTn id="37" dur="1"/>
                                        <p:tgtEl>
                                          <p:spTgt spid="1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5">
                                            <p:txEl>
                                              <p:pRg st="7" end="7"/>
                                            </p:txEl>
                                          </p:spTgt>
                                        </p:tgtEl>
                                        <p:attrNameLst>
                                          <p:attrName>style.visibility</p:attrName>
                                        </p:attrNameLst>
                                      </p:cBhvr>
                                      <p:to>
                                        <p:strVal val="visible"/>
                                      </p:to>
                                    </p:set>
                                    <p:animEffect transition="in" filter="fade">
                                      <p:cBhvr>
                                        <p:cTn id="42" dur="1"/>
                                        <p:tgtEl>
                                          <p:spTgt spid="1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Chandy-Lamport snapshot algorithm</a:t>
            </a:r>
            <a:endParaRPr b="1">
              <a:solidFill>
                <a:srgbClr val="000000"/>
              </a:solidFill>
            </a:endParaRPr>
          </a:p>
        </p:txBody>
      </p:sp>
      <p:sp>
        <p:nvSpPr>
          <p:cNvPr id="181" name="Google Shape;181;p25"/>
          <p:cNvSpPr txBox="1">
            <a:spLocks noGrp="1"/>
          </p:cNvSpPr>
          <p:nvPr>
            <p:ph type="body" idx="1"/>
          </p:nvPr>
        </p:nvSpPr>
        <p:spPr>
          <a:xfrm>
            <a:off x="311700" y="1152475"/>
            <a:ext cx="8520600" cy="3552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rgbClr val="000000"/>
                </a:solidFill>
              </a:rPr>
              <a:t>Key idea: </a:t>
            </a:r>
            <a:r>
              <a:rPr lang="en">
                <a:solidFill>
                  <a:srgbClr val="000000"/>
                </a:solidFill>
              </a:rPr>
              <a:t>Servers send </a:t>
            </a:r>
            <a:r>
              <a:rPr lang="en">
                <a:solidFill>
                  <a:srgbClr val="FF0000"/>
                </a:solidFill>
              </a:rPr>
              <a:t>marker messages</a:t>
            </a:r>
            <a:r>
              <a:rPr lang="en">
                <a:solidFill>
                  <a:srgbClr val="000000"/>
                </a:solidFill>
              </a:rPr>
              <a:t> to each other</a:t>
            </a:r>
            <a:endParaRPr>
              <a:solidFill>
                <a:srgbClr val="000000"/>
              </a:solidFill>
            </a:endParaRPr>
          </a:p>
          <a:p>
            <a:pPr marL="0" lvl="0" indent="0" algn="l" rtl="0">
              <a:lnSpc>
                <a:spcPct val="150000"/>
              </a:lnSpc>
              <a:spcBef>
                <a:spcPts val="0"/>
              </a:spcBef>
              <a:spcAft>
                <a:spcPts val="0"/>
              </a:spcAft>
              <a:buNone/>
            </a:pPr>
            <a:r>
              <a:rPr lang="en">
                <a:solidFill>
                  <a:srgbClr val="000000"/>
                </a:solidFill>
              </a:rPr>
              <a:t>Marker messages...</a:t>
            </a:r>
            <a:endParaRPr>
              <a:solidFill>
                <a:srgbClr val="000000"/>
              </a:solidFill>
            </a:endParaRPr>
          </a:p>
          <a:p>
            <a:pPr marL="0" lvl="0" indent="457200" algn="l" rtl="0">
              <a:lnSpc>
                <a:spcPct val="150000"/>
              </a:lnSpc>
              <a:spcBef>
                <a:spcPts val="0"/>
              </a:spcBef>
              <a:spcAft>
                <a:spcPts val="0"/>
              </a:spcAft>
              <a:buNone/>
            </a:pPr>
            <a:r>
              <a:rPr lang="en">
                <a:solidFill>
                  <a:srgbClr val="000000"/>
                </a:solidFill>
              </a:rPr>
              <a:t>...mark the beginning of the snapshot process on the server</a:t>
            </a:r>
            <a:endParaRPr>
              <a:solidFill>
                <a:srgbClr val="000000"/>
              </a:solidFill>
            </a:endParaRPr>
          </a:p>
          <a:p>
            <a:pPr marL="0" lvl="0" indent="457200" algn="l" rtl="0">
              <a:lnSpc>
                <a:spcPct val="150000"/>
              </a:lnSpc>
              <a:spcBef>
                <a:spcPts val="0"/>
              </a:spcBef>
              <a:spcAft>
                <a:spcPts val="0"/>
              </a:spcAft>
              <a:buNone/>
            </a:pPr>
            <a:r>
              <a:rPr lang="en">
                <a:solidFill>
                  <a:srgbClr val="000000"/>
                </a:solidFill>
              </a:rPr>
              <a:t>...act as a barrier (stopper) for recording messages</a:t>
            </a:r>
            <a:endParaRPr>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animEffect transition="in" filter="fade">
                                      <p:cBhvr>
                                        <p:cTn id="7" dur="1"/>
                                        <p:tgtEl>
                                          <p:spTgt spid="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1">
                                            <p:txEl>
                                              <p:pRg st="1" end="1"/>
                                            </p:txEl>
                                          </p:spTgt>
                                        </p:tgtEl>
                                        <p:attrNameLst>
                                          <p:attrName>style.visibility</p:attrName>
                                        </p:attrNameLst>
                                      </p:cBhvr>
                                      <p:to>
                                        <p:strVal val="visible"/>
                                      </p:to>
                                    </p:set>
                                    <p:animEffect transition="in" filter="fade">
                                      <p:cBhvr>
                                        <p:cTn id="12" dur="1"/>
                                        <p:tgtEl>
                                          <p:spTgt spid="1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1">
                                            <p:txEl>
                                              <p:pRg st="2" end="2"/>
                                            </p:txEl>
                                          </p:spTgt>
                                        </p:tgtEl>
                                        <p:attrNameLst>
                                          <p:attrName>style.visibility</p:attrName>
                                        </p:attrNameLst>
                                      </p:cBhvr>
                                      <p:to>
                                        <p:strVal val="visible"/>
                                      </p:to>
                                    </p:set>
                                    <p:animEffect transition="in" filter="fade">
                                      <p:cBhvr>
                                        <p:cTn id="17" dur="1"/>
                                        <p:tgtEl>
                                          <p:spTgt spid="1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1">
                                            <p:txEl>
                                              <p:pRg st="3" end="3"/>
                                            </p:txEl>
                                          </p:spTgt>
                                        </p:tgtEl>
                                        <p:attrNameLst>
                                          <p:attrName>style.visibility</p:attrName>
                                        </p:attrNameLst>
                                      </p:cBhvr>
                                      <p:to>
                                        <p:strVal val="visible"/>
                                      </p:to>
                                    </p:set>
                                    <p:animEffect transition="in" filter="fade">
                                      <p:cBhvr>
                                        <p:cTn id="22" dur="1"/>
                                        <p:tgtEl>
                                          <p:spTgt spid="1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Refresher: system model</a:t>
            </a:r>
            <a:endParaRPr b="1">
              <a:solidFill>
                <a:srgbClr val="000000"/>
              </a:solidFill>
            </a:endParaRPr>
          </a:p>
        </p:txBody>
      </p:sp>
      <p:sp>
        <p:nvSpPr>
          <p:cNvPr id="187" name="Google Shape;187;p26"/>
          <p:cNvSpPr txBox="1">
            <a:spLocks noGrp="1"/>
          </p:cNvSpPr>
          <p:nvPr>
            <p:ph type="body" idx="1"/>
          </p:nvPr>
        </p:nvSpPr>
        <p:spPr>
          <a:xfrm>
            <a:off x="311700" y="1152475"/>
            <a:ext cx="8520600" cy="35526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Char char="●"/>
            </a:pPr>
            <a:r>
              <a:rPr lang="en">
                <a:solidFill>
                  <a:srgbClr val="000000"/>
                </a:solidFill>
              </a:rPr>
              <a:t>N processes in the system with no process failures</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Each process tracks some state</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Two FIFO unidirectional channels between every process pair P and Q</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Channel also has state: the set of messages in the channel</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All messages sent on channels arrive intact, unduplicated, in order</a:t>
            </a:r>
            <a:endParaRPr>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Effect transition="in" filter="fade">
                                      <p:cBhvr>
                                        <p:cTn id="7" dur="1"/>
                                        <p:tgtEl>
                                          <p:spTgt spid="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7">
                                            <p:txEl>
                                              <p:pRg st="1" end="1"/>
                                            </p:txEl>
                                          </p:spTgt>
                                        </p:tgtEl>
                                        <p:attrNameLst>
                                          <p:attrName>style.visibility</p:attrName>
                                        </p:attrNameLst>
                                      </p:cBhvr>
                                      <p:to>
                                        <p:strVal val="visible"/>
                                      </p:to>
                                    </p:set>
                                    <p:animEffect transition="in" filter="fade">
                                      <p:cBhvr>
                                        <p:cTn id="12" dur="1"/>
                                        <p:tgtEl>
                                          <p:spTgt spid="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7">
                                            <p:txEl>
                                              <p:pRg st="2" end="2"/>
                                            </p:txEl>
                                          </p:spTgt>
                                        </p:tgtEl>
                                        <p:attrNameLst>
                                          <p:attrName>style.visibility</p:attrName>
                                        </p:attrNameLst>
                                      </p:cBhvr>
                                      <p:to>
                                        <p:strVal val="visible"/>
                                      </p:to>
                                    </p:set>
                                    <p:animEffect transition="in" filter="fade">
                                      <p:cBhvr>
                                        <p:cTn id="17" dur="1"/>
                                        <p:tgtEl>
                                          <p:spTgt spid="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7">
                                            <p:txEl>
                                              <p:pRg st="3" end="3"/>
                                            </p:txEl>
                                          </p:spTgt>
                                        </p:tgtEl>
                                        <p:attrNameLst>
                                          <p:attrName>style.visibility</p:attrName>
                                        </p:attrNameLst>
                                      </p:cBhvr>
                                      <p:to>
                                        <p:strVal val="visible"/>
                                      </p:to>
                                    </p:set>
                                    <p:animEffect transition="in" filter="fade">
                                      <p:cBhvr>
                                        <p:cTn id="22" dur="1"/>
                                        <p:tgtEl>
                                          <p:spTgt spid="1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7">
                                            <p:txEl>
                                              <p:pRg st="4" end="4"/>
                                            </p:txEl>
                                          </p:spTgt>
                                        </p:tgtEl>
                                        <p:attrNameLst>
                                          <p:attrName>style.visibility</p:attrName>
                                        </p:attrNameLst>
                                      </p:cBhvr>
                                      <p:to>
                                        <p:strVal val="visible"/>
                                      </p:to>
                                    </p:set>
                                    <p:animEffect transition="in" filter="fade">
                                      <p:cBhvr>
                                        <p:cTn id="27" dur="1"/>
                                        <p:tgtEl>
                                          <p:spTgt spid="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Chandy-Lamport snapshot algorithm</a:t>
            </a:r>
            <a:endParaRPr b="1">
              <a:solidFill>
                <a:srgbClr val="000000"/>
              </a:solidFill>
            </a:endParaRPr>
          </a:p>
        </p:txBody>
      </p:sp>
      <p:sp>
        <p:nvSpPr>
          <p:cNvPr id="193" name="Google Shape;193;p27"/>
          <p:cNvSpPr txBox="1">
            <a:spLocks noGrp="1"/>
          </p:cNvSpPr>
          <p:nvPr>
            <p:ph type="body" idx="1"/>
          </p:nvPr>
        </p:nvSpPr>
        <p:spPr>
          <a:xfrm>
            <a:off x="311700" y="1152475"/>
            <a:ext cx="8520600" cy="3518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a:solidFill>
                  <a:srgbClr val="000000"/>
                </a:solidFill>
              </a:rPr>
              <a:t>Starting the snapshot procedure on a server:</a:t>
            </a:r>
            <a:endParaRPr sz="1600">
              <a:solidFill>
                <a:srgbClr val="000000"/>
              </a:solidFill>
            </a:endParaRPr>
          </a:p>
          <a:p>
            <a:pPr marL="914400" lvl="0" indent="-330200" algn="l" rtl="0">
              <a:lnSpc>
                <a:spcPct val="150000"/>
              </a:lnSpc>
              <a:spcBef>
                <a:spcPts val="0"/>
              </a:spcBef>
              <a:spcAft>
                <a:spcPts val="0"/>
              </a:spcAft>
              <a:buClr>
                <a:srgbClr val="000000"/>
              </a:buClr>
              <a:buSzPts val="1600"/>
              <a:buChar char="●"/>
            </a:pPr>
            <a:r>
              <a:rPr lang="en" sz="1600">
                <a:solidFill>
                  <a:srgbClr val="000000"/>
                </a:solidFill>
              </a:rPr>
              <a:t>Record local state</a:t>
            </a:r>
            <a:endParaRPr sz="1600">
              <a:solidFill>
                <a:srgbClr val="000000"/>
              </a:solidFill>
            </a:endParaRPr>
          </a:p>
          <a:p>
            <a:pPr marL="914400" lvl="0" indent="-330200" algn="l" rtl="0">
              <a:lnSpc>
                <a:spcPct val="150000"/>
              </a:lnSpc>
              <a:spcBef>
                <a:spcPts val="0"/>
              </a:spcBef>
              <a:spcAft>
                <a:spcPts val="0"/>
              </a:spcAft>
              <a:buClr>
                <a:srgbClr val="000000"/>
              </a:buClr>
              <a:buSzPts val="1600"/>
              <a:buChar char="●"/>
            </a:pPr>
            <a:r>
              <a:rPr lang="en" sz="1600">
                <a:solidFill>
                  <a:srgbClr val="000000"/>
                </a:solidFill>
              </a:rPr>
              <a:t>Send </a:t>
            </a:r>
            <a:r>
              <a:rPr lang="en" sz="1600">
                <a:solidFill>
                  <a:srgbClr val="FF0000"/>
                </a:solidFill>
              </a:rPr>
              <a:t>marker messages</a:t>
            </a:r>
            <a:r>
              <a:rPr lang="en" sz="1600">
                <a:solidFill>
                  <a:srgbClr val="000000"/>
                </a:solidFill>
              </a:rPr>
              <a:t> on all outbound interfaces</a:t>
            </a:r>
            <a:endParaRPr sz="1600">
              <a:solidFill>
                <a:srgbClr val="000000"/>
              </a:solidFill>
            </a:endParaRPr>
          </a:p>
          <a:p>
            <a:pPr marL="0" lvl="0" indent="0" algn="l" rtl="0">
              <a:lnSpc>
                <a:spcPct val="150000"/>
              </a:lnSpc>
              <a:spcBef>
                <a:spcPts val="1000"/>
              </a:spcBef>
              <a:spcAft>
                <a:spcPts val="0"/>
              </a:spcAft>
              <a:buNone/>
            </a:pPr>
            <a:r>
              <a:rPr lang="en" sz="1600">
                <a:solidFill>
                  <a:srgbClr val="000000"/>
                </a:solidFill>
              </a:rPr>
              <a:t>When you receive a </a:t>
            </a:r>
            <a:r>
              <a:rPr lang="en" sz="1600">
                <a:solidFill>
                  <a:srgbClr val="FF0000"/>
                </a:solidFill>
              </a:rPr>
              <a:t>marker message</a:t>
            </a:r>
            <a:r>
              <a:rPr lang="en" sz="1600">
                <a:solidFill>
                  <a:srgbClr val="000000"/>
                </a:solidFill>
              </a:rPr>
              <a:t> on an interface:</a:t>
            </a:r>
            <a:endParaRPr sz="1600">
              <a:solidFill>
                <a:srgbClr val="000000"/>
              </a:solidFill>
            </a:endParaRPr>
          </a:p>
          <a:p>
            <a:pPr marL="914400" lvl="0" indent="-330200" algn="l" rtl="0">
              <a:lnSpc>
                <a:spcPct val="150000"/>
              </a:lnSpc>
              <a:spcBef>
                <a:spcPts val="0"/>
              </a:spcBef>
              <a:spcAft>
                <a:spcPts val="0"/>
              </a:spcAft>
              <a:buClr>
                <a:srgbClr val="000000"/>
              </a:buClr>
              <a:buSzPts val="1600"/>
              <a:buChar char="●"/>
            </a:pPr>
            <a:r>
              <a:rPr lang="en" sz="1600">
                <a:solidFill>
                  <a:srgbClr val="000000"/>
                </a:solidFill>
              </a:rPr>
              <a:t>If you haven’t started the snapshot procedure yet, record your local state and send </a:t>
            </a:r>
            <a:r>
              <a:rPr lang="en" sz="1600">
                <a:solidFill>
                  <a:srgbClr val="FF0000"/>
                </a:solidFill>
              </a:rPr>
              <a:t>marker messages</a:t>
            </a:r>
            <a:r>
              <a:rPr lang="en" sz="1600">
                <a:solidFill>
                  <a:srgbClr val="000000"/>
                </a:solidFill>
              </a:rPr>
              <a:t> on all outbound interfaces</a:t>
            </a:r>
            <a:endParaRPr sz="1600">
              <a:solidFill>
                <a:srgbClr val="000000"/>
              </a:solidFill>
            </a:endParaRPr>
          </a:p>
          <a:p>
            <a:pPr marL="914400" lvl="0" indent="-330200" algn="l" rtl="0">
              <a:lnSpc>
                <a:spcPct val="150000"/>
              </a:lnSpc>
              <a:spcBef>
                <a:spcPts val="0"/>
              </a:spcBef>
              <a:spcAft>
                <a:spcPts val="0"/>
              </a:spcAft>
              <a:buClr>
                <a:srgbClr val="000000"/>
              </a:buClr>
              <a:buSzPts val="1600"/>
              <a:buChar char="●"/>
            </a:pPr>
            <a:r>
              <a:rPr lang="en" sz="1600">
                <a:solidFill>
                  <a:srgbClr val="000000"/>
                </a:solidFill>
              </a:rPr>
              <a:t>Stop recording messages you receive on </a:t>
            </a:r>
            <a:r>
              <a:rPr lang="en" sz="1600" i="1">
                <a:solidFill>
                  <a:srgbClr val="000000"/>
                </a:solidFill>
              </a:rPr>
              <a:t>this</a:t>
            </a:r>
            <a:r>
              <a:rPr lang="en" sz="1600">
                <a:solidFill>
                  <a:srgbClr val="000000"/>
                </a:solidFill>
              </a:rPr>
              <a:t> interface</a:t>
            </a:r>
            <a:endParaRPr sz="1600">
              <a:solidFill>
                <a:srgbClr val="000000"/>
              </a:solidFill>
            </a:endParaRPr>
          </a:p>
          <a:p>
            <a:pPr marL="914400" lvl="0" indent="-330200" algn="l" rtl="0">
              <a:lnSpc>
                <a:spcPct val="150000"/>
              </a:lnSpc>
              <a:spcBef>
                <a:spcPts val="0"/>
              </a:spcBef>
              <a:spcAft>
                <a:spcPts val="0"/>
              </a:spcAft>
              <a:buClr>
                <a:srgbClr val="000000"/>
              </a:buClr>
              <a:buSzPts val="1600"/>
              <a:buChar char="●"/>
            </a:pPr>
            <a:r>
              <a:rPr lang="en" sz="1600">
                <a:solidFill>
                  <a:srgbClr val="000000"/>
                </a:solidFill>
              </a:rPr>
              <a:t>Start recording messages you receive on all </a:t>
            </a:r>
            <a:r>
              <a:rPr lang="en" sz="1600" i="1">
                <a:solidFill>
                  <a:srgbClr val="000000"/>
                </a:solidFill>
              </a:rPr>
              <a:t>other</a:t>
            </a:r>
            <a:r>
              <a:rPr lang="en" sz="1600">
                <a:solidFill>
                  <a:srgbClr val="000000"/>
                </a:solidFill>
              </a:rPr>
              <a:t> interfaces</a:t>
            </a:r>
            <a:endParaRPr sz="1600">
              <a:solidFill>
                <a:srgbClr val="000000"/>
              </a:solidFill>
            </a:endParaRPr>
          </a:p>
          <a:p>
            <a:pPr marL="0" lvl="0" indent="0" algn="l" rtl="0">
              <a:lnSpc>
                <a:spcPct val="150000"/>
              </a:lnSpc>
              <a:spcBef>
                <a:spcPts val="0"/>
              </a:spcBef>
              <a:spcAft>
                <a:spcPts val="1000"/>
              </a:spcAft>
              <a:buNone/>
            </a:pPr>
            <a:r>
              <a:rPr lang="en" sz="1600">
                <a:solidFill>
                  <a:srgbClr val="000000"/>
                </a:solidFill>
              </a:rPr>
              <a:t>Terminate when all servers have received </a:t>
            </a:r>
            <a:r>
              <a:rPr lang="en" sz="1600">
                <a:solidFill>
                  <a:srgbClr val="FF0000"/>
                </a:solidFill>
              </a:rPr>
              <a:t>marker messages</a:t>
            </a:r>
            <a:r>
              <a:rPr lang="en" sz="1600">
                <a:solidFill>
                  <a:srgbClr val="000000"/>
                </a:solidFill>
              </a:rPr>
              <a:t> on all interfaces</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animEffect transition="in" filter="fade">
                                      <p:cBhvr>
                                        <p:cTn id="7" dur="1"/>
                                        <p:tgtEl>
                                          <p:spTgt spid="1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3">
                                            <p:txEl>
                                              <p:pRg st="1" end="1"/>
                                            </p:txEl>
                                          </p:spTgt>
                                        </p:tgtEl>
                                        <p:attrNameLst>
                                          <p:attrName>style.visibility</p:attrName>
                                        </p:attrNameLst>
                                      </p:cBhvr>
                                      <p:to>
                                        <p:strVal val="visible"/>
                                      </p:to>
                                    </p:set>
                                    <p:animEffect transition="in" filter="fade">
                                      <p:cBhvr>
                                        <p:cTn id="12" dur="1"/>
                                        <p:tgtEl>
                                          <p:spTgt spid="1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3">
                                            <p:txEl>
                                              <p:pRg st="2" end="2"/>
                                            </p:txEl>
                                          </p:spTgt>
                                        </p:tgtEl>
                                        <p:attrNameLst>
                                          <p:attrName>style.visibility</p:attrName>
                                        </p:attrNameLst>
                                      </p:cBhvr>
                                      <p:to>
                                        <p:strVal val="visible"/>
                                      </p:to>
                                    </p:set>
                                    <p:animEffect transition="in" filter="fade">
                                      <p:cBhvr>
                                        <p:cTn id="17" dur="1"/>
                                        <p:tgtEl>
                                          <p:spTgt spid="1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3">
                                            <p:txEl>
                                              <p:pRg st="3" end="3"/>
                                            </p:txEl>
                                          </p:spTgt>
                                        </p:tgtEl>
                                        <p:attrNameLst>
                                          <p:attrName>style.visibility</p:attrName>
                                        </p:attrNameLst>
                                      </p:cBhvr>
                                      <p:to>
                                        <p:strVal val="visible"/>
                                      </p:to>
                                    </p:set>
                                    <p:animEffect transition="in" filter="fade">
                                      <p:cBhvr>
                                        <p:cTn id="22" dur="1"/>
                                        <p:tgtEl>
                                          <p:spTgt spid="1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3">
                                            <p:txEl>
                                              <p:pRg st="4" end="4"/>
                                            </p:txEl>
                                          </p:spTgt>
                                        </p:tgtEl>
                                        <p:attrNameLst>
                                          <p:attrName>style.visibility</p:attrName>
                                        </p:attrNameLst>
                                      </p:cBhvr>
                                      <p:to>
                                        <p:strVal val="visible"/>
                                      </p:to>
                                    </p:set>
                                    <p:animEffect transition="in" filter="fade">
                                      <p:cBhvr>
                                        <p:cTn id="27" dur="1"/>
                                        <p:tgtEl>
                                          <p:spTgt spid="1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3">
                                            <p:txEl>
                                              <p:pRg st="5" end="5"/>
                                            </p:txEl>
                                          </p:spTgt>
                                        </p:tgtEl>
                                        <p:attrNameLst>
                                          <p:attrName>style.visibility</p:attrName>
                                        </p:attrNameLst>
                                      </p:cBhvr>
                                      <p:to>
                                        <p:strVal val="visible"/>
                                      </p:to>
                                    </p:set>
                                    <p:animEffect transition="in" filter="fade">
                                      <p:cBhvr>
                                        <p:cTn id="32" dur="1"/>
                                        <p:tgtEl>
                                          <p:spTgt spid="19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3">
                                            <p:txEl>
                                              <p:pRg st="6" end="6"/>
                                            </p:txEl>
                                          </p:spTgt>
                                        </p:tgtEl>
                                        <p:attrNameLst>
                                          <p:attrName>style.visibility</p:attrName>
                                        </p:attrNameLst>
                                      </p:cBhvr>
                                      <p:to>
                                        <p:strVal val="visible"/>
                                      </p:to>
                                    </p:set>
                                    <p:animEffect transition="in" filter="fade">
                                      <p:cBhvr>
                                        <p:cTn id="37" dur="1"/>
                                        <p:tgtEl>
                                          <p:spTgt spid="19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3">
                                            <p:txEl>
                                              <p:pRg st="7" end="7"/>
                                            </p:txEl>
                                          </p:spTgt>
                                        </p:tgtEl>
                                        <p:attrNameLst>
                                          <p:attrName>style.visibility</p:attrName>
                                        </p:attrNameLst>
                                      </p:cBhvr>
                                      <p:to>
                                        <p:strVal val="visible"/>
                                      </p:to>
                                    </p:set>
                                    <p:animEffect transition="in" filter="fade">
                                      <p:cBhvr>
                                        <p:cTn id="42" dur="1"/>
                                        <p:tgtEl>
                                          <p:spTgt spid="19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7"/>
        <p:cNvGrpSpPr/>
        <p:nvPr/>
      </p:nvGrpSpPr>
      <p:grpSpPr>
        <a:xfrm>
          <a:off x="0" y="0"/>
          <a:ext cx="0" cy="0"/>
          <a:chOff x="0" y="0"/>
          <a:chExt cx="0" cy="0"/>
        </a:xfrm>
      </p:grpSpPr>
      <p:cxnSp>
        <p:nvCxnSpPr>
          <p:cNvPr id="198" name="Google Shape;198;p28"/>
          <p:cNvCxnSpPr/>
          <p:nvPr/>
        </p:nvCxnSpPr>
        <p:spPr>
          <a:xfrm>
            <a:off x="2388511" y="2750025"/>
            <a:ext cx="1914300" cy="0"/>
          </a:xfrm>
          <a:prstGeom prst="straightConnector1">
            <a:avLst/>
          </a:prstGeom>
          <a:noFill/>
          <a:ln w="28575" cap="flat" cmpd="sng">
            <a:solidFill>
              <a:schemeClr val="dk2"/>
            </a:solidFill>
            <a:prstDash val="solid"/>
            <a:round/>
            <a:headEnd type="triangle" w="med" len="med"/>
            <a:tailEnd type="none" w="med" len="med"/>
          </a:ln>
        </p:spPr>
      </p:cxnSp>
      <p:cxnSp>
        <p:nvCxnSpPr>
          <p:cNvPr id="199" name="Google Shape;199;p28"/>
          <p:cNvCxnSpPr/>
          <p:nvPr/>
        </p:nvCxnSpPr>
        <p:spPr>
          <a:xfrm>
            <a:off x="2388511" y="2591625"/>
            <a:ext cx="1914300" cy="0"/>
          </a:xfrm>
          <a:prstGeom prst="straightConnector1">
            <a:avLst/>
          </a:prstGeom>
          <a:noFill/>
          <a:ln w="28575" cap="flat" cmpd="sng">
            <a:solidFill>
              <a:schemeClr val="dk2"/>
            </a:solidFill>
            <a:prstDash val="solid"/>
            <a:round/>
            <a:headEnd type="none" w="med" len="med"/>
            <a:tailEnd type="triangle" w="med" len="med"/>
          </a:ln>
        </p:spPr>
      </p:cxnSp>
      <p:sp>
        <p:nvSpPr>
          <p:cNvPr id="200" name="Google Shape;20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Token passing example 1</a:t>
            </a:r>
            <a:endParaRPr b="1">
              <a:solidFill>
                <a:srgbClr val="000000"/>
              </a:solidFill>
            </a:endParaRPr>
          </a:p>
        </p:txBody>
      </p:sp>
      <p:sp>
        <p:nvSpPr>
          <p:cNvPr id="201" name="Google Shape;201;p28"/>
          <p:cNvSpPr/>
          <p:nvPr/>
        </p:nvSpPr>
        <p:spPr>
          <a:xfrm>
            <a:off x="1302613" y="2102100"/>
            <a:ext cx="1086000" cy="1131300"/>
          </a:xfrm>
          <a:prstGeom prst="ellipse">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4299900" y="2102100"/>
            <a:ext cx="1086000" cy="1131300"/>
          </a:xfrm>
          <a:prstGeom prst="ellipse">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txBox="1"/>
          <p:nvPr/>
        </p:nvSpPr>
        <p:spPr>
          <a:xfrm>
            <a:off x="1416019"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A</a:t>
            </a:r>
            <a:endParaRPr sz="2400" b="1">
              <a:solidFill>
                <a:srgbClr val="FFFFFF"/>
              </a:solidFill>
            </a:endParaRPr>
          </a:p>
        </p:txBody>
      </p:sp>
      <p:sp>
        <p:nvSpPr>
          <p:cNvPr id="204" name="Google Shape;204;p28"/>
          <p:cNvSpPr txBox="1"/>
          <p:nvPr/>
        </p:nvSpPr>
        <p:spPr>
          <a:xfrm>
            <a:off x="4421844"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B</a:t>
            </a:r>
            <a:endParaRPr sz="2400" b="1">
              <a:solidFill>
                <a:srgbClr val="FFFFFF"/>
              </a:solidFill>
            </a:endParaRPr>
          </a:p>
        </p:txBody>
      </p:sp>
      <p:sp>
        <p:nvSpPr>
          <p:cNvPr id="205" name="Google Shape;205;p28"/>
          <p:cNvSpPr txBox="1"/>
          <p:nvPr/>
        </p:nvSpPr>
        <p:spPr>
          <a:xfrm>
            <a:off x="967363"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1 Token</a:t>
            </a:r>
            <a:endParaRPr sz="1800" b="1"/>
          </a:p>
        </p:txBody>
      </p:sp>
      <p:sp>
        <p:nvSpPr>
          <p:cNvPr id="206" name="Google Shape;206;p28"/>
          <p:cNvSpPr txBox="1"/>
          <p:nvPr/>
        </p:nvSpPr>
        <p:spPr>
          <a:xfrm>
            <a:off x="3973188"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0 Tokens</a:t>
            </a:r>
            <a:endParaRPr sz="18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0"/>
        <p:cNvGrpSpPr/>
        <p:nvPr/>
      </p:nvGrpSpPr>
      <p:grpSpPr>
        <a:xfrm>
          <a:off x="0" y="0"/>
          <a:ext cx="0" cy="0"/>
          <a:chOff x="0" y="0"/>
          <a:chExt cx="0" cy="0"/>
        </a:xfrm>
      </p:grpSpPr>
      <p:cxnSp>
        <p:nvCxnSpPr>
          <p:cNvPr id="211" name="Google Shape;211;p29"/>
          <p:cNvCxnSpPr/>
          <p:nvPr/>
        </p:nvCxnSpPr>
        <p:spPr>
          <a:xfrm>
            <a:off x="2388511" y="2750025"/>
            <a:ext cx="1914300" cy="0"/>
          </a:xfrm>
          <a:prstGeom prst="straightConnector1">
            <a:avLst/>
          </a:prstGeom>
          <a:noFill/>
          <a:ln w="28575" cap="flat" cmpd="sng">
            <a:solidFill>
              <a:schemeClr val="dk2"/>
            </a:solidFill>
            <a:prstDash val="solid"/>
            <a:round/>
            <a:headEnd type="triangle" w="med" len="med"/>
            <a:tailEnd type="none" w="med" len="med"/>
          </a:ln>
        </p:spPr>
      </p:cxnSp>
      <p:cxnSp>
        <p:nvCxnSpPr>
          <p:cNvPr id="212" name="Google Shape;212;p29"/>
          <p:cNvCxnSpPr/>
          <p:nvPr/>
        </p:nvCxnSpPr>
        <p:spPr>
          <a:xfrm>
            <a:off x="2388511" y="2591625"/>
            <a:ext cx="1914300" cy="0"/>
          </a:xfrm>
          <a:prstGeom prst="straightConnector1">
            <a:avLst/>
          </a:prstGeom>
          <a:noFill/>
          <a:ln w="28575" cap="flat" cmpd="sng">
            <a:solidFill>
              <a:schemeClr val="dk2"/>
            </a:solidFill>
            <a:prstDash val="solid"/>
            <a:round/>
            <a:headEnd type="none" w="med" len="med"/>
            <a:tailEnd type="triangle" w="med" len="med"/>
          </a:ln>
        </p:spPr>
      </p:cxnSp>
      <p:sp>
        <p:nvSpPr>
          <p:cNvPr id="213" name="Google Shape;21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Token passing example 1</a:t>
            </a:r>
            <a:endParaRPr b="1">
              <a:solidFill>
                <a:srgbClr val="000000"/>
              </a:solidFill>
            </a:endParaRPr>
          </a:p>
        </p:txBody>
      </p:sp>
      <p:sp>
        <p:nvSpPr>
          <p:cNvPr id="214" name="Google Shape;214;p29"/>
          <p:cNvSpPr/>
          <p:nvPr/>
        </p:nvSpPr>
        <p:spPr>
          <a:xfrm>
            <a:off x="1302613" y="2102100"/>
            <a:ext cx="1086000" cy="1131300"/>
          </a:xfrm>
          <a:prstGeom prst="ellipse">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299900" y="2102100"/>
            <a:ext cx="1086000" cy="1131300"/>
          </a:xfrm>
          <a:prstGeom prst="ellipse">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txBox="1"/>
          <p:nvPr/>
        </p:nvSpPr>
        <p:spPr>
          <a:xfrm>
            <a:off x="1416019"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A</a:t>
            </a:r>
            <a:endParaRPr sz="2400" b="1">
              <a:solidFill>
                <a:srgbClr val="FFFFFF"/>
              </a:solidFill>
            </a:endParaRPr>
          </a:p>
        </p:txBody>
      </p:sp>
      <p:sp>
        <p:nvSpPr>
          <p:cNvPr id="217" name="Google Shape;217;p29"/>
          <p:cNvSpPr txBox="1"/>
          <p:nvPr/>
        </p:nvSpPr>
        <p:spPr>
          <a:xfrm>
            <a:off x="4421844"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B</a:t>
            </a:r>
            <a:endParaRPr sz="2400" b="1">
              <a:solidFill>
                <a:srgbClr val="FFFFFF"/>
              </a:solidFill>
            </a:endParaRPr>
          </a:p>
        </p:txBody>
      </p:sp>
      <p:sp>
        <p:nvSpPr>
          <p:cNvPr id="218" name="Google Shape;218;p29"/>
          <p:cNvSpPr txBox="1"/>
          <p:nvPr/>
        </p:nvSpPr>
        <p:spPr>
          <a:xfrm>
            <a:off x="967363"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0 Tokens</a:t>
            </a:r>
            <a:endParaRPr sz="1800" b="1"/>
          </a:p>
        </p:txBody>
      </p:sp>
      <p:sp>
        <p:nvSpPr>
          <p:cNvPr id="219" name="Google Shape;219;p29"/>
          <p:cNvSpPr txBox="1"/>
          <p:nvPr/>
        </p:nvSpPr>
        <p:spPr>
          <a:xfrm>
            <a:off x="3973188"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0 Tokens</a:t>
            </a:r>
            <a:endParaRPr sz="1800" b="1"/>
          </a:p>
        </p:txBody>
      </p:sp>
      <p:sp>
        <p:nvSpPr>
          <p:cNvPr id="220" name="Google Shape;220;p29"/>
          <p:cNvSpPr txBox="1"/>
          <p:nvPr/>
        </p:nvSpPr>
        <p:spPr>
          <a:xfrm>
            <a:off x="6033550" y="891550"/>
            <a:ext cx="2544600" cy="19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t>Event order:</a:t>
            </a:r>
            <a:endParaRPr sz="1800"/>
          </a:p>
          <a:p>
            <a:pPr marL="457200" lvl="0" indent="-342900" algn="l" rtl="0">
              <a:spcBef>
                <a:spcPts val="1000"/>
              </a:spcBef>
              <a:spcAft>
                <a:spcPts val="1000"/>
              </a:spcAft>
              <a:buSzPts val="1800"/>
              <a:buAutoNum type="arabicPeriod"/>
            </a:pPr>
            <a:r>
              <a:rPr lang="en" sz="1800" i="1"/>
              <a:t>A</a:t>
            </a:r>
            <a:r>
              <a:rPr lang="en" sz="1800"/>
              <a:t> sends 1 token</a:t>
            </a:r>
            <a:endParaRPr sz="1800" i="1"/>
          </a:p>
        </p:txBody>
      </p:sp>
      <p:sp>
        <p:nvSpPr>
          <p:cNvPr id="221" name="Google Shape;221;p29"/>
          <p:cNvSpPr/>
          <p:nvPr/>
        </p:nvSpPr>
        <p:spPr>
          <a:xfrm>
            <a:off x="2918925" y="2067225"/>
            <a:ext cx="859200" cy="366000"/>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1 Token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5"/>
        <p:cNvGrpSpPr/>
        <p:nvPr/>
      </p:nvGrpSpPr>
      <p:grpSpPr>
        <a:xfrm>
          <a:off x="0" y="0"/>
          <a:ext cx="0" cy="0"/>
          <a:chOff x="0" y="0"/>
          <a:chExt cx="0" cy="0"/>
        </a:xfrm>
      </p:grpSpPr>
      <p:cxnSp>
        <p:nvCxnSpPr>
          <p:cNvPr id="226" name="Google Shape;226;p30"/>
          <p:cNvCxnSpPr/>
          <p:nvPr/>
        </p:nvCxnSpPr>
        <p:spPr>
          <a:xfrm>
            <a:off x="2388511" y="2750025"/>
            <a:ext cx="1914300" cy="0"/>
          </a:xfrm>
          <a:prstGeom prst="straightConnector1">
            <a:avLst/>
          </a:prstGeom>
          <a:noFill/>
          <a:ln w="28575" cap="flat" cmpd="sng">
            <a:solidFill>
              <a:schemeClr val="dk2"/>
            </a:solidFill>
            <a:prstDash val="solid"/>
            <a:round/>
            <a:headEnd type="triangle" w="med" len="med"/>
            <a:tailEnd type="none" w="med" len="med"/>
          </a:ln>
        </p:spPr>
      </p:cxnSp>
      <p:cxnSp>
        <p:nvCxnSpPr>
          <p:cNvPr id="227" name="Google Shape;227;p30"/>
          <p:cNvCxnSpPr/>
          <p:nvPr/>
        </p:nvCxnSpPr>
        <p:spPr>
          <a:xfrm>
            <a:off x="2388511" y="2591625"/>
            <a:ext cx="1914300" cy="0"/>
          </a:xfrm>
          <a:prstGeom prst="straightConnector1">
            <a:avLst/>
          </a:prstGeom>
          <a:noFill/>
          <a:ln w="28575" cap="flat" cmpd="sng">
            <a:solidFill>
              <a:schemeClr val="dk2"/>
            </a:solidFill>
            <a:prstDash val="solid"/>
            <a:round/>
            <a:headEnd type="none" w="med" len="med"/>
            <a:tailEnd type="triangle" w="med" len="med"/>
          </a:ln>
        </p:spPr>
      </p:cxnSp>
      <p:sp>
        <p:nvSpPr>
          <p:cNvPr id="228" name="Google Shape;22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Token passing example 1</a:t>
            </a:r>
            <a:endParaRPr b="1">
              <a:solidFill>
                <a:srgbClr val="000000"/>
              </a:solidFill>
            </a:endParaRPr>
          </a:p>
        </p:txBody>
      </p:sp>
      <p:sp>
        <p:nvSpPr>
          <p:cNvPr id="229" name="Google Shape;229;p30"/>
          <p:cNvSpPr/>
          <p:nvPr/>
        </p:nvSpPr>
        <p:spPr>
          <a:xfrm>
            <a:off x="1302613" y="2102100"/>
            <a:ext cx="1086000" cy="1131300"/>
          </a:xfrm>
          <a:prstGeom prst="ellipse">
            <a:avLst/>
          </a:prstGeom>
          <a:solidFill>
            <a:srgbClr val="6AA84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4299900" y="2102100"/>
            <a:ext cx="1086000" cy="1131300"/>
          </a:xfrm>
          <a:prstGeom prst="ellipse">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txBox="1"/>
          <p:nvPr/>
        </p:nvSpPr>
        <p:spPr>
          <a:xfrm>
            <a:off x="1416019"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A</a:t>
            </a:r>
            <a:endParaRPr sz="2400" b="1">
              <a:solidFill>
                <a:srgbClr val="FFFFFF"/>
              </a:solidFill>
            </a:endParaRPr>
          </a:p>
        </p:txBody>
      </p:sp>
      <p:sp>
        <p:nvSpPr>
          <p:cNvPr id="232" name="Google Shape;232;p30"/>
          <p:cNvSpPr txBox="1"/>
          <p:nvPr/>
        </p:nvSpPr>
        <p:spPr>
          <a:xfrm>
            <a:off x="4421844"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B</a:t>
            </a:r>
            <a:endParaRPr sz="2400" b="1">
              <a:solidFill>
                <a:srgbClr val="FFFFFF"/>
              </a:solidFill>
            </a:endParaRPr>
          </a:p>
        </p:txBody>
      </p:sp>
      <p:sp>
        <p:nvSpPr>
          <p:cNvPr id="233" name="Google Shape;233;p30"/>
          <p:cNvSpPr txBox="1"/>
          <p:nvPr/>
        </p:nvSpPr>
        <p:spPr>
          <a:xfrm>
            <a:off x="967363"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0000"/>
                </a:solidFill>
              </a:rPr>
              <a:t>0 Tokens</a:t>
            </a:r>
            <a:endParaRPr sz="1800" b="1">
              <a:solidFill>
                <a:srgbClr val="FF0000"/>
              </a:solidFill>
            </a:endParaRPr>
          </a:p>
        </p:txBody>
      </p:sp>
      <p:sp>
        <p:nvSpPr>
          <p:cNvPr id="234" name="Google Shape;234;p30"/>
          <p:cNvSpPr txBox="1"/>
          <p:nvPr/>
        </p:nvSpPr>
        <p:spPr>
          <a:xfrm>
            <a:off x="3973188"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0 Tokens</a:t>
            </a:r>
            <a:endParaRPr sz="1800" b="1"/>
          </a:p>
        </p:txBody>
      </p:sp>
      <p:sp>
        <p:nvSpPr>
          <p:cNvPr id="235" name="Google Shape;235;p30"/>
          <p:cNvSpPr txBox="1"/>
          <p:nvPr/>
        </p:nvSpPr>
        <p:spPr>
          <a:xfrm>
            <a:off x="6033550" y="891550"/>
            <a:ext cx="2730300" cy="34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t>Event order:</a:t>
            </a:r>
            <a:endParaRPr sz="1800"/>
          </a:p>
          <a:p>
            <a:pPr marL="457200" lvl="0" indent="-342900" algn="l" rtl="0">
              <a:spcBef>
                <a:spcPts val="1000"/>
              </a:spcBef>
              <a:spcAft>
                <a:spcPts val="0"/>
              </a:spcAft>
              <a:buSzPts val="1800"/>
              <a:buAutoNum type="arabicPeriod"/>
            </a:pPr>
            <a:r>
              <a:rPr lang="en" sz="1800" i="1"/>
              <a:t>A</a:t>
            </a:r>
            <a:r>
              <a:rPr lang="en" sz="1800"/>
              <a:t> sends 1 token</a:t>
            </a:r>
            <a:endParaRPr sz="1800"/>
          </a:p>
          <a:p>
            <a:pPr marL="457200" lvl="0" indent="-342900" algn="l" rtl="0">
              <a:spcBef>
                <a:spcPts val="1000"/>
              </a:spcBef>
              <a:spcAft>
                <a:spcPts val="1000"/>
              </a:spcAft>
              <a:buSzPts val="1800"/>
              <a:buAutoNum type="arabicPeriod"/>
            </a:pPr>
            <a:r>
              <a:rPr lang="en" sz="1800" i="1"/>
              <a:t>A</a:t>
            </a:r>
            <a:r>
              <a:rPr lang="en" sz="1800"/>
              <a:t> starts snapshot, sends marker</a:t>
            </a:r>
            <a:endParaRPr sz="1800"/>
          </a:p>
        </p:txBody>
      </p:sp>
      <p:sp>
        <p:nvSpPr>
          <p:cNvPr id="236" name="Google Shape;236;p30"/>
          <p:cNvSpPr/>
          <p:nvPr/>
        </p:nvSpPr>
        <p:spPr>
          <a:xfrm>
            <a:off x="3196438" y="2067225"/>
            <a:ext cx="859200" cy="366000"/>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1 Token</a:t>
            </a:r>
            <a:endParaRPr/>
          </a:p>
        </p:txBody>
      </p:sp>
      <p:sp>
        <p:nvSpPr>
          <p:cNvPr id="237" name="Google Shape;237;p30"/>
          <p:cNvSpPr/>
          <p:nvPr/>
        </p:nvSpPr>
        <p:spPr>
          <a:xfrm>
            <a:off x="2632875" y="2067225"/>
            <a:ext cx="403800" cy="366000"/>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1"/>
        <p:cNvGrpSpPr/>
        <p:nvPr/>
      </p:nvGrpSpPr>
      <p:grpSpPr>
        <a:xfrm>
          <a:off x="0" y="0"/>
          <a:ext cx="0" cy="0"/>
          <a:chOff x="0" y="0"/>
          <a:chExt cx="0" cy="0"/>
        </a:xfrm>
      </p:grpSpPr>
      <p:cxnSp>
        <p:nvCxnSpPr>
          <p:cNvPr id="242" name="Google Shape;242;p31"/>
          <p:cNvCxnSpPr/>
          <p:nvPr/>
        </p:nvCxnSpPr>
        <p:spPr>
          <a:xfrm>
            <a:off x="2388511" y="2750025"/>
            <a:ext cx="1914300" cy="0"/>
          </a:xfrm>
          <a:prstGeom prst="straightConnector1">
            <a:avLst/>
          </a:prstGeom>
          <a:noFill/>
          <a:ln w="28575" cap="flat" cmpd="sng">
            <a:solidFill>
              <a:schemeClr val="dk2"/>
            </a:solidFill>
            <a:prstDash val="solid"/>
            <a:round/>
            <a:headEnd type="triangle" w="med" len="med"/>
            <a:tailEnd type="none" w="med" len="med"/>
          </a:ln>
        </p:spPr>
      </p:cxnSp>
      <p:cxnSp>
        <p:nvCxnSpPr>
          <p:cNvPr id="243" name="Google Shape;243;p31"/>
          <p:cNvCxnSpPr/>
          <p:nvPr/>
        </p:nvCxnSpPr>
        <p:spPr>
          <a:xfrm>
            <a:off x="2388511" y="2591625"/>
            <a:ext cx="1914300" cy="0"/>
          </a:xfrm>
          <a:prstGeom prst="straightConnector1">
            <a:avLst/>
          </a:prstGeom>
          <a:noFill/>
          <a:ln w="28575" cap="flat" cmpd="sng">
            <a:solidFill>
              <a:schemeClr val="dk2"/>
            </a:solidFill>
            <a:prstDash val="solid"/>
            <a:round/>
            <a:headEnd type="none" w="med" len="med"/>
            <a:tailEnd type="triangle" w="med" len="med"/>
          </a:ln>
        </p:spPr>
      </p:cxnSp>
      <p:sp>
        <p:nvSpPr>
          <p:cNvPr id="244" name="Google Shape;24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Token passing example 1</a:t>
            </a:r>
            <a:endParaRPr b="1">
              <a:solidFill>
                <a:srgbClr val="000000"/>
              </a:solidFill>
            </a:endParaRPr>
          </a:p>
        </p:txBody>
      </p:sp>
      <p:sp>
        <p:nvSpPr>
          <p:cNvPr id="245" name="Google Shape;245;p31"/>
          <p:cNvSpPr/>
          <p:nvPr/>
        </p:nvSpPr>
        <p:spPr>
          <a:xfrm>
            <a:off x="1302613" y="2102100"/>
            <a:ext cx="1086000" cy="1131300"/>
          </a:xfrm>
          <a:prstGeom prst="ellipse">
            <a:avLst/>
          </a:prstGeom>
          <a:solidFill>
            <a:srgbClr val="6AA84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4299900" y="2102100"/>
            <a:ext cx="1086000" cy="1131300"/>
          </a:xfrm>
          <a:prstGeom prst="ellipse">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txBox="1"/>
          <p:nvPr/>
        </p:nvSpPr>
        <p:spPr>
          <a:xfrm>
            <a:off x="1416019"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A</a:t>
            </a:r>
            <a:endParaRPr sz="2400" b="1">
              <a:solidFill>
                <a:srgbClr val="FFFFFF"/>
              </a:solidFill>
            </a:endParaRPr>
          </a:p>
        </p:txBody>
      </p:sp>
      <p:sp>
        <p:nvSpPr>
          <p:cNvPr id="248" name="Google Shape;248;p31"/>
          <p:cNvSpPr txBox="1"/>
          <p:nvPr/>
        </p:nvSpPr>
        <p:spPr>
          <a:xfrm>
            <a:off x="4421844"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B</a:t>
            </a:r>
            <a:endParaRPr sz="2400" b="1">
              <a:solidFill>
                <a:srgbClr val="FFFFFF"/>
              </a:solidFill>
            </a:endParaRPr>
          </a:p>
        </p:txBody>
      </p:sp>
      <p:sp>
        <p:nvSpPr>
          <p:cNvPr id="249" name="Google Shape;249;p31"/>
          <p:cNvSpPr txBox="1"/>
          <p:nvPr/>
        </p:nvSpPr>
        <p:spPr>
          <a:xfrm>
            <a:off x="967363"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0000"/>
                </a:solidFill>
              </a:rPr>
              <a:t>0 Tokens</a:t>
            </a:r>
            <a:endParaRPr sz="1800" b="1">
              <a:solidFill>
                <a:srgbClr val="FF0000"/>
              </a:solidFill>
            </a:endParaRPr>
          </a:p>
        </p:txBody>
      </p:sp>
      <p:sp>
        <p:nvSpPr>
          <p:cNvPr id="250" name="Google Shape;250;p31"/>
          <p:cNvSpPr txBox="1"/>
          <p:nvPr/>
        </p:nvSpPr>
        <p:spPr>
          <a:xfrm>
            <a:off x="3973188"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1 Token</a:t>
            </a:r>
            <a:endParaRPr sz="1800" b="1"/>
          </a:p>
        </p:txBody>
      </p:sp>
      <p:sp>
        <p:nvSpPr>
          <p:cNvPr id="251" name="Google Shape;251;p31"/>
          <p:cNvSpPr txBox="1"/>
          <p:nvPr/>
        </p:nvSpPr>
        <p:spPr>
          <a:xfrm>
            <a:off x="6033550" y="891550"/>
            <a:ext cx="2730300" cy="34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t>Event order:</a:t>
            </a:r>
            <a:endParaRPr sz="1800"/>
          </a:p>
          <a:p>
            <a:pPr marL="457200" lvl="0" indent="-342900" algn="l" rtl="0">
              <a:spcBef>
                <a:spcPts val="1000"/>
              </a:spcBef>
              <a:spcAft>
                <a:spcPts val="0"/>
              </a:spcAft>
              <a:buSzPts val="1800"/>
              <a:buAutoNum type="arabicPeriod"/>
            </a:pPr>
            <a:r>
              <a:rPr lang="en" sz="1800" i="1"/>
              <a:t>A</a:t>
            </a:r>
            <a:r>
              <a:rPr lang="en" sz="1800"/>
              <a:t> sends 1 token</a:t>
            </a:r>
            <a:endParaRPr sz="1800"/>
          </a:p>
          <a:p>
            <a:pPr marL="457200" lvl="0" indent="-342900" algn="l" rtl="0">
              <a:spcBef>
                <a:spcPts val="1000"/>
              </a:spcBef>
              <a:spcAft>
                <a:spcPts val="0"/>
              </a:spcAft>
              <a:buSzPts val="1800"/>
              <a:buAutoNum type="arabicPeriod"/>
            </a:pPr>
            <a:r>
              <a:rPr lang="en" sz="1800" i="1"/>
              <a:t>A</a:t>
            </a:r>
            <a:r>
              <a:rPr lang="en" sz="1800"/>
              <a:t> starts snapshot, sends marker</a:t>
            </a:r>
            <a:endParaRPr sz="1800"/>
          </a:p>
          <a:p>
            <a:pPr marL="457200" lvl="0" indent="-342900" algn="l" rtl="0">
              <a:spcBef>
                <a:spcPts val="1000"/>
              </a:spcBef>
              <a:spcAft>
                <a:spcPts val="1000"/>
              </a:spcAft>
              <a:buSzPts val="1800"/>
              <a:buAutoNum type="arabicPeriod"/>
            </a:pPr>
            <a:r>
              <a:rPr lang="en" sz="1800" i="1"/>
              <a:t>B</a:t>
            </a:r>
            <a:r>
              <a:rPr lang="en" sz="1800"/>
              <a:t> receives 1 token</a:t>
            </a:r>
            <a:endParaRPr sz="1800"/>
          </a:p>
        </p:txBody>
      </p:sp>
      <p:sp>
        <p:nvSpPr>
          <p:cNvPr id="252" name="Google Shape;252;p31"/>
          <p:cNvSpPr/>
          <p:nvPr/>
        </p:nvSpPr>
        <p:spPr>
          <a:xfrm>
            <a:off x="3146638" y="2067225"/>
            <a:ext cx="403800" cy="366000"/>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A note on channels and goroutines...</a:t>
            </a:r>
            <a:endParaRPr>
              <a:solidFill>
                <a:srgbClr val="FFFFFF"/>
              </a:solidFill>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Using channels is easy, debugging them is hard…</a:t>
            </a:r>
            <a:endParaRPr>
              <a:solidFill>
                <a:srgbClr val="FFFFFF"/>
              </a:solidFill>
            </a:endParaRPr>
          </a:p>
          <a:p>
            <a:pPr marL="0" lvl="0" indent="0" algn="l" rtl="0">
              <a:spcBef>
                <a:spcPts val="1600"/>
              </a:spcBef>
              <a:spcAft>
                <a:spcPts val="0"/>
              </a:spcAft>
              <a:buNone/>
            </a:pPr>
            <a:r>
              <a:rPr lang="en">
                <a:solidFill>
                  <a:srgbClr val="FFFFFF"/>
                </a:solidFill>
              </a:rPr>
              <a:t>	Bullet-proof way: Keep track of how many things go in and go out</a:t>
            </a:r>
            <a:endParaRPr>
              <a:solidFill>
                <a:srgbClr val="FFFFFF"/>
              </a:solidFill>
            </a:endParaRPr>
          </a:p>
          <a:p>
            <a:pPr marL="0" lvl="0" indent="0" algn="l" rtl="0">
              <a:spcBef>
                <a:spcPts val="1600"/>
              </a:spcBef>
              <a:spcAft>
                <a:spcPts val="0"/>
              </a:spcAft>
              <a:buNone/>
            </a:pPr>
            <a:r>
              <a:rPr lang="en">
                <a:solidFill>
                  <a:srgbClr val="FFFFFF"/>
                </a:solidFill>
              </a:rPr>
              <a:t>	</a:t>
            </a:r>
            <a:r>
              <a:rPr lang="en" i="1">
                <a:solidFill>
                  <a:srgbClr val="FFFFFF"/>
                </a:solidFill>
              </a:rPr>
              <a:t>Always</a:t>
            </a:r>
            <a:r>
              <a:rPr lang="en">
                <a:solidFill>
                  <a:srgbClr val="FFFFFF"/>
                </a:solidFill>
              </a:rPr>
              <a:t> ask yourself: is this channel buffered?</a:t>
            </a:r>
            <a:endParaRPr>
              <a:solidFill>
                <a:srgbClr val="FFFFFF"/>
              </a:solidFill>
            </a:endParaRPr>
          </a:p>
          <a:p>
            <a:pPr marL="0" lvl="0" indent="0" algn="l" rtl="0">
              <a:spcBef>
                <a:spcPts val="1600"/>
              </a:spcBef>
              <a:spcAft>
                <a:spcPts val="0"/>
              </a:spcAft>
              <a:buNone/>
            </a:pPr>
            <a:r>
              <a:rPr lang="en">
                <a:solidFill>
                  <a:srgbClr val="FFFFFF"/>
                </a:solidFill>
              </a:rPr>
              <a:t>In general, don’t use locks or atomic operations with channels (awkward)</a:t>
            </a:r>
            <a:endParaRPr>
              <a:solidFill>
                <a:srgbClr val="FFFFFF"/>
              </a:solidFill>
            </a:endParaRPr>
          </a:p>
          <a:p>
            <a:pPr marL="0" lvl="0" indent="0" algn="l" rtl="0">
              <a:spcBef>
                <a:spcPts val="1600"/>
              </a:spcBef>
              <a:spcAft>
                <a:spcPts val="1600"/>
              </a:spcAft>
              <a:buNone/>
            </a:pPr>
            <a:r>
              <a:rPr lang="en">
                <a:solidFill>
                  <a:srgbClr val="FFFFFF"/>
                </a:solidFill>
              </a:rPr>
              <a:t>Try not to nest goroutines (hard to reason about)</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1"/>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1"/>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1"/>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1"/>
                                        <p:tgtEl>
                                          <p:spTgt spid="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
                                            <p:txEl>
                                              <p:pRg st="4" end="4"/>
                                            </p:txEl>
                                          </p:spTgt>
                                        </p:tgtEl>
                                        <p:attrNameLst>
                                          <p:attrName>style.visibility</p:attrName>
                                        </p:attrNameLst>
                                      </p:cBhvr>
                                      <p:to>
                                        <p:strVal val="visible"/>
                                      </p:to>
                                    </p:set>
                                    <p:animEffect transition="in" filter="fade">
                                      <p:cBhvr>
                                        <p:cTn id="27" dur="1"/>
                                        <p:tgtEl>
                                          <p:spTgt spid="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6"/>
        <p:cNvGrpSpPr/>
        <p:nvPr/>
      </p:nvGrpSpPr>
      <p:grpSpPr>
        <a:xfrm>
          <a:off x="0" y="0"/>
          <a:ext cx="0" cy="0"/>
          <a:chOff x="0" y="0"/>
          <a:chExt cx="0" cy="0"/>
        </a:xfrm>
      </p:grpSpPr>
      <p:cxnSp>
        <p:nvCxnSpPr>
          <p:cNvPr id="257" name="Google Shape;257;p32"/>
          <p:cNvCxnSpPr/>
          <p:nvPr/>
        </p:nvCxnSpPr>
        <p:spPr>
          <a:xfrm>
            <a:off x="2388511" y="2750025"/>
            <a:ext cx="1914300" cy="0"/>
          </a:xfrm>
          <a:prstGeom prst="straightConnector1">
            <a:avLst/>
          </a:prstGeom>
          <a:noFill/>
          <a:ln w="28575" cap="flat" cmpd="sng">
            <a:solidFill>
              <a:schemeClr val="dk2"/>
            </a:solidFill>
            <a:prstDash val="solid"/>
            <a:round/>
            <a:headEnd type="triangle" w="med" len="med"/>
            <a:tailEnd type="none" w="med" len="med"/>
          </a:ln>
        </p:spPr>
      </p:cxnSp>
      <p:cxnSp>
        <p:nvCxnSpPr>
          <p:cNvPr id="258" name="Google Shape;258;p32"/>
          <p:cNvCxnSpPr/>
          <p:nvPr/>
        </p:nvCxnSpPr>
        <p:spPr>
          <a:xfrm>
            <a:off x="2388511" y="2591625"/>
            <a:ext cx="1914300" cy="0"/>
          </a:xfrm>
          <a:prstGeom prst="straightConnector1">
            <a:avLst/>
          </a:prstGeom>
          <a:noFill/>
          <a:ln w="28575" cap="flat" cmpd="sng">
            <a:solidFill>
              <a:schemeClr val="dk2"/>
            </a:solidFill>
            <a:prstDash val="solid"/>
            <a:round/>
            <a:headEnd type="none" w="med" len="med"/>
            <a:tailEnd type="triangle" w="med" len="med"/>
          </a:ln>
        </p:spPr>
      </p:cxnSp>
      <p:sp>
        <p:nvSpPr>
          <p:cNvPr id="259" name="Google Shape;25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Token passing example 1</a:t>
            </a:r>
            <a:endParaRPr b="1">
              <a:solidFill>
                <a:srgbClr val="000000"/>
              </a:solidFill>
            </a:endParaRPr>
          </a:p>
        </p:txBody>
      </p:sp>
      <p:sp>
        <p:nvSpPr>
          <p:cNvPr id="260" name="Google Shape;260;p32"/>
          <p:cNvSpPr/>
          <p:nvPr/>
        </p:nvSpPr>
        <p:spPr>
          <a:xfrm>
            <a:off x="1302613" y="2102100"/>
            <a:ext cx="1086000" cy="1131300"/>
          </a:xfrm>
          <a:prstGeom prst="ellipse">
            <a:avLst/>
          </a:prstGeom>
          <a:solidFill>
            <a:srgbClr val="6AA84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a:off x="4299900" y="2102100"/>
            <a:ext cx="1086000" cy="1131300"/>
          </a:xfrm>
          <a:prstGeom prst="ellipse">
            <a:avLst/>
          </a:prstGeom>
          <a:solidFill>
            <a:srgbClr val="6AA84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txBox="1"/>
          <p:nvPr/>
        </p:nvSpPr>
        <p:spPr>
          <a:xfrm>
            <a:off x="1416019"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A</a:t>
            </a:r>
            <a:endParaRPr sz="2400" b="1">
              <a:solidFill>
                <a:srgbClr val="FFFFFF"/>
              </a:solidFill>
            </a:endParaRPr>
          </a:p>
        </p:txBody>
      </p:sp>
      <p:sp>
        <p:nvSpPr>
          <p:cNvPr id="263" name="Google Shape;263;p32"/>
          <p:cNvSpPr txBox="1"/>
          <p:nvPr/>
        </p:nvSpPr>
        <p:spPr>
          <a:xfrm>
            <a:off x="4421844"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B</a:t>
            </a:r>
            <a:endParaRPr sz="2400" b="1">
              <a:solidFill>
                <a:srgbClr val="FFFFFF"/>
              </a:solidFill>
            </a:endParaRPr>
          </a:p>
        </p:txBody>
      </p:sp>
      <p:sp>
        <p:nvSpPr>
          <p:cNvPr id="264" name="Google Shape;264;p32"/>
          <p:cNvSpPr txBox="1"/>
          <p:nvPr/>
        </p:nvSpPr>
        <p:spPr>
          <a:xfrm>
            <a:off x="967363"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0000"/>
                </a:solidFill>
              </a:rPr>
              <a:t>0 Tokens</a:t>
            </a:r>
            <a:endParaRPr sz="1800" b="1">
              <a:solidFill>
                <a:srgbClr val="FF0000"/>
              </a:solidFill>
            </a:endParaRPr>
          </a:p>
        </p:txBody>
      </p:sp>
      <p:sp>
        <p:nvSpPr>
          <p:cNvPr id="265" name="Google Shape;265;p32"/>
          <p:cNvSpPr txBox="1"/>
          <p:nvPr/>
        </p:nvSpPr>
        <p:spPr>
          <a:xfrm>
            <a:off x="3973188"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0000"/>
                </a:solidFill>
              </a:rPr>
              <a:t>1 Token</a:t>
            </a:r>
            <a:endParaRPr sz="1800" b="1">
              <a:solidFill>
                <a:srgbClr val="FF0000"/>
              </a:solidFill>
            </a:endParaRPr>
          </a:p>
        </p:txBody>
      </p:sp>
      <p:sp>
        <p:nvSpPr>
          <p:cNvPr id="266" name="Google Shape;266;p32"/>
          <p:cNvSpPr txBox="1"/>
          <p:nvPr/>
        </p:nvSpPr>
        <p:spPr>
          <a:xfrm>
            <a:off x="6033550" y="891550"/>
            <a:ext cx="2730300" cy="282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t>Event order:</a:t>
            </a:r>
            <a:endParaRPr sz="1800"/>
          </a:p>
          <a:p>
            <a:pPr marL="457200" lvl="0" indent="-342900" algn="l" rtl="0">
              <a:spcBef>
                <a:spcPts val="1000"/>
              </a:spcBef>
              <a:spcAft>
                <a:spcPts val="0"/>
              </a:spcAft>
              <a:buSzPts val="1800"/>
              <a:buAutoNum type="arabicPeriod"/>
            </a:pPr>
            <a:r>
              <a:rPr lang="en" sz="1800" i="1"/>
              <a:t>A</a:t>
            </a:r>
            <a:r>
              <a:rPr lang="en" sz="1800"/>
              <a:t> sends 1 token</a:t>
            </a:r>
            <a:endParaRPr sz="1800"/>
          </a:p>
          <a:p>
            <a:pPr marL="457200" lvl="0" indent="-342900" algn="l" rtl="0">
              <a:spcBef>
                <a:spcPts val="1000"/>
              </a:spcBef>
              <a:spcAft>
                <a:spcPts val="0"/>
              </a:spcAft>
              <a:buSzPts val="1800"/>
              <a:buAutoNum type="arabicPeriod"/>
            </a:pPr>
            <a:r>
              <a:rPr lang="en" sz="1800" i="1"/>
              <a:t>A</a:t>
            </a:r>
            <a:r>
              <a:rPr lang="en" sz="1800"/>
              <a:t> starts snapshot, sends marker</a:t>
            </a:r>
            <a:endParaRPr sz="1800"/>
          </a:p>
          <a:p>
            <a:pPr marL="457200" lvl="0" indent="-342900" algn="l" rtl="0">
              <a:spcBef>
                <a:spcPts val="1000"/>
              </a:spcBef>
              <a:spcAft>
                <a:spcPts val="0"/>
              </a:spcAft>
              <a:buSzPts val="1800"/>
              <a:buAutoNum type="arabicPeriod"/>
            </a:pPr>
            <a:r>
              <a:rPr lang="en" sz="1800" i="1"/>
              <a:t>B</a:t>
            </a:r>
            <a:r>
              <a:rPr lang="en" sz="1800"/>
              <a:t> receives 1 token</a:t>
            </a:r>
            <a:endParaRPr sz="1800"/>
          </a:p>
          <a:p>
            <a:pPr marL="457200" lvl="0" indent="-342900" algn="l" rtl="0">
              <a:spcBef>
                <a:spcPts val="1000"/>
              </a:spcBef>
              <a:spcAft>
                <a:spcPts val="1000"/>
              </a:spcAft>
              <a:buSzPts val="1800"/>
              <a:buAutoNum type="arabicPeriod"/>
            </a:pPr>
            <a:r>
              <a:rPr lang="en" sz="1800" i="1"/>
              <a:t>B</a:t>
            </a:r>
            <a:r>
              <a:rPr lang="en" sz="1800"/>
              <a:t> receives marker, starts snapshot</a:t>
            </a:r>
            <a:endParaRPr sz="1800"/>
          </a:p>
        </p:txBody>
      </p:sp>
      <p:sp>
        <p:nvSpPr>
          <p:cNvPr id="267" name="Google Shape;267;p32"/>
          <p:cNvSpPr/>
          <p:nvPr/>
        </p:nvSpPr>
        <p:spPr>
          <a:xfrm>
            <a:off x="3146638" y="2908425"/>
            <a:ext cx="403800" cy="366000"/>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1"/>
        <p:cNvGrpSpPr/>
        <p:nvPr/>
      </p:nvGrpSpPr>
      <p:grpSpPr>
        <a:xfrm>
          <a:off x="0" y="0"/>
          <a:ext cx="0" cy="0"/>
          <a:chOff x="0" y="0"/>
          <a:chExt cx="0" cy="0"/>
        </a:xfrm>
      </p:grpSpPr>
      <p:cxnSp>
        <p:nvCxnSpPr>
          <p:cNvPr id="272" name="Google Shape;272;p33"/>
          <p:cNvCxnSpPr/>
          <p:nvPr/>
        </p:nvCxnSpPr>
        <p:spPr>
          <a:xfrm>
            <a:off x="2388511" y="2750025"/>
            <a:ext cx="1914300" cy="0"/>
          </a:xfrm>
          <a:prstGeom prst="straightConnector1">
            <a:avLst/>
          </a:prstGeom>
          <a:noFill/>
          <a:ln w="28575" cap="flat" cmpd="sng">
            <a:solidFill>
              <a:schemeClr val="dk2"/>
            </a:solidFill>
            <a:prstDash val="solid"/>
            <a:round/>
            <a:headEnd type="triangle" w="med" len="med"/>
            <a:tailEnd type="none" w="med" len="med"/>
          </a:ln>
        </p:spPr>
      </p:cxnSp>
      <p:cxnSp>
        <p:nvCxnSpPr>
          <p:cNvPr id="273" name="Google Shape;273;p33"/>
          <p:cNvCxnSpPr/>
          <p:nvPr/>
        </p:nvCxnSpPr>
        <p:spPr>
          <a:xfrm>
            <a:off x="2388511" y="2591625"/>
            <a:ext cx="1914300" cy="0"/>
          </a:xfrm>
          <a:prstGeom prst="straightConnector1">
            <a:avLst/>
          </a:prstGeom>
          <a:noFill/>
          <a:ln w="28575" cap="flat" cmpd="sng">
            <a:solidFill>
              <a:schemeClr val="dk2"/>
            </a:solidFill>
            <a:prstDash val="solid"/>
            <a:round/>
            <a:headEnd type="none" w="med" len="med"/>
            <a:tailEnd type="triangle" w="med" len="med"/>
          </a:ln>
        </p:spPr>
      </p:cxnSp>
      <p:sp>
        <p:nvSpPr>
          <p:cNvPr id="274" name="Google Shape;27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Token passing example 1</a:t>
            </a:r>
            <a:endParaRPr b="1">
              <a:solidFill>
                <a:srgbClr val="000000"/>
              </a:solidFill>
            </a:endParaRPr>
          </a:p>
        </p:txBody>
      </p:sp>
      <p:sp>
        <p:nvSpPr>
          <p:cNvPr id="275" name="Google Shape;275;p33"/>
          <p:cNvSpPr/>
          <p:nvPr/>
        </p:nvSpPr>
        <p:spPr>
          <a:xfrm>
            <a:off x="1302613" y="2102100"/>
            <a:ext cx="1086000" cy="1131300"/>
          </a:xfrm>
          <a:prstGeom prst="ellipse">
            <a:avLst/>
          </a:prstGeom>
          <a:solidFill>
            <a:srgbClr val="6AA84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4299900" y="2102100"/>
            <a:ext cx="1086000" cy="1131300"/>
          </a:xfrm>
          <a:prstGeom prst="ellipse">
            <a:avLst/>
          </a:prstGeom>
          <a:solidFill>
            <a:srgbClr val="6AA84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txBox="1"/>
          <p:nvPr/>
        </p:nvSpPr>
        <p:spPr>
          <a:xfrm>
            <a:off x="1416019"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A</a:t>
            </a:r>
            <a:endParaRPr sz="2400" b="1">
              <a:solidFill>
                <a:srgbClr val="FFFFFF"/>
              </a:solidFill>
            </a:endParaRPr>
          </a:p>
        </p:txBody>
      </p:sp>
      <p:sp>
        <p:nvSpPr>
          <p:cNvPr id="278" name="Google Shape;278;p33"/>
          <p:cNvSpPr txBox="1"/>
          <p:nvPr/>
        </p:nvSpPr>
        <p:spPr>
          <a:xfrm>
            <a:off x="4421844"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B</a:t>
            </a:r>
            <a:endParaRPr sz="2400" b="1">
              <a:solidFill>
                <a:srgbClr val="FFFFFF"/>
              </a:solidFill>
            </a:endParaRPr>
          </a:p>
        </p:txBody>
      </p:sp>
      <p:sp>
        <p:nvSpPr>
          <p:cNvPr id="279" name="Google Shape;279;p33"/>
          <p:cNvSpPr txBox="1"/>
          <p:nvPr/>
        </p:nvSpPr>
        <p:spPr>
          <a:xfrm>
            <a:off x="967363"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0000"/>
                </a:solidFill>
              </a:rPr>
              <a:t>0 Tokens</a:t>
            </a:r>
            <a:endParaRPr sz="1800" b="1">
              <a:solidFill>
                <a:srgbClr val="FF0000"/>
              </a:solidFill>
            </a:endParaRPr>
          </a:p>
        </p:txBody>
      </p:sp>
      <p:sp>
        <p:nvSpPr>
          <p:cNvPr id="280" name="Google Shape;280;p33"/>
          <p:cNvSpPr txBox="1"/>
          <p:nvPr/>
        </p:nvSpPr>
        <p:spPr>
          <a:xfrm>
            <a:off x="3973188"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0000"/>
                </a:solidFill>
              </a:rPr>
              <a:t>1 Token</a:t>
            </a:r>
            <a:endParaRPr sz="1800" b="1">
              <a:solidFill>
                <a:srgbClr val="FF0000"/>
              </a:solidFill>
            </a:endParaRPr>
          </a:p>
        </p:txBody>
      </p:sp>
      <p:sp>
        <p:nvSpPr>
          <p:cNvPr id="281" name="Google Shape;281;p33"/>
          <p:cNvSpPr txBox="1"/>
          <p:nvPr/>
        </p:nvSpPr>
        <p:spPr>
          <a:xfrm>
            <a:off x="6033550" y="891550"/>
            <a:ext cx="2730300" cy="282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t>Event order:</a:t>
            </a:r>
            <a:endParaRPr sz="1800"/>
          </a:p>
          <a:p>
            <a:pPr marL="457200" lvl="0" indent="-342900" algn="l" rtl="0">
              <a:spcBef>
                <a:spcPts val="1000"/>
              </a:spcBef>
              <a:spcAft>
                <a:spcPts val="0"/>
              </a:spcAft>
              <a:buSzPts val="1800"/>
              <a:buAutoNum type="arabicPeriod"/>
            </a:pPr>
            <a:r>
              <a:rPr lang="en" sz="1800" i="1"/>
              <a:t>A</a:t>
            </a:r>
            <a:r>
              <a:rPr lang="en" sz="1800"/>
              <a:t> sends 1 token</a:t>
            </a:r>
            <a:endParaRPr sz="1800"/>
          </a:p>
          <a:p>
            <a:pPr marL="457200" lvl="0" indent="-342900" algn="l" rtl="0">
              <a:spcBef>
                <a:spcPts val="1000"/>
              </a:spcBef>
              <a:spcAft>
                <a:spcPts val="0"/>
              </a:spcAft>
              <a:buSzPts val="1800"/>
              <a:buAutoNum type="arabicPeriod"/>
            </a:pPr>
            <a:r>
              <a:rPr lang="en" sz="1800" i="1"/>
              <a:t>A</a:t>
            </a:r>
            <a:r>
              <a:rPr lang="en" sz="1800"/>
              <a:t> starts snapshot, sends marker</a:t>
            </a:r>
            <a:endParaRPr sz="1800"/>
          </a:p>
          <a:p>
            <a:pPr marL="457200" lvl="0" indent="-342900" algn="l" rtl="0">
              <a:spcBef>
                <a:spcPts val="1000"/>
              </a:spcBef>
              <a:spcAft>
                <a:spcPts val="0"/>
              </a:spcAft>
              <a:buSzPts val="1800"/>
              <a:buAutoNum type="arabicPeriod"/>
            </a:pPr>
            <a:r>
              <a:rPr lang="en" sz="1800" i="1"/>
              <a:t>B</a:t>
            </a:r>
            <a:r>
              <a:rPr lang="en" sz="1800"/>
              <a:t> receives 1 token</a:t>
            </a:r>
            <a:endParaRPr sz="1800"/>
          </a:p>
          <a:p>
            <a:pPr marL="457200" lvl="0" indent="-342900" algn="l" rtl="0">
              <a:spcBef>
                <a:spcPts val="1000"/>
              </a:spcBef>
              <a:spcAft>
                <a:spcPts val="0"/>
              </a:spcAft>
              <a:buSzPts val="1800"/>
              <a:buAutoNum type="arabicPeriod"/>
            </a:pPr>
            <a:r>
              <a:rPr lang="en" sz="1800" i="1"/>
              <a:t>B</a:t>
            </a:r>
            <a:r>
              <a:rPr lang="en" sz="1800"/>
              <a:t> receives marker, starts snapshot</a:t>
            </a:r>
            <a:endParaRPr sz="1800"/>
          </a:p>
          <a:p>
            <a:pPr marL="457200" lvl="0" indent="-342900" algn="l" rtl="0">
              <a:spcBef>
                <a:spcPts val="1000"/>
              </a:spcBef>
              <a:spcAft>
                <a:spcPts val="1000"/>
              </a:spcAft>
              <a:buSzPts val="1800"/>
              <a:buAutoNum type="arabicPeriod"/>
            </a:pPr>
            <a:r>
              <a:rPr lang="en" sz="1800" i="1"/>
              <a:t>A</a:t>
            </a:r>
            <a:r>
              <a:rPr lang="en" sz="1800"/>
              <a:t> receives marker, ends snapshot</a:t>
            </a:r>
            <a:endParaRPr sz="1800"/>
          </a:p>
        </p:txBody>
      </p:sp>
      <p:sp>
        <p:nvSpPr>
          <p:cNvPr id="282" name="Google Shape;282;p33"/>
          <p:cNvSpPr txBox="1"/>
          <p:nvPr/>
        </p:nvSpPr>
        <p:spPr>
          <a:xfrm>
            <a:off x="413825" y="3840900"/>
            <a:ext cx="5264400" cy="8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1800" i="1">
                <a:solidFill>
                  <a:srgbClr val="FF0000"/>
                </a:solidFill>
              </a:rPr>
              <a:t>We did not record the token message because B received it before B started the snapshot process</a:t>
            </a:r>
            <a:endParaRPr sz="1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1"/>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6"/>
        <p:cNvGrpSpPr/>
        <p:nvPr/>
      </p:nvGrpSpPr>
      <p:grpSpPr>
        <a:xfrm>
          <a:off x="0" y="0"/>
          <a:ext cx="0" cy="0"/>
          <a:chOff x="0" y="0"/>
          <a:chExt cx="0" cy="0"/>
        </a:xfrm>
      </p:grpSpPr>
      <p:cxnSp>
        <p:nvCxnSpPr>
          <p:cNvPr id="287" name="Google Shape;287;p34"/>
          <p:cNvCxnSpPr/>
          <p:nvPr/>
        </p:nvCxnSpPr>
        <p:spPr>
          <a:xfrm>
            <a:off x="2388511" y="2750025"/>
            <a:ext cx="1914300" cy="0"/>
          </a:xfrm>
          <a:prstGeom prst="straightConnector1">
            <a:avLst/>
          </a:prstGeom>
          <a:noFill/>
          <a:ln w="28575" cap="flat" cmpd="sng">
            <a:solidFill>
              <a:schemeClr val="dk2"/>
            </a:solidFill>
            <a:prstDash val="solid"/>
            <a:round/>
            <a:headEnd type="triangle" w="med" len="med"/>
            <a:tailEnd type="none" w="med" len="med"/>
          </a:ln>
        </p:spPr>
      </p:cxnSp>
      <p:cxnSp>
        <p:nvCxnSpPr>
          <p:cNvPr id="288" name="Google Shape;288;p34"/>
          <p:cNvCxnSpPr/>
          <p:nvPr/>
        </p:nvCxnSpPr>
        <p:spPr>
          <a:xfrm>
            <a:off x="2388511" y="2591625"/>
            <a:ext cx="1914300" cy="0"/>
          </a:xfrm>
          <a:prstGeom prst="straightConnector1">
            <a:avLst/>
          </a:prstGeom>
          <a:noFill/>
          <a:ln w="28575" cap="flat" cmpd="sng">
            <a:solidFill>
              <a:schemeClr val="dk2"/>
            </a:solidFill>
            <a:prstDash val="solid"/>
            <a:round/>
            <a:headEnd type="none" w="med" len="med"/>
            <a:tailEnd type="triangle" w="med" len="med"/>
          </a:ln>
        </p:spPr>
      </p:cxnSp>
      <p:sp>
        <p:nvSpPr>
          <p:cNvPr id="289" name="Google Shape;28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Token passing example 2</a:t>
            </a:r>
            <a:endParaRPr b="1">
              <a:solidFill>
                <a:srgbClr val="000000"/>
              </a:solidFill>
            </a:endParaRPr>
          </a:p>
        </p:txBody>
      </p:sp>
      <p:sp>
        <p:nvSpPr>
          <p:cNvPr id="290" name="Google Shape;290;p34"/>
          <p:cNvSpPr/>
          <p:nvPr/>
        </p:nvSpPr>
        <p:spPr>
          <a:xfrm>
            <a:off x="1302613" y="2102100"/>
            <a:ext cx="1086000" cy="1131300"/>
          </a:xfrm>
          <a:prstGeom prst="ellipse">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4299900" y="2102100"/>
            <a:ext cx="1086000" cy="1131300"/>
          </a:xfrm>
          <a:prstGeom prst="ellipse">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txBox="1"/>
          <p:nvPr/>
        </p:nvSpPr>
        <p:spPr>
          <a:xfrm>
            <a:off x="1416019"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A</a:t>
            </a:r>
            <a:endParaRPr sz="2400" b="1">
              <a:solidFill>
                <a:srgbClr val="FFFFFF"/>
              </a:solidFill>
            </a:endParaRPr>
          </a:p>
        </p:txBody>
      </p:sp>
      <p:sp>
        <p:nvSpPr>
          <p:cNvPr id="293" name="Google Shape;293;p34"/>
          <p:cNvSpPr txBox="1"/>
          <p:nvPr/>
        </p:nvSpPr>
        <p:spPr>
          <a:xfrm>
            <a:off x="4421844"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B</a:t>
            </a:r>
            <a:endParaRPr sz="2400" b="1">
              <a:solidFill>
                <a:srgbClr val="FFFFFF"/>
              </a:solidFill>
            </a:endParaRPr>
          </a:p>
        </p:txBody>
      </p:sp>
      <p:sp>
        <p:nvSpPr>
          <p:cNvPr id="294" name="Google Shape;294;p34"/>
          <p:cNvSpPr txBox="1"/>
          <p:nvPr/>
        </p:nvSpPr>
        <p:spPr>
          <a:xfrm>
            <a:off x="967363"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0 Tokens</a:t>
            </a:r>
            <a:endParaRPr sz="1800" b="1"/>
          </a:p>
        </p:txBody>
      </p:sp>
      <p:sp>
        <p:nvSpPr>
          <p:cNvPr id="295" name="Google Shape;295;p34"/>
          <p:cNvSpPr txBox="1"/>
          <p:nvPr/>
        </p:nvSpPr>
        <p:spPr>
          <a:xfrm>
            <a:off x="3973188"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1 Token</a:t>
            </a:r>
            <a:endParaRPr sz="18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
        <p:cNvGrpSpPr/>
        <p:nvPr/>
      </p:nvGrpSpPr>
      <p:grpSpPr>
        <a:xfrm>
          <a:off x="0" y="0"/>
          <a:ext cx="0" cy="0"/>
          <a:chOff x="0" y="0"/>
          <a:chExt cx="0" cy="0"/>
        </a:xfrm>
      </p:grpSpPr>
      <p:cxnSp>
        <p:nvCxnSpPr>
          <p:cNvPr id="300" name="Google Shape;300;p35"/>
          <p:cNvCxnSpPr/>
          <p:nvPr/>
        </p:nvCxnSpPr>
        <p:spPr>
          <a:xfrm>
            <a:off x="2388511" y="2750025"/>
            <a:ext cx="1914300" cy="0"/>
          </a:xfrm>
          <a:prstGeom prst="straightConnector1">
            <a:avLst/>
          </a:prstGeom>
          <a:noFill/>
          <a:ln w="28575" cap="flat" cmpd="sng">
            <a:solidFill>
              <a:schemeClr val="dk2"/>
            </a:solidFill>
            <a:prstDash val="solid"/>
            <a:round/>
            <a:headEnd type="triangle" w="med" len="med"/>
            <a:tailEnd type="none" w="med" len="med"/>
          </a:ln>
        </p:spPr>
      </p:cxnSp>
      <p:cxnSp>
        <p:nvCxnSpPr>
          <p:cNvPr id="301" name="Google Shape;301;p35"/>
          <p:cNvCxnSpPr/>
          <p:nvPr/>
        </p:nvCxnSpPr>
        <p:spPr>
          <a:xfrm>
            <a:off x="2388511" y="2591625"/>
            <a:ext cx="1914300" cy="0"/>
          </a:xfrm>
          <a:prstGeom prst="straightConnector1">
            <a:avLst/>
          </a:prstGeom>
          <a:noFill/>
          <a:ln w="28575" cap="flat" cmpd="sng">
            <a:solidFill>
              <a:schemeClr val="dk2"/>
            </a:solidFill>
            <a:prstDash val="solid"/>
            <a:round/>
            <a:headEnd type="none" w="med" len="med"/>
            <a:tailEnd type="triangle" w="med" len="med"/>
          </a:ln>
        </p:spPr>
      </p:cxnSp>
      <p:sp>
        <p:nvSpPr>
          <p:cNvPr id="302" name="Google Shape;30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Token passing example 2</a:t>
            </a:r>
            <a:endParaRPr b="1">
              <a:solidFill>
                <a:srgbClr val="000000"/>
              </a:solidFill>
            </a:endParaRPr>
          </a:p>
        </p:txBody>
      </p:sp>
      <p:sp>
        <p:nvSpPr>
          <p:cNvPr id="303" name="Google Shape;303;p35"/>
          <p:cNvSpPr/>
          <p:nvPr/>
        </p:nvSpPr>
        <p:spPr>
          <a:xfrm>
            <a:off x="1302613" y="2102100"/>
            <a:ext cx="1086000" cy="1131300"/>
          </a:xfrm>
          <a:prstGeom prst="ellipse">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4299900" y="2102100"/>
            <a:ext cx="1086000" cy="1131300"/>
          </a:xfrm>
          <a:prstGeom prst="ellipse">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txBox="1"/>
          <p:nvPr/>
        </p:nvSpPr>
        <p:spPr>
          <a:xfrm>
            <a:off x="1416019"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A</a:t>
            </a:r>
            <a:endParaRPr sz="2400" b="1">
              <a:solidFill>
                <a:srgbClr val="FFFFFF"/>
              </a:solidFill>
            </a:endParaRPr>
          </a:p>
        </p:txBody>
      </p:sp>
      <p:sp>
        <p:nvSpPr>
          <p:cNvPr id="306" name="Google Shape;306;p35"/>
          <p:cNvSpPr txBox="1"/>
          <p:nvPr/>
        </p:nvSpPr>
        <p:spPr>
          <a:xfrm>
            <a:off x="4421844"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B</a:t>
            </a:r>
            <a:endParaRPr sz="2400" b="1">
              <a:solidFill>
                <a:srgbClr val="FFFFFF"/>
              </a:solidFill>
            </a:endParaRPr>
          </a:p>
        </p:txBody>
      </p:sp>
      <p:sp>
        <p:nvSpPr>
          <p:cNvPr id="307" name="Google Shape;307;p35"/>
          <p:cNvSpPr txBox="1"/>
          <p:nvPr/>
        </p:nvSpPr>
        <p:spPr>
          <a:xfrm>
            <a:off x="967363"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0 Tokens</a:t>
            </a:r>
            <a:endParaRPr sz="1800" b="1"/>
          </a:p>
        </p:txBody>
      </p:sp>
      <p:sp>
        <p:nvSpPr>
          <p:cNvPr id="308" name="Google Shape;308;p35"/>
          <p:cNvSpPr txBox="1"/>
          <p:nvPr/>
        </p:nvSpPr>
        <p:spPr>
          <a:xfrm>
            <a:off x="3973188"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0 Tokens</a:t>
            </a:r>
            <a:endParaRPr sz="1800" b="1"/>
          </a:p>
        </p:txBody>
      </p:sp>
      <p:sp>
        <p:nvSpPr>
          <p:cNvPr id="309" name="Google Shape;309;p35"/>
          <p:cNvSpPr txBox="1"/>
          <p:nvPr/>
        </p:nvSpPr>
        <p:spPr>
          <a:xfrm>
            <a:off x="6033550" y="891550"/>
            <a:ext cx="2544600" cy="19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t>Event order:</a:t>
            </a:r>
            <a:endParaRPr sz="1800"/>
          </a:p>
          <a:p>
            <a:pPr marL="457200" lvl="0" indent="-342900" algn="l" rtl="0">
              <a:spcBef>
                <a:spcPts val="1000"/>
              </a:spcBef>
              <a:spcAft>
                <a:spcPts val="1000"/>
              </a:spcAft>
              <a:buSzPts val="1800"/>
              <a:buAutoNum type="arabicPeriod"/>
            </a:pPr>
            <a:r>
              <a:rPr lang="en" sz="1800" i="1"/>
              <a:t>B</a:t>
            </a:r>
            <a:r>
              <a:rPr lang="en" sz="1800"/>
              <a:t> sends 1 token</a:t>
            </a:r>
            <a:endParaRPr sz="1800" i="1"/>
          </a:p>
        </p:txBody>
      </p:sp>
      <p:sp>
        <p:nvSpPr>
          <p:cNvPr id="310" name="Google Shape;310;p35"/>
          <p:cNvSpPr/>
          <p:nvPr/>
        </p:nvSpPr>
        <p:spPr>
          <a:xfrm>
            <a:off x="2918925" y="2855650"/>
            <a:ext cx="859200" cy="366000"/>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1 Token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4"/>
        <p:cNvGrpSpPr/>
        <p:nvPr/>
      </p:nvGrpSpPr>
      <p:grpSpPr>
        <a:xfrm>
          <a:off x="0" y="0"/>
          <a:ext cx="0" cy="0"/>
          <a:chOff x="0" y="0"/>
          <a:chExt cx="0" cy="0"/>
        </a:xfrm>
      </p:grpSpPr>
      <p:cxnSp>
        <p:nvCxnSpPr>
          <p:cNvPr id="315" name="Google Shape;315;p36"/>
          <p:cNvCxnSpPr/>
          <p:nvPr/>
        </p:nvCxnSpPr>
        <p:spPr>
          <a:xfrm>
            <a:off x="2388511" y="2750025"/>
            <a:ext cx="1914300" cy="0"/>
          </a:xfrm>
          <a:prstGeom prst="straightConnector1">
            <a:avLst/>
          </a:prstGeom>
          <a:noFill/>
          <a:ln w="28575" cap="flat" cmpd="sng">
            <a:solidFill>
              <a:schemeClr val="dk2"/>
            </a:solidFill>
            <a:prstDash val="solid"/>
            <a:round/>
            <a:headEnd type="triangle" w="med" len="med"/>
            <a:tailEnd type="none" w="med" len="med"/>
          </a:ln>
        </p:spPr>
      </p:cxnSp>
      <p:cxnSp>
        <p:nvCxnSpPr>
          <p:cNvPr id="316" name="Google Shape;316;p36"/>
          <p:cNvCxnSpPr/>
          <p:nvPr/>
        </p:nvCxnSpPr>
        <p:spPr>
          <a:xfrm>
            <a:off x="2388511" y="2591625"/>
            <a:ext cx="1914300" cy="0"/>
          </a:xfrm>
          <a:prstGeom prst="straightConnector1">
            <a:avLst/>
          </a:prstGeom>
          <a:noFill/>
          <a:ln w="28575" cap="flat" cmpd="sng">
            <a:solidFill>
              <a:schemeClr val="dk2"/>
            </a:solidFill>
            <a:prstDash val="solid"/>
            <a:round/>
            <a:headEnd type="none" w="med" len="med"/>
            <a:tailEnd type="triangle" w="med" len="med"/>
          </a:ln>
        </p:spPr>
      </p:cxnSp>
      <p:sp>
        <p:nvSpPr>
          <p:cNvPr id="317" name="Google Shape;3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Token passing example 2</a:t>
            </a:r>
            <a:endParaRPr b="1">
              <a:solidFill>
                <a:srgbClr val="000000"/>
              </a:solidFill>
            </a:endParaRPr>
          </a:p>
        </p:txBody>
      </p:sp>
      <p:sp>
        <p:nvSpPr>
          <p:cNvPr id="318" name="Google Shape;318;p36"/>
          <p:cNvSpPr/>
          <p:nvPr/>
        </p:nvSpPr>
        <p:spPr>
          <a:xfrm>
            <a:off x="1302613" y="2102100"/>
            <a:ext cx="1086000" cy="1131300"/>
          </a:xfrm>
          <a:prstGeom prst="ellipse">
            <a:avLst/>
          </a:prstGeom>
          <a:solidFill>
            <a:srgbClr val="6AA84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4299900" y="2102100"/>
            <a:ext cx="1086000" cy="1131300"/>
          </a:xfrm>
          <a:prstGeom prst="ellipse">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txBox="1"/>
          <p:nvPr/>
        </p:nvSpPr>
        <p:spPr>
          <a:xfrm>
            <a:off x="1416019"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A</a:t>
            </a:r>
            <a:endParaRPr sz="2400" b="1">
              <a:solidFill>
                <a:srgbClr val="FFFFFF"/>
              </a:solidFill>
            </a:endParaRPr>
          </a:p>
        </p:txBody>
      </p:sp>
      <p:sp>
        <p:nvSpPr>
          <p:cNvPr id="321" name="Google Shape;321;p36"/>
          <p:cNvSpPr txBox="1"/>
          <p:nvPr/>
        </p:nvSpPr>
        <p:spPr>
          <a:xfrm>
            <a:off x="4421844"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B</a:t>
            </a:r>
            <a:endParaRPr sz="2400" b="1">
              <a:solidFill>
                <a:srgbClr val="FFFFFF"/>
              </a:solidFill>
            </a:endParaRPr>
          </a:p>
        </p:txBody>
      </p:sp>
      <p:sp>
        <p:nvSpPr>
          <p:cNvPr id="322" name="Google Shape;322;p36"/>
          <p:cNvSpPr txBox="1"/>
          <p:nvPr/>
        </p:nvSpPr>
        <p:spPr>
          <a:xfrm>
            <a:off x="967363"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0000"/>
                </a:solidFill>
              </a:rPr>
              <a:t>0 Tokens</a:t>
            </a:r>
            <a:endParaRPr sz="1800" b="1">
              <a:solidFill>
                <a:srgbClr val="FF0000"/>
              </a:solidFill>
            </a:endParaRPr>
          </a:p>
        </p:txBody>
      </p:sp>
      <p:sp>
        <p:nvSpPr>
          <p:cNvPr id="323" name="Google Shape;323;p36"/>
          <p:cNvSpPr txBox="1"/>
          <p:nvPr/>
        </p:nvSpPr>
        <p:spPr>
          <a:xfrm>
            <a:off x="3973188"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0 Tokens</a:t>
            </a:r>
            <a:endParaRPr sz="1800" b="1"/>
          </a:p>
        </p:txBody>
      </p:sp>
      <p:sp>
        <p:nvSpPr>
          <p:cNvPr id="324" name="Google Shape;324;p36"/>
          <p:cNvSpPr txBox="1"/>
          <p:nvPr/>
        </p:nvSpPr>
        <p:spPr>
          <a:xfrm>
            <a:off x="6033550" y="891550"/>
            <a:ext cx="2544600" cy="19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t>Event order:</a:t>
            </a:r>
            <a:endParaRPr sz="1800"/>
          </a:p>
          <a:p>
            <a:pPr marL="457200" lvl="0" indent="-342900" algn="l" rtl="0">
              <a:spcBef>
                <a:spcPts val="1000"/>
              </a:spcBef>
              <a:spcAft>
                <a:spcPts val="0"/>
              </a:spcAft>
              <a:buSzPts val="1800"/>
              <a:buAutoNum type="arabicPeriod"/>
            </a:pPr>
            <a:r>
              <a:rPr lang="en" sz="1800" i="1"/>
              <a:t>B</a:t>
            </a:r>
            <a:r>
              <a:rPr lang="en" sz="1800"/>
              <a:t> sends 1 token</a:t>
            </a:r>
            <a:endParaRPr sz="1800"/>
          </a:p>
          <a:p>
            <a:pPr marL="457200" lvl="0" indent="-342900" algn="l" rtl="0">
              <a:spcBef>
                <a:spcPts val="1000"/>
              </a:spcBef>
              <a:spcAft>
                <a:spcPts val="1000"/>
              </a:spcAft>
              <a:buSzPts val="1800"/>
              <a:buAutoNum type="arabicPeriod"/>
            </a:pPr>
            <a:r>
              <a:rPr lang="en" sz="1800" i="1"/>
              <a:t>A</a:t>
            </a:r>
            <a:r>
              <a:rPr lang="en" sz="1800"/>
              <a:t> starts snapshot, sends marker</a:t>
            </a:r>
            <a:endParaRPr sz="1800"/>
          </a:p>
        </p:txBody>
      </p:sp>
      <p:sp>
        <p:nvSpPr>
          <p:cNvPr id="325" name="Google Shape;325;p36"/>
          <p:cNvSpPr/>
          <p:nvPr/>
        </p:nvSpPr>
        <p:spPr>
          <a:xfrm>
            <a:off x="2918925" y="2855650"/>
            <a:ext cx="859200" cy="366000"/>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1 Token</a:t>
            </a:r>
            <a:endParaRPr/>
          </a:p>
        </p:txBody>
      </p:sp>
      <p:sp>
        <p:nvSpPr>
          <p:cNvPr id="326" name="Google Shape;326;p36"/>
          <p:cNvSpPr/>
          <p:nvPr/>
        </p:nvSpPr>
        <p:spPr>
          <a:xfrm>
            <a:off x="3146638" y="2067225"/>
            <a:ext cx="403800" cy="366000"/>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0"/>
        <p:cNvGrpSpPr/>
        <p:nvPr/>
      </p:nvGrpSpPr>
      <p:grpSpPr>
        <a:xfrm>
          <a:off x="0" y="0"/>
          <a:ext cx="0" cy="0"/>
          <a:chOff x="0" y="0"/>
          <a:chExt cx="0" cy="0"/>
        </a:xfrm>
      </p:grpSpPr>
      <p:cxnSp>
        <p:nvCxnSpPr>
          <p:cNvPr id="331" name="Google Shape;331;p37"/>
          <p:cNvCxnSpPr/>
          <p:nvPr/>
        </p:nvCxnSpPr>
        <p:spPr>
          <a:xfrm>
            <a:off x="2388511" y="2750025"/>
            <a:ext cx="1914300" cy="0"/>
          </a:xfrm>
          <a:prstGeom prst="straightConnector1">
            <a:avLst/>
          </a:prstGeom>
          <a:noFill/>
          <a:ln w="28575" cap="flat" cmpd="sng">
            <a:solidFill>
              <a:schemeClr val="dk2"/>
            </a:solidFill>
            <a:prstDash val="solid"/>
            <a:round/>
            <a:headEnd type="triangle" w="med" len="med"/>
            <a:tailEnd type="none" w="med" len="med"/>
          </a:ln>
        </p:spPr>
      </p:cxnSp>
      <p:cxnSp>
        <p:nvCxnSpPr>
          <p:cNvPr id="332" name="Google Shape;332;p37"/>
          <p:cNvCxnSpPr/>
          <p:nvPr/>
        </p:nvCxnSpPr>
        <p:spPr>
          <a:xfrm>
            <a:off x="2388511" y="2591625"/>
            <a:ext cx="1914300" cy="0"/>
          </a:xfrm>
          <a:prstGeom prst="straightConnector1">
            <a:avLst/>
          </a:prstGeom>
          <a:noFill/>
          <a:ln w="28575" cap="flat" cmpd="sng">
            <a:solidFill>
              <a:schemeClr val="dk2"/>
            </a:solidFill>
            <a:prstDash val="solid"/>
            <a:round/>
            <a:headEnd type="none" w="med" len="med"/>
            <a:tailEnd type="triangle" w="med" len="med"/>
          </a:ln>
        </p:spPr>
      </p:cxnSp>
      <p:sp>
        <p:nvSpPr>
          <p:cNvPr id="333" name="Google Shape;33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Token passing example 2</a:t>
            </a:r>
            <a:endParaRPr b="1">
              <a:solidFill>
                <a:srgbClr val="000000"/>
              </a:solidFill>
            </a:endParaRPr>
          </a:p>
        </p:txBody>
      </p:sp>
      <p:sp>
        <p:nvSpPr>
          <p:cNvPr id="334" name="Google Shape;334;p37"/>
          <p:cNvSpPr/>
          <p:nvPr/>
        </p:nvSpPr>
        <p:spPr>
          <a:xfrm>
            <a:off x="1302613" y="2102100"/>
            <a:ext cx="1086000" cy="1131300"/>
          </a:xfrm>
          <a:prstGeom prst="ellipse">
            <a:avLst/>
          </a:prstGeom>
          <a:solidFill>
            <a:srgbClr val="6AA84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4299900" y="2102100"/>
            <a:ext cx="1086000" cy="1131300"/>
          </a:xfrm>
          <a:prstGeom prst="ellipse">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txBox="1"/>
          <p:nvPr/>
        </p:nvSpPr>
        <p:spPr>
          <a:xfrm>
            <a:off x="1416019"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A</a:t>
            </a:r>
            <a:endParaRPr sz="2400" b="1">
              <a:solidFill>
                <a:srgbClr val="FFFFFF"/>
              </a:solidFill>
            </a:endParaRPr>
          </a:p>
        </p:txBody>
      </p:sp>
      <p:sp>
        <p:nvSpPr>
          <p:cNvPr id="337" name="Google Shape;337;p37"/>
          <p:cNvSpPr txBox="1"/>
          <p:nvPr/>
        </p:nvSpPr>
        <p:spPr>
          <a:xfrm>
            <a:off x="4421844"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B</a:t>
            </a:r>
            <a:endParaRPr sz="2400" b="1">
              <a:solidFill>
                <a:srgbClr val="FFFFFF"/>
              </a:solidFill>
            </a:endParaRPr>
          </a:p>
        </p:txBody>
      </p:sp>
      <p:sp>
        <p:nvSpPr>
          <p:cNvPr id="338" name="Google Shape;338;p37"/>
          <p:cNvSpPr txBox="1"/>
          <p:nvPr/>
        </p:nvSpPr>
        <p:spPr>
          <a:xfrm>
            <a:off x="967363"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0000"/>
                </a:solidFill>
              </a:rPr>
              <a:t>0 Tokens</a:t>
            </a:r>
            <a:endParaRPr sz="1800" b="1">
              <a:solidFill>
                <a:srgbClr val="FF0000"/>
              </a:solidFill>
            </a:endParaRPr>
          </a:p>
        </p:txBody>
      </p:sp>
      <p:sp>
        <p:nvSpPr>
          <p:cNvPr id="339" name="Google Shape;339;p37"/>
          <p:cNvSpPr txBox="1"/>
          <p:nvPr/>
        </p:nvSpPr>
        <p:spPr>
          <a:xfrm>
            <a:off x="3973188"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0 Tokens</a:t>
            </a:r>
            <a:endParaRPr sz="1800" b="1"/>
          </a:p>
        </p:txBody>
      </p:sp>
      <p:sp>
        <p:nvSpPr>
          <p:cNvPr id="340" name="Google Shape;340;p37"/>
          <p:cNvSpPr txBox="1"/>
          <p:nvPr/>
        </p:nvSpPr>
        <p:spPr>
          <a:xfrm>
            <a:off x="6033550" y="891550"/>
            <a:ext cx="2798700" cy="19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t>Event order:</a:t>
            </a:r>
            <a:endParaRPr sz="1800"/>
          </a:p>
          <a:p>
            <a:pPr marL="457200" lvl="0" indent="-342900" algn="l" rtl="0">
              <a:spcBef>
                <a:spcPts val="1000"/>
              </a:spcBef>
              <a:spcAft>
                <a:spcPts val="0"/>
              </a:spcAft>
              <a:buSzPts val="1800"/>
              <a:buAutoNum type="arabicPeriod"/>
            </a:pPr>
            <a:r>
              <a:rPr lang="en" sz="1800" i="1"/>
              <a:t>B</a:t>
            </a:r>
            <a:r>
              <a:rPr lang="en" sz="1800"/>
              <a:t> sends 1 token</a:t>
            </a:r>
            <a:endParaRPr sz="1800"/>
          </a:p>
          <a:p>
            <a:pPr marL="457200" lvl="0" indent="-342900" algn="l" rtl="0">
              <a:spcBef>
                <a:spcPts val="1000"/>
              </a:spcBef>
              <a:spcAft>
                <a:spcPts val="0"/>
              </a:spcAft>
              <a:buSzPts val="1800"/>
              <a:buAutoNum type="arabicPeriod"/>
            </a:pPr>
            <a:r>
              <a:rPr lang="en" sz="1800" i="1"/>
              <a:t>A</a:t>
            </a:r>
            <a:r>
              <a:rPr lang="en" sz="1800"/>
              <a:t> starts snapshot, sends marker</a:t>
            </a:r>
            <a:endParaRPr sz="1800"/>
          </a:p>
          <a:p>
            <a:pPr marL="457200" lvl="0" indent="-342900" algn="l" rtl="0">
              <a:spcBef>
                <a:spcPts val="1000"/>
              </a:spcBef>
              <a:spcAft>
                <a:spcPts val="1000"/>
              </a:spcAft>
              <a:buSzPts val="1800"/>
              <a:buAutoNum type="arabicPeriod"/>
            </a:pPr>
            <a:r>
              <a:rPr lang="en" sz="1800" i="1"/>
              <a:t>A</a:t>
            </a:r>
            <a:r>
              <a:rPr lang="en" sz="1800"/>
              <a:t> receives 1 token, records message</a:t>
            </a:r>
            <a:endParaRPr sz="1800"/>
          </a:p>
        </p:txBody>
      </p:sp>
      <p:sp>
        <p:nvSpPr>
          <p:cNvPr id="341" name="Google Shape;341;p37"/>
          <p:cNvSpPr/>
          <p:nvPr/>
        </p:nvSpPr>
        <p:spPr>
          <a:xfrm>
            <a:off x="1416025" y="3382825"/>
            <a:ext cx="859200" cy="366000"/>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1 Token</a:t>
            </a:r>
            <a:endParaRPr>
              <a:solidFill>
                <a:srgbClr val="FFFFFF"/>
              </a:solidFill>
            </a:endParaRPr>
          </a:p>
        </p:txBody>
      </p:sp>
      <p:sp>
        <p:nvSpPr>
          <p:cNvPr id="342" name="Google Shape;342;p37"/>
          <p:cNvSpPr/>
          <p:nvPr/>
        </p:nvSpPr>
        <p:spPr>
          <a:xfrm>
            <a:off x="3146638" y="2067225"/>
            <a:ext cx="403800" cy="366000"/>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6"/>
        <p:cNvGrpSpPr/>
        <p:nvPr/>
      </p:nvGrpSpPr>
      <p:grpSpPr>
        <a:xfrm>
          <a:off x="0" y="0"/>
          <a:ext cx="0" cy="0"/>
          <a:chOff x="0" y="0"/>
          <a:chExt cx="0" cy="0"/>
        </a:xfrm>
      </p:grpSpPr>
      <p:cxnSp>
        <p:nvCxnSpPr>
          <p:cNvPr id="347" name="Google Shape;347;p38"/>
          <p:cNvCxnSpPr/>
          <p:nvPr/>
        </p:nvCxnSpPr>
        <p:spPr>
          <a:xfrm>
            <a:off x="2388511" y="2750025"/>
            <a:ext cx="1914300" cy="0"/>
          </a:xfrm>
          <a:prstGeom prst="straightConnector1">
            <a:avLst/>
          </a:prstGeom>
          <a:noFill/>
          <a:ln w="28575" cap="flat" cmpd="sng">
            <a:solidFill>
              <a:schemeClr val="dk2"/>
            </a:solidFill>
            <a:prstDash val="solid"/>
            <a:round/>
            <a:headEnd type="triangle" w="med" len="med"/>
            <a:tailEnd type="none" w="med" len="med"/>
          </a:ln>
        </p:spPr>
      </p:cxnSp>
      <p:cxnSp>
        <p:nvCxnSpPr>
          <p:cNvPr id="348" name="Google Shape;348;p38"/>
          <p:cNvCxnSpPr/>
          <p:nvPr/>
        </p:nvCxnSpPr>
        <p:spPr>
          <a:xfrm>
            <a:off x="2388511" y="2591625"/>
            <a:ext cx="1914300" cy="0"/>
          </a:xfrm>
          <a:prstGeom prst="straightConnector1">
            <a:avLst/>
          </a:prstGeom>
          <a:noFill/>
          <a:ln w="28575" cap="flat" cmpd="sng">
            <a:solidFill>
              <a:schemeClr val="dk2"/>
            </a:solidFill>
            <a:prstDash val="solid"/>
            <a:round/>
            <a:headEnd type="none" w="med" len="med"/>
            <a:tailEnd type="triangle" w="med" len="med"/>
          </a:ln>
        </p:spPr>
      </p:cxnSp>
      <p:sp>
        <p:nvSpPr>
          <p:cNvPr id="349" name="Google Shape;34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Token passing example 2</a:t>
            </a:r>
            <a:endParaRPr b="1">
              <a:solidFill>
                <a:srgbClr val="000000"/>
              </a:solidFill>
            </a:endParaRPr>
          </a:p>
        </p:txBody>
      </p:sp>
      <p:sp>
        <p:nvSpPr>
          <p:cNvPr id="350" name="Google Shape;350;p38"/>
          <p:cNvSpPr/>
          <p:nvPr/>
        </p:nvSpPr>
        <p:spPr>
          <a:xfrm>
            <a:off x="1302613" y="2102100"/>
            <a:ext cx="1086000" cy="1131300"/>
          </a:xfrm>
          <a:prstGeom prst="ellipse">
            <a:avLst/>
          </a:prstGeom>
          <a:solidFill>
            <a:srgbClr val="6AA84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4299900" y="2102100"/>
            <a:ext cx="1086000" cy="1131300"/>
          </a:xfrm>
          <a:prstGeom prst="ellipse">
            <a:avLst/>
          </a:prstGeom>
          <a:solidFill>
            <a:srgbClr val="6AA84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txBox="1"/>
          <p:nvPr/>
        </p:nvSpPr>
        <p:spPr>
          <a:xfrm>
            <a:off x="1416019"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A</a:t>
            </a:r>
            <a:endParaRPr sz="2400" b="1">
              <a:solidFill>
                <a:srgbClr val="FFFFFF"/>
              </a:solidFill>
            </a:endParaRPr>
          </a:p>
        </p:txBody>
      </p:sp>
      <p:sp>
        <p:nvSpPr>
          <p:cNvPr id="353" name="Google Shape;353;p38"/>
          <p:cNvSpPr txBox="1"/>
          <p:nvPr/>
        </p:nvSpPr>
        <p:spPr>
          <a:xfrm>
            <a:off x="4421844"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B</a:t>
            </a:r>
            <a:endParaRPr sz="2400" b="1">
              <a:solidFill>
                <a:srgbClr val="FFFFFF"/>
              </a:solidFill>
            </a:endParaRPr>
          </a:p>
        </p:txBody>
      </p:sp>
      <p:sp>
        <p:nvSpPr>
          <p:cNvPr id="354" name="Google Shape;354;p38"/>
          <p:cNvSpPr txBox="1"/>
          <p:nvPr/>
        </p:nvSpPr>
        <p:spPr>
          <a:xfrm>
            <a:off x="967363"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0000"/>
                </a:solidFill>
              </a:rPr>
              <a:t>0 Tokens</a:t>
            </a:r>
            <a:endParaRPr sz="1800" b="1">
              <a:solidFill>
                <a:srgbClr val="FF0000"/>
              </a:solidFill>
            </a:endParaRPr>
          </a:p>
        </p:txBody>
      </p:sp>
      <p:sp>
        <p:nvSpPr>
          <p:cNvPr id="355" name="Google Shape;355;p38"/>
          <p:cNvSpPr txBox="1"/>
          <p:nvPr/>
        </p:nvSpPr>
        <p:spPr>
          <a:xfrm>
            <a:off x="3973188"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0000"/>
                </a:solidFill>
              </a:rPr>
              <a:t>0 Tokens</a:t>
            </a:r>
            <a:endParaRPr sz="1800" b="1">
              <a:solidFill>
                <a:srgbClr val="FF0000"/>
              </a:solidFill>
            </a:endParaRPr>
          </a:p>
        </p:txBody>
      </p:sp>
      <p:sp>
        <p:nvSpPr>
          <p:cNvPr id="356" name="Google Shape;356;p38"/>
          <p:cNvSpPr txBox="1"/>
          <p:nvPr/>
        </p:nvSpPr>
        <p:spPr>
          <a:xfrm>
            <a:off x="6033550" y="891550"/>
            <a:ext cx="2798700" cy="29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t>Event order:</a:t>
            </a:r>
            <a:endParaRPr sz="1800"/>
          </a:p>
          <a:p>
            <a:pPr marL="457200" lvl="0" indent="-342900" algn="l" rtl="0">
              <a:spcBef>
                <a:spcPts val="1000"/>
              </a:spcBef>
              <a:spcAft>
                <a:spcPts val="0"/>
              </a:spcAft>
              <a:buSzPts val="1800"/>
              <a:buAutoNum type="arabicPeriod"/>
            </a:pPr>
            <a:r>
              <a:rPr lang="en" sz="1800" i="1"/>
              <a:t>B</a:t>
            </a:r>
            <a:r>
              <a:rPr lang="en" sz="1800"/>
              <a:t> sends 1 token</a:t>
            </a:r>
            <a:endParaRPr sz="1800"/>
          </a:p>
          <a:p>
            <a:pPr marL="457200" lvl="0" indent="-342900" algn="l" rtl="0">
              <a:spcBef>
                <a:spcPts val="1000"/>
              </a:spcBef>
              <a:spcAft>
                <a:spcPts val="0"/>
              </a:spcAft>
              <a:buSzPts val="1800"/>
              <a:buAutoNum type="arabicPeriod"/>
            </a:pPr>
            <a:r>
              <a:rPr lang="en" sz="1800" i="1"/>
              <a:t>A</a:t>
            </a:r>
            <a:r>
              <a:rPr lang="en" sz="1800"/>
              <a:t> starts snapshot, sends marker</a:t>
            </a:r>
            <a:endParaRPr sz="1800"/>
          </a:p>
          <a:p>
            <a:pPr marL="457200" lvl="0" indent="-342900" algn="l" rtl="0">
              <a:spcBef>
                <a:spcPts val="1000"/>
              </a:spcBef>
              <a:spcAft>
                <a:spcPts val="0"/>
              </a:spcAft>
              <a:buSzPts val="1800"/>
              <a:buAutoNum type="arabicPeriod"/>
            </a:pPr>
            <a:r>
              <a:rPr lang="en" sz="1800" i="1"/>
              <a:t>A</a:t>
            </a:r>
            <a:r>
              <a:rPr lang="en" sz="1800"/>
              <a:t> receives 1 token, records message</a:t>
            </a:r>
            <a:endParaRPr sz="1800"/>
          </a:p>
          <a:p>
            <a:pPr marL="457200" lvl="0" indent="-342900" algn="l" rtl="0">
              <a:spcBef>
                <a:spcPts val="1000"/>
              </a:spcBef>
              <a:spcAft>
                <a:spcPts val="1000"/>
              </a:spcAft>
              <a:buSzPts val="1800"/>
              <a:buAutoNum type="arabicPeriod"/>
            </a:pPr>
            <a:r>
              <a:rPr lang="en" sz="1800" i="1"/>
              <a:t>B</a:t>
            </a:r>
            <a:r>
              <a:rPr lang="en" sz="1800"/>
              <a:t> receives marker, starts snapshot</a:t>
            </a:r>
            <a:endParaRPr sz="1800"/>
          </a:p>
        </p:txBody>
      </p:sp>
      <p:sp>
        <p:nvSpPr>
          <p:cNvPr id="357" name="Google Shape;357;p38"/>
          <p:cNvSpPr/>
          <p:nvPr/>
        </p:nvSpPr>
        <p:spPr>
          <a:xfrm>
            <a:off x="1416025" y="3382825"/>
            <a:ext cx="859200" cy="366000"/>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1 Token</a:t>
            </a:r>
            <a:endParaRPr>
              <a:solidFill>
                <a:srgbClr val="FFFFFF"/>
              </a:solidFill>
            </a:endParaRPr>
          </a:p>
        </p:txBody>
      </p:sp>
      <p:sp>
        <p:nvSpPr>
          <p:cNvPr id="358" name="Google Shape;358;p38"/>
          <p:cNvSpPr/>
          <p:nvPr/>
        </p:nvSpPr>
        <p:spPr>
          <a:xfrm>
            <a:off x="3146638" y="2908425"/>
            <a:ext cx="403800" cy="366000"/>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2"/>
        <p:cNvGrpSpPr/>
        <p:nvPr/>
      </p:nvGrpSpPr>
      <p:grpSpPr>
        <a:xfrm>
          <a:off x="0" y="0"/>
          <a:ext cx="0" cy="0"/>
          <a:chOff x="0" y="0"/>
          <a:chExt cx="0" cy="0"/>
        </a:xfrm>
      </p:grpSpPr>
      <p:cxnSp>
        <p:nvCxnSpPr>
          <p:cNvPr id="363" name="Google Shape;363;p39"/>
          <p:cNvCxnSpPr/>
          <p:nvPr/>
        </p:nvCxnSpPr>
        <p:spPr>
          <a:xfrm>
            <a:off x="2388511" y="2750025"/>
            <a:ext cx="1914300" cy="0"/>
          </a:xfrm>
          <a:prstGeom prst="straightConnector1">
            <a:avLst/>
          </a:prstGeom>
          <a:noFill/>
          <a:ln w="28575" cap="flat" cmpd="sng">
            <a:solidFill>
              <a:schemeClr val="dk2"/>
            </a:solidFill>
            <a:prstDash val="solid"/>
            <a:round/>
            <a:headEnd type="triangle" w="med" len="med"/>
            <a:tailEnd type="none" w="med" len="med"/>
          </a:ln>
        </p:spPr>
      </p:cxnSp>
      <p:cxnSp>
        <p:nvCxnSpPr>
          <p:cNvPr id="364" name="Google Shape;364;p39"/>
          <p:cNvCxnSpPr/>
          <p:nvPr/>
        </p:nvCxnSpPr>
        <p:spPr>
          <a:xfrm>
            <a:off x="2388511" y="2591625"/>
            <a:ext cx="1914300" cy="0"/>
          </a:xfrm>
          <a:prstGeom prst="straightConnector1">
            <a:avLst/>
          </a:prstGeom>
          <a:noFill/>
          <a:ln w="28575" cap="flat" cmpd="sng">
            <a:solidFill>
              <a:schemeClr val="dk2"/>
            </a:solidFill>
            <a:prstDash val="solid"/>
            <a:round/>
            <a:headEnd type="none" w="med" len="med"/>
            <a:tailEnd type="triangle" w="med" len="med"/>
          </a:ln>
        </p:spPr>
      </p:cxnSp>
      <p:sp>
        <p:nvSpPr>
          <p:cNvPr id="365" name="Google Shape;365;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Token passing example 2</a:t>
            </a:r>
            <a:endParaRPr b="1">
              <a:solidFill>
                <a:srgbClr val="000000"/>
              </a:solidFill>
            </a:endParaRPr>
          </a:p>
        </p:txBody>
      </p:sp>
      <p:sp>
        <p:nvSpPr>
          <p:cNvPr id="366" name="Google Shape;366;p39"/>
          <p:cNvSpPr/>
          <p:nvPr/>
        </p:nvSpPr>
        <p:spPr>
          <a:xfrm>
            <a:off x="1302613" y="2102100"/>
            <a:ext cx="1086000" cy="1131300"/>
          </a:xfrm>
          <a:prstGeom prst="ellipse">
            <a:avLst/>
          </a:prstGeom>
          <a:solidFill>
            <a:srgbClr val="6AA84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4299900" y="2102100"/>
            <a:ext cx="1086000" cy="1131300"/>
          </a:xfrm>
          <a:prstGeom prst="ellipse">
            <a:avLst/>
          </a:prstGeom>
          <a:solidFill>
            <a:srgbClr val="6AA84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txBox="1"/>
          <p:nvPr/>
        </p:nvSpPr>
        <p:spPr>
          <a:xfrm>
            <a:off x="1416019"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A</a:t>
            </a:r>
            <a:endParaRPr sz="2400" b="1">
              <a:solidFill>
                <a:srgbClr val="FFFFFF"/>
              </a:solidFill>
            </a:endParaRPr>
          </a:p>
        </p:txBody>
      </p:sp>
      <p:sp>
        <p:nvSpPr>
          <p:cNvPr id="369" name="Google Shape;369;p39"/>
          <p:cNvSpPr txBox="1"/>
          <p:nvPr/>
        </p:nvSpPr>
        <p:spPr>
          <a:xfrm>
            <a:off x="4421844" y="2333138"/>
            <a:ext cx="859200" cy="6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B</a:t>
            </a:r>
            <a:endParaRPr sz="2400" b="1">
              <a:solidFill>
                <a:srgbClr val="FFFFFF"/>
              </a:solidFill>
            </a:endParaRPr>
          </a:p>
        </p:txBody>
      </p:sp>
      <p:sp>
        <p:nvSpPr>
          <p:cNvPr id="370" name="Google Shape;370;p39"/>
          <p:cNvSpPr txBox="1"/>
          <p:nvPr/>
        </p:nvSpPr>
        <p:spPr>
          <a:xfrm>
            <a:off x="967363"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0000"/>
                </a:solidFill>
              </a:rPr>
              <a:t>0 Tokens</a:t>
            </a:r>
            <a:endParaRPr sz="1800" b="1">
              <a:solidFill>
                <a:srgbClr val="FF0000"/>
              </a:solidFill>
            </a:endParaRPr>
          </a:p>
        </p:txBody>
      </p:sp>
      <p:sp>
        <p:nvSpPr>
          <p:cNvPr id="371" name="Google Shape;371;p39"/>
          <p:cNvSpPr txBox="1"/>
          <p:nvPr/>
        </p:nvSpPr>
        <p:spPr>
          <a:xfrm>
            <a:off x="3973188" y="1629588"/>
            <a:ext cx="17565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0000"/>
                </a:solidFill>
              </a:rPr>
              <a:t>0 Tokens</a:t>
            </a:r>
            <a:endParaRPr sz="1800" b="1">
              <a:solidFill>
                <a:srgbClr val="FF0000"/>
              </a:solidFill>
            </a:endParaRPr>
          </a:p>
        </p:txBody>
      </p:sp>
      <p:sp>
        <p:nvSpPr>
          <p:cNvPr id="372" name="Google Shape;372;p39"/>
          <p:cNvSpPr txBox="1"/>
          <p:nvPr/>
        </p:nvSpPr>
        <p:spPr>
          <a:xfrm>
            <a:off x="6033550" y="891550"/>
            <a:ext cx="2798700" cy="33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t>Event order:</a:t>
            </a:r>
            <a:endParaRPr sz="1800"/>
          </a:p>
          <a:p>
            <a:pPr marL="457200" lvl="0" indent="-342900" algn="l" rtl="0">
              <a:spcBef>
                <a:spcPts val="1000"/>
              </a:spcBef>
              <a:spcAft>
                <a:spcPts val="0"/>
              </a:spcAft>
              <a:buSzPts val="1800"/>
              <a:buAutoNum type="arabicPeriod"/>
            </a:pPr>
            <a:r>
              <a:rPr lang="en" sz="1800" i="1"/>
              <a:t>B</a:t>
            </a:r>
            <a:r>
              <a:rPr lang="en" sz="1800"/>
              <a:t> sends 1 token</a:t>
            </a:r>
            <a:endParaRPr sz="1800"/>
          </a:p>
          <a:p>
            <a:pPr marL="457200" lvl="0" indent="-342900" algn="l" rtl="0">
              <a:spcBef>
                <a:spcPts val="1000"/>
              </a:spcBef>
              <a:spcAft>
                <a:spcPts val="0"/>
              </a:spcAft>
              <a:buSzPts val="1800"/>
              <a:buAutoNum type="arabicPeriod"/>
            </a:pPr>
            <a:r>
              <a:rPr lang="en" sz="1800" i="1"/>
              <a:t>A</a:t>
            </a:r>
            <a:r>
              <a:rPr lang="en" sz="1800"/>
              <a:t> starts snapshot, sends marker</a:t>
            </a:r>
            <a:endParaRPr sz="1800"/>
          </a:p>
          <a:p>
            <a:pPr marL="457200" lvl="0" indent="-342900" algn="l" rtl="0">
              <a:spcBef>
                <a:spcPts val="1000"/>
              </a:spcBef>
              <a:spcAft>
                <a:spcPts val="0"/>
              </a:spcAft>
              <a:buSzPts val="1800"/>
              <a:buAutoNum type="arabicPeriod"/>
            </a:pPr>
            <a:r>
              <a:rPr lang="en" sz="1800" i="1"/>
              <a:t>A</a:t>
            </a:r>
            <a:r>
              <a:rPr lang="en" sz="1800"/>
              <a:t> receives 1 token, records message</a:t>
            </a:r>
            <a:endParaRPr sz="1800"/>
          </a:p>
          <a:p>
            <a:pPr marL="457200" lvl="0" indent="-342900" algn="l" rtl="0">
              <a:spcBef>
                <a:spcPts val="1000"/>
              </a:spcBef>
              <a:spcAft>
                <a:spcPts val="0"/>
              </a:spcAft>
              <a:buSzPts val="1800"/>
              <a:buAutoNum type="arabicPeriod"/>
            </a:pPr>
            <a:r>
              <a:rPr lang="en" sz="1800" i="1"/>
              <a:t>B</a:t>
            </a:r>
            <a:r>
              <a:rPr lang="en" sz="1800"/>
              <a:t> receives marker, starts snapshot</a:t>
            </a:r>
            <a:endParaRPr sz="1800"/>
          </a:p>
          <a:p>
            <a:pPr marL="457200" lvl="0" indent="-342900" algn="l" rtl="0">
              <a:spcBef>
                <a:spcPts val="1000"/>
              </a:spcBef>
              <a:spcAft>
                <a:spcPts val="1000"/>
              </a:spcAft>
              <a:buSzPts val="1800"/>
              <a:buAutoNum type="arabicPeriod"/>
            </a:pPr>
            <a:r>
              <a:rPr lang="en" sz="1800" i="1"/>
              <a:t>A</a:t>
            </a:r>
            <a:r>
              <a:rPr lang="en" sz="1800"/>
              <a:t> receives marker, ends snapshot</a:t>
            </a:r>
            <a:endParaRPr sz="1800"/>
          </a:p>
        </p:txBody>
      </p:sp>
      <p:sp>
        <p:nvSpPr>
          <p:cNvPr id="373" name="Google Shape;373;p39"/>
          <p:cNvSpPr/>
          <p:nvPr/>
        </p:nvSpPr>
        <p:spPr>
          <a:xfrm>
            <a:off x="1416025" y="3382825"/>
            <a:ext cx="859200" cy="366000"/>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1 Token</a:t>
            </a:r>
            <a:endParaRPr>
              <a:solidFill>
                <a:srgbClr val="FFFFFF"/>
              </a:solidFill>
            </a:endParaRPr>
          </a:p>
        </p:txBody>
      </p:sp>
      <p:sp>
        <p:nvSpPr>
          <p:cNvPr id="374" name="Google Shape;374;p39"/>
          <p:cNvSpPr txBox="1"/>
          <p:nvPr/>
        </p:nvSpPr>
        <p:spPr>
          <a:xfrm>
            <a:off x="249275" y="4052100"/>
            <a:ext cx="5603700" cy="8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1800" i="1">
                <a:solidFill>
                  <a:srgbClr val="FF0000"/>
                </a:solidFill>
              </a:rPr>
              <a:t>We recorded the token message because A received it </a:t>
            </a:r>
            <a:r>
              <a:rPr lang="en" sz="1800" b="1">
                <a:solidFill>
                  <a:srgbClr val="FF0000"/>
                </a:solidFill>
              </a:rPr>
              <a:t>after</a:t>
            </a:r>
            <a:r>
              <a:rPr lang="en" sz="1800" b="1" i="1">
                <a:solidFill>
                  <a:srgbClr val="FF0000"/>
                </a:solidFill>
              </a:rPr>
              <a:t> </a:t>
            </a:r>
            <a:r>
              <a:rPr lang="en" sz="1800" i="1">
                <a:solidFill>
                  <a:srgbClr val="FF0000"/>
                </a:solidFill>
              </a:rPr>
              <a:t>it has already started the snapshot process</a:t>
            </a:r>
            <a:endParaRPr sz="1800" i="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4"/>
                                        </p:tgtEl>
                                        <p:attrNameLst>
                                          <p:attrName>style.visibility</p:attrName>
                                        </p:attrNameLst>
                                      </p:cBhvr>
                                      <p:to>
                                        <p:strVal val="visible"/>
                                      </p:to>
                                    </p:set>
                                    <p:animEffect transition="in" filter="fade">
                                      <p:cBhvr>
                                        <p:cTn id="7" dur="1"/>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8"/>
        <p:cNvGrpSpPr/>
        <p:nvPr/>
      </p:nvGrpSpPr>
      <p:grpSpPr>
        <a:xfrm>
          <a:off x="0" y="0"/>
          <a:ext cx="0" cy="0"/>
          <a:chOff x="0" y="0"/>
          <a:chExt cx="0" cy="0"/>
        </a:xfrm>
      </p:grpSpPr>
      <p:cxnSp>
        <p:nvCxnSpPr>
          <p:cNvPr id="379" name="Google Shape;379;p40"/>
          <p:cNvCxnSpPr/>
          <p:nvPr/>
        </p:nvCxnSpPr>
        <p:spPr>
          <a:xfrm>
            <a:off x="1910995" y="1888532"/>
            <a:ext cx="1818000" cy="0"/>
          </a:xfrm>
          <a:prstGeom prst="straightConnector1">
            <a:avLst/>
          </a:prstGeom>
          <a:noFill/>
          <a:ln w="28575" cap="flat" cmpd="sng">
            <a:solidFill>
              <a:schemeClr val="dk2"/>
            </a:solidFill>
            <a:prstDash val="solid"/>
            <a:round/>
            <a:headEnd type="triangle" w="med" len="med"/>
            <a:tailEnd type="none" w="med" len="med"/>
          </a:ln>
        </p:spPr>
      </p:cxnSp>
      <p:cxnSp>
        <p:nvCxnSpPr>
          <p:cNvPr id="380" name="Google Shape;380;p40"/>
          <p:cNvCxnSpPr/>
          <p:nvPr/>
        </p:nvCxnSpPr>
        <p:spPr>
          <a:xfrm>
            <a:off x="1908253" y="1765878"/>
            <a:ext cx="1818000" cy="0"/>
          </a:xfrm>
          <a:prstGeom prst="straightConnector1">
            <a:avLst/>
          </a:prstGeom>
          <a:noFill/>
          <a:ln w="28575" cap="flat" cmpd="sng">
            <a:solidFill>
              <a:schemeClr val="dk2"/>
            </a:solidFill>
            <a:prstDash val="solid"/>
            <a:round/>
            <a:headEnd type="none" w="med" len="med"/>
            <a:tailEnd type="triangle" w="med" len="med"/>
          </a:ln>
        </p:spPr>
      </p:cxnSp>
      <p:sp>
        <p:nvSpPr>
          <p:cNvPr id="381" name="Google Shape;381;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Token passing example 3</a:t>
            </a:r>
            <a:endParaRPr b="1">
              <a:solidFill>
                <a:srgbClr val="000000"/>
              </a:solidFill>
            </a:endParaRPr>
          </a:p>
        </p:txBody>
      </p:sp>
      <p:sp>
        <p:nvSpPr>
          <p:cNvPr id="382" name="Google Shape;382;p40"/>
          <p:cNvSpPr/>
          <p:nvPr/>
        </p:nvSpPr>
        <p:spPr>
          <a:xfrm>
            <a:off x="876875" y="1395139"/>
            <a:ext cx="1031400" cy="1074600"/>
          </a:xfrm>
          <a:prstGeom prst="ellipse">
            <a:avLst/>
          </a:prstGeom>
          <a:solidFill>
            <a:srgbClr val="6AA84F"/>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0"/>
          <p:cNvSpPr/>
          <p:nvPr/>
        </p:nvSpPr>
        <p:spPr>
          <a:xfrm>
            <a:off x="3723674" y="1395139"/>
            <a:ext cx="1031400" cy="1074600"/>
          </a:xfrm>
          <a:prstGeom prst="ellipse">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0"/>
          <p:cNvSpPr txBox="1"/>
          <p:nvPr/>
        </p:nvSpPr>
        <p:spPr>
          <a:xfrm>
            <a:off x="984588" y="1614576"/>
            <a:ext cx="8160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A</a:t>
            </a:r>
            <a:endParaRPr sz="2400" b="1">
              <a:solidFill>
                <a:srgbClr val="FFFFFF"/>
              </a:solidFill>
            </a:endParaRPr>
          </a:p>
        </p:txBody>
      </p:sp>
      <p:sp>
        <p:nvSpPr>
          <p:cNvPr id="385" name="Google Shape;385;p40"/>
          <p:cNvSpPr txBox="1"/>
          <p:nvPr/>
        </p:nvSpPr>
        <p:spPr>
          <a:xfrm>
            <a:off x="3839495" y="1614576"/>
            <a:ext cx="8160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B</a:t>
            </a:r>
            <a:endParaRPr sz="2400" b="1">
              <a:solidFill>
                <a:srgbClr val="FFFFFF"/>
              </a:solidFill>
            </a:endParaRPr>
          </a:p>
        </p:txBody>
      </p:sp>
      <p:sp>
        <p:nvSpPr>
          <p:cNvPr id="386" name="Google Shape;386;p40"/>
          <p:cNvSpPr/>
          <p:nvPr/>
        </p:nvSpPr>
        <p:spPr>
          <a:xfrm>
            <a:off x="2242308" y="3613065"/>
            <a:ext cx="1031400" cy="1074600"/>
          </a:xfrm>
          <a:prstGeom prst="ellipse">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0"/>
          <p:cNvSpPr txBox="1"/>
          <p:nvPr/>
        </p:nvSpPr>
        <p:spPr>
          <a:xfrm>
            <a:off x="2358129" y="3832502"/>
            <a:ext cx="8160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C</a:t>
            </a:r>
            <a:endParaRPr sz="2400" b="1">
              <a:solidFill>
                <a:srgbClr val="FFFFFF"/>
              </a:solidFill>
            </a:endParaRPr>
          </a:p>
        </p:txBody>
      </p:sp>
      <p:cxnSp>
        <p:nvCxnSpPr>
          <p:cNvPr id="388" name="Google Shape;388;p40"/>
          <p:cNvCxnSpPr/>
          <p:nvPr/>
        </p:nvCxnSpPr>
        <p:spPr>
          <a:xfrm rot="3446748">
            <a:off x="1200200" y="3098518"/>
            <a:ext cx="1540428" cy="0"/>
          </a:xfrm>
          <a:prstGeom prst="straightConnector1">
            <a:avLst/>
          </a:prstGeom>
          <a:noFill/>
          <a:ln w="28575" cap="flat" cmpd="sng">
            <a:solidFill>
              <a:schemeClr val="dk2"/>
            </a:solidFill>
            <a:prstDash val="solid"/>
            <a:round/>
            <a:headEnd type="triangle" w="med" len="med"/>
            <a:tailEnd type="none" w="med" len="med"/>
          </a:ln>
        </p:spPr>
      </p:cxnSp>
      <p:cxnSp>
        <p:nvCxnSpPr>
          <p:cNvPr id="389" name="Google Shape;389;p40"/>
          <p:cNvCxnSpPr/>
          <p:nvPr/>
        </p:nvCxnSpPr>
        <p:spPr>
          <a:xfrm rot="3446748">
            <a:off x="1324654" y="3025733"/>
            <a:ext cx="1540428" cy="0"/>
          </a:xfrm>
          <a:prstGeom prst="straightConnector1">
            <a:avLst/>
          </a:prstGeom>
          <a:noFill/>
          <a:ln w="28575" cap="flat" cmpd="sng">
            <a:solidFill>
              <a:schemeClr val="dk2"/>
            </a:solidFill>
            <a:prstDash val="solid"/>
            <a:round/>
            <a:headEnd type="none" w="med" len="med"/>
            <a:tailEnd type="triangle" w="med" len="med"/>
          </a:ln>
        </p:spPr>
      </p:cxnSp>
      <p:cxnSp>
        <p:nvCxnSpPr>
          <p:cNvPr id="390" name="Google Shape;390;p40"/>
          <p:cNvCxnSpPr/>
          <p:nvPr/>
        </p:nvCxnSpPr>
        <p:spPr>
          <a:xfrm rot="7353330">
            <a:off x="2719964" y="3061658"/>
            <a:ext cx="1626228" cy="0"/>
          </a:xfrm>
          <a:prstGeom prst="straightConnector1">
            <a:avLst/>
          </a:prstGeom>
          <a:noFill/>
          <a:ln w="28575" cap="flat" cmpd="sng">
            <a:solidFill>
              <a:schemeClr val="dk2"/>
            </a:solidFill>
            <a:prstDash val="solid"/>
            <a:round/>
            <a:headEnd type="triangle" w="med" len="med"/>
            <a:tailEnd type="none" w="med" len="med"/>
          </a:ln>
        </p:spPr>
      </p:cxnSp>
      <p:cxnSp>
        <p:nvCxnSpPr>
          <p:cNvPr id="391" name="Google Shape;391;p40"/>
          <p:cNvCxnSpPr/>
          <p:nvPr/>
        </p:nvCxnSpPr>
        <p:spPr>
          <a:xfrm flipH="1">
            <a:off x="3177992" y="2439753"/>
            <a:ext cx="914700" cy="1425000"/>
          </a:xfrm>
          <a:prstGeom prst="straightConnector1">
            <a:avLst/>
          </a:prstGeom>
          <a:noFill/>
          <a:ln w="28575" cap="flat" cmpd="sng">
            <a:solidFill>
              <a:schemeClr val="dk2"/>
            </a:solidFill>
            <a:prstDash val="solid"/>
            <a:round/>
            <a:headEnd type="none" w="med" len="med"/>
            <a:tailEnd type="triangle" w="med" len="med"/>
          </a:ln>
        </p:spPr>
      </p:cxnSp>
      <p:sp>
        <p:nvSpPr>
          <p:cNvPr id="392" name="Google Shape;392;p40"/>
          <p:cNvSpPr/>
          <p:nvPr/>
        </p:nvSpPr>
        <p:spPr>
          <a:xfrm>
            <a:off x="2624242" y="1295625"/>
            <a:ext cx="383400" cy="347700"/>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M</a:t>
            </a:r>
            <a:endParaRPr/>
          </a:p>
        </p:txBody>
      </p:sp>
      <p:sp>
        <p:nvSpPr>
          <p:cNvPr id="393" name="Google Shape;393;p40"/>
          <p:cNvSpPr/>
          <p:nvPr/>
        </p:nvSpPr>
        <p:spPr>
          <a:xfrm>
            <a:off x="3119321" y="1295625"/>
            <a:ext cx="383400" cy="347700"/>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m2</a:t>
            </a:r>
            <a:endParaRPr sz="1100"/>
          </a:p>
        </p:txBody>
      </p:sp>
      <p:sp>
        <p:nvSpPr>
          <p:cNvPr id="394" name="Google Shape;394;p40"/>
          <p:cNvSpPr/>
          <p:nvPr/>
        </p:nvSpPr>
        <p:spPr>
          <a:xfrm>
            <a:off x="2129164" y="1295625"/>
            <a:ext cx="383400" cy="347700"/>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m1</a:t>
            </a:r>
            <a:endParaRPr sz="1100"/>
          </a:p>
        </p:txBody>
      </p:sp>
      <p:sp>
        <p:nvSpPr>
          <p:cNvPr id="395" name="Google Shape;395;p40"/>
          <p:cNvSpPr/>
          <p:nvPr/>
        </p:nvSpPr>
        <p:spPr>
          <a:xfrm rot="3455442">
            <a:off x="2177953" y="2686673"/>
            <a:ext cx="383421" cy="347643"/>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M</a:t>
            </a:r>
            <a:endParaRPr/>
          </a:p>
        </p:txBody>
      </p:sp>
      <p:sp>
        <p:nvSpPr>
          <p:cNvPr id="396" name="Google Shape;396;p40"/>
          <p:cNvSpPr/>
          <p:nvPr/>
        </p:nvSpPr>
        <p:spPr>
          <a:xfrm rot="3455442">
            <a:off x="2443093" y="3104768"/>
            <a:ext cx="383421" cy="347643"/>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m4</a:t>
            </a:r>
            <a:endParaRPr sz="1100"/>
          </a:p>
        </p:txBody>
      </p:sp>
      <p:sp>
        <p:nvSpPr>
          <p:cNvPr id="397" name="Google Shape;397;p40"/>
          <p:cNvSpPr/>
          <p:nvPr/>
        </p:nvSpPr>
        <p:spPr>
          <a:xfrm rot="3455442">
            <a:off x="1912814" y="2268578"/>
            <a:ext cx="383421" cy="347643"/>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m3</a:t>
            </a:r>
            <a:endParaRPr sz="1100"/>
          </a:p>
        </p:txBody>
      </p:sp>
      <p:sp>
        <p:nvSpPr>
          <p:cNvPr id="398" name="Google Shape;398;p40"/>
          <p:cNvSpPr/>
          <p:nvPr/>
        </p:nvSpPr>
        <p:spPr>
          <a:xfrm rot="-3427810">
            <a:off x="3286982" y="2454284"/>
            <a:ext cx="383614" cy="347834"/>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m6</a:t>
            </a:r>
            <a:endParaRPr sz="1100"/>
          </a:p>
        </p:txBody>
      </p:sp>
      <p:sp>
        <p:nvSpPr>
          <p:cNvPr id="399" name="Google Shape;399;p40"/>
          <p:cNvSpPr/>
          <p:nvPr/>
        </p:nvSpPr>
        <p:spPr>
          <a:xfrm rot="-3427810">
            <a:off x="3501018" y="3435384"/>
            <a:ext cx="383614" cy="347834"/>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m5</a:t>
            </a:r>
            <a:endParaRPr sz="1100"/>
          </a:p>
        </p:txBody>
      </p:sp>
      <p:sp>
        <p:nvSpPr>
          <p:cNvPr id="400" name="Google Shape;400;p40"/>
          <p:cNvSpPr txBox="1"/>
          <p:nvPr/>
        </p:nvSpPr>
        <p:spPr>
          <a:xfrm>
            <a:off x="5273150" y="1104150"/>
            <a:ext cx="2769900" cy="367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Which messages are definitely recorded*?</a:t>
            </a:r>
            <a:endParaRPr sz="1800"/>
          </a:p>
          <a:p>
            <a:pPr marL="0" lvl="0" indent="0" algn="l" rtl="0">
              <a:spcBef>
                <a:spcPts val="1000"/>
              </a:spcBef>
              <a:spcAft>
                <a:spcPts val="0"/>
              </a:spcAft>
              <a:buNone/>
            </a:pPr>
            <a:endParaRPr sz="1000"/>
          </a:p>
          <a:p>
            <a:pPr marL="0" lvl="0" indent="0" algn="l" rtl="0">
              <a:spcBef>
                <a:spcPts val="1000"/>
              </a:spcBef>
              <a:spcAft>
                <a:spcPts val="0"/>
              </a:spcAft>
              <a:buNone/>
            </a:pPr>
            <a:r>
              <a:rPr lang="en" sz="1800"/>
              <a:t>Which messages are definitely </a:t>
            </a:r>
            <a:r>
              <a:rPr lang="en" sz="1800" i="1"/>
              <a:t>not </a:t>
            </a:r>
            <a:r>
              <a:rPr lang="en" sz="1800"/>
              <a:t>recorded?</a:t>
            </a:r>
            <a:endParaRPr sz="1800"/>
          </a:p>
          <a:p>
            <a:pPr marL="0" lvl="0" indent="0" algn="l" rtl="0">
              <a:spcBef>
                <a:spcPts val="1000"/>
              </a:spcBef>
              <a:spcAft>
                <a:spcPts val="0"/>
              </a:spcAft>
              <a:buNone/>
            </a:pPr>
            <a:endParaRPr sz="1000"/>
          </a:p>
          <a:p>
            <a:pPr marL="0" lvl="0" indent="0" algn="l" rtl="0">
              <a:spcBef>
                <a:spcPts val="1000"/>
              </a:spcBef>
              <a:spcAft>
                <a:spcPts val="0"/>
              </a:spcAft>
              <a:buNone/>
            </a:pPr>
            <a:r>
              <a:rPr lang="en" sz="1800"/>
              <a:t>Which messages </a:t>
            </a:r>
            <a:r>
              <a:rPr lang="en" sz="1800" i="1"/>
              <a:t>might</a:t>
            </a:r>
            <a:r>
              <a:rPr lang="en" sz="1800"/>
              <a:t> be recorded?</a:t>
            </a:r>
            <a:endParaRPr sz="1800"/>
          </a:p>
          <a:p>
            <a:pPr marL="0" lvl="0" indent="0" algn="l" rtl="0">
              <a:spcBef>
                <a:spcPts val="1000"/>
              </a:spcBef>
              <a:spcAft>
                <a:spcPts val="0"/>
              </a:spcAft>
              <a:buNone/>
            </a:pPr>
            <a:endParaRPr sz="1000"/>
          </a:p>
          <a:p>
            <a:pPr marL="0" lvl="0" indent="0" algn="l" rtl="0">
              <a:spcBef>
                <a:spcPts val="1000"/>
              </a:spcBef>
              <a:spcAft>
                <a:spcPts val="1000"/>
              </a:spcAft>
              <a:buNone/>
            </a:pPr>
            <a:r>
              <a:rPr lang="en" sz="1200"/>
              <a:t>* recorded as in-flight messages, i.e., as part of </a:t>
            </a:r>
            <a:r>
              <a:rPr lang="en" sz="1200" i="1"/>
              <a:t>channel state</a:t>
            </a:r>
            <a:r>
              <a:rPr lang="en" sz="1200"/>
              <a:t> rather than </a:t>
            </a:r>
            <a:r>
              <a:rPr lang="en" sz="1200" i="1"/>
              <a:t>process state</a:t>
            </a:r>
            <a:endParaRPr sz="1200" i="1"/>
          </a:p>
        </p:txBody>
      </p:sp>
      <p:sp>
        <p:nvSpPr>
          <p:cNvPr id="401" name="Google Shape;401;p40"/>
          <p:cNvSpPr/>
          <p:nvPr/>
        </p:nvSpPr>
        <p:spPr>
          <a:xfrm rot="3455442">
            <a:off x="1403839" y="2887828"/>
            <a:ext cx="383421" cy="347643"/>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m7</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5"/>
        <p:cNvGrpSpPr/>
        <p:nvPr/>
      </p:nvGrpSpPr>
      <p:grpSpPr>
        <a:xfrm>
          <a:off x="0" y="0"/>
          <a:ext cx="0" cy="0"/>
          <a:chOff x="0" y="0"/>
          <a:chExt cx="0" cy="0"/>
        </a:xfrm>
      </p:grpSpPr>
      <p:sp>
        <p:nvSpPr>
          <p:cNvPr id="406" name="Google Shape;406;p41"/>
          <p:cNvSpPr txBox="1"/>
          <p:nvPr/>
        </p:nvSpPr>
        <p:spPr>
          <a:xfrm>
            <a:off x="5273150" y="1104150"/>
            <a:ext cx="2769900" cy="367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Which messages are definitely recorded*?</a:t>
            </a:r>
            <a:endParaRPr sz="1800"/>
          </a:p>
          <a:p>
            <a:pPr marL="0" lvl="0" indent="0" algn="l" rtl="0">
              <a:spcBef>
                <a:spcPts val="1000"/>
              </a:spcBef>
              <a:spcAft>
                <a:spcPts val="0"/>
              </a:spcAft>
              <a:buNone/>
            </a:pPr>
            <a:endParaRPr sz="1800"/>
          </a:p>
          <a:p>
            <a:pPr marL="0" lvl="0" indent="0" algn="l" rtl="0">
              <a:spcBef>
                <a:spcPts val="1000"/>
              </a:spcBef>
              <a:spcAft>
                <a:spcPts val="0"/>
              </a:spcAft>
              <a:buNone/>
            </a:pPr>
            <a:r>
              <a:rPr lang="en" sz="1800"/>
              <a:t>Which messages are definitely </a:t>
            </a:r>
            <a:r>
              <a:rPr lang="en" sz="1800" i="1"/>
              <a:t>not </a:t>
            </a:r>
            <a:r>
              <a:rPr lang="en" sz="1800"/>
              <a:t>recorded?</a:t>
            </a:r>
            <a:endParaRPr sz="1800"/>
          </a:p>
          <a:p>
            <a:pPr marL="0" lvl="0" indent="0" algn="l" rtl="0">
              <a:spcBef>
                <a:spcPts val="1000"/>
              </a:spcBef>
              <a:spcAft>
                <a:spcPts val="0"/>
              </a:spcAft>
              <a:buNone/>
            </a:pPr>
            <a:endParaRPr sz="1800"/>
          </a:p>
          <a:p>
            <a:pPr marL="0" lvl="0" indent="0" algn="l" rtl="0">
              <a:spcBef>
                <a:spcPts val="1000"/>
              </a:spcBef>
              <a:spcAft>
                <a:spcPts val="0"/>
              </a:spcAft>
              <a:buNone/>
            </a:pPr>
            <a:r>
              <a:rPr lang="en" sz="1800"/>
              <a:t>Which messages </a:t>
            </a:r>
            <a:r>
              <a:rPr lang="en" sz="1800" i="1"/>
              <a:t>might</a:t>
            </a:r>
            <a:r>
              <a:rPr lang="en" sz="1800"/>
              <a:t> be recorded?</a:t>
            </a:r>
            <a:endParaRPr sz="1800"/>
          </a:p>
          <a:p>
            <a:pPr marL="0" lvl="0" indent="0" algn="l" rtl="0">
              <a:spcBef>
                <a:spcPts val="1000"/>
              </a:spcBef>
              <a:spcAft>
                <a:spcPts val="0"/>
              </a:spcAft>
              <a:buNone/>
            </a:pPr>
            <a:endParaRPr sz="1800"/>
          </a:p>
          <a:p>
            <a:pPr marL="0" lvl="0" indent="0" algn="l" rtl="0">
              <a:spcBef>
                <a:spcPts val="1000"/>
              </a:spcBef>
              <a:spcAft>
                <a:spcPts val="1000"/>
              </a:spcAft>
              <a:buNone/>
            </a:pPr>
            <a:r>
              <a:rPr lang="en" sz="1200"/>
              <a:t>*recorded as in-flight messages</a:t>
            </a:r>
            <a:endParaRPr sz="1200"/>
          </a:p>
        </p:txBody>
      </p:sp>
      <p:cxnSp>
        <p:nvCxnSpPr>
          <p:cNvPr id="407" name="Google Shape;407;p41"/>
          <p:cNvCxnSpPr/>
          <p:nvPr/>
        </p:nvCxnSpPr>
        <p:spPr>
          <a:xfrm>
            <a:off x="1910995" y="1888532"/>
            <a:ext cx="1818000" cy="0"/>
          </a:xfrm>
          <a:prstGeom prst="straightConnector1">
            <a:avLst/>
          </a:prstGeom>
          <a:noFill/>
          <a:ln w="28575" cap="flat" cmpd="sng">
            <a:solidFill>
              <a:schemeClr val="dk2"/>
            </a:solidFill>
            <a:prstDash val="solid"/>
            <a:round/>
            <a:headEnd type="triangle" w="med" len="med"/>
            <a:tailEnd type="none" w="med" len="med"/>
          </a:ln>
        </p:spPr>
      </p:cxnSp>
      <p:cxnSp>
        <p:nvCxnSpPr>
          <p:cNvPr id="408" name="Google Shape;408;p41"/>
          <p:cNvCxnSpPr/>
          <p:nvPr/>
        </p:nvCxnSpPr>
        <p:spPr>
          <a:xfrm>
            <a:off x="1908253" y="1765878"/>
            <a:ext cx="1818000" cy="0"/>
          </a:xfrm>
          <a:prstGeom prst="straightConnector1">
            <a:avLst/>
          </a:prstGeom>
          <a:noFill/>
          <a:ln w="28575" cap="flat" cmpd="sng">
            <a:solidFill>
              <a:schemeClr val="dk2"/>
            </a:solidFill>
            <a:prstDash val="solid"/>
            <a:round/>
            <a:headEnd type="none" w="med" len="med"/>
            <a:tailEnd type="triangle" w="med" len="med"/>
          </a:ln>
        </p:spPr>
      </p:cxnSp>
      <p:sp>
        <p:nvSpPr>
          <p:cNvPr id="409" name="Google Shape;40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Token passing example 3</a:t>
            </a:r>
            <a:endParaRPr b="1">
              <a:solidFill>
                <a:srgbClr val="000000"/>
              </a:solidFill>
            </a:endParaRPr>
          </a:p>
        </p:txBody>
      </p:sp>
      <p:sp>
        <p:nvSpPr>
          <p:cNvPr id="410" name="Google Shape;410;p41"/>
          <p:cNvSpPr/>
          <p:nvPr/>
        </p:nvSpPr>
        <p:spPr>
          <a:xfrm>
            <a:off x="876875" y="1395139"/>
            <a:ext cx="1031400" cy="1074600"/>
          </a:xfrm>
          <a:prstGeom prst="ellipse">
            <a:avLst/>
          </a:prstGeom>
          <a:solidFill>
            <a:srgbClr val="6AA84F"/>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1"/>
          <p:cNvSpPr/>
          <p:nvPr/>
        </p:nvSpPr>
        <p:spPr>
          <a:xfrm>
            <a:off x="3723674" y="1395139"/>
            <a:ext cx="1031400" cy="1074600"/>
          </a:xfrm>
          <a:prstGeom prst="ellipse">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1"/>
          <p:cNvSpPr txBox="1"/>
          <p:nvPr/>
        </p:nvSpPr>
        <p:spPr>
          <a:xfrm>
            <a:off x="984588" y="1614576"/>
            <a:ext cx="8160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A</a:t>
            </a:r>
            <a:endParaRPr sz="2400" b="1">
              <a:solidFill>
                <a:srgbClr val="FFFFFF"/>
              </a:solidFill>
            </a:endParaRPr>
          </a:p>
        </p:txBody>
      </p:sp>
      <p:sp>
        <p:nvSpPr>
          <p:cNvPr id="413" name="Google Shape;413;p41"/>
          <p:cNvSpPr txBox="1"/>
          <p:nvPr/>
        </p:nvSpPr>
        <p:spPr>
          <a:xfrm>
            <a:off x="3839495" y="1614576"/>
            <a:ext cx="8160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B</a:t>
            </a:r>
            <a:endParaRPr sz="2400" b="1">
              <a:solidFill>
                <a:srgbClr val="FFFFFF"/>
              </a:solidFill>
            </a:endParaRPr>
          </a:p>
        </p:txBody>
      </p:sp>
      <p:sp>
        <p:nvSpPr>
          <p:cNvPr id="414" name="Google Shape;414;p41"/>
          <p:cNvSpPr/>
          <p:nvPr/>
        </p:nvSpPr>
        <p:spPr>
          <a:xfrm>
            <a:off x="2242308" y="3613065"/>
            <a:ext cx="1031400" cy="1074600"/>
          </a:xfrm>
          <a:prstGeom prst="ellipse">
            <a:avLst/>
          </a:prstGeom>
          <a:solidFill>
            <a:srgbClr val="6D9EE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txBox="1"/>
          <p:nvPr/>
        </p:nvSpPr>
        <p:spPr>
          <a:xfrm>
            <a:off x="2358129" y="3832502"/>
            <a:ext cx="8160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C</a:t>
            </a:r>
            <a:endParaRPr sz="2400" b="1">
              <a:solidFill>
                <a:srgbClr val="FFFFFF"/>
              </a:solidFill>
            </a:endParaRPr>
          </a:p>
        </p:txBody>
      </p:sp>
      <p:cxnSp>
        <p:nvCxnSpPr>
          <p:cNvPr id="416" name="Google Shape;416;p41"/>
          <p:cNvCxnSpPr/>
          <p:nvPr/>
        </p:nvCxnSpPr>
        <p:spPr>
          <a:xfrm rot="3446748">
            <a:off x="1200200" y="3098518"/>
            <a:ext cx="1540428" cy="0"/>
          </a:xfrm>
          <a:prstGeom prst="straightConnector1">
            <a:avLst/>
          </a:prstGeom>
          <a:noFill/>
          <a:ln w="28575" cap="flat" cmpd="sng">
            <a:solidFill>
              <a:schemeClr val="dk2"/>
            </a:solidFill>
            <a:prstDash val="solid"/>
            <a:round/>
            <a:headEnd type="triangle" w="med" len="med"/>
            <a:tailEnd type="none" w="med" len="med"/>
          </a:ln>
        </p:spPr>
      </p:cxnSp>
      <p:cxnSp>
        <p:nvCxnSpPr>
          <p:cNvPr id="417" name="Google Shape;417;p41"/>
          <p:cNvCxnSpPr/>
          <p:nvPr/>
        </p:nvCxnSpPr>
        <p:spPr>
          <a:xfrm rot="3446748">
            <a:off x="1324654" y="3025733"/>
            <a:ext cx="1540428" cy="0"/>
          </a:xfrm>
          <a:prstGeom prst="straightConnector1">
            <a:avLst/>
          </a:prstGeom>
          <a:noFill/>
          <a:ln w="28575" cap="flat" cmpd="sng">
            <a:solidFill>
              <a:schemeClr val="dk2"/>
            </a:solidFill>
            <a:prstDash val="solid"/>
            <a:round/>
            <a:headEnd type="none" w="med" len="med"/>
            <a:tailEnd type="triangle" w="med" len="med"/>
          </a:ln>
        </p:spPr>
      </p:cxnSp>
      <p:cxnSp>
        <p:nvCxnSpPr>
          <p:cNvPr id="418" name="Google Shape;418;p41"/>
          <p:cNvCxnSpPr/>
          <p:nvPr/>
        </p:nvCxnSpPr>
        <p:spPr>
          <a:xfrm rot="7353330">
            <a:off x="2719964" y="3061658"/>
            <a:ext cx="1626228" cy="0"/>
          </a:xfrm>
          <a:prstGeom prst="straightConnector1">
            <a:avLst/>
          </a:prstGeom>
          <a:noFill/>
          <a:ln w="28575" cap="flat" cmpd="sng">
            <a:solidFill>
              <a:schemeClr val="dk2"/>
            </a:solidFill>
            <a:prstDash val="solid"/>
            <a:round/>
            <a:headEnd type="triangle" w="med" len="med"/>
            <a:tailEnd type="none" w="med" len="med"/>
          </a:ln>
        </p:spPr>
      </p:cxnSp>
      <p:cxnSp>
        <p:nvCxnSpPr>
          <p:cNvPr id="419" name="Google Shape;419;p41"/>
          <p:cNvCxnSpPr/>
          <p:nvPr/>
        </p:nvCxnSpPr>
        <p:spPr>
          <a:xfrm flipH="1">
            <a:off x="3177992" y="2439753"/>
            <a:ext cx="914700" cy="1425000"/>
          </a:xfrm>
          <a:prstGeom prst="straightConnector1">
            <a:avLst/>
          </a:prstGeom>
          <a:noFill/>
          <a:ln w="28575" cap="flat" cmpd="sng">
            <a:solidFill>
              <a:schemeClr val="dk2"/>
            </a:solidFill>
            <a:prstDash val="solid"/>
            <a:round/>
            <a:headEnd type="none" w="med" len="med"/>
            <a:tailEnd type="triangle" w="med" len="med"/>
          </a:ln>
        </p:spPr>
      </p:cxnSp>
      <p:sp>
        <p:nvSpPr>
          <p:cNvPr id="420" name="Google Shape;420;p41"/>
          <p:cNvSpPr/>
          <p:nvPr/>
        </p:nvSpPr>
        <p:spPr>
          <a:xfrm>
            <a:off x="2624242" y="1295625"/>
            <a:ext cx="383400" cy="347700"/>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M</a:t>
            </a:r>
            <a:endParaRPr/>
          </a:p>
        </p:txBody>
      </p:sp>
      <p:sp>
        <p:nvSpPr>
          <p:cNvPr id="421" name="Google Shape;421;p41"/>
          <p:cNvSpPr/>
          <p:nvPr/>
        </p:nvSpPr>
        <p:spPr>
          <a:xfrm>
            <a:off x="3119321" y="1295625"/>
            <a:ext cx="383400" cy="347700"/>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m2</a:t>
            </a:r>
            <a:endParaRPr sz="1100"/>
          </a:p>
        </p:txBody>
      </p:sp>
      <p:sp>
        <p:nvSpPr>
          <p:cNvPr id="422" name="Google Shape;422;p41"/>
          <p:cNvSpPr/>
          <p:nvPr/>
        </p:nvSpPr>
        <p:spPr>
          <a:xfrm>
            <a:off x="2129164" y="1295625"/>
            <a:ext cx="383400" cy="347700"/>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m1</a:t>
            </a:r>
            <a:endParaRPr sz="1100"/>
          </a:p>
        </p:txBody>
      </p:sp>
      <p:sp>
        <p:nvSpPr>
          <p:cNvPr id="423" name="Google Shape;423;p41"/>
          <p:cNvSpPr/>
          <p:nvPr/>
        </p:nvSpPr>
        <p:spPr>
          <a:xfrm rot="3455442">
            <a:off x="2177953" y="2686673"/>
            <a:ext cx="383421" cy="347643"/>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M</a:t>
            </a:r>
            <a:endParaRPr/>
          </a:p>
        </p:txBody>
      </p:sp>
      <p:sp>
        <p:nvSpPr>
          <p:cNvPr id="424" name="Google Shape;424;p41"/>
          <p:cNvSpPr/>
          <p:nvPr/>
        </p:nvSpPr>
        <p:spPr>
          <a:xfrm rot="3455442">
            <a:off x="2443093" y="3104768"/>
            <a:ext cx="383421" cy="347643"/>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m4</a:t>
            </a:r>
            <a:endParaRPr sz="1100"/>
          </a:p>
        </p:txBody>
      </p:sp>
      <p:sp>
        <p:nvSpPr>
          <p:cNvPr id="425" name="Google Shape;425;p41"/>
          <p:cNvSpPr/>
          <p:nvPr/>
        </p:nvSpPr>
        <p:spPr>
          <a:xfrm rot="3455442">
            <a:off x="1912814" y="2268578"/>
            <a:ext cx="383421" cy="347643"/>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m3</a:t>
            </a:r>
            <a:endParaRPr sz="1100"/>
          </a:p>
        </p:txBody>
      </p:sp>
      <p:sp>
        <p:nvSpPr>
          <p:cNvPr id="426" name="Google Shape;426;p41"/>
          <p:cNvSpPr/>
          <p:nvPr/>
        </p:nvSpPr>
        <p:spPr>
          <a:xfrm rot="-3427810">
            <a:off x="3286982" y="2454284"/>
            <a:ext cx="383614" cy="347834"/>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m6</a:t>
            </a:r>
            <a:endParaRPr sz="1100"/>
          </a:p>
        </p:txBody>
      </p:sp>
      <p:sp>
        <p:nvSpPr>
          <p:cNvPr id="427" name="Google Shape;427;p41"/>
          <p:cNvSpPr/>
          <p:nvPr/>
        </p:nvSpPr>
        <p:spPr>
          <a:xfrm rot="-3427810">
            <a:off x="3501018" y="3435384"/>
            <a:ext cx="383614" cy="347834"/>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m5</a:t>
            </a:r>
            <a:endParaRPr sz="1100"/>
          </a:p>
        </p:txBody>
      </p:sp>
      <p:sp>
        <p:nvSpPr>
          <p:cNvPr id="428" name="Google Shape;428;p41"/>
          <p:cNvSpPr/>
          <p:nvPr/>
        </p:nvSpPr>
        <p:spPr>
          <a:xfrm rot="3455442">
            <a:off x="1403839" y="2887828"/>
            <a:ext cx="383421" cy="347643"/>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m7</a:t>
            </a:r>
            <a:endParaRPr sz="1100"/>
          </a:p>
        </p:txBody>
      </p:sp>
      <p:sp>
        <p:nvSpPr>
          <p:cNvPr id="429" name="Google Shape;429;p41"/>
          <p:cNvSpPr txBox="1"/>
          <p:nvPr/>
        </p:nvSpPr>
        <p:spPr>
          <a:xfrm>
            <a:off x="5273150" y="1736125"/>
            <a:ext cx="27699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1800">
                <a:solidFill>
                  <a:srgbClr val="FF0000"/>
                </a:solidFill>
              </a:rPr>
              <a:t>m7</a:t>
            </a:r>
            <a:endParaRPr sz="1800">
              <a:solidFill>
                <a:srgbClr val="FF0000"/>
              </a:solidFill>
            </a:endParaRPr>
          </a:p>
        </p:txBody>
      </p:sp>
      <p:sp>
        <p:nvSpPr>
          <p:cNvPr id="430" name="Google Shape;430;p41"/>
          <p:cNvSpPr txBox="1"/>
          <p:nvPr/>
        </p:nvSpPr>
        <p:spPr>
          <a:xfrm>
            <a:off x="5273150" y="2826000"/>
            <a:ext cx="27699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1800">
                <a:solidFill>
                  <a:srgbClr val="FF0000"/>
                </a:solidFill>
              </a:rPr>
              <a:t>m1, m3</a:t>
            </a:r>
            <a:endParaRPr sz="1800">
              <a:solidFill>
                <a:srgbClr val="FF0000"/>
              </a:solidFill>
            </a:endParaRPr>
          </a:p>
        </p:txBody>
      </p:sp>
      <p:sp>
        <p:nvSpPr>
          <p:cNvPr id="431" name="Google Shape;431;p41"/>
          <p:cNvSpPr txBox="1"/>
          <p:nvPr/>
        </p:nvSpPr>
        <p:spPr>
          <a:xfrm>
            <a:off x="5273150" y="3892800"/>
            <a:ext cx="27699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1800">
                <a:solidFill>
                  <a:srgbClr val="FF0000"/>
                </a:solidFill>
              </a:rPr>
              <a:t>m2, m4, m5, m6</a:t>
            </a:r>
            <a:endParaRPr sz="1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animEffect transition="in" filter="fade">
                                      <p:cBhvr>
                                        <p:cTn id="7" dur="1"/>
                                        <p:tgtEl>
                                          <p:spTgt spid="4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
                                        </p:tgtEl>
                                        <p:attrNameLst>
                                          <p:attrName>style.visibility</p:attrName>
                                        </p:attrNameLst>
                                      </p:cBhvr>
                                      <p:to>
                                        <p:strVal val="visible"/>
                                      </p:to>
                                    </p:set>
                                    <p:animEffect transition="in" filter="fade">
                                      <p:cBhvr>
                                        <p:cTn id="12" dur="1"/>
                                        <p:tgtEl>
                                          <p:spTgt spid="4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1"/>
                                        </p:tgtEl>
                                        <p:attrNameLst>
                                          <p:attrName>style.visibility</p:attrName>
                                        </p:attrNameLst>
                                      </p:cBhvr>
                                      <p:to>
                                        <p:strVal val="visible"/>
                                      </p:to>
                                    </p:set>
                                    <p:animEffect transition="in" filter="fade">
                                      <p:cBhvr>
                                        <p:cTn id="17" dur="1"/>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5"/>
        <p:cNvGrpSpPr/>
        <p:nvPr/>
      </p:nvGrpSpPr>
      <p:grpSpPr>
        <a:xfrm>
          <a:off x="0" y="0"/>
          <a:ext cx="0" cy="0"/>
          <a:chOff x="0" y="0"/>
          <a:chExt cx="0" cy="0"/>
        </a:xfrm>
      </p:grpSpPr>
      <p:pic>
        <p:nvPicPr>
          <p:cNvPr id="66" name="Google Shape;66;p15" descr="panorama21.jpg"/>
          <p:cNvPicPr preferRelativeResize="0"/>
          <p:nvPr/>
        </p:nvPicPr>
        <p:blipFill>
          <a:blip r:embed="rId3">
            <a:alphaModFix/>
          </a:blip>
          <a:stretch>
            <a:fillRect/>
          </a:stretch>
        </p:blipFill>
        <p:spPr>
          <a:xfrm>
            <a:off x="0" y="879750"/>
            <a:ext cx="9144001" cy="3384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5"/>
        <p:cNvGrpSpPr/>
        <p:nvPr/>
      </p:nvGrpSpPr>
      <p:grpSpPr>
        <a:xfrm>
          <a:off x="0" y="0"/>
          <a:ext cx="0" cy="0"/>
          <a:chOff x="0" y="0"/>
          <a:chExt cx="0" cy="0"/>
        </a:xfrm>
      </p:grpSpPr>
      <p:sp>
        <p:nvSpPr>
          <p:cNvPr id="436" name="Google Shape;436;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Assignment 2</a:t>
            </a:r>
            <a:endParaRPr b="1">
              <a:solidFill>
                <a:srgbClr val="000000"/>
              </a:solidFill>
            </a:endParaRPr>
          </a:p>
        </p:txBody>
      </p:sp>
      <p:sp>
        <p:nvSpPr>
          <p:cNvPr id="437" name="Google Shape;437;p42"/>
          <p:cNvSpPr txBox="1">
            <a:spLocks noGrp="1"/>
          </p:cNvSpPr>
          <p:nvPr>
            <p:ph type="body" idx="1"/>
          </p:nvPr>
        </p:nvSpPr>
        <p:spPr>
          <a:xfrm>
            <a:off x="311700" y="1152475"/>
            <a:ext cx="8520600" cy="31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000000"/>
                </a:solidFill>
              </a:rPr>
              <a:t>You will implement the Chandy-Lamport snapshot algorithm</a:t>
            </a:r>
            <a:endParaRPr sz="2000">
              <a:solidFill>
                <a:srgbClr val="000000"/>
              </a:solidFill>
            </a:endParaRPr>
          </a:p>
          <a:p>
            <a:pPr marL="0" lvl="0" indent="0" algn="l" rtl="0">
              <a:spcBef>
                <a:spcPts val="1000"/>
              </a:spcBef>
              <a:spcAft>
                <a:spcPts val="0"/>
              </a:spcAft>
              <a:buNone/>
            </a:pPr>
            <a:r>
              <a:rPr lang="en" sz="2000">
                <a:solidFill>
                  <a:srgbClr val="000000"/>
                </a:solidFill>
              </a:rPr>
              <a:t>Application is a token passing system</a:t>
            </a:r>
            <a:endParaRPr sz="2000">
              <a:solidFill>
                <a:srgbClr val="000000"/>
              </a:solidFill>
            </a:endParaRPr>
          </a:p>
          <a:p>
            <a:pPr marL="0" lvl="0" indent="0" algn="l" rtl="0">
              <a:spcBef>
                <a:spcPts val="1000"/>
              </a:spcBef>
              <a:spcAft>
                <a:spcPts val="0"/>
              </a:spcAft>
              <a:buNone/>
            </a:pPr>
            <a:r>
              <a:rPr lang="en" sz="2000">
                <a:solidFill>
                  <a:srgbClr val="000000"/>
                </a:solidFill>
              </a:rPr>
              <a:t>	Number of tokens must be preserved in your snapshots</a:t>
            </a:r>
            <a:endParaRPr sz="2000">
              <a:solidFill>
                <a:srgbClr val="000000"/>
              </a:solidFill>
            </a:endParaRPr>
          </a:p>
          <a:p>
            <a:pPr marL="0" lvl="0" indent="0" algn="l" rtl="0">
              <a:spcBef>
                <a:spcPts val="1000"/>
              </a:spcBef>
              <a:spcAft>
                <a:spcPts val="0"/>
              </a:spcAft>
              <a:buNone/>
            </a:pPr>
            <a:r>
              <a:rPr lang="en" sz="2000">
                <a:solidFill>
                  <a:srgbClr val="000000"/>
                </a:solidFill>
              </a:rPr>
              <a:t>Implementation uses </a:t>
            </a:r>
            <a:r>
              <a:rPr lang="en" sz="2000" i="1">
                <a:solidFill>
                  <a:srgbClr val="000000"/>
                </a:solidFill>
              </a:rPr>
              <a:t>discrete time</a:t>
            </a:r>
            <a:r>
              <a:rPr lang="en" sz="2000">
                <a:solidFill>
                  <a:srgbClr val="000000"/>
                </a:solidFill>
              </a:rPr>
              <a:t> simulator to order events</a:t>
            </a:r>
            <a:endParaRPr sz="2000">
              <a:solidFill>
                <a:srgbClr val="000000"/>
              </a:solidFill>
            </a:endParaRPr>
          </a:p>
          <a:p>
            <a:pPr marL="0" lvl="0" indent="457200" algn="l" rtl="0">
              <a:spcBef>
                <a:spcPts val="1000"/>
              </a:spcBef>
              <a:spcAft>
                <a:spcPts val="0"/>
              </a:spcAft>
              <a:buNone/>
            </a:pPr>
            <a:r>
              <a:rPr lang="en" sz="2000">
                <a:solidFill>
                  <a:srgbClr val="000000"/>
                </a:solidFill>
                <a:latin typeface="Consolas"/>
                <a:ea typeface="Consolas"/>
                <a:cs typeface="Consolas"/>
                <a:sym typeface="Consolas"/>
              </a:rPr>
              <a:t>Simulator</a:t>
            </a:r>
            <a:r>
              <a:rPr lang="en" sz="2000">
                <a:solidFill>
                  <a:srgbClr val="000000"/>
                </a:solidFill>
              </a:rPr>
              <a:t> manages servers and injects events into the system</a:t>
            </a:r>
            <a:endParaRPr sz="2000">
              <a:solidFill>
                <a:srgbClr val="000000"/>
              </a:solidFill>
            </a:endParaRPr>
          </a:p>
          <a:p>
            <a:pPr marL="0" lvl="0" indent="457200" algn="l" rtl="0">
              <a:spcBef>
                <a:spcPts val="1000"/>
              </a:spcBef>
              <a:spcAft>
                <a:spcPts val="1000"/>
              </a:spcAft>
              <a:buNone/>
            </a:pPr>
            <a:r>
              <a:rPr lang="en" sz="2000">
                <a:solidFill>
                  <a:srgbClr val="000000"/>
                </a:solidFill>
                <a:latin typeface="Consolas"/>
                <a:ea typeface="Consolas"/>
                <a:cs typeface="Consolas"/>
                <a:sym typeface="Consolas"/>
              </a:rPr>
              <a:t>Server</a:t>
            </a:r>
            <a:r>
              <a:rPr lang="en" sz="2000">
                <a:solidFill>
                  <a:srgbClr val="000000"/>
                </a:solidFill>
              </a:rPr>
              <a:t> implements the snapshot algorithm</a:t>
            </a:r>
            <a:endParaRPr sz="20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7">
                                            <p:txEl>
                                              <p:pRg st="0" end="0"/>
                                            </p:txEl>
                                          </p:spTgt>
                                        </p:tgtEl>
                                        <p:attrNameLst>
                                          <p:attrName>style.visibility</p:attrName>
                                        </p:attrNameLst>
                                      </p:cBhvr>
                                      <p:to>
                                        <p:strVal val="visible"/>
                                      </p:to>
                                    </p:set>
                                    <p:animEffect transition="in" filter="fade">
                                      <p:cBhvr>
                                        <p:cTn id="7" dur="1"/>
                                        <p:tgtEl>
                                          <p:spTgt spid="4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7">
                                            <p:txEl>
                                              <p:pRg st="1" end="1"/>
                                            </p:txEl>
                                          </p:spTgt>
                                        </p:tgtEl>
                                        <p:attrNameLst>
                                          <p:attrName>style.visibility</p:attrName>
                                        </p:attrNameLst>
                                      </p:cBhvr>
                                      <p:to>
                                        <p:strVal val="visible"/>
                                      </p:to>
                                    </p:set>
                                    <p:animEffect transition="in" filter="fade">
                                      <p:cBhvr>
                                        <p:cTn id="12" dur="1"/>
                                        <p:tgtEl>
                                          <p:spTgt spid="4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7">
                                            <p:txEl>
                                              <p:pRg st="2" end="2"/>
                                            </p:txEl>
                                          </p:spTgt>
                                        </p:tgtEl>
                                        <p:attrNameLst>
                                          <p:attrName>style.visibility</p:attrName>
                                        </p:attrNameLst>
                                      </p:cBhvr>
                                      <p:to>
                                        <p:strVal val="visible"/>
                                      </p:to>
                                    </p:set>
                                    <p:animEffect transition="in" filter="fade">
                                      <p:cBhvr>
                                        <p:cTn id="17" dur="1"/>
                                        <p:tgtEl>
                                          <p:spTgt spid="4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7">
                                            <p:txEl>
                                              <p:pRg st="3" end="3"/>
                                            </p:txEl>
                                          </p:spTgt>
                                        </p:tgtEl>
                                        <p:attrNameLst>
                                          <p:attrName>style.visibility</p:attrName>
                                        </p:attrNameLst>
                                      </p:cBhvr>
                                      <p:to>
                                        <p:strVal val="visible"/>
                                      </p:to>
                                    </p:set>
                                    <p:animEffect transition="in" filter="fade">
                                      <p:cBhvr>
                                        <p:cTn id="22" dur="1"/>
                                        <p:tgtEl>
                                          <p:spTgt spid="4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7">
                                            <p:txEl>
                                              <p:pRg st="4" end="4"/>
                                            </p:txEl>
                                          </p:spTgt>
                                        </p:tgtEl>
                                        <p:attrNameLst>
                                          <p:attrName>style.visibility</p:attrName>
                                        </p:attrNameLst>
                                      </p:cBhvr>
                                      <p:to>
                                        <p:strVal val="visible"/>
                                      </p:to>
                                    </p:set>
                                    <p:animEffect transition="in" filter="fade">
                                      <p:cBhvr>
                                        <p:cTn id="27" dur="1"/>
                                        <p:tgtEl>
                                          <p:spTgt spid="4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7">
                                            <p:txEl>
                                              <p:pRg st="5" end="5"/>
                                            </p:txEl>
                                          </p:spTgt>
                                        </p:tgtEl>
                                        <p:attrNameLst>
                                          <p:attrName>style.visibility</p:attrName>
                                        </p:attrNameLst>
                                      </p:cBhvr>
                                      <p:to>
                                        <p:strVal val="visible"/>
                                      </p:to>
                                    </p:set>
                                    <p:animEffect transition="in" filter="fade">
                                      <p:cBhvr>
                                        <p:cTn id="32" dur="1"/>
                                        <p:tgtEl>
                                          <p:spTgt spid="4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1"/>
        <p:cNvGrpSpPr/>
        <p:nvPr/>
      </p:nvGrpSpPr>
      <p:grpSpPr>
        <a:xfrm>
          <a:off x="0" y="0"/>
          <a:ext cx="0" cy="0"/>
          <a:chOff x="0" y="0"/>
          <a:chExt cx="0" cy="0"/>
        </a:xfrm>
      </p:grpSpPr>
      <p:sp>
        <p:nvSpPr>
          <p:cNvPr id="442" name="Google Shape;44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Assignment 2 interfaces</a:t>
            </a:r>
            <a:endParaRPr b="1">
              <a:solidFill>
                <a:srgbClr val="000000"/>
              </a:solidFill>
            </a:endParaRPr>
          </a:p>
        </p:txBody>
      </p:sp>
      <p:sp>
        <p:nvSpPr>
          <p:cNvPr id="443" name="Google Shape;443;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00000"/>
                </a:solidFill>
                <a:latin typeface="Consolas"/>
                <a:ea typeface="Consolas"/>
                <a:cs typeface="Consolas"/>
                <a:sym typeface="Consolas"/>
              </a:rPr>
              <a:t>func (sim *Simulator) Tick()</a:t>
            </a:r>
            <a:endParaRPr sz="1500">
              <a:solidFill>
                <a:srgbClr val="000000"/>
              </a:solidFill>
              <a:latin typeface="Consolas"/>
              <a:ea typeface="Consolas"/>
              <a:cs typeface="Consolas"/>
              <a:sym typeface="Consolas"/>
            </a:endParaRPr>
          </a:p>
          <a:p>
            <a:pPr marL="0" lvl="0" indent="0" algn="l" rtl="0">
              <a:spcBef>
                <a:spcPts val="1800"/>
              </a:spcBef>
              <a:spcAft>
                <a:spcPts val="0"/>
              </a:spcAft>
              <a:buNone/>
            </a:pPr>
            <a:r>
              <a:rPr lang="en" sz="1500">
                <a:solidFill>
                  <a:srgbClr val="000000"/>
                </a:solidFill>
                <a:latin typeface="Consolas"/>
                <a:ea typeface="Consolas"/>
                <a:cs typeface="Consolas"/>
                <a:sym typeface="Consolas"/>
              </a:rPr>
              <a:t>func (sim *Simulator) StartSnapshot(serverId string)</a:t>
            </a:r>
            <a:endParaRPr sz="1500">
              <a:solidFill>
                <a:srgbClr val="000000"/>
              </a:solidFill>
              <a:latin typeface="Consolas"/>
              <a:ea typeface="Consolas"/>
              <a:cs typeface="Consolas"/>
              <a:sym typeface="Consolas"/>
            </a:endParaRPr>
          </a:p>
          <a:p>
            <a:pPr marL="0" lvl="0" indent="0" algn="l" rtl="0">
              <a:spcBef>
                <a:spcPts val="1800"/>
              </a:spcBef>
              <a:spcAft>
                <a:spcPts val="0"/>
              </a:spcAft>
              <a:buNone/>
            </a:pPr>
            <a:r>
              <a:rPr lang="en" sz="1500">
                <a:solidFill>
                  <a:srgbClr val="000000"/>
                </a:solidFill>
                <a:latin typeface="Consolas"/>
                <a:ea typeface="Consolas"/>
                <a:cs typeface="Consolas"/>
                <a:sym typeface="Consolas"/>
              </a:rPr>
              <a:t>func (sim *Simulator) NotifySnapshotComplete(serverId string, snapshotId int)</a:t>
            </a:r>
            <a:endParaRPr sz="1500">
              <a:solidFill>
                <a:srgbClr val="000000"/>
              </a:solidFill>
              <a:latin typeface="Consolas"/>
              <a:ea typeface="Consolas"/>
              <a:cs typeface="Consolas"/>
              <a:sym typeface="Consolas"/>
            </a:endParaRPr>
          </a:p>
          <a:p>
            <a:pPr marL="0" lvl="0" indent="0" algn="l" rtl="0">
              <a:spcBef>
                <a:spcPts val="1800"/>
              </a:spcBef>
              <a:spcAft>
                <a:spcPts val="0"/>
              </a:spcAft>
              <a:buNone/>
            </a:pPr>
            <a:r>
              <a:rPr lang="en" sz="1500">
                <a:solidFill>
                  <a:srgbClr val="000000"/>
                </a:solidFill>
                <a:latin typeface="Consolas"/>
                <a:ea typeface="Consolas"/>
                <a:cs typeface="Consolas"/>
                <a:sym typeface="Consolas"/>
              </a:rPr>
              <a:t>func (sim *Simulator) CollectSnapshot(snapshotId int) *SnapshotState</a:t>
            </a:r>
            <a:endParaRPr sz="1500">
              <a:solidFill>
                <a:srgbClr val="000000"/>
              </a:solidFill>
              <a:latin typeface="Consolas"/>
              <a:ea typeface="Consolas"/>
              <a:cs typeface="Consolas"/>
              <a:sym typeface="Consolas"/>
            </a:endParaRPr>
          </a:p>
          <a:p>
            <a:pPr marL="0" lvl="0" indent="0" algn="l" rtl="0">
              <a:spcBef>
                <a:spcPts val="1800"/>
              </a:spcBef>
              <a:spcAft>
                <a:spcPts val="0"/>
              </a:spcAft>
              <a:buNone/>
            </a:pPr>
            <a:r>
              <a:rPr lang="en" i="1">
                <a:solidFill>
                  <a:srgbClr val="000000"/>
                </a:solidFill>
              </a:rPr>
              <a:t>What kind of state does the simulator need to keep track of?</a:t>
            </a:r>
            <a:endParaRPr i="1">
              <a:solidFill>
                <a:srgbClr val="000000"/>
              </a:solidFill>
            </a:endParaRPr>
          </a:p>
          <a:p>
            <a:pPr marL="0" lvl="0" indent="0" algn="l" rtl="0">
              <a:spcBef>
                <a:spcPts val="1800"/>
              </a:spcBef>
              <a:spcAft>
                <a:spcPts val="1800"/>
              </a:spcAft>
              <a:buNone/>
            </a:pPr>
            <a:r>
              <a:rPr lang="en">
                <a:solidFill>
                  <a:srgbClr val="000000"/>
                </a:solidFill>
              </a:rPr>
              <a:t>	Time, topology, channels to signal the completion of snapshots</a:t>
            </a:r>
            <a:endParaRPr>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3">
                                            <p:txEl>
                                              <p:pRg st="0" end="0"/>
                                            </p:txEl>
                                          </p:spTgt>
                                        </p:tgtEl>
                                        <p:attrNameLst>
                                          <p:attrName>style.visibility</p:attrName>
                                        </p:attrNameLst>
                                      </p:cBhvr>
                                      <p:to>
                                        <p:strVal val="visible"/>
                                      </p:to>
                                    </p:set>
                                    <p:animEffect transition="in" filter="fade">
                                      <p:cBhvr>
                                        <p:cTn id="7" dur="1"/>
                                        <p:tgtEl>
                                          <p:spTgt spid="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3">
                                            <p:txEl>
                                              <p:pRg st="1" end="1"/>
                                            </p:txEl>
                                          </p:spTgt>
                                        </p:tgtEl>
                                        <p:attrNameLst>
                                          <p:attrName>style.visibility</p:attrName>
                                        </p:attrNameLst>
                                      </p:cBhvr>
                                      <p:to>
                                        <p:strVal val="visible"/>
                                      </p:to>
                                    </p:set>
                                    <p:animEffect transition="in" filter="fade">
                                      <p:cBhvr>
                                        <p:cTn id="12" dur="1"/>
                                        <p:tgtEl>
                                          <p:spTgt spid="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3">
                                            <p:txEl>
                                              <p:pRg st="2" end="2"/>
                                            </p:txEl>
                                          </p:spTgt>
                                        </p:tgtEl>
                                        <p:attrNameLst>
                                          <p:attrName>style.visibility</p:attrName>
                                        </p:attrNameLst>
                                      </p:cBhvr>
                                      <p:to>
                                        <p:strVal val="visible"/>
                                      </p:to>
                                    </p:set>
                                    <p:animEffect transition="in" filter="fade">
                                      <p:cBhvr>
                                        <p:cTn id="17" dur="1"/>
                                        <p:tgtEl>
                                          <p:spTgt spid="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3">
                                            <p:txEl>
                                              <p:pRg st="3" end="3"/>
                                            </p:txEl>
                                          </p:spTgt>
                                        </p:tgtEl>
                                        <p:attrNameLst>
                                          <p:attrName>style.visibility</p:attrName>
                                        </p:attrNameLst>
                                      </p:cBhvr>
                                      <p:to>
                                        <p:strVal val="visible"/>
                                      </p:to>
                                    </p:set>
                                    <p:animEffect transition="in" filter="fade">
                                      <p:cBhvr>
                                        <p:cTn id="22" dur="1"/>
                                        <p:tgtEl>
                                          <p:spTgt spid="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3">
                                            <p:txEl>
                                              <p:pRg st="4" end="4"/>
                                            </p:txEl>
                                          </p:spTgt>
                                        </p:tgtEl>
                                        <p:attrNameLst>
                                          <p:attrName>style.visibility</p:attrName>
                                        </p:attrNameLst>
                                      </p:cBhvr>
                                      <p:to>
                                        <p:strVal val="visible"/>
                                      </p:to>
                                    </p:set>
                                    <p:animEffect transition="in" filter="fade">
                                      <p:cBhvr>
                                        <p:cTn id="27" dur="1"/>
                                        <p:tgtEl>
                                          <p:spTgt spid="4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3">
                                            <p:txEl>
                                              <p:pRg st="5" end="5"/>
                                            </p:txEl>
                                          </p:spTgt>
                                        </p:tgtEl>
                                        <p:attrNameLst>
                                          <p:attrName>style.visibility</p:attrName>
                                        </p:attrNameLst>
                                      </p:cBhvr>
                                      <p:to>
                                        <p:strVal val="visible"/>
                                      </p:to>
                                    </p:set>
                                    <p:animEffect transition="in" filter="fade">
                                      <p:cBhvr>
                                        <p:cTn id="32" dur="1"/>
                                        <p:tgtEl>
                                          <p:spTgt spid="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7"/>
        <p:cNvGrpSpPr/>
        <p:nvPr/>
      </p:nvGrpSpPr>
      <p:grpSpPr>
        <a:xfrm>
          <a:off x="0" y="0"/>
          <a:ext cx="0" cy="0"/>
          <a:chOff x="0" y="0"/>
          <a:chExt cx="0" cy="0"/>
        </a:xfrm>
      </p:grpSpPr>
      <p:sp>
        <p:nvSpPr>
          <p:cNvPr id="448" name="Google Shape;44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Assignment 2 interfaces</a:t>
            </a:r>
            <a:endParaRPr b="1">
              <a:solidFill>
                <a:srgbClr val="000000"/>
              </a:solidFill>
            </a:endParaRPr>
          </a:p>
        </p:txBody>
      </p:sp>
      <p:sp>
        <p:nvSpPr>
          <p:cNvPr id="449" name="Google Shape;449;p44"/>
          <p:cNvSpPr txBox="1">
            <a:spLocks noGrp="1"/>
          </p:cNvSpPr>
          <p:nvPr>
            <p:ph type="body" idx="1"/>
          </p:nvPr>
        </p:nvSpPr>
        <p:spPr>
          <a:xfrm>
            <a:off x="311700" y="1152475"/>
            <a:ext cx="8686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00000"/>
                </a:solidFill>
                <a:latin typeface="Consolas"/>
                <a:ea typeface="Consolas"/>
                <a:cs typeface="Consolas"/>
                <a:sym typeface="Consolas"/>
              </a:rPr>
              <a:t>func (server *Server) SendToNeighbors(message interface{})</a:t>
            </a:r>
            <a:endParaRPr sz="1500">
              <a:solidFill>
                <a:srgbClr val="000000"/>
              </a:solidFill>
              <a:latin typeface="Consolas"/>
              <a:ea typeface="Consolas"/>
              <a:cs typeface="Consolas"/>
              <a:sym typeface="Consolas"/>
            </a:endParaRPr>
          </a:p>
          <a:p>
            <a:pPr marL="0" lvl="0" indent="0" algn="l" rtl="0">
              <a:spcBef>
                <a:spcPts val="1800"/>
              </a:spcBef>
              <a:spcAft>
                <a:spcPts val="0"/>
              </a:spcAft>
              <a:buNone/>
            </a:pPr>
            <a:r>
              <a:rPr lang="en" sz="1500">
                <a:solidFill>
                  <a:srgbClr val="000000"/>
                </a:solidFill>
                <a:latin typeface="Consolas"/>
                <a:ea typeface="Consolas"/>
                <a:cs typeface="Consolas"/>
                <a:sym typeface="Consolas"/>
              </a:rPr>
              <a:t>func (server *Server) SendTokens(numTokens int, dest string)</a:t>
            </a:r>
            <a:endParaRPr sz="1500">
              <a:solidFill>
                <a:srgbClr val="000000"/>
              </a:solidFill>
              <a:latin typeface="Consolas"/>
              <a:ea typeface="Consolas"/>
              <a:cs typeface="Consolas"/>
              <a:sym typeface="Consolas"/>
            </a:endParaRPr>
          </a:p>
          <a:p>
            <a:pPr marL="0" lvl="0" indent="0" algn="l" rtl="0">
              <a:spcBef>
                <a:spcPts val="1800"/>
              </a:spcBef>
              <a:spcAft>
                <a:spcPts val="0"/>
              </a:spcAft>
              <a:buNone/>
            </a:pPr>
            <a:r>
              <a:rPr lang="en" sz="1500">
                <a:solidFill>
                  <a:srgbClr val="000000"/>
                </a:solidFill>
                <a:latin typeface="Consolas"/>
                <a:ea typeface="Consolas"/>
                <a:cs typeface="Consolas"/>
                <a:sym typeface="Consolas"/>
              </a:rPr>
              <a:t>func (server *Server) HandlePacket(src string, message interface{})</a:t>
            </a:r>
            <a:endParaRPr sz="1500">
              <a:solidFill>
                <a:srgbClr val="000000"/>
              </a:solidFill>
              <a:latin typeface="Consolas"/>
              <a:ea typeface="Consolas"/>
              <a:cs typeface="Consolas"/>
              <a:sym typeface="Consolas"/>
            </a:endParaRPr>
          </a:p>
          <a:p>
            <a:pPr marL="0" lvl="0" indent="0" algn="l" rtl="0">
              <a:spcBef>
                <a:spcPts val="1800"/>
              </a:spcBef>
              <a:spcAft>
                <a:spcPts val="0"/>
              </a:spcAft>
              <a:buNone/>
            </a:pPr>
            <a:r>
              <a:rPr lang="en" sz="1500">
                <a:solidFill>
                  <a:srgbClr val="000000"/>
                </a:solidFill>
                <a:latin typeface="Consolas"/>
                <a:ea typeface="Consolas"/>
                <a:cs typeface="Consolas"/>
                <a:sym typeface="Consolas"/>
              </a:rPr>
              <a:t>func (server *Server) StartSnapshot(snapshotId int)</a:t>
            </a:r>
            <a:endParaRPr sz="1500">
              <a:solidFill>
                <a:srgbClr val="000000"/>
              </a:solidFill>
              <a:latin typeface="Consolas"/>
              <a:ea typeface="Consolas"/>
              <a:cs typeface="Consolas"/>
              <a:sym typeface="Consolas"/>
            </a:endParaRPr>
          </a:p>
          <a:p>
            <a:pPr marL="0" lvl="0" indent="0" algn="l" rtl="0">
              <a:spcBef>
                <a:spcPts val="1800"/>
              </a:spcBef>
              <a:spcAft>
                <a:spcPts val="0"/>
              </a:spcAft>
              <a:buNone/>
            </a:pPr>
            <a:r>
              <a:rPr lang="en" i="1">
                <a:solidFill>
                  <a:srgbClr val="000000"/>
                </a:solidFill>
              </a:rPr>
              <a:t>What kind of state does the server need to keep track of?</a:t>
            </a:r>
            <a:endParaRPr i="1">
              <a:solidFill>
                <a:srgbClr val="000000"/>
              </a:solidFill>
            </a:endParaRPr>
          </a:p>
          <a:p>
            <a:pPr marL="0" lvl="0" indent="0" algn="l" rtl="0">
              <a:spcBef>
                <a:spcPts val="1800"/>
              </a:spcBef>
              <a:spcAft>
                <a:spcPts val="1800"/>
              </a:spcAft>
              <a:buNone/>
            </a:pPr>
            <a:r>
              <a:rPr lang="en">
                <a:solidFill>
                  <a:srgbClr val="000000"/>
                </a:solidFill>
              </a:rPr>
              <a:t>	Local state, neighbors, which interfaces received markers, recorded messages</a:t>
            </a:r>
            <a:endParaRPr>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9">
                                            <p:txEl>
                                              <p:pRg st="0" end="0"/>
                                            </p:txEl>
                                          </p:spTgt>
                                        </p:tgtEl>
                                        <p:attrNameLst>
                                          <p:attrName>style.visibility</p:attrName>
                                        </p:attrNameLst>
                                      </p:cBhvr>
                                      <p:to>
                                        <p:strVal val="visible"/>
                                      </p:to>
                                    </p:set>
                                    <p:animEffect transition="in" filter="fade">
                                      <p:cBhvr>
                                        <p:cTn id="7" dur="1"/>
                                        <p:tgtEl>
                                          <p:spTgt spid="4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9">
                                            <p:txEl>
                                              <p:pRg st="1" end="1"/>
                                            </p:txEl>
                                          </p:spTgt>
                                        </p:tgtEl>
                                        <p:attrNameLst>
                                          <p:attrName>style.visibility</p:attrName>
                                        </p:attrNameLst>
                                      </p:cBhvr>
                                      <p:to>
                                        <p:strVal val="visible"/>
                                      </p:to>
                                    </p:set>
                                    <p:animEffect transition="in" filter="fade">
                                      <p:cBhvr>
                                        <p:cTn id="12" dur="1"/>
                                        <p:tgtEl>
                                          <p:spTgt spid="4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9">
                                            <p:txEl>
                                              <p:pRg st="2" end="2"/>
                                            </p:txEl>
                                          </p:spTgt>
                                        </p:tgtEl>
                                        <p:attrNameLst>
                                          <p:attrName>style.visibility</p:attrName>
                                        </p:attrNameLst>
                                      </p:cBhvr>
                                      <p:to>
                                        <p:strVal val="visible"/>
                                      </p:to>
                                    </p:set>
                                    <p:animEffect transition="in" filter="fade">
                                      <p:cBhvr>
                                        <p:cTn id="17" dur="1"/>
                                        <p:tgtEl>
                                          <p:spTgt spid="4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9">
                                            <p:txEl>
                                              <p:pRg st="3" end="3"/>
                                            </p:txEl>
                                          </p:spTgt>
                                        </p:tgtEl>
                                        <p:attrNameLst>
                                          <p:attrName>style.visibility</p:attrName>
                                        </p:attrNameLst>
                                      </p:cBhvr>
                                      <p:to>
                                        <p:strVal val="visible"/>
                                      </p:to>
                                    </p:set>
                                    <p:animEffect transition="in" filter="fade">
                                      <p:cBhvr>
                                        <p:cTn id="22" dur="1"/>
                                        <p:tgtEl>
                                          <p:spTgt spid="4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9">
                                            <p:txEl>
                                              <p:pRg st="4" end="4"/>
                                            </p:txEl>
                                          </p:spTgt>
                                        </p:tgtEl>
                                        <p:attrNameLst>
                                          <p:attrName>style.visibility</p:attrName>
                                        </p:attrNameLst>
                                      </p:cBhvr>
                                      <p:to>
                                        <p:strVal val="visible"/>
                                      </p:to>
                                    </p:set>
                                    <p:animEffect transition="in" filter="fade">
                                      <p:cBhvr>
                                        <p:cTn id="27" dur="1"/>
                                        <p:tgtEl>
                                          <p:spTgt spid="44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9">
                                            <p:txEl>
                                              <p:pRg st="5" end="5"/>
                                            </p:txEl>
                                          </p:spTgt>
                                        </p:tgtEl>
                                        <p:attrNameLst>
                                          <p:attrName>style.visibility</p:attrName>
                                        </p:attrNameLst>
                                      </p:cBhvr>
                                      <p:to>
                                        <p:strVal val="visible"/>
                                      </p:to>
                                    </p:set>
                                    <p:animEffect transition="in" filter="fade">
                                      <p:cBhvr>
                                        <p:cTn id="32" dur="1"/>
                                        <p:tgtEl>
                                          <p:spTgt spid="4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3"/>
        <p:cNvGrpSpPr/>
        <p:nvPr/>
      </p:nvGrpSpPr>
      <p:grpSpPr>
        <a:xfrm>
          <a:off x="0" y="0"/>
          <a:ext cx="0" cy="0"/>
          <a:chOff x="0" y="0"/>
          <a:chExt cx="0" cy="0"/>
        </a:xfrm>
      </p:grpSpPr>
      <p:sp>
        <p:nvSpPr>
          <p:cNvPr id="454" name="Google Shape;454;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Assignment 2</a:t>
            </a:r>
            <a:endParaRPr b="1">
              <a:solidFill>
                <a:srgbClr val="000000"/>
              </a:solidFill>
            </a:endParaRPr>
          </a:p>
        </p:txBody>
      </p:sp>
      <p:sp>
        <p:nvSpPr>
          <p:cNvPr id="455" name="Google Shape;455;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800"/>
              </a:spcAft>
              <a:buNone/>
            </a:pPr>
            <a:r>
              <a:rPr lang="en" sz="2400" dirty="0">
                <a:solidFill>
                  <a:srgbClr val="000000"/>
                </a:solidFill>
              </a:rPr>
              <a:t>Due </a:t>
            </a:r>
            <a:r>
              <a:rPr lang="en" sz="2400" dirty="0" smtClean="0">
                <a:solidFill>
                  <a:srgbClr val="000000"/>
                </a:solidFill>
              </a:rPr>
              <a:t>10/1</a:t>
            </a:r>
            <a:r>
              <a:rPr lang="en-US" sz="2400" dirty="0" smtClean="0">
                <a:solidFill>
                  <a:srgbClr val="000000"/>
                </a:solidFill>
              </a:rPr>
              <a:t>7</a:t>
            </a:r>
            <a:r>
              <a:rPr lang="en" sz="2400" dirty="0" smtClean="0">
                <a:solidFill>
                  <a:srgbClr val="000000"/>
                </a:solidFill>
              </a:rPr>
              <a:t> </a:t>
            </a:r>
            <a:r>
              <a:rPr lang="en" sz="2400" dirty="0">
                <a:solidFill>
                  <a:srgbClr val="000000"/>
                </a:solidFill>
              </a:rPr>
              <a:t>(Thursday) at 11:59pm!</a:t>
            </a:r>
            <a:endParaRPr sz="2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5">
                                            <p:txEl>
                                              <p:pRg st="0" end="0"/>
                                            </p:txEl>
                                          </p:spTgt>
                                        </p:tgtEl>
                                        <p:attrNameLst>
                                          <p:attrName>style.visibility</p:attrName>
                                        </p:attrNameLst>
                                      </p:cBhvr>
                                      <p:to>
                                        <p:strVal val="visible"/>
                                      </p:to>
                                    </p:set>
                                    <p:animEffect transition="in" filter="fade">
                                      <p:cBhvr>
                                        <p:cTn id="7" dur="1"/>
                                        <p:tgtEl>
                                          <p:spTgt spid="4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9"/>
        <p:cNvGrpSpPr/>
        <p:nvPr/>
      </p:nvGrpSpPr>
      <p:grpSpPr>
        <a:xfrm>
          <a:off x="0" y="0"/>
          <a:ext cx="0" cy="0"/>
          <a:chOff x="0" y="0"/>
          <a:chExt cx="0" cy="0"/>
        </a:xfrm>
      </p:grpSpPr>
      <p:sp>
        <p:nvSpPr>
          <p:cNvPr id="460" name="Google Shape;460;p46"/>
          <p:cNvSpPr txBox="1">
            <a:spLocks noGrp="1"/>
          </p:cNvSpPr>
          <p:nvPr>
            <p:ph type="ctrTitle" idx="4294967295"/>
          </p:nvPr>
        </p:nvSpPr>
        <p:spPr>
          <a:xfrm>
            <a:off x="311708" y="1545450"/>
            <a:ext cx="85206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rgbClr val="000000"/>
                </a:solidFill>
              </a:rPr>
              <a:t>Distributed database exercise</a:t>
            </a:r>
            <a:endParaRPr sz="40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4"/>
        <p:cNvGrpSpPr/>
        <p:nvPr/>
      </p:nvGrpSpPr>
      <p:grpSpPr>
        <a:xfrm>
          <a:off x="0" y="0"/>
          <a:ext cx="0" cy="0"/>
          <a:chOff x="0" y="0"/>
          <a:chExt cx="0" cy="0"/>
        </a:xfrm>
      </p:grpSpPr>
      <p:grpSp>
        <p:nvGrpSpPr>
          <p:cNvPr id="465" name="Google Shape;465;p47"/>
          <p:cNvGrpSpPr/>
          <p:nvPr/>
        </p:nvGrpSpPr>
        <p:grpSpPr>
          <a:xfrm>
            <a:off x="2505475" y="925477"/>
            <a:ext cx="3878199" cy="3292525"/>
            <a:chOff x="1122975" y="976764"/>
            <a:chExt cx="3878199" cy="3292525"/>
          </a:xfrm>
        </p:grpSpPr>
        <p:cxnSp>
          <p:nvCxnSpPr>
            <p:cNvPr id="466" name="Google Shape;466;p47"/>
            <p:cNvCxnSpPr/>
            <p:nvPr/>
          </p:nvCxnSpPr>
          <p:spPr>
            <a:xfrm>
              <a:off x="2157145" y="1482344"/>
              <a:ext cx="1818000" cy="0"/>
            </a:xfrm>
            <a:prstGeom prst="straightConnector1">
              <a:avLst/>
            </a:prstGeom>
            <a:noFill/>
            <a:ln w="28575" cap="flat" cmpd="sng">
              <a:solidFill>
                <a:schemeClr val="dk2"/>
              </a:solidFill>
              <a:prstDash val="solid"/>
              <a:round/>
              <a:headEnd type="triangle" w="med" len="med"/>
              <a:tailEnd type="none" w="med" len="med"/>
            </a:ln>
          </p:spPr>
        </p:cxnSp>
        <p:cxnSp>
          <p:nvCxnSpPr>
            <p:cNvPr id="467" name="Google Shape;467;p47"/>
            <p:cNvCxnSpPr/>
            <p:nvPr/>
          </p:nvCxnSpPr>
          <p:spPr>
            <a:xfrm>
              <a:off x="2154353" y="1347503"/>
              <a:ext cx="1818000" cy="0"/>
            </a:xfrm>
            <a:prstGeom prst="straightConnector1">
              <a:avLst/>
            </a:prstGeom>
            <a:noFill/>
            <a:ln w="28575" cap="flat" cmpd="sng">
              <a:solidFill>
                <a:schemeClr val="dk2"/>
              </a:solidFill>
              <a:prstDash val="solid"/>
              <a:round/>
              <a:headEnd type="none" w="med" len="med"/>
              <a:tailEnd type="triangle" w="med" len="med"/>
            </a:ln>
          </p:spPr>
        </p:cxnSp>
        <p:sp>
          <p:nvSpPr>
            <p:cNvPr id="468" name="Google Shape;468;p47"/>
            <p:cNvSpPr/>
            <p:nvPr/>
          </p:nvSpPr>
          <p:spPr>
            <a:xfrm>
              <a:off x="1122975" y="976764"/>
              <a:ext cx="1031400" cy="10746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7"/>
            <p:cNvSpPr/>
            <p:nvPr/>
          </p:nvSpPr>
          <p:spPr>
            <a:xfrm>
              <a:off x="3969774" y="976764"/>
              <a:ext cx="1031400" cy="1074600"/>
            </a:xfrm>
            <a:prstGeom prst="ellipse">
              <a:avLst/>
            </a:prstGeom>
            <a:solidFill>
              <a:srgbClr val="000000"/>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7"/>
            <p:cNvSpPr txBox="1"/>
            <p:nvPr/>
          </p:nvSpPr>
          <p:spPr>
            <a:xfrm>
              <a:off x="1230688" y="1196201"/>
              <a:ext cx="8160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A</a:t>
              </a:r>
              <a:endParaRPr sz="2400" b="1">
                <a:solidFill>
                  <a:srgbClr val="FFFFFF"/>
                </a:solidFill>
              </a:endParaRPr>
            </a:p>
          </p:txBody>
        </p:sp>
        <p:sp>
          <p:nvSpPr>
            <p:cNvPr id="471" name="Google Shape;471;p47"/>
            <p:cNvSpPr txBox="1"/>
            <p:nvPr/>
          </p:nvSpPr>
          <p:spPr>
            <a:xfrm>
              <a:off x="4085595" y="1196201"/>
              <a:ext cx="8160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B</a:t>
              </a:r>
              <a:endParaRPr sz="2400" b="1">
                <a:solidFill>
                  <a:srgbClr val="FFFFFF"/>
                </a:solidFill>
              </a:endParaRPr>
            </a:p>
          </p:txBody>
        </p:sp>
        <p:sp>
          <p:nvSpPr>
            <p:cNvPr id="472" name="Google Shape;472;p47"/>
            <p:cNvSpPr/>
            <p:nvPr/>
          </p:nvSpPr>
          <p:spPr>
            <a:xfrm>
              <a:off x="2488408" y="3194690"/>
              <a:ext cx="1031400" cy="1074600"/>
            </a:xfrm>
            <a:prstGeom prst="ellipse">
              <a:avLst/>
            </a:prstGeom>
            <a:solidFill>
              <a:srgbClr val="000000"/>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7"/>
            <p:cNvSpPr txBox="1"/>
            <p:nvPr/>
          </p:nvSpPr>
          <p:spPr>
            <a:xfrm>
              <a:off x="2604229" y="3414127"/>
              <a:ext cx="8160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C</a:t>
              </a:r>
              <a:endParaRPr sz="2400" b="1">
                <a:solidFill>
                  <a:srgbClr val="FFFFFF"/>
                </a:solidFill>
              </a:endParaRPr>
            </a:p>
          </p:txBody>
        </p:sp>
        <p:cxnSp>
          <p:nvCxnSpPr>
            <p:cNvPr id="474" name="Google Shape;474;p47"/>
            <p:cNvCxnSpPr/>
            <p:nvPr/>
          </p:nvCxnSpPr>
          <p:spPr>
            <a:xfrm rot="3446748">
              <a:off x="1446300" y="2680143"/>
              <a:ext cx="1540428" cy="0"/>
            </a:xfrm>
            <a:prstGeom prst="straightConnector1">
              <a:avLst/>
            </a:prstGeom>
            <a:noFill/>
            <a:ln w="28575" cap="flat" cmpd="sng">
              <a:solidFill>
                <a:schemeClr val="dk2"/>
              </a:solidFill>
              <a:prstDash val="solid"/>
              <a:round/>
              <a:headEnd type="triangle" w="med" len="med"/>
              <a:tailEnd type="none" w="med" len="med"/>
            </a:ln>
          </p:spPr>
        </p:cxnSp>
        <p:cxnSp>
          <p:nvCxnSpPr>
            <p:cNvPr id="475" name="Google Shape;475;p47"/>
            <p:cNvCxnSpPr/>
            <p:nvPr/>
          </p:nvCxnSpPr>
          <p:spPr>
            <a:xfrm rot="3446748">
              <a:off x="1570754" y="2607358"/>
              <a:ext cx="1540428" cy="0"/>
            </a:xfrm>
            <a:prstGeom prst="straightConnector1">
              <a:avLst/>
            </a:prstGeom>
            <a:noFill/>
            <a:ln w="28575" cap="flat" cmpd="sng">
              <a:solidFill>
                <a:schemeClr val="dk2"/>
              </a:solidFill>
              <a:prstDash val="solid"/>
              <a:round/>
              <a:headEnd type="none" w="med" len="med"/>
              <a:tailEnd type="triangle" w="med" len="med"/>
            </a:ln>
          </p:spPr>
        </p:cxnSp>
        <p:cxnSp>
          <p:nvCxnSpPr>
            <p:cNvPr id="476" name="Google Shape;476;p47"/>
            <p:cNvCxnSpPr/>
            <p:nvPr/>
          </p:nvCxnSpPr>
          <p:spPr>
            <a:xfrm rot="7353330">
              <a:off x="2966064" y="2643283"/>
              <a:ext cx="1626228" cy="0"/>
            </a:xfrm>
            <a:prstGeom prst="straightConnector1">
              <a:avLst/>
            </a:prstGeom>
            <a:noFill/>
            <a:ln w="28575" cap="flat" cmpd="sng">
              <a:solidFill>
                <a:schemeClr val="dk2"/>
              </a:solidFill>
              <a:prstDash val="solid"/>
              <a:round/>
              <a:headEnd type="triangle" w="med" len="med"/>
              <a:tailEnd type="none" w="med" len="med"/>
            </a:ln>
          </p:spPr>
        </p:cxnSp>
        <p:cxnSp>
          <p:nvCxnSpPr>
            <p:cNvPr id="477" name="Google Shape;477;p47"/>
            <p:cNvCxnSpPr/>
            <p:nvPr/>
          </p:nvCxnSpPr>
          <p:spPr>
            <a:xfrm flipH="1">
              <a:off x="3424092" y="2021378"/>
              <a:ext cx="914700" cy="1425000"/>
            </a:xfrm>
            <a:prstGeom prst="straightConnector1">
              <a:avLst/>
            </a:prstGeom>
            <a:noFill/>
            <a:ln w="28575" cap="flat" cmpd="sng">
              <a:solidFill>
                <a:schemeClr val="dk2"/>
              </a:solidFill>
              <a:prstDash val="solid"/>
              <a:round/>
              <a:headEnd type="none" w="med" len="med"/>
              <a:tailEnd type="triangle" w="med" len="med"/>
            </a:ln>
          </p:spPr>
        </p:cxnSp>
      </p:grpSp>
      <p:sp>
        <p:nvSpPr>
          <p:cNvPr id="478" name="Google Shape;478;p47"/>
          <p:cNvSpPr txBox="1"/>
          <p:nvPr/>
        </p:nvSpPr>
        <p:spPr>
          <a:xfrm>
            <a:off x="1727250" y="290088"/>
            <a:ext cx="25593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x = 1, y = 1, z = 1</a:t>
            </a:r>
            <a:endParaRPr sz="2400"/>
          </a:p>
        </p:txBody>
      </p:sp>
      <p:sp>
        <p:nvSpPr>
          <p:cNvPr id="479" name="Google Shape;479;p47"/>
          <p:cNvSpPr txBox="1"/>
          <p:nvPr/>
        </p:nvSpPr>
        <p:spPr>
          <a:xfrm>
            <a:off x="4857475" y="290100"/>
            <a:ext cx="27471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d = 4, e = 5, x = 1</a:t>
            </a:r>
            <a:endParaRPr sz="2400"/>
          </a:p>
        </p:txBody>
      </p:sp>
      <p:sp>
        <p:nvSpPr>
          <p:cNvPr id="480" name="Google Shape;480;p47"/>
          <p:cNvSpPr txBox="1"/>
          <p:nvPr/>
        </p:nvSpPr>
        <p:spPr>
          <a:xfrm>
            <a:off x="2835225" y="4218013"/>
            <a:ext cx="32187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d = 4, f = 10, y = 1</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4"/>
        <p:cNvGrpSpPr/>
        <p:nvPr/>
      </p:nvGrpSpPr>
      <p:grpSpPr>
        <a:xfrm>
          <a:off x="0" y="0"/>
          <a:ext cx="0" cy="0"/>
          <a:chOff x="0" y="0"/>
          <a:chExt cx="0" cy="0"/>
        </a:xfrm>
      </p:grpSpPr>
      <p:grpSp>
        <p:nvGrpSpPr>
          <p:cNvPr id="485" name="Google Shape;485;p48"/>
          <p:cNvGrpSpPr/>
          <p:nvPr/>
        </p:nvGrpSpPr>
        <p:grpSpPr>
          <a:xfrm>
            <a:off x="2505475" y="925477"/>
            <a:ext cx="3878199" cy="3292525"/>
            <a:chOff x="1122975" y="976764"/>
            <a:chExt cx="3878199" cy="3292525"/>
          </a:xfrm>
        </p:grpSpPr>
        <p:cxnSp>
          <p:nvCxnSpPr>
            <p:cNvPr id="486" name="Google Shape;486;p48"/>
            <p:cNvCxnSpPr/>
            <p:nvPr/>
          </p:nvCxnSpPr>
          <p:spPr>
            <a:xfrm>
              <a:off x="2157145" y="1482344"/>
              <a:ext cx="1818000" cy="0"/>
            </a:xfrm>
            <a:prstGeom prst="straightConnector1">
              <a:avLst/>
            </a:prstGeom>
            <a:noFill/>
            <a:ln w="28575" cap="flat" cmpd="sng">
              <a:solidFill>
                <a:schemeClr val="dk2"/>
              </a:solidFill>
              <a:prstDash val="solid"/>
              <a:round/>
              <a:headEnd type="triangle" w="med" len="med"/>
              <a:tailEnd type="none" w="med" len="med"/>
            </a:ln>
          </p:spPr>
        </p:cxnSp>
        <p:cxnSp>
          <p:nvCxnSpPr>
            <p:cNvPr id="487" name="Google Shape;487;p48"/>
            <p:cNvCxnSpPr/>
            <p:nvPr/>
          </p:nvCxnSpPr>
          <p:spPr>
            <a:xfrm>
              <a:off x="2154353" y="1347503"/>
              <a:ext cx="1818000" cy="0"/>
            </a:xfrm>
            <a:prstGeom prst="straightConnector1">
              <a:avLst/>
            </a:prstGeom>
            <a:noFill/>
            <a:ln w="28575" cap="flat" cmpd="sng">
              <a:solidFill>
                <a:schemeClr val="dk2"/>
              </a:solidFill>
              <a:prstDash val="solid"/>
              <a:round/>
              <a:headEnd type="none" w="med" len="med"/>
              <a:tailEnd type="triangle" w="med" len="med"/>
            </a:ln>
          </p:spPr>
        </p:cxnSp>
        <p:sp>
          <p:nvSpPr>
            <p:cNvPr id="488" name="Google Shape;488;p48"/>
            <p:cNvSpPr/>
            <p:nvPr/>
          </p:nvSpPr>
          <p:spPr>
            <a:xfrm>
              <a:off x="1122975" y="976764"/>
              <a:ext cx="1031400" cy="10746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3969774" y="976764"/>
              <a:ext cx="1031400" cy="1074600"/>
            </a:xfrm>
            <a:prstGeom prst="ellipse">
              <a:avLst/>
            </a:prstGeom>
            <a:solidFill>
              <a:srgbClr val="000000"/>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txBox="1"/>
            <p:nvPr/>
          </p:nvSpPr>
          <p:spPr>
            <a:xfrm>
              <a:off x="1230688" y="1196201"/>
              <a:ext cx="8160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A</a:t>
              </a:r>
              <a:endParaRPr sz="2400" b="1">
                <a:solidFill>
                  <a:srgbClr val="FFFFFF"/>
                </a:solidFill>
              </a:endParaRPr>
            </a:p>
          </p:txBody>
        </p:sp>
        <p:sp>
          <p:nvSpPr>
            <p:cNvPr id="491" name="Google Shape;491;p48"/>
            <p:cNvSpPr txBox="1"/>
            <p:nvPr/>
          </p:nvSpPr>
          <p:spPr>
            <a:xfrm>
              <a:off x="4085595" y="1196201"/>
              <a:ext cx="8160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B</a:t>
              </a:r>
              <a:endParaRPr sz="2400" b="1">
                <a:solidFill>
                  <a:srgbClr val="FFFFFF"/>
                </a:solidFill>
              </a:endParaRPr>
            </a:p>
          </p:txBody>
        </p:sp>
        <p:sp>
          <p:nvSpPr>
            <p:cNvPr id="492" name="Google Shape;492;p48"/>
            <p:cNvSpPr/>
            <p:nvPr/>
          </p:nvSpPr>
          <p:spPr>
            <a:xfrm>
              <a:off x="2488408" y="3194690"/>
              <a:ext cx="1031400" cy="1074600"/>
            </a:xfrm>
            <a:prstGeom prst="ellipse">
              <a:avLst/>
            </a:prstGeom>
            <a:solidFill>
              <a:srgbClr val="000000"/>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txBox="1"/>
            <p:nvPr/>
          </p:nvSpPr>
          <p:spPr>
            <a:xfrm>
              <a:off x="2604229" y="3414127"/>
              <a:ext cx="8160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C</a:t>
              </a:r>
              <a:endParaRPr sz="2400" b="1">
                <a:solidFill>
                  <a:srgbClr val="FFFFFF"/>
                </a:solidFill>
              </a:endParaRPr>
            </a:p>
          </p:txBody>
        </p:sp>
        <p:cxnSp>
          <p:nvCxnSpPr>
            <p:cNvPr id="494" name="Google Shape;494;p48"/>
            <p:cNvCxnSpPr/>
            <p:nvPr/>
          </p:nvCxnSpPr>
          <p:spPr>
            <a:xfrm rot="3446748">
              <a:off x="1446300" y="2680143"/>
              <a:ext cx="1540428" cy="0"/>
            </a:xfrm>
            <a:prstGeom prst="straightConnector1">
              <a:avLst/>
            </a:prstGeom>
            <a:noFill/>
            <a:ln w="28575" cap="flat" cmpd="sng">
              <a:solidFill>
                <a:schemeClr val="dk2"/>
              </a:solidFill>
              <a:prstDash val="solid"/>
              <a:round/>
              <a:headEnd type="triangle" w="med" len="med"/>
              <a:tailEnd type="none" w="med" len="med"/>
            </a:ln>
          </p:spPr>
        </p:cxnSp>
        <p:cxnSp>
          <p:nvCxnSpPr>
            <p:cNvPr id="495" name="Google Shape;495;p48"/>
            <p:cNvCxnSpPr/>
            <p:nvPr/>
          </p:nvCxnSpPr>
          <p:spPr>
            <a:xfrm rot="3446748">
              <a:off x="1570754" y="2607358"/>
              <a:ext cx="1540428" cy="0"/>
            </a:xfrm>
            <a:prstGeom prst="straightConnector1">
              <a:avLst/>
            </a:prstGeom>
            <a:noFill/>
            <a:ln w="28575" cap="flat" cmpd="sng">
              <a:solidFill>
                <a:schemeClr val="dk2"/>
              </a:solidFill>
              <a:prstDash val="solid"/>
              <a:round/>
              <a:headEnd type="none" w="med" len="med"/>
              <a:tailEnd type="triangle" w="med" len="med"/>
            </a:ln>
          </p:spPr>
        </p:cxnSp>
        <p:cxnSp>
          <p:nvCxnSpPr>
            <p:cNvPr id="496" name="Google Shape;496;p48"/>
            <p:cNvCxnSpPr/>
            <p:nvPr/>
          </p:nvCxnSpPr>
          <p:spPr>
            <a:xfrm rot="7353330">
              <a:off x="2966064" y="2643283"/>
              <a:ext cx="1626228" cy="0"/>
            </a:xfrm>
            <a:prstGeom prst="straightConnector1">
              <a:avLst/>
            </a:prstGeom>
            <a:noFill/>
            <a:ln w="28575" cap="flat" cmpd="sng">
              <a:solidFill>
                <a:schemeClr val="dk2"/>
              </a:solidFill>
              <a:prstDash val="solid"/>
              <a:round/>
              <a:headEnd type="triangle" w="med" len="med"/>
              <a:tailEnd type="none" w="med" len="med"/>
            </a:ln>
          </p:spPr>
        </p:cxnSp>
        <p:cxnSp>
          <p:nvCxnSpPr>
            <p:cNvPr id="497" name="Google Shape;497;p48"/>
            <p:cNvCxnSpPr/>
            <p:nvPr/>
          </p:nvCxnSpPr>
          <p:spPr>
            <a:xfrm flipH="1">
              <a:off x="3424092" y="2021378"/>
              <a:ext cx="914700" cy="1425000"/>
            </a:xfrm>
            <a:prstGeom prst="straightConnector1">
              <a:avLst/>
            </a:prstGeom>
            <a:noFill/>
            <a:ln w="28575" cap="flat" cmpd="sng">
              <a:solidFill>
                <a:schemeClr val="dk2"/>
              </a:solidFill>
              <a:prstDash val="solid"/>
              <a:round/>
              <a:headEnd type="none" w="med" len="med"/>
              <a:tailEnd type="triangle" w="med" len="med"/>
            </a:ln>
          </p:spPr>
        </p:cxnSp>
      </p:grpSp>
      <p:sp>
        <p:nvSpPr>
          <p:cNvPr id="498" name="Google Shape;498;p48"/>
          <p:cNvSpPr txBox="1"/>
          <p:nvPr/>
        </p:nvSpPr>
        <p:spPr>
          <a:xfrm>
            <a:off x="1727250" y="290088"/>
            <a:ext cx="25593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0000"/>
                </a:solidFill>
              </a:rPr>
              <a:t>x = 1, y = 3, z = 1</a:t>
            </a:r>
            <a:endParaRPr sz="2400">
              <a:solidFill>
                <a:srgbClr val="FF0000"/>
              </a:solidFill>
            </a:endParaRPr>
          </a:p>
        </p:txBody>
      </p:sp>
      <p:sp>
        <p:nvSpPr>
          <p:cNvPr id="499" name="Google Shape;499;p48"/>
          <p:cNvSpPr txBox="1"/>
          <p:nvPr/>
        </p:nvSpPr>
        <p:spPr>
          <a:xfrm>
            <a:off x="4857475" y="290100"/>
            <a:ext cx="27471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0000"/>
                </a:solidFill>
              </a:rPr>
              <a:t>d = 8, e = 10, x = 1</a:t>
            </a:r>
            <a:endParaRPr sz="2400">
              <a:solidFill>
                <a:srgbClr val="FF0000"/>
              </a:solidFill>
            </a:endParaRPr>
          </a:p>
        </p:txBody>
      </p:sp>
      <p:sp>
        <p:nvSpPr>
          <p:cNvPr id="500" name="Google Shape;500;p48"/>
          <p:cNvSpPr txBox="1"/>
          <p:nvPr/>
        </p:nvSpPr>
        <p:spPr>
          <a:xfrm>
            <a:off x="2835225" y="4218013"/>
            <a:ext cx="32187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0000"/>
                </a:solidFill>
              </a:rPr>
              <a:t>d = 4, f = 10, y = 3</a:t>
            </a:r>
            <a:endParaRPr sz="2400">
              <a:solidFill>
                <a:srgbClr val="FF0000"/>
              </a:solidFill>
            </a:endParaRPr>
          </a:p>
        </p:txBody>
      </p:sp>
      <p:sp>
        <p:nvSpPr>
          <p:cNvPr id="501" name="Google Shape;501;p48"/>
          <p:cNvSpPr txBox="1"/>
          <p:nvPr/>
        </p:nvSpPr>
        <p:spPr>
          <a:xfrm>
            <a:off x="3376350" y="1937875"/>
            <a:ext cx="1563300" cy="63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0000"/>
                </a:solidFill>
              </a:rPr>
              <a:t>Set(d, 8)</a:t>
            </a:r>
            <a:endParaRPr sz="24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0"/>
        <p:cNvGrpSpPr/>
        <p:nvPr/>
      </p:nvGrpSpPr>
      <p:grpSpPr>
        <a:xfrm>
          <a:off x="0" y="0"/>
          <a:ext cx="0" cy="0"/>
          <a:chOff x="0" y="0"/>
          <a:chExt cx="0" cy="0"/>
        </a:xfrm>
      </p:grpSpPr>
      <p:pic>
        <p:nvPicPr>
          <p:cNvPr id="71" name="Google Shape;71;p16" descr="panorama21.jpg"/>
          <p:cNvPicPr preferRelativeResize="0"/>
          <p:nvPr/>
        </p:nvPicPr>
        <p:blipFill rotWithShape="1">
          <a:blip r:embed="rId3">
            <a:alphaModFix/>
          </a:blip>
          <a:srcRect r="67133"/>
          <a:stretch/>
        </p:blipFill>
        <p:spPr>
          <a:xfrm rot="-968988">
            <a:off x="390926" y="1071576"/>
            <a:ext cx="2476647" cy="2788726"/>
          </a:xfrm>
          <a:prstGeom prst="rect">
            <a:avLst/>
          </a:prstGeom>
          <a:noFill/>
          <a:ln>
            <a:noFill/>
          </a:ln>
        </p:spPr>
      </p:pic>
      <p:pic>
        <p:nvPicPr>
          <p:cNvPr id="72" name="Google Shape;72;p16" descr="panorama21.jpg"/>
          <p:cNvPicPr preferRelativeResize="0"/>
          <p:nvPr/>
        </p:nvPicPr>
        <p:blipFill rotWithShape="1">
          <a:blip r:embed="rId3">
            <a:alphaModFix/>
          </a:blip>
          <a:srcRect l="32868" r="34265"/>
          <a:stretch/>
        </p:blipFill>
        <p:spPr>
          <a:xfrm>
            <a:off x="3284637" y="654800"/>
            <a:ext cx="2476650" cy="2788725"/>
          </a:xfrm>
          <a:prstGeom prst="rect">
            <a:avLst/>
          </a:prstGeom>
          <a:noFill/>
          <a:ln>
            <a:noFill/>
          </a:ln>
        </p:spPr>
      </p:pic>
      <p:pic>
        <p:nvPicPr>
          <p:cNvPr id="73" name="Google Shape;73;p16" descr="panorama21.jpg"/>
          <p:cNvPicPr preferRelativeResize="0"/>
          <p:nvPr/>
        </p:nvPicPr>
        <p:blipFill rotWithShape="1">
          <a:blip r:embed="rId3">
            <a:alphaModFix/>
          </a:blip>
          <a:srcRect l="65733"/>
          <a:stretch/>
        </p:blipFill>
        <p:spPr>
          <a:xfrm rot="972084">
            <a:off x="6177150" y="1071575"/>
            <a:ext cx="2582176" cy="2788725"/>
          </a:xfrm>
          <a:prstGeom prst="rect">
            <a:avLst/>
          </a:prstGeom>
          <a:noFill/>
          <a:ln>
            <a:noFill/>
          </a:ln>
        </p:spPr>
      </p:pic>
      <p:grpSp>
        <p:nvGrpSpPr>
          <p:cNvPr id="74" name="Google Shape;74;p16"/>
          <p:cNvGrpSpPr/>
          <p:nvPr/>
        </p:nvGrpSpPr>
        <p:grpSpPr>
          <a:xfrm>
            <a:off x="1490309" y="3554363"/>
            <a:ext cx="6054657" cy="1329965"/>
            <a:chOff x="1490309" y="3554363"/>
            <a:chExt cx="6054657" cy="1329965"/>
          </a:xfrm>
        </p:grpSpPr>
        <p:pic>
          <p:nvPicPr>
            <p:cNvPr id="75" name="Google Shape;75;p16" descr="camera.png"/>
            <p:cNvPicPr preferRelativeResize="0"/>
            <p:nvPr/>
          </p:nvPicPr>
          <p:blipFill>
            <a:blip r:embed="rId4">
              <a:alphaModFix/>
            </a:blip>
            <a:stretch>
              <a:fillRect/>
            </a:stretch>
          </p:blipFill>
          <p:spPr>
            <a:xfrm rot="-1104859">
              <a:off x="1589529" y="3884564"/>
              <a:ext cx="1227167" cy="827117"/>
            </a:xfrm>
            <a:prstGeom prst="rect">
              <a:avLst/>
            </a:prstGeom>
            <a:noFill/>
            <a:ln>
              <a:noFill/>
            </a:ln>
          </p:spPr>
        </p:pic>
        <p:pic>
          <p:nvPicPr>
            <p:cNvPr id="76" name="Google Shape;76;p16" descr="camera.png"/>
            <p:cNvPicPr preferRelativeResize="0"/>
            <p:nvPr/>
          </p:nvPicPr>
          <p:blipFill>
            <a:blip r:embed="rId5">
              <a:alphaModFix/>
            </a:blip>
            <a:stretch>
              <a:fillRect/>
            </a:stretch>
          </p:blipFill>
          <p:spPr>
            <a:xfrm rot="-7">
              <a:off x="3958416" y="3554365"/>
              <a:ext cx="1227168" cy="827118"/>
            </a:xfrm>
            <a:prstGeom prst="rect">
              <a:avLst/>
            </a:prstGeom>
            <a:noFill/>
            <a:ln>
              <a:noFill/>
            </a:ln>
          </p:spPr>
        </p:pic>
        <p:pic>
          <p:nvPicPr>
            <p:cNvPr id="77" name="Google Shape;77;p16" descr="camera.png"/>
            <p:cNvPicPr preferRelativeResize="0"/>
            <p:nvPr/>
          </p:nvPicPr>
          <p:blipFill>
            <a:blip r:embed="rId4">
              <a:alphaModFix/>
            </a:blip>
            <a:stretch>
              <a:fillRect/>
            </a:stretch>
          </p:blipFill>
          <p:spPr>
            <a:xfrm rot="1101849">
              <a:off x="6218753" y="3882464"/>
              <a:ext cx="1227165" cy="827116"/>
            </a:xfrm>
            <a:prstGeom prst="rect">
              <a:avLst/>
            </a:prstGeom>
            <a:noFill/>
            <a:ln>
              <a:noFill/>
            </a:ln>
          </p:spPr>
        </p:pic>
      </p:grpSp>
      <p:sp>
        <p:nvSpPr>
          <p:cNvPr id="78" name="Google Shape;78;p16"/>
          <p:cNvSpPr txBox="1"/>
          <p:nvPr/>
        </p:nvSpPr>
        <p:spPr>
          <a:xfrm>
            <a:off x="2642863" y="4452900"/>
            <a:ext cx="3760200" cy="6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0000"/>
                </a:solidFill>
              </a:rPr>
              <a:t>Need synchronization</a:t>
            </a:r>
            <a:endParaRPr sz="24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fade">
                                      <p:cBhvr>
                                        <p:cTn id="11" dur="1"/>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pic>
        <p:nvPicPr>
          <p:cNvPr id="83" name="Google Shape;83;p17" descr="gonewrong.jpg"/>
          <p:cNvPicPr preferRelativeResize="0"/>
          <p:nvPr/>
        </p:nvPicPr>
        <p:blipFill rotWithShape="1">
          <a:blip r:embed="rId3">
            <a:alphaModFix/>
          </a:blip>
          <a:srcRect t="5048" b="33310"/>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7"/>
        <p:cNvGrpSpPr/>
        <p:nvPr/>
      </p:nvGrpSpPr>
      <p:grpSpPr>
        <a:xfrm>
          <a:off x="0" y="0"/>
          <a:ext cx="0" cy="0"/>
          <a:chOff x="0" y="0"/>
          <a:chExt cx="0" cy="0"/>
        </a:xfrm>
      </p:grpSpPr>
      <p:pic>
        <p:nvPicPr>
          <p:cNvPr id="88" name="Google Shape;88;p18" descr="gonewrong.jpg"/>
          <p:cNvPicPr preferRelativeResize="0"/>
          <p:nvPr/>
        </p:nvPicPr>
        <p:blipFill rotWithShape="1">
          <a:blip r:embed="rId3">
            <a:alphaModFix/>
          </a:blip>
          <a:srcRect l="69726" t="5048" b="33310"/>
          <a:stretch/>
        </p:blipFill>
        <p:spPr>
          <a:xfrm>
            <a:off x="6686037" y="426163"/>
            <a:ext cx="1596050" cy="2965526"/>
          </a:xfrm>
          <a:prstGeom prst="rect">
            <a:avLst/>
          </a:prstGeom>
          <a:noFill/>
          <a:ln>
            <a:noFill/>
          </a:ln>
        </p:spPr>
      </p:pic>
      <p:pic>
        <p:nvPicPr>
          <p:cNvPr id="89" name="Google Shape;89;p18" descr="gonewrong.jpg"/>
          <p:cNvPicPr preferRelativeResize="0"/>
          <p:nvPr/>
        </p:nvPicPr>
        <p:blipFill rotWithShape="1">
          <a:blip r:embed="rId3">
            <a:alphaModFix/>
          </a:blip>
          <a:srcRect l="52947" t="5048" r="30274" b="33310"/>
          <a:stretch/>
        </p:blipFill>
        <p:spPr>
          <a:xfrm>
            <a:off x="5135287" y="426163"/>
            <a:ext cx="884525" cy="2965526"/>
          </a:xfrm>
          <a:prstGeom prst="rect">
            <a:avLst/>
          </a:prstGeom>
          <a:noFill/>
          <a:ln>
            <a:noFill/>
          </a:ln>
        </p:spPr>
      </p:pic>
      <p:pic>
        <p:nvPicPr>
          <p:cNvPr id="90" name="Google Shape;90;p18" descr="gonewrong.jpg"/>
          <p:cNvPicPr preferRelativeResize="0"/>
          <p:nvPr/>
        </p:nvPicPr>
        <p:blipFill rotWithShape="1">
          <a:blip r:embed="rId3">
            <a:alphaModFix/>
          </a:blip>
          <a:srcRect t="5048" r="63829" b="33310"/>
          <a:stretch/>
        </p:blipFill>
        <p:spPr>
          <a:xfrm>
            <a:off x="861913" y="426163"/>
            <a:ext cx="1906950" cy="2965526"/>
          </a:xfrm>
          <a:prstGeom prst="rect">
            <a:avLst/>
          </a:prstGeom>
          <a:noFill/>
          <a:ln>
            <a:noFill/>
          </a:ln>
        </p:spPr>
      </p:pic>
      <p:pic>
        <p:nvPicPr>
          <p:cNvPr id="91" name="Google Shape;91;p18" descr="gonewrong.jpg"/>
          <p:cNvPicPr preferRelativeResize="0"/>
          <p:nvPr/>
        </p:nvPicPr>
        <p:blipFill rotWithShape="1">
          <a:blip r:embed="rId3">
            <a:alphaModFix/>
          </a:blip>
          <a:srcRect l="36172" t="5048" r="47050" b="33310"/>
          <a:stretch/>
        </p:blipFill>
        <p:spPr>
          <a:xfrm>
            <a:off x="3458112" y="426163"/>
            <a:ext cx="884525" cy="2965526"/>
          </a:xfrm>
          <a:prstGeom prst="rect">
            <a:avLst/>
          </a:prstGeom>
          <a:noFill/>
          <a:ln>
            <a:noFill/>
          </a:ln>
        </p:spPr>
      </p:pic>
      <p:sp>
        <p:nvSpPr>
          <p:cNvPr id="92" name="Google Shape;92;p18"/>
          <p:cNvSpPr/>
          <p:nvPr/>
        </p:nvSpPr>
        <p:spPr>
          <a:xfrm>
            <a:off x="1407550" y="3740300"/>
            <a:ext cx="815700" cy="849900"/>
          </a:xfrm>
          <a:prstGeom prst="ellipse">
            <a:avLst/>
          </a:prstGeom>
          <a:solidFill>
            <a:srgbClr val="6D9EEB"/>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a:off x="3492513" y="3740300"/>
            <a:ext cx="815700" cy="849900"/>
          </a:xfrm>
          <a:prstGeom prst="ellipse">
            <a:avLst/>
          </a:prstGeom>
          <a:solidFill>
            <a:srgbClr val="6D9EEB"/>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a:off x="5169675" y="3740300"/>
            <a:ext cx="815700" cy="849900"/>
          </a:xfrm>
          <a:prstGeom prst="ellipse">
            <a:avLst/>
          </a:prstGeom>
          <a:solidFill>
            <a:srgbClr val="6D9EEB"/>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7076188" y="3740300"/>
            <a:ext cx="815700" cy="849900"/>
          </a:xfrm>
          <a:prstGeom prst="ellipse">
            <a:avLst/>
          </a:prstGeom>
          <a:solidFill>
            <a:srgbClr val="6D9EEB"/>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6;p18"/>
          <p:cNvCxnSpPr>
            <a:stCxn id="92" idx="6"/>
            <a:endCxn id="93" idx="2"/>
          </p:cNvCxnSpPr>
          <p:nvPr/>
        </p:nvCxnSpPr>
        <p:spPr>
          <a:xfrm>
            <a:off x="2223250" y="4165250"/>
            <a:ext cx="1269300" cy="0"/>
          </a:xfrm>
          <a:prstGeom prst="straightConnector1">
            <a:avLst/>
          </a:prstGeom>
          <a:noFill/>
          <a:ln w="28575" cap="flat" cmpd="sng">
            <a:solidFill>
              <a:srgbClr val="FFFFFF"/>
            </a:solidFill>
            <a:prstDash val="solid"/>
            <a:round/>
            <a:headEnd type="none" w="med" len="med"/>
            <a:tailEnd type="triangle" w="med" len="med"/>
          </a:ln>
        </p:spPr>
      </p:cxnSp>
      <p:cxnSp>
        <p:nvCxnSpPr>
          <p:cNvPr id="97" name="Google Shape;97;p18"/>
          <p:cNvCxnSpPr>
            <a:stCxn id="93" idx="6"/>
            <a:endCxn id="94" idx="2"/>
          </p:cNvCxnSpPr>
          <p:nvPr/>
        </p:nvCxnSpPr>
        <p:spPr>
          <a:xfrm>
            <a:off x="4308213" y="4165250"/>
            <a:ext cx="861600" cy="0"/>
          </a:xfrm>
          <a:prstGeom prst="straightConnector1">
            <a:avLst/>
          </a:prstGeom>
          <a:noFill/>
          <a:ln w="28575" cap="flat" cmpd="sng">
            <a:solidFill>
              <a:srgbClr val="FFFFFF"/>
            </a:solidFill>
            <a:prstDash val="solid"/>
            <a:round/>
            <a:headEnd type="none" w="med" len="med"/>
            <a:tailEnd type="triangle" w="med" len="med"/>
          </a:ln>
        </p:spPr>
      </p:cxnSp>
      <p:cxnSp>
        <p:nvCxnSpPr>
          <p:cNvPr id="98" name="Google Shape;98;p18"/>
          <p:cNvCxnSpPr>
            <a:stCxn id="94" idx="6"/>
            <a:endCxn id="95" idx="2"/>
          </p:cNvCxnSpPr>
          <p:nvPr/>
        </p:nvCxnSpPr>
        <p:spPr>
          <a:xfrm>
            <a:off x="5985375" y="4165250"/>
            <a:ext cx="1090800" cy="0"/>
          </a:xfrm>
          <a:prstGeom prst="straightConnector1">
            <a:avLst/>
          </a:prstGeom>
          <a:noFill/>
          <a:ln w="28575" cap="flat" cmpd="sng">
            <a:solidFill>
              <a:srgbClr val="FFFFFF"/>
            </a:solidFill>
            <a:prstDash val="solid"/>
            <a:round/>
            <a:headEnd type="none" w="med" len="med"/>
            <a:tailEnd type="triangle" w="med" len="med"/>
          </a:ln>
        </p:spPr>
      </p:cxnSp>
      <p:pic>
        <p:nvPicPr>
          <p:cNvPr id="99" name="Google Shape;99;p18" descr="gonewrong.jpg"/>
          <p:cNvPicPr preferRelativeResize="0"/>
          <p:nvPr/>
        </p:nvPicPr>
        <p:blipFill rotWithShape="1">
          <a:blip r:embed="rId3">
            <a:alphaModFix/>
          </a:blip>
          <a:srcRect l="36172" t="31367" r="47050" b="50966"/>
          <a:stretch/>
        </p:blipFill>
        <p:spPr>
          <a:xfrm>
            <a:off x="2569850" y="4277894"/>
            <a:ext cx="576075" cy="553531"/>
          </a:xfrm>
          <a:prstGeom prst="rect">
            <a:avLst/>
          </a:prstGeom>
          <a:noFill/>
          <a:ln>
            <a:noFill/>
          </a:ln>
        </p:spPr>
      </p:pic>
      <p:pic>
        <p:nvPicPr>
          <p:cNvPr id="100" name="Google Shape;100;p18" descr="gonewrong.jpg"/>
          <p:cNvPicPr preferRelativeResize="0"/>
          <p:nvPr/>
        </p:nvPicPr>
        <p:blipFill rotWithShape="1">
          <a:blip r:embed="rId3">
            <a:alphaModFix/>
          </a:blip>
          <a:srcRect l="36172" t="31367" r="47050" b="50966"/>
          <a:stretch/>
        </p:blipFill>
        <p:spPr>
          <a:xfrm>
            <a:off x="4450900" y="4277894"/>
            <a:ext cx="576075" cy="553531"/>
          </a:xfrm>
          <a:prstGeom prst="rect">
            <a:avLst/>
          </a:prstGeom>
          <a:noFill/>
          <a:ln>
            <a:noFill/>
          </a:ln>
        </p:spPr>
      </p:pic>
      <p:pic>
        <p:nvPicPr>
          <p:cNvPr id="101" name="Google Shape;101;p18" descr="gonewrong.jpg"/>
          <p:cNvPicPr preferRelativeResize="0"/>
          <p:nvPr/>
        </p:nvPicPr>
        <p:blipFill rotWithShape="1">
          <a:blip r:embed="rId3">
            <a:alphaModFix/>
          </a:blip>
          <a:srcRect l="36172" t="31367" r="47050" b="50966"/>
          <a:stretch/>
        </p:blipFill>
        <p:spPr>
          <a:xfrm>
            <a:off x="6242750" y="4277894"/>
            <a:ext cx="576075" cy="553531"/>
          </a:xfrm>
          <a:prstGeom prst="rect">
            <a:avLst/>
          </a:prstGeom>
          <a:noFill/>
          <a:ln>
            <a:noFill/>
          </a:ln>
        </p:spPr>
      </p:pic>
      <p:sp>
        <p:nvSpPr>
          <p:cNvPr id="102" name="Google Shape;102;p18"/>
          <p:cNvSpPr/>
          <p:nvPr/>
        </p:nvSpPr>
        <p:spPr>
          <a:xfrm>
            <a:off x="1407550" y="3740300"/>
            <a:ext cx="815700" cy="849900"/>
          </a:xfrm>
          <a:prstGeom prst="ellipse">
            <a:avLst/>
          </a:prstGeom>
          <a:solidFill>
            <a:srgbClr val="6AA84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a:off x="3492525" y="3740300"/>
            <a:ext cx="815700" cy="849900"/>
          </a:xfrm>
          <a:prstGeom prst="ellipse">
            <a:avLst/>
          </a:prstGeom>
          <a:solidFill>
            <a:srgbClr val="6AA84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5169675" y="3740300"/>
            <a:ext cx="815700" cy="849900"/>
          </a:xfrm>
          <a:prstGeom prst="ellipse">
            <a:avLst/>
          </a:prstGeom>
          <a:solidFill>
            <a:srgbClr val="6AA84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7076188" y="3740300"/>
            <a:ext cx="815700" cy="849900"/>
          </a:xfrm>
          <a:prstGeom prst="ellipse">
            <a:avLst/>
          </a:prstGeom>
          <a:solidFill>
            <a:srgbClr val="6AA84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
                                        <p:tgtEl>
                                          <p:spTgt spid="90"/>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1"/>
                                        <p:tgtEl>
                                          <p:spTgt spid="10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fade">
                                      <p:cBhvr>
                                        <p:cTn id="15" dur="1"/>
                                        <p:tgtEl>
                                          <p:spTgt spid="9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1"/>
                                        <p:tgtEl>
                                          <p:spTgt spid="91"/>
                                        </p:tgtEl>
                                      </p:cBhvr>
                                    </p:animEffect>
                                  </p:childTnLst>
                                </p:cTn>
                              </p:par>
                              <p:par>
                                <p:cTn id="21" presetID="1" presetClass="exit" presetSubtype="0" fill="hold"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fade">
                                      <p:cBhvr>
                                        <p:cTn id="25" dur="1"/>
                                        <p:tgtEl>
                                          <p:spTgt spid="10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0"/>
                                        </p:tgtEl>
                                        <p:attrNameLst>
                                          <p:attrName>style.visibility</p:attrName>
                                        </p:attrNameLst>
                                      </p:cBhvr>
                                      <p:to>
                                        <p:strVal val="visible"/>
                                      </p:to>
                                    </p:set>
                                    <p:animEffect transition="in" filter="fade">
                                      <p:cBhvr>
                                        <p:cTn id="30" dur="1"/>
                                        <p:tgtEl>
                                          <p:spTgt spid="10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fade">
                                      <p:cBhvr>
                                        <p:cTn id="35" dur="1"/>
                                        <p:tgtEl>
                                          <p:spTgt spid="89"/>
                                        </p:tgtEl>
                                      </p:cBhvr>
                                    </p:animEffect>
                                  </p:childTnLst>
                                </p:cTn>
                              </p:par>
                              <p:par>
                                <p:cTn id="36" presetID="1" presetClass="exit" presetSubtype="0" fill="hold" nodeType="withEffect">
                                  <p:stCondLst>
                                    <p:cond delay="0"/>
                                  </p:stCondLst>
                                  <p:childTnLst>
                                    <p:set>
                                      <p:cBhvr>
                                        <p:cTn id="37" dur="1" fill="hold">
                                          <p:stCondLst>
                                            <p:cond delay="0"/>
                                          </p:stCondLst>
                                        </p:cTn>
                                        <p:tgtEl>
                                          <p:spTgt spid="100"/>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fade">
                                      <p:cBhvr>
                                        <p:cTn id="40" dur="1"/>
                                        <p:tgtEl>
                                          <p:spTgt spid="10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fade">
                                      <p:cBhvr>
                                        <p:cTn id="49" dur="1"/>
                                        <p:tgtEl>
                                          <p:spTgt spid="88"/>
                                        </p:tgtEl>
                                      </p:cBhvr>
                                    </p:animEffect>
                                  </p:childTnLst>
                                </p:cTn>
                              </p:par>
                              <p:par>
                                <p:cTn id="50" presetID="1" presetClass="exit" presetSubtype="0" fill="hold" nodeType="withEffect">
                                  <p:stCondLst>
                                    <p:cond delay="0"/>
                                  </p:stCondLst>
                                  <p:childTnLst>
                                    <p:set>
                                      <p:cBhvr>
                                        <p:cTn id="51" dur="1" fill="hold">
                                          <p:stCondLst>
                                            <p:cond delay="0"/>
                                          </p:stCondLst>
                                        </p:cTn>
                                        <p:tgtEl>
                                          <p:spTgt spid="101"/>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105"/>
                                        </p:tgtEl>
                                        <p:attrNameLst>
                                          <p:attrName>style.visibility</p:attrName>
                                        </p:attrNameLst>
                                      </p:cBhvr>
                                      <p:to>
                                        <p:strVal val="visible"/>
                                      </p:to>
                                    </p:set>
                                    <p:animEffect transition="in" filter="fade">
                                      <p:cBhvr>
                                        <p:cTn id="54" dur="1"/>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9"/>
        <p:cNvGrpSpPr/>
        <p:nvPr/>
      </p:nvGrpSpPr>
      <p:grpSpPr>
        <a:xfrm>
          <a:off x="0" y="0"/>
          <a:ext cx="0" cy="0"/>
          <a:chOff x="0" y="0"/>
          <a:chExt cx="0" cy="0"/>
        </a:xfrm>
      </p:grpSpPr>
      <p:pic>
        <p:nvPicPr>
          <p:cNvPr id="110" name="Google Shape;110;p19" descr="halfcat.jpg"/>
          <p:cNvPicPr preferRelativeResize="0"/>
          <p:nvPr/>
        </p:nvPicPr>
        <p:blipFill>
          <a:blip r:embed="rId3">
            <a:alphaModFix/>
          </a:blip>
          <a:stretch>
            <a:fillRect/>
          </a:stretch>
        </p:blipFill>
        <p:spPr>
          <a:xfrm flipH="1">
            <a:off x="1085562" y="0"/>
            <a:ext cx="697287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4"/>
        <p:cNvGrpSpPr/>
        <p:nvPr/>
      </p:nvGrpSpPr>
      <p:grpSpPr>
        <a:xfrm>
          <a:off x="0" y="0"/>
          <a:ext cx="0" cy="0"/>
          <a:chOff x="0" y="0"/>
          <a:chExt cx="0" cy="0"/>
        </a:xfrm>
      </p:grpSpPr>
      <p:pic>
        <p:nvPicPr>
          <p:cNvPr id="115" name="Google Shape;115;p20" descr="halfcat.jpg"/>
          <p:cNvPicPr preferRelativeResize="0"/>
          <p:nvPr/>
        </p:nvPicPr>
        <p:blipFill rotWithShape="1">
          <a:blip r:embed="rId3">
            <a:alphaModFix/>
          </a:blip>
          <a:srcRect l="44891"/>
          <a:stretch/>
        </p:blipFill>
        <p:spPr>
          <a:xfrm flipH="1">
            <a:off x="2179712" y="663675"/>
            <a:ext cx="2285582" cy="3059325"/>
          </a:xfrm>
          <a:prstGeom prst="rect">
            <a:avLst/>
          </a:prstGeom>
          <a:noFill/>
          <a:ln>
            <a:noFill/>
          </a:ln>
        </p:spPr>
      </p:pic>
      <p:pic>
        <p:nvPicPr>
          <p:cNvPr id="116" name="Google Shape;116;p20" descr="halfcat.jpg"/>
          <p:cNvPicPr preferRelativeResize="0"/>
          <p:nvPr/>
        </p:nvPicPr>
        <p:blipFill rotWithShape="1">
          <a:blip r:embed="rId3">
            <a:alphaModFix/>
          </a:blip>
          <a:srcRect l="-4" r="54776"/>
          <a:stretch/>
        </p:blipFill>
        <p:spPr>
          <a:xfrm flipH="1">
            <a:off x="5088592" y="663675"/>
            <a:ext cx="1875695" cy="3059325"/>
          </a:xfrm>
          <a:prstGeom prst="rect">
            <a:avLst/>
          </a:prstGeom>
          <a:noFill/>
          <a:ln>
            <a:noFill/>
          </a:ln>
        </p:spPr>
      </p:pic>
      <p:sp>
        <p:nvSpPr>
          <p:cNvPr id="117" name="Google Shape;117;p20"/>
          <p:cNvSpPr/>
          <p:nvPr/>
        </p:nvSpPr>
        <p:spPr>
          <a:xfrm>
            <a:off x="2799975" y="3924125"/>
            <a:ext cx="815700" cy="849900"/>
          </a:xfrm>
          <a:prstGeom prst="ellipse">
            <a:avLst/>
          </a:prstGeom>
          <a:solidFill>
            <a:srgbClr val="6D9EEB"/>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5689163" y="3924125"/>
            <a:ext cx="815700" cy="849900"/>
          </a:xfrm>
          <a:prstGeom prst="ellipse">
            <a:avLst/>
          </a:prstGeom>
          <a:solidFill>
            <a:srgbClr val="6D9EEB"/>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 name="Google Shape;119;p20"/>
          <p:cNvCxnSpPr>
            <a:stCxn id="117" idx="6"/>
            <a:endCxn id="118" idx="2"/>
          </p:cNvCxnSpPr>
          <p:nvPr/>
        </p:nvCxnSpPr>
        <p:spPr>
          <a:xfrm>
            <a:off x="3615675" y="4349075"/>
            <a:ext cx="2073600" cy="0"/>
          </a:xfrm>
          <a:prstGeom prst="straightConnector1">
            <a:avLst/>
          </a:prstGeom>
          <a:noFill/>
          <a:ln w="28575" cap="flat" cmpd="sng">
            <a:solidFill>
              <a:srgbClr val="FFFFFF"/>
            </a:solidFill>
            <a:prstDash val="solid"/>
            <a:round/>
            <a:headEnd type="triangle" w="med" len="med"/>
            <a:tailEnd type="none" w="med" len="med"/>
          </a:ln>
        </p:spPr>
      </p:cxnSp>
      <p:sp>
        <p:nvSpPr>
          <p:cNvPr id="120" name="Google Shape;120;p20"/>
          <p:cNvSpPr/>
          <p:nvPr/>
        </p:nvSpPr>
        <p:spPr>
          <a:xfrm>
            <a:off x="2799975" y="3924125"/>
            <a:ext cx="815700" cy="849900"/>
          </a:xfrm>
          <a:prstGeom prst="ellipse">
            <a:avLst/>
          </a:prstGeom>
          <a:solidFill>
            <a:srgbClr val="6AA84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5689175" y="3924125"/>
            <a:ext cx="815700" cy="849900"/>
          </a:xfrm>
          <a:prstGeom prst="ellipse">
            <a:avLst/>
          </a:prstGeom>
          <a:solidFill>
            <a:srgbClr val="6AA84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20" descr="halfcat.jpg"/>
          <p:cNvPicPr preferRelativeResize="0"/>
          <p:nvPr/>
        </p:nvPicPr>
        <p:blipFill rotWithShape="1">
          <a:blip r:embed="rId3">
            <a:alphaModFix/>
          </a:blip>
          <a:srcRect l="41790" t="43153" r="51733" b="19909"/>
          <a:stretch/>
        </p:blipFill>
        <p:spPr>
          <a:xfrm flipH="1">
            <a:off x="4640950" y="4053175"/>
            <a:ext cx="275675" cy="591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
                                        <p:tgtEl>
                                          <p:spTgt spid="115"/>
                                        </p:tgtEl>
                                      </p:cBhvr>
                                    </p:animEffect>
                                  </p:childTnLst>
                                </p:cTn>
                              </p:par>
                              <p:par>
                                <p:cTn id="8" presetID="1" presetClass="entr" presetSubtype="0" fill="hold" nodeType="withEffect">
                                  <p:stCondLst>
                                    <p:cond delay="0"/>
                                  </p:stCondLst>
                                  <p:childTnLst>
                                    <p:set>
                                      <p:cBhvr>
                                        <p:cTn id="9" dur="1" fill="hold">
                                          <p:stCondLst>
                                            <p:cond delay="0"/>
                                          </p:stCondLst>
                                        </p:cTn>
                                        <p:tgtEl>
                                          <p:spTgt spid="12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6"/>
                                        </p:tgtEl>
                                        <p:attrNameLst>
                                          <p:attrName>style.visibility</p:attrName>
                                        </p:attrNameLst>
                                      </p:cBhvr>
                                      <p:to>
                                        <p:strVal val="visible"/>
                                      </p:to>
                                    </p:set>
                                    <p:animEffect transition="in" filter="fade">
                                      <p:cBhvr>
                                        <p:cTn id="18" dur="1"/>
                                        <p:tgtEl>
                                          <p:spTgt spid="116"/>
                                        </p:tgtEl>
                                      </p:cBhvr>
                                    </p:animEffect>
                                  </p:childTnLst>
                                </p:cTn>
                              </p:par>
                              <p:par>
                                <p:cTn id="19" presetID="1" presetClass="entr" presetSubtype="0" fill="hold" nodeType="withEffect">
                                  <p:stCondLst>
                                    <p:cond delay="0"/>
                                  </p:stCondLst>
                                  <p:childTnLst>
                                    <p:set>
                                      <p:cBhvr>
                                        <p:cTn id="20" dur="1" fill="hold">
                                          <p:stCondLst>
                                            <p:cond delay="0"/>
                                          </p:stCondLst>
                                        </p:cTn>
                                        <p:tgtEl>
                                          <p:spTgt spid="121"/>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Distributed snapshots are easy to screw up</a:t>
            </a:r>
            <a:endParaRPr>
              <a:solidFill>
                <a:srgbClr val="FFFFFF"/>
              </a:solidFill>
            </a:endParaRPr>
          </a:p>
        </p:txBody>
      </p:sp>
      <p:sp>
        <p:nvSpPr>
          <p:cNvPr id="128" name="Google Shape;12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Must ensure </a:t>
            </a:r>
            <a:r>
              <a:rPr lang="en">
                <a:solidFill>
                  <a:srgbClr val="FF00FF"/>
                </a:solidFill>
              </a:rPr>
              <a:t>state is not duplicated</a:t>
            </a:r>
            <a:r>
              <a:rPr lang="en">
                <a:solidFill>
                  <a:srgbClr val="FFFFFF"/>
                </a:solidFill>
              </a:rPr>
              <a:t> across the cluster</a:t>
            </a:r>
            <a:endParaRPr>
              <a:solidFill>
                <a:srgbClr val="FFFFFF"/>
              </a:solidFill>
            </a:endParaRPr>
          </a:p>
          <a:p>
            <a:pPr marL="0" lvl="0" indent="0" algn="l" rtl="0">
              <a:spcBef>
                <a:spcPts val="1600"/>
              </a:spcBef>
              <a:spcAft>
                <a:spcPts val="0"/>
              </a:spcAft>
              <a:buNone/>
            </a:pPr>
            <a:r>
              <a:rPr lang="en">
                <a:solidFill>
                  <a:srgbClr val="FFFFFF"/>
                </a:solidFill>
              </a:rPr>
              <a:t>Must ensure </a:t>
            </a:r>
            <a:r>
              <a:rPr lang="en">
                <a:solidFill>
                  <a:srgbClr val="FF00FF"/>
                </a:solidFill>
              </a:rPr>
              <a:t>state is not lost</a:t>
            </a:r>
            <a:r>
              <a:rPr lang="en">
                <a:solidFill>
                  <a:srgbClr val="FFFFFF"/>
                </a:solidFill>
              </a:rPr>
              <a:t> across the cluster</a:t>
            </a:r>
            <a:endParaRPr>
              <a:solidFill>
                <a:srgbClr val="FFFFFF"/>
              </a:solidFill>
            </a:endParaRPr>
          </a:p>
          <a:p>
            <a:pPr marL="0" lvl="0" indent="0" algn="l" rtl="0">
              <a:spcBef>
                <a:spcPts val="1600"/>
              </a:spcBef>
              <a:spcAft>
                <a:spcPts val="0"/>
              </a:spcAft>
              <a:buNone/>
            </a:pPr>
            <a:r>
              <a:rPr lang="en">
                <a:solidFill>
                  <a:srgbClr val="FFFFFF"/>
                </a:solidFill>
              </a:rPr>
              <a:t>Messages in flight must also be recorded</a:t>
            </a:r>
            <a:endParaRPr>
              <a:solidFill>
                <a:srgbClr val="FFFFFF"/>
              </a:solidFill>
            </a:endParaRPr>
          </a:p>
          <a:p>
            <a:pPr marL="0" lvl="0" indent="0" algn="l" rtl="0">
              <a:spcBef>
                <a:spcPts val="1600"/>
              </a:spcBef>
              <a:spcAft>
                <a:spcPts val="1600"/>
              </a:spcAft>
              <a:buNone/>
            </a:pPr>
            <a:r>
              <a:rPr lang="en" i="1">
                <a:solidFill>
                  <a:srgbClr val="FFFFFF"/>
                </a:solidFill>
              </a:rPr>
              <a:t>But which ones?</a:t>
            </a:r>
            <a:endParaRPr i="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1"/>
                                        <p:tgtEl>
                                          <p:spTgt spid="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xEl>
                                              <p:pRg st="2" end="2"/>
                                            </p:txEl>
                                          </p:spTgt>
                                        </p:tgtEl>
                                        <p:attrNameLst>
                                          <p:attrName>style.visibility</p:attrName>
                                        </p:attrNameLst>
                                      </p:cBhvr>
                                      <p:to>
                                        <p:strVal val="visible"/>
                                      </p:to>
                                    </p:set>
                                    <p:animEffect transition="in" filter="fade">
                                      <p:cBhvr>
                                        <p:cTn id="17" dur="1"/>
                                        <p:tgtEl>
                                          <p:spTgt spid="1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xEl>
                                              <p:pRg st="3" end="3"/>
                                            </p:txEl>
                                          </p:spTgt>
                                        </p:tgtEl>
                                        <p:attrNameLst>
                                          <p:attrName>style.visibility</p:attrName>
                                        </p:attrNameLst>
                                      </p:cBhvr>
                                      <p:to>
                                        <p:strVal val="visible"/>
                                      </p:to>
                                    </p:set>
                                    <p:animEffect transition="in" filter="fade">
                                      <p:cBhvr>
                                        <p:cTn id="22" dur="1"/>
                                        <p:tgtEl>
                                          <p:spTgt spid="1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1695</Words>
  <Application>Microsoft Macintosh PowerPoint</Application>
  <PresentationFormat>On-screen Show (16:9)</PresentationFormat>
  <Paragraphs>289</Paragraphs>
  <Slides>36</Slides>
  <Notes>36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Consolas</vt:lpstr>
      <vt:lpstr>Simple Dark</vt:lpstr>
      <vt:lpstr>Distributed Snapshots</vt:lpstr>
      <vt:lpstr>A note on channels and goroutines...</vt:lpstr>
      <vt:lpstr>PowerPoint Presentation</vt:lpstr>
      <vt:lpstr>PowerPoint Presentation</vt:lpstr>
      <vt:lpstr>PowerPoint Presentation</vt:lpstr>
      <vt:lpstr>PowerPoint Presentation</vt:lpstr>
      <vt:lpstr>PowerPoint Presentation</vt:lpstr>
      <vt:lpstr>PowerPoint Presentation</vt:lpstr>
      <vt:lpstr>Distributed snapshots are easy to screw up</vt:lpstr>
      <vt:lpstr>PowerPoint Presentation</vt:lpstr>
      <vt:lpstr>PowerPoint Presentation</vt:lpstr>
      <vt:lpstr>Intuition: guarantee zero loss + zero duplication</vt:lpstr>
      <vt:lpstr>Chandy-Lamport snapshot algorithm</vt:lpstr>
      <vt:lpstr>Refresher: system model</vt:lpstr>
      <vt:lpstr>Chandy-Lamport snapshot algorithm</vt:lpstr>
      <vt:lpstr>Token passing example 1</vt:lpstr>
      <vt:lpstr>Token passing example 1</vt:lpstr>
      <vt:lpstr>Token passing example 1</vt:lpstr>
      <vt:lpstr>Token passing example 1</vt:lpstr>
      <vt:lpstr>Token passing example 1</vt:lpstr>
      <vt:lpstr>Token passing example 1</vt:lpstr>
      <vt:lpstr>Token passing example 2</vt:lpstr>
      <vt:lpstr>Token passing example 2</vt:lpstr>
      <vt:lpstr>Token passing example 2</vt:lpstr>
      <vt:lpstr>Token passing example 2</vt:lpstr>
      <vt:lpstr>Token passing example 2</vt:lpstr>
      <vt:lpstr>Token passing example 2</vt:lpstr>
      <vt:lpstr>Token passing example 3</vt:lpstr>
      <vt:lpstr>Token passing example 3</vt:lpstr>
      <vt:lpstr>Assignment 2</vt:lpstr>
      <vt:lpstr>Assignment 2 interfaces</vt:lpstr>
      <vt:lpstr>Assignment 2 interfaces</vt:lpstr>
      <vt:lpstr>Assignment 2</vt:lpstr>
      <vt:lpstr>Distributed database exercise</vt:lpstr>
      <vt:lpstr>PowerPoint Presentation</vt:lpstr>
      <vt:lpstr>PowerPoint Presentation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Snapshots</dc:title>
  <cp:lastModifiedBy>Microsoft Office User</cp:lastModifiedBy>
  <cp:revision>1</cp:revision>
  <dcterms:modified xsi:type="dcterms:W3CDTF">2019-10-03T14:15:59Z</dcterms:modified>
</cp:coreProperties>
</file>