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295" r:id="rId41"/>
    <p:sldId id="296" r:id="rId42"/>
    <p:sldId id="297"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80" autoAdjust="0"/>
    <p:restoredTop sz="74719" autoAdjust="0"/>
  </p:normalViewPr>
  <p:slideViewPr>
    <p:cSldViewPr snapToGrid="0" snapToObjects="1">
      <p:cViewPr varScale="1">
        <p:scale>
          <a:sx n="111" d="100"/>
          <a:sy n="111" d="100"/>
        </p:scale>
        <p:origin x="-432"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158348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Notes</a:t>
            </a:r>
            <a:r>
              <a:rPr lang="en-US" baseline="0" dirty="0" smtClean="0"/>
              <a:t> to future preceptors:</a:t>
            </a:r>
          </a:p>
          <a:p>
            <a:pPr marL="0" lvl="0" indent="0" algn="l" rtl="0">
              <a:spcBef>
                <a:spcPts val="0"/>
              </a:spcBef>
              <a:spcAft>
                <a:spcPts val="0"/>
              </a:spcAft>
              <a:buNone/>
            </a:pPr>
            <a:r>
              <a:rPr lang="en-US" baseline="0" dirty="0" smtClean="0"/>
              <a:t>There’s a lot of material to cover in this precept—all three of us more or less rushed through the slides. Should you find yourself short on time, we would suggest keeping mind what was already extensively covered in class and opt to focus instead on what wasn’t.</a:t>
            </a:r>
          </a:p>
          <a:p>
            <a:pPr marL="171450" lvl="0" indent="-171450" algn="l" rtl="0">
              <a:spcBef>
                <a:spcPts val="0"/>
              </a:spcBef>
              <a:spcAft>
                <a:spcPts val="0"/>
              </a:spcAft>
              <a:buFontTx/>
              <a:buChar char="-"/>
            </a:pPr>
            <a:r>
              <a:rPr lang="en-US" baseline="0" dirty="0" smtClean="0"/>
              <a:t>The preceptors got some questions on concepts that we surprisingly found intuitive. For example: the math behind the majorities and quorums, virtual nodes vs. </a:t>
            </a:r>
            <a:r>
              <a:rPr lang="en-US" baseline="0" smtClean="0"/>
              <a:t>physical nodes, Dynamo handling reconciliation (it passes to the client, but I guess the paper’s diagram doesn’t really make that clear for a beginner).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fca6f7d7_5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fca6f7d7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Emphasize: “consistent” here has NOTHING to do with the “consistency” we talked about earlier.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picture on the right: these are virtual nodes, NOT physical nodes.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What’s the purpose of the virtual nodes?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(From the paper)</a:t>
            </a:r>
            <a:endParaRPr dirty="0"/>
          </a:p>
          <a:p>
            <a:pPr marL="457200" lvl="0" indent="-298450" algn="l" rtl="0">
              <a:spcBef>
                <a:spcPts val="0"/>
              </a:spcBef>
              <a:spcAft>
                <a:spcPts val="0"/>
              </a:spcAft>
              <a:buSzPts val="1100"/>
              <a:buChar char="-"/>
            </a:pPr>
            <a:r>
              <a:rPr lang="en" dirty="0"/>
              <a:t>If a node becomes unavailable (due to failures or routine maintenance), the load handled by this node is evenly dispersed across the remaining available nodes.</a:t>
            </a:r>
            <a:endParaRPr dirty="0"/>
          </a:p>
          <a:p>
            <a:pPr marL="457200" lvl="0" indent="-298450" algn="l" rtl="0">
              <a:spcBef>
                <a:spcPts val="0"/>
              </a:spcBef>
              <a:spcAft>
                <a:spcPts val="0"/>
              </a:spcAft>
              <a:buSzPts val="1100"/>
              <a:buChar char="-"/>
            </a:pPr>
            <a:r>
              <a:rPr lang="en" dirty="0"/>
              <a:t>When a node becomes available again, or a new node is added to the system, the newly available node accepts a roughly equivalent amount of load from each of the other available nodes.</a:t>
            </a:r>
            <a:endParaRPr dirty="0"/>
          </a:p>
          <a:p>
            <a:pPr marL="457200" lvl="0" indent="-298450" algn="l" rtl="0">
              <a:spcBef>
                <a:spcPts val="0"/>
              </a:spcBef>
              <a:spcAft>
                <a:spcPts val="0"/>
              </a:spcAft>
              <a:buSzPts val="1100"/>
              <a:buChar char="-"/>
            </a:pPr>
            <a:r>
              <a:rPr lang="en" dirty="0"/>
              <a:t>The number of virtual nodes that a node is responsible can decided based on its capacity, accounting for heterogeneity in the physical infrastructure.</a:t>
            </a:r>
            <a:endParaRPr dirty="0"/>
          </a:p>
          <a:p>
            <a:pPr marL="457200" lvl="0" indent="-298450" algn="l" rtl="0">
              <a:spcBef>
                <a:spcPts val="0"/>
              </a:spcBef>
              <a:spcAft>
                <a:spcPts val="0"/>
              </a:spcAft>
              <a:buSzPts val="1100"/>
              <a:buChar char="-"/>
            </a:pPr>
            <a:r>
              <a:rPr lang="en" dirty="0"/>
              <a:t>(TL;DR virtual nodes help you achieve more uniform distribution of load across physical nodes)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Note that virtual nodes has NOTHING to do with replication. That is done by walking the circle clockwise from the key and picking the first N unique nodes.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fca6f7d7_5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6fca6f7d7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Primary advantage of consistent hashing:</a:t>
            </a:r>
            <a:endParaRPr/>
          </a:p>
          <a:p>
            <a:pPr marL="457200" lvl="0" indent="-298450" algn="l" rtl="0">
              <a:spcBef>
                <a:spcPts val="0"/>
              </a:spcBef>
              <a:spcAft>
                <a:spcPts val="0"/>
              </a:spcAft>
              <a:buSzPts val="1100"/>
              <a:buChar char="-"/>
            </a:pPr>
            <a:r>
              <a:rPr lang="en"/>
              <a:t>purely distributed, no centralized lookup</a:t>
            </a:r>
            <a:endParaRPr/>
          </a:p>
          <a:p>
            <a:pPr marL="914400" lvl="1" indent="-298450" algn="l" rtl="0">
              <a:spcBef>
                <a:spcPts val="0"/>
              </a:spcBef>
              <a:spcAft>
                <a:spcPts val="0"/>
              </a:spcAft>
              <a:buSzPts val="1100"/>
              <a:buChar char="-"/>
            </a:pPr>
            <a:r>
              <a:rPr lang="en"/>
              <a:t>no single point of failure</a:t>
            </a:r>
            <a:endParaRPr/>
          </a:p>
          <a:p>
            <a:pPr marL="914400" lvl="1" indent="-298450" algn="l" rtl="0">
              <a:spcBef>
                <a:spcPts val="0"/>
              </a:spcBef>
              <a:spcAft>
                <a:spcPts val="0"/>
              </a:spcAft>
              <a:buSzPts val="1100"/>
              <a:buChar char="-"/>
            </a:pPr>
            <a:r>
              <a:rPr lang="en"/>
              <a:t>no extra hop to do lookup</a:t>
            </a:r>
            <a:endParaRPr/>
          </a:p>
          <a:p>
            <a:pPr marL="457200" lvl="0" indent="-298450" algn="l" rtl="0">
              <a:spcBef>
                <a:spcPts val="0"/>
              </a:spcBef>
              <a:spcAft>
                <a:spcPts val="0"/>
              </a:spcAft>
              <a:buSzPts val="1100"/>
              <a:buChar char="-"/>
            </a:pPr>
            <a:r>
              <a:rPr lang="en"/>
              <a:t>hashing gives uniform distribution in general</a:t>
            </a:r>
            <a:endParaRPr/>
          </a:p>
          <a:p>
            <a:pPr marL="457200" lvl="0" indent="-298450" algn="l" rtl="0">
              <a:spcBef>
                <a:spcPts val="0"/>
              </a:spcBef>
              <a:spcAft>
                <a:spcPts val="0"/>
              </a:spcAft>
              <a:buSzPts val="1100"/>
              <a:buChar char="-"/>
            </a:pPr>
            <a:r>
              <a:rPr lang="en"/>
              <a:t>nodes joining or leaving the system only affect immediate neighbors</a:t>
            </a:r>
            <a:endParaRPr/>
          </a:p>
          <a:p>
            <a:pPr marL="0" lvl="0" indent="0" algn="l" rtl="0">
              <a:spcBef>
                <a:spcPts val="0"/>
              </a:spcBef>
              <a:spcAft>
                <a:spcPts val="0"/>
              </a:spcAft>
              <a:buNone/>
            </a:pPr>
            <a:endParaRPr/>
          </a:p>
          <a:p>
            <a:pPr marL="0" lvl="0" indent="0" algn="l" rtl="0">
              <a:spcBef>
                <a:spcPts val="0"/>
              </a:spcBef>
              <a:spcAft>
                <a:spcPts val="0"/>
              </a:spcAft>
              <a:buNone/>
            </a:pPr>
            <a:r>
              <a:rPr lang="en"/>
              <a:t>Remember our original goal is to design a system that has high availability. How does this provide that?</a:t>
            </a:r>
            <a:endParaRPr/>
          </a:p>
          <a:p>
            <a:pPr marL="457200" lvl="0" indent="-298450" algn="l" rtl="0">
              <a:spcBef>
                <a:spcPts val="0"/>
              </a:spcBef>
              <a:spcAft>
                <a:spcPts val="0"/>
              </a:spcAft>
              <a:buSzPts val="1100"/>
              <a:buChar char="-"/>
            </a:pPr>
            <a:r>
              <a:rPr lang="en"/>
              <a:t>Uniform distribution of load helps with load balancing</a:t>
            </a:r>
            <a:endParaRPr/>
          </a:p>
          <a:p>
            <a:pPr marL="457200" lvl="0" indent="-298450" algn="l" rtl="0">
              <a:spcBef>
                <a:spcPts val="0"/>
              </a:spcBef>
              <a:spcAft>
                <a:spcPts val="0"/>
              </a:spcAft>
              <a:buSzPts val="1100"/>
              <a:buChar char="-"/>
            </a:pPr>
            <a:r>
              <a:rPr lang="en"/>
              <a:t>No overloaded server —&gt; no unavailable server</a:t>
            </a:r>
            <a:endParaRPr/>
          </a:p>
          <a:p>
            <a:pPr marL="457200" lvl="0" indent="-298450" algn="l" rtl="0">
              <a:spcBef>
                <a:spcPts val="0"/>
              </a:spcBef>
              <a:spcAft>
                <a:spcPts val="0"/>
              </a:spcAft>
              <a:buSzPts val="1100"/>
              <a:buChar char="-"/>
            </a:pPr>
            <a:r>
              <a:rPr lang="en"/>
              <a:t>Zero hop DHT: all nodes know exactly what nodes are responsible for which key range</a:t>
            </a:r>
            <a:endParaRPr/>
          </a:p>
          <a:p>
            <a:pPr marL="914400" lvl="1" indent="-298450" algn="l" rtl="0">
              <a:spcBef>
                <a:spcPts val="0"/>
              </a:spcBef>
              <a:spcAft>
                <a:spcPts val="0"/>
              </a:spcAft>
              <a:buSzPts val="1100"/>
              <a:buChar char="-"/>
            </a:pPr>
            <a:r>
              <a:rPr lang="en"/>
              <a:t>The zero hop part really helps with latency SLAs</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fca6f7d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fca6f7d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fca6f7d7_5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6fca6f7d7_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 that here we're only tracking causal dependencies between updates to a single object item, NOT across all items in key-value store.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c32f86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c32f86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6fca6f7d7_5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6fca6f7d7_5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say you and your brother are both trying to buy cat supplies at the same time on the same account. However, servers in the cloud somewhere are failing and your shopping cart is now updated to two different values. How to resolve the conflict?</a:t>
            </a:r>
            <a:endParaRPr/>
          </a:p>
          <a:p>
            <a:pPr marL="0" lvl="0" indent="0" algn="l" rtl="0">
              <a:spcBef>
                <a:spcPts val="0"/>
              </a:spcBef>
              <a:spcAft>
                <a:spcPts val="0"/>
              </a:spcAft>
              <a:buNone/>
            </a:pPr>
            <a:endParaRPr/>
          </a:p>
          <a:p>
            <a:pPr marL="0" lvl="0" indent="0" algn="l" rtl="0">
              <a:spcBef>
                <a:spcPts val="0"/>
              </a:spcBef>
              <a:spcAft>
                <a:spcPts val="0"/>
              </a:spcAft>
              <a:buNone/>
            </a:pPr>
            <a:r>
              <a:rPr lang="en"/>
              <a:t>Well, in the customer’s best interest, Amazon should not lose any items that were added to the cart, so we can just take the union of them. This is also in Amazon’s best interests because now you’re paying them more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fca6f7d7_5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6fca6f7d7_5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kind of conflict resolution is highly specific to the application. In fact, this has some potential unexpected results: deleted items can resurface if we’re just taking the union of the shopping carts. This may be acceptable in some applications but not others. In our case, it’s OK because amazon has a ton of confirmation steps before the user actually buys the things. Also he can cancel at any time.</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fca6f7d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6fca6f7d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RECAP</a:t>
            </a:r>
            <a:endParaRPr/>
          </a:p>
          <a:p>
            <a:pPr marL="0" lvl="0" indent="0" algn="l" rtl="0">
              <a:spcBef>
                <a:spcPts val="0"/>
              </a:spcBef>
              <a:spcAft>
                <a:spcPts val="0"/>
              </a:spcAft>
              <a:buNone/>
            </a:pPr>
            <a:endParaRPr/>
          </a:p>
          <a:p>
            <a:pPr marL="0" lvl="0" indent="0" algn="l" rtl="0">
              <a:spcBef>
                <a:spcPts val="0"/>
              </a:spcBef>
              <a:spcAft>
                <a:spcPts val="0"/>
              </a:spcAft>
              <a:buNone/>
            </a:pPr>
            <a:r>
              <a:rPr lang="en"/>
              <a:t>So this is how conflict resolution is done in Dynamo. Note: In practice this RARELY happens. 99.9% requests saw exactly 1 version, less than 0.001% saw 2 or more. Though it happens rarely we still need to handle it unfortunately!</a:t>
            </a:r>
            <a:endParaRPr/>
          </a:p>
          <a:p>
            <a:pPr marL="0" lvl="0" indent="0" algn="l" rtl="0">
              <a:spcBef>
                <a:spcPts val="0"/>
              </a:spcBef>
              <a:spcAft>
                <a:spcPts val="0"/>
              </a:spcAft>
              <a:buNone/>
            </a:pPr>
            <a:endParaRPr/>
          </a:p>
          <a:p>
            <a:pPr marL="0" lvl="0" indent="0" algn="l" rtl="0">
              <a:spcBef>
                <a:spcPts val="0"/>
              </a:spcBef>
              <a:spcAft>
                <a:spcPts val="0"/>
              </a:spcAft>
              <a:buNone/>
            </a:pPr>
            <a:r>
              <a:rPr lang="en"/>
              <a:t>(From the paper)</a:t>
            </a:r>
            <a:endParaRPr/>
          </a:p>
          <a:p>
            <a:pPr marL="0" lvl="0" indent="0" algn="l" rtl="0">
              <a:spcBef>
                <a:spcPts val="0"/>
              </a:spcBef>
              <a:spcAft>
                <a:spcPts val="0"/>
              </a:spcAft>
              <a:buNone/>
            </a:pPr>
            <a:r>
              <a:rPr lang="en"/>
              <a:t>In our next experiment, the number of versions returned to the shopping cart service was profiled for a period of 24 hours. During this period, 99.94% of requests saw exactly one version; 0.00057% of requests saw 2 versions; 0.00047% of requests saw 3 versions and 0.00009% of requests saw 4 versions. This shows that divergent versions are created rarely.</a:t>
            </a:r>
            <a:endParaRPr/>
          </a:p>
          <a:p>
            <a:pPr marL="0" lvl="0" indent="0" algn="l" rtl="0">
              <a:spcBef>
                <a:spcPts val="0"/>
              </a:spcBef>
              <a:spcAft>
                <a:spcPts val="0"/>
              </a:spcAft>
              <a:buNone/>
            </a:pPr>
            <a:endParaRPr/>
          </a:p>
          <a:p>
            <a:pPr marL="0" lvl="0" indent="0" algn="l" rtl="0">
              <a:spcBef>
                <a:spcPts val="0"/>
              </a:spcBef>
              <a:spcAft>
                <a:spcPts val="0"/>
              </a:spcAft>
              <a:buNone/>
            </a:pPr>
            <a:r>
              <a:rPr lang="en"/>
              <a:t>QUESTION: How is this related to availability?</a:t>
            </a:r>
            <a:endParaRPr/>
          </a:p>
          <a:p>
            <a:pPr marL="457200" lvl="0" indent="-298450" algn="l" rtl="0">
              <a:spcBef>
                <a:spcPts val="0"/>
              </a:spcBef>
              <a:spcAft>
                <a:spcPts val="0"/>
              </a:spcAft>
              <a:buSzPts val="1100"/>
              <a:buChar char="-"/>
            </a:pPr>
            <a:r>
              <a:rPr lang="en"/>
              <a:t>Writes are now always available, because you don’t check for consistency before writing. You just write</a:t>
            </a:r>
            <a:endParaRPr/>
          </a:p>
          <a:p>
            <a:pPr marL="457200" lvl="0" indent="-298450" algn="l" rtl="0">
              <a:spcBef>
                <a:spcPts val="0"/>
              </a:spcBef>
              <a:spcAft>
                <a:spcPts val="0"/>
              </a:spcAft>
              <a:buSzPts val="1100"/>
              <a:buChar char="-"/>
            </a:pPr>
            <a:r>
              <a:rPr lang="en"/>
              <a:t>Leave conflict resolution to the reads. This happens so little of the time the extra overhead doesn’t really contribute to the latency even in the 99.9th percentile case.</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fca6f7d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6fca6f7d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6fca6f7d7_5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6fca6f7d7_5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“skip” here we mean the hinted handoff mechanism. Writes now go to virtual nodes next in the ring which are not the N = 3 nodes that the reads try to read from. This is why readers and writers may not overlap.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aa6ab680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aa6ab680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6fca6f7d7_5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6fca6f7d7_5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can’t JUST rely on sloppy quorums because clients get stale value that may never get updated. If we just leave it at that then this system is not even eventually consistent. We need to get the new value for K back to C and D somehow.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6fca6f7d7_5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6fca6f7d7_5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Dynamo does this using “hinted handoff”, where the hint refers to the location information of the original data. So hinted handoff is really part of making sloppy quorums work.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6fca6f7d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6fca6f7d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RECAP</a:t>
            </a:r>
            <a:endParaRPr/>
          </a:p>
          <a:p>
            <a:pPr marL="0" lvl="0" indent="0" algn="l" rtl="0">
              <a:spcBef>
                <a:spcPts val="0"/>
              </a:spcBef>
              <a:spcAft>
                <a:spcPts val="0"/>
              </a:spcAft>
              <a:buNone/>
            </a:pPr>
            <a:endParaRPr/>
          </a:p>
          <a:p>
            <a:pPr marL="0" lvl="0" indent="0" algn="l" rtl="0">
              <a:spcBef>
                <a:spcPts val="0"/>
              </a:spcBef>
              <a:spcAft>
                <a:spcPts val="0"/>
              </a:spcAft>
              <a:buNone/>
            </a:pPr>
            <a:r>
              <a:rPr lang="en"/>
              <a:t>We saw that sloppy quorums sacrifice consistency when things fail. How does this help with availability?</a:t>
            </a:r>
            <a:endParaRPr/>
          </a:p>
          <a:p>
            <a:pPr marL="457200" lvl="0" indent="-298450" algn="l" rtl="0">
              <a:spcBef>
                <a:spcPts val="0"/>
              </a:spcBef>
              <a:spcAft>
                <a:spcPts val="0"/>
              </a:spcAft>
              <a:buSzPts val="1100"/>
              <a:buChar char="-"/>
            </a:pPr>
            <a:r>
              <a:rPr lang="en"/>
              <a:t>If we always try to ensure readers and writers overlap, then if enough things fail we might end up waiting for the nodes to come back up. This may take a long time = in the meantime the system is not available.</a:t>
            </a:r>
            <a:endParaRPr/>
          </a:p>
          <a:p>
            <a:pPr marL="457200" lvl="0" indent="-298450" algn="l" rtl="0">
              <a:spcBef>
                <a:spcPts val="0"/>
              </a:spcBef>
              <a:spcAft>
                <a:spcPts val="0"/>
              </a:spcAft>
              <a:buSzPts val="1100"/>
              <a:buChar char="-"/>
            </a:pPr>
            <a:r>
              <a:rPr lang="en"/>
              <a:t>If we always just pick from N healthy nodes, then we’ll return ASAP without waiting for any failed nodes to come back up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6fca6f7d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6fca6f7d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6fca6f7d7_5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6fca6f7d7_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Anti-entropy means reducing differences between the state stored across the replica nodes (remember we replicate the same partition to N different nodes in the ring). In an ideal world we’ll have the exact same data on all N nodes, but this doesn’t happen in practice because:</a:t>
            </a:r>
            <a:endParaRPr/>
          </a:p>
          <a:p>
            <a:pPr marL="457200" lvl="0" indent="-298450" algn="l" rtl="0">
              <a:spcBef>
                <a:spcPts val="0"/>
              </a:spcBef>
              <a:spcAft>
                <a:spcPts val="0"/>
              </a:spcAft>
              <a:buSzPts val="1100"/>
              <a:buChar char="-"/>
            </a:pPr>
            <a:r>
              <a:rPr lang="en"/>
              <a:t>Writes keep coming in and are not immediately propagated to all replicas</a:t>
            </a:r>
            <a:endParaRPr/>
          </a:p>
          <a:p>
            <a:pPr marL="457200" lvl="0" indent="-298450" algn="l" rtl="0">
              <a:spcBef>
                <a:spcPts val="0"/>
              </a:spcBef>
              <a:spcAft>
                <a:spcPts val="0"/>
              </a:spcAft>
              <a:buSzPts val="1100"/>
              <a:buChar char="-"/>
            </a:pPr>
            <a:r>
              <a:rPr lang="en"/>
              <a:t>Nodes join and leave the ring: partitions are passed around across the nodes in the process</a:t>
            </a:r>
            <a:endParaRPr/>
          </a:p>
          <a:p>
            <a:pPr marL="0" lvl="0" indent="0" algn="l" rtl="0">
              <a:spcBef>
                <a:spcPts val="0"/>
              </a:spcBef>
              <a:spcAft>
                <a:spcPts val="0"/>
              </a:spcAft>
              <a:buNone/>
            </a:pPr>
            <a:endParaRPr/>
          </a:p>
          <a:p>
            <a:pPr marL="0" lvl="0" indent="0" algn="l" rtl="0">
              <a:spcBef>
                <a:spcPts val="0"/>
              </a:spcBef>
              <a:spcAft>
                <a:spcPts val="0"/>
              </a:spcAft>
              <a:buNone/>
            </a:pPr>
            <a:r>
              <a:rPr lang="en"/>
              <a:t>NOTE:* Anti-entropy is necessary for eventual consistency because we want the replicas to all EVENTUALLY return a consistent view of all the values in the key range. This is a pretty weak guarantee (and may in fact never happen if writes keep coming in)!</a:t>
            </a:r>
            <a:endParaRPr/>
          </a:p>
          <a:p>
            <a:pPr marL="0" lvl="0" indent="0" algn="l" rtl="0">
              <a:spcBef>
                <a:spcPts val="0"/>
              </a:spcBef>
              <a:spcAft>
                <a:spcPts val="0"/>
              </a:spcAft>
              <a:buNone/>
            </a:pPr>
            <a:endParaRPr/>
          </a:p>
          <a:p>
            <a:pPr marL="0" lvl="0" indent="0" algn="l" rtl="0">
              <a:spcBef>
                <a:spcPts val="0"/>
              </a:spcBef>
              <a:spcAft>
                <a:spcPts val="0"/>
              </a:spcAft>
              <a:buNone/>
            </a:pPr>
            <a:r>
              <a:rPr lang="en"/>
              <a:t>Anyway, to make anti-entropy faster, Dynamo uses this special data structure called Merkle trees. Each leaf node corresponds to an actual key value pair, and all other nodes are hashes of its children.</a:t>
            </a:r>
            <a:endParaRPr/>
          </a:p>
          <a:p>
            <a:pPr marL="0" lvl="0" indent="0" algn="l" rtl="0">
              <a:spcBef>
                <a:spcPts val="0"/>
              </a:spcBef>
              <a:spcAft>
                <a:spcPts val="0"/>
              </a:spcAft>
              <a:buNone/>
            </a:pPr>
            <a:endParaRPr/>
          </a:p>
          <a:p>
            <a:pPr marL="0" lvl="0" indent="0" algn="l" rtl="0">
              <a:spcBef>
                <a:spcPts val="0"/>
              </a:spcBef>
              <a:spcAft>
                <a:spcPts val="0"/>
              </a:spcAft>
              <a:buNone/>
            </a:pPr>
            <a:r>
              <a:rPr lang="en"/>
              <a:t>When exchanging information in an anti-entropy session, nodes start at the root and exchange only the hash in the root. If the hash matches, great, the two nodes agree and the session terminates. Otherwise, the two nodes keep traversing down the tree until they find the value that doesn’t match. In this case the orange and green values are at odds. So A and B will exchange orange and green to each other such that the root hashes become the same.</a:t>
            </a:r>
            <a:endParaRPr/>
          </a:p>
          <a:p>
            <a:pPr marL="0" lvl="0" indent="0" algn="l" rtl="0">
              <a:spcBef>
                <a:spcPts val="0"/>
              </a:spcBef>
              <a:spcAft>
                <a:spcPts val="0"/>
              </a:spcAft>
              <a:buNone/>
            </a:pPr>
            <a:endParaRPr/>
          </a:p>
          <a:p>
            <a:pPr marL="0" lvl="0" indent="0" algn="l" rtl="0">
              <a:spcBef>
                <a:spcPts val="0"/>
              </a:spcBef>
              <a:spcAft>
                <a:spcPts val="0"/>
              </a:spcAft>
              <a:buNone/>
            </a:pPr>
            <a:r>
              <a:rPr lang="en"/>
              <a:t>NOTE: Only leaf nodes correspond to actual key value pairs. The tree itself stores the hashes of the values. Why not just store the hash of the key? (Because values might get updated for the same key, in which case we want the change to be reflected on both nodes).</a:t>
            </a:r>
            <a:endParaRPr/>
          </a:p>
          <a:p>
            <a:pPr marL="0" lvl="0" indent="0" algn="l" rtl="0">
              <a:spcBef>
                <a:spcPts val="0"/>
              </a:spcBef>
              <a:spcAft>
                <a:spcPts val="0"/>
              </a:spcAft>
              <a:buNone/>
            </a:pPr>
            <a:endParaRPr/>
          </a:p>
          <a:p>
            <a:pPr marL="0" lvl="0" indent="0" algn="l" rtl="0">
              <a:spcBef>
                <a:spcPts val="0"/>
              </a:spcBef>
              <a:spcAft>
                <a:spcPts val="0"/>
              </a:spcAft>
              <a:buNone/>
            </a:pPr>
            <a:r>
              <a:rPr lang="en"/>
              <a:t>How does this provide availability?</a:t>
            </a:r>
            <a:endParaRPr/>
          </a:p>
          <a:p>
            <a:pPr marL="457200" lvl="0" indent="-298450" algn="l" rtl="0">
              <a:spcBef>
                <a:spcPts val="0"/>
              </a:spcBef>
              <a:spcAft>
                <a:spcPts val="0"/>
              </a:spcAft>
              <a:buSzPts val="1100"/>
              <a:buChar char="-"/>
            </a:pPr>
            <a:r>
              <a:rPr lang="en"/>
              <a:t>It doesn’t, really (at least not directly)</a:t>
            </a:r>
            <a:endParaRPr/>
          </a:p>
          <a:p>
            <a:pPr marL="457200" lvl="0" indent="-298450" algn="l" rtl="0">
              <a:spcBef>
                <a:spcPts val="0"/>
              </a:spcBef>
              <a:spcAft>
                <a:spcPts val="0"/>
              </a:spcAft>
              <a:buSzPts val="1100"/>
              <a:buChar char="-"/>
            </a:pPr>
            <a:r>
              <a:rPr lang="en"/>
              <a:t>It just helps with eventual consistency, which is a level of consistency that can be achieved in a highly available system</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6fca6f7d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6fca6f7d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6fca6f7d7_5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6fca6f7d7_5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helps with read and write latency of each request, which helps Dynamo achieve its SLAs.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practice the storage requirement has been pretty OK because it only scales with the number of nodes and partitions, NOT the number of key value pairs (which would be prohibitive). As long as you keep your dynamo deployment small enough (fewer nodes, like 10s or 100s) then you should be fine.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6fac7a59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6fac7a5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tries to achieve availability, but one big difference between bayou and dynamo is that bayou also additionally makes supporting offline collaboration one of its main goals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6fac7a59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6fac7a59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fac7a59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fac7a59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COLON SYNTAX (Commit timestamp:write timestamp:write server) Commit timestamp is infinity if tentative write.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fca6f7d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fca6f7d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Relational database management systems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It’s commonly very costly to achieve strong consistency. There are many different protocols for achieving that but these usually take multiple round trips across the cluster and take a long time. Also they’re simply not possible when enough nodes fail or are unreachable.</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ASK THEM to give definition of availability and consistency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ASK THEM example applications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bank accounts you could argue either way; you don’t want people at the ATM to have to wait forever, but at the same time you must ensure the balance is above zero. But the basic idea is you never want to fudge someone’s bank balance because you want to give them a better experience at the ATM.)</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6fac7a59c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6fac7a59c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6fac7a59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6fac7a59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6fac7a59c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6fac7a59c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6fac7a59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6fac7a59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6fac7a59c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6fac7a59c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6fac7a59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6fac7a59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6fac7a59c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6fac7a59c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 == delete(Y)</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6fac7a59c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6fac7a59c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26fac7a59c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26fac7a59c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the Primary begins its log at 1 and each commit timestamp is incremented by 1 B knows that it’s tentative write will be committed after those writes with commit timestamps 1 and 2.</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6fac7a59c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6fac7a59c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fca6f7d7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fca6f7d7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CAP theorem says that during network partitions, it’s impossible to achieve both consistency and availability.</a:t>
            </a:r>
            <a:endParaRPr/>
          </a:p>
          <a:p>
            <a:pPr marL="0" lvl="0" indent="0" algn="l" rtl="0">
              <a:spcBef>
                <a:spcPts val="0"/>
              </a:spcBef>
              <a:spcAft>
                <a:spcPts val="0"/>
              </a:spcAft>
              <a:buNone/>
            </a:pPr>
            <a:endParaRPr/>
          </a:p>
          <a:p>
            <a:pPr marL="0" lvl="0" indent="0" algn="l" rtl="0">
              <a:spcBef>
                <a:spcPts val="0"/>
              </a:spcBef>
              <a:spcAft>
                <a:spcPts val="0"/>
              </a:spcAft>
              <a:buNone/>
            </a:pPr>
            <a:r>
              <a:rPr lang="en"/>
              <a:t>Consistency here means that reads will observe the most recent write. </a:t>
            </a:r>
            <a:r>
              <a:rPr lang="en" strike="sngStrike"/>
              <a:t>all future writes must observe values previously written to the system.</a:t>
            </a:r>
            <a:r>
              <a:rPr lang="en"/>
              <a:t> This is the strongest form of consistency and there are many weaker forms, as we will see shortly, but this is what people usually mean when they say consistency in this context.</a:t>
            </a:r>
            <a:endParaRPr/>
          </a:p>
          <a:p>
            <a:pPr marL="0" lvl="0" indent="0" algn="l" rtl="0">
              <a:spcBef>
                <a:spcPts val="0"/>
              </a:spcBef>
              <a:spcAft>
                <a:spcPts val="0"/>
              </a:spcAft>
              <a:buNone/>
            </a:pPr>
            <a:endParaRPr/>
          </a:p>
          <a:p>
            <a:pPr marL="0" lvl="0" indent="0" algn="l" rtl="0">
              <a:spcBef>
                <a:spcPts val="0"/>
              </a:spcBef>
              <a:spcAft>
                <a:spcPts val="0"/>
              </a:spcAft>
              <a:buNone/>
            </a:pPr>
            <a:r>
              <a:rPr lang="en"/>
              <a:t>Availability means that read and write requests must be serviced by all live nodes (nodes that have not failed). For reads, there are no guarantees about the answer, and for writes, there are no guarantees about whether future reads will read your value, but the requests will succeed.</a:t>
            </a:r>
            <a:endParaRPr/>
          </a:p>
          <a:p>
            <a:pPr marL="0" lvl="0" indent="0" algn="l" rtl="0">
              <a:spcBef>
                <a:spcPts val="0"/>
              </a:spcBef>
              <a:spcAft>
                <a:spcPts val="0"/>
              </a:spcAft>
              <a:buNone/>
            </a:pPr>
            <a:endParaRPr/>
          </a:p>
          <a:p>
            <a:pPr marL="0" lvl="0" indent="0" algn="l" rtl="0">
              <a:spcBef>
                <a:spcPts val="0"/>
              </a:spcBef>
              <a:spcAft>
                <a:spcPts val="0"/>
              </a:spcAft>
              <a:buNone/>
            </a:pPr>
            <a:r>
              <a:rPr lang="en"/>
              <a:t>A COMMON misconception here is that you can “pick 2 out of 3” of these 3 properties. This is wrong and doesn’t make any sense. E.g. you can’t pick C and A because networks will fail and partitions are bound to happen.</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6fac7a59c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26fac7a59c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6fca6f7d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26fca6f7d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tries to achieve availability, but one big difference between bayou and dynamo is that bayou also additionally makes supporting offline collaboration one of its main goals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fca6f7d7_3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6fca6f7d7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see why we can’t have both consistency and availability during a network partition, let’s look at the following example. Suppose here we have two servers N1 and N2, and a client C below the dotted line. When there is a partition between the two servers and client contacts N2, N2 can’t confidently write a value to the system consistently because it can’t talk to N1. Therefore, it has no choice but to return error. Thus, the system here is not available, but it has not violated any consistency constraints.</a:t>
            </a:r>
            <a:endParaRPr/>
          </a:p>
          <a:p>
            <a:pPr marL="0" lvl="0" indent="0" algn="l" rtl="0">
              <a:spcBef>
                <a:spcPts val="0"/>
              </a:spcBef>
              <a:spcAft>
                <a:spcPts val="0"/>
              </a:spcAft>
              <a:buNone/>
            </a:pPr>
            <a:endParaRPr/>
          </a:p>
          <a:p>
            <a:pPr marL="0" lvl="0" indent="0" algn="l" rtl="0">
              <a:spcBef>
                <a:spcPts val="0"/>
              </a:spcBef>
              <a:spcAft>
                <a:spcPts val="0"/>
              </a:spcAft>
              <a:buNone/>
            </a:pPr>
            <a:r>
              <a:rPr lang="en"/>
              <a:t>Now suppose we don’t care about consistency but we do want the system to be available during network partitions. Then if a client contacts N2 then we’ll simply write X to N2, even if we know N1 is not also updated. Thus, the system on the right is available but cannot offer any consistency guarantees.</a:t>
            </a:r>
            <a:endParaRPr/>
          </a:p>
          <a:p>
            <a:pPr marL="0" lvl="0" indent="0" algn="l" rtl="0">
              <a:spcBef>
                <a:spcPts val="0"/>
              </a:spcBef>
              <a:spcAft>
                <a:spcPts val="0"/>
              </a:spcAft>
              <a:buNone/>
            </a:pPr>
            <a:endParaRPr/>
          </a:p>
          <a:p>
            <a:pPr marL="0" lvl="0" indent="0" algn="l" rtl="0">
              <a:spcBef>
                <a:spcPts val="0"/>
              </a:spcBef>
              <a:spcAft>
                <a:spcPts val="0"/>
              </a:spcAft>
              <a:buNone/>
            </a:pPr>
            <a:r>
              <a:rPr lang="en"/>
              <a:t>IMPORTANT*: Note that these definitions of consistency and availability are extremes. In real systems there are many levels of consistency and availability and systems usually choose from a spectrum. This is just to get an intuition of why there is a fundamental tradeoff between the two properties. Although network partitions are very real errors in practice, this tradeoff is also applicable when the system is running smoothly.</a:t>
            </a:r>
            <a:endParaRPr/>
          </a:p>
          <a:p>
            <a:pPr marL="0" lvl="0" indent="0" algn="l" rtl="0">
              <a:spcBef>
                <a:spcPts val="0"/>
              </a:spcBef>
              <a:spcAft>
                <a:spcPts val="0"/>
              </a:spcAft>
              <a:buNone/>
            </a:pPr>
            <a:endParaRPr/>
          </a:p>
          <a:p>
            <a:pPr marL="0" lvl="0" indent="0" algn="l" rtl="0">
              <a:spcBef>
                <a:spcPts val="0"/>
              </a:spcBef>
              <a:spcAft>
                <a:spcPts val="0"/>
              </a:spcAft>
              <a:buNone/>
            </a:pPr>
            <a:r>
              <a:rPr lang="en"/>
              <a:t>To tie things back to our original discussion, Dynamo and Bayou are both systems that favor availability over consistency. And this is related to the particular use cases that these systems service.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fca6f7d7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fca6f7d7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First let’s start with Dynamo. It’s used internally for many services but the one that’s exposed to the user is shopping carts. It’s got tons of demand and is very related to revenue for the company. Bad experience on the website turns users away, which translates to lost revenue.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fca6f7d7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fca6f7d7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SLA in terms of latency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NOTE: availability in this context does not simply mean we should always return success to the client. It also means we need to do it within a certain time bound (like 300ms) 99.9% of the time.</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a:t>
            </a:r>
            <a:r>
              <a:rPr lang="en-US" baseline="0" dirty="0"/>
              <a:t> may want to define what “commodity hardware” means)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fca6f7d7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fca6f7d7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many techniques described in the paper. We will summarize them here.</a:t>
            </a:r>
            <a:endParaRPr/>
          </a:p>
          <a:p>
            <a:pPr marL="0" lvl="0" indent="0" algn="l" rtl="0">
              <a:spcBef>
                <a:spcPts val="0"/>
              </a:spcBef>
              <a:spcAft>
                <a:spcPts val="0"/>
              </a:spcAft>
              <a:buNone/>
            </a:pPr>
            <a:endParaRPr/>
          </a:p>
          <a:p>
            <a:pPr marL="0" lvl="0" indent="0" algn="l" rtl="0">
              <a:spcBef>
                <a:spcPts val="0"/>
              </a:spcBef>
              <a:spcAft>
                <a:spcPts val="0"/>
              </a:spcAft>
              <a:buNone/>
            </a:pPr>
            <a:r>
              <a:rPr lang="en"/>
              <a:t>IMPORTANT: It’s easy to get lost in the implementation details while we go through this list. Try to think about how each technique serves to achieve the high level goal of availability while going through each of them.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fca6f7d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6fca6f7d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Dynamo / Bayou</a:t>
            </a:r>
            <a:endParaRPr/>
          </a:p>
        </p:txBody>
      </p:sp>
      <p:sp>
        <p:nvSpPr>
          <p:cNvPr id="100" name="Google Shape;100;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FFFF"/>
                </a:solidFill>
              </a:rPr>
              <a:t>10/11/19</a:t>
            </a:r>
            <a:endParaRPr lang="en-US" dirty="0">
              <a:solidFill>
                <a:srgbClr val="FFFFFF"/>
              </a:solidFill>
            </a:endParaRPr>
          </a:p>
          <a:p>
            <a:pPr marL="0" lvl="0" indent="0" algn="ctr" rtl="0">
              <a:spcBef>
                <a:spcPts val="0"/>
              </a:spcBef>
              <a:spcAft>
                <a:spcPts val="0"/>
              </a:spcAft>
              <a:buNone/>
            </a:pPr>
            <a:endParaRPr dirty="0">
              <a:solidFill>
                <a:srgbClr val="FFFFFF"/>
              </a:solidFill>
            </a:endParaRPr>
          </a:p>
        </p:txBody>
      </p:sp>
      <p:sp>
        <p:nvSpPr>
          <p:cNvPr id="3" name="TextBox 2"/>
          <p:cNvSpPr txBox="1"/>
          <p:nvPr/>
        </p:nvSpPr>
        <p:spPr>
          <a:xfrm>
            <a:off x="3278067" y="4792795"/>
            <a:ext cx="2399853" cy="307777"/>
          </a:xfrm>
          <a:prstGeom prst="rect">
            <a:avLst/>
          </a:prstGeom>
          <a:noFill/>
        </p:spPr>
        <p:txBody>
          <a:bodyPr wrap="none" rtlCol="0">
            <a:spAutoFit/>
          </a:bodyPr>
          <a:lstStyle/>
          <a:p>
            <a:r>
              <a:rPr lang="en-US" dirty="0" smtClean="0">
                <a:solidFill>
                  <a:schemeClr val="tx1"/>
                </a:solidFill>
              </a:rPr>
              <a:t>[Adapted </a:t>
            </a:r>
            <a:r>
              <a:rPr lang="en-US" dirty="0">
                <a:solidFill>
                  <a:schemeClr val="tx1"/>
                </a:solidFill>
              </a:rPr>
              <a:t>from Andrew </a:t>
            </a:r>
            <a:r>
              <a:rPr lang="en-US" dirty="0" err="1" smtClean="0">
                <a:solidFill>
                  <a:schemeClr val="tx1"/>
                </a:solidFill>
              </a:rPr>
              <a:t>Or</a:t>
            </a:r>
            <a:r>
              <a:rPr lang="en-US" dirty="0" err="1" smtClean="0">
                <a:solidFill>
                  <a:schemeClr val="tx1"/>
                </a:solidFill>
              </a:rPr>
              <a:t>’s</a:t>
            </a:r>
            <a:r>
              <a:rPr lang="en-US" dirty="0" smtClean="0">
                <a:solidFill>
                  <a:schemeClr val="tx1"/>
                </a:solidFill>
              </a:rPr>
              <a:t>]</a:t>
            </a:r>
            <a:endParaRPr lang="en-US"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Consistent Hashing</a:t>
            </a:r>
            <a:endParaRPr/>
          </a:p>
        </p:txBody>
      </p:sp>
      <p:pic>
        <p:nvPicPr>
          <p:cNvPr id="163" name="Google Shape;163;p34"/>
          <p:cNvPicPr preferRelativeResize="0"/>
          <p:nvPr/>
        </p:nvPicPr>
        <p:blipFill>
          <a:blip r:embed="rId3">
            <a:alphaModFix/>
          </a:blip>
          <a:stretch>
            <a:fillRect/>
          </a:stretch>
        </p:blipFill>
        <p:spPr>
          <a:xfrm>
            <a:off x="4870200" y="1434249"/>
            <a:ext cx="3761751" cy="2880475"/>
          </a:xfrm>
          <a:prstGeom prst="rect">
            <a:avLst/>
          </a:prstGeom>
          <a:noFill/>
          <a:ln>
            <a:noFill/>
          </a:ln>
        </p:spPr>
      </p:pic>
      <p:sp>
        <p:nvSpPr>
          <p:cNvPr id="164" name="Google Shape;164;p34"/>
          <p:cNvSpPr txBox="1">
            <a:spLocks noGrp="1"/>
          </p:cNvSpPr>
          <p:nvPr>
            <p:ph type="body" idx="1"/>
          </p:nvPr>
        </p:nvSpPr>
        <p:spPr>
          <a:xfrm>
            <a:off x="795700" y="1434250"/>
            <a:ext cx="3832500" cy="3359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000000"/>
                </a:solidFill>
              </a:rPr>
              <a:t>Assign each node a random position on the ring</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Node owns the preceding key range</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For fault tolerance, replicate each key at N successor nodes in the ring</a:t>
            </a:r>
            <a:endParaRPr sz="1600">
              <a:solidFill>
                <a:srgbClr val="000000"/>
              </a:solidFill>
            </a:endParaRPr>
          </a:p>
          <a:p>
            <a:pPr marL="0" lvl="0" indent="0" algn="l" rtl="0">
              <a:lnSpc>
                <a:spcPct val="115000"/>
              </a:lnSpc>
              <a:spcBef>
                <a:spcPts val="2400"/>
              </a:spcBef>
              <a:spcAft>
                <a:spcPts val="2400"/>
              </a:spcAft>
              <a:buNone/>
            </a:pPr>
            <a:r>
              <a:rPr lang="en" sz="1600" b="1" i="1">
                <a:solidFill>
                  <a:srgbClr val="000000"/>
                </a:solidFill>
              </a:rPr>
              <a:t>Virtual nodes: </a:t>
            </a:r>
            <a:r>
              <a:rPr lang="en" sz="1600">
                <a:solidFill>
                  <a:srgbClr val="000000"/>
                </a:solidFill>
              </a:rPr>
              <a:t>each physical node gets assigned multiple nodes on the ring (e.g. B, D, F)</a:t>
            </a:r>
            <a:endParaRPr sz="1600">
              <a:solidFill>
                <a:srgbClr val="000000"/>
              </a:solidFill>
            </a:endParaRPr>
          </a:p>
        </p:txBody>
      </p:sp>
      <p:sp>
        <p:nvSpPr>
          <p:cNvPr id="2" name="TextBox 1"/>
          <p:cNvSpPr txBox="1"/>
          <p:nvPr/>
        </p:nvSpPr>
        <p:spPr>
          <a:xfrm>
            <a:off x="5425055" y="1134313"/>
            <a:ext cx="1999117" cy="307777"/>
          </a:xfrm>
          <a:prstGeom prst="rect">
            <a:avLst/>
          </a:prstGeom>
          <a:noFill/>
        </p:spPr>
        <p:txBody>
          <a:bodyPr wrap="square" rtlCol="0">
            <a:spAutoFit/>
          </a:bodyPr>
          <a:lstStyle/>
          <a:p>
            <a:pPr algn="ctr"/>
            <a:r>
              <a:rPr lang="en-US" dirty="0"/>
              <a:t>Virtual Nodes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1"/>
                                        <p:tgtEl>
                                          <p:spTgt spid="1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Consistent Hashing</a:t>
            </a:r>
            <a:endParaRPr/>
          </a:p>
        </p:txBody>
      </p:sp>
      <p:pic>
        <p:nvPicPr>
          <p:cNvPr id="170" name="Google Shape;170;p35"/>
          <p:cNvPicPr preferRelativeResize="0"/>
          <p:nvPr/>
        </p:nvPicPr>
        <p:blipFill>
          <a:blip r:embed="rId3">
            <a:alphaModFix/>
          </a:blip>
          <a:stretch>
            <a:fillRect/>
          </a:stretch>
        </p:blipFill>
        <p:spPr>
          <a:xfrm>
            <a:off x="4870200" y="1434249"/>
            <a:ext cx="3761751" cy="2880475"/>
          </a:xfrm>
          <a:prstGeom prst="rect">
            <a:avLst/>
          </a:prstGeom>
          <a:noFill/>
          <a:ln>
            <a:noFill/>
          </a:ln>
        </p:spPr>
      </p:pic>
      <p:sp>
        <p:nvSpPr>
          <p:cNvPr id="171" name="Google Shape;171;p35"/>
          <p:cNvSpPr txBox="1">
            <a:spLocks noGrp="1"/>
          </p:cNvSpPr>
          <p:nvPr>
            <p:ph type="body" idx="1"/>
          </p:nvPr>
        </p:nvSpPr>
        <p:spPr>
          <a:xfrm>
            <a:off x="795700" y="1434250"/>
            <a:ext cx="3590400" cy="2774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i="1">
                <a:solidFill>
                  <a:srgbClr val="000000"/>
                </a:solidFill>
              </a:rPr>
              <a:t>Desirable properties?</a:t>
            </a:r>
            <a:endParaRPr sz="1600" i="1">
              <a:solidFill>
                <a:srgbClr val="000000"/>
              </a:solidFill>
            </a:endParaRPr>
          </a:p>
          <a:p>
            <a:pPr marL="0" lvl="0" indent="0" algn="l" rtl="0">
              <a:lnSpc>
                <a:spcPct val="115000"/>
              </a:lnSpc>
              <a:spcBef>
                <a:spcPts val="2400"/>
              </a:spcBef>
              <a:spcAft>
                <a:spcPts val="0"/>
              </a:spcAft>
              <a:buNone/>
            </a:pPr>
            <a:r>
              <a:rPr lang="en" sz="1600">
                <a:solidFill>
                  <a:srgbClr val="000000"/>
                </a:solidFill>
              </a:rPr>
              <a:t>Uniform distribution of load</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Minimum object movements when nodes join or leave the ring</a:t>
            </a:r>
            <a:endParaRPr sz="1600">
              <a:solidFill>
                <a:srgbClr val="000000"/>
              </a:solidFill>
            </a:endParaRPr>
          </a:p>
          <a:p>
            <a:pPr marL="0" lvl="0" indent="0" algn="l" rtl="0">
              <a:lnSpc>
                <a:spcPct val="115000"/>
              </a:lnSpc>
              <a:spcBef>
                <a:spcPts val="2400"/>
              </a:spcBef>
              <a:spcAft>
                <a:spcPts val="2400"/>
              </a:spcAft>
              <a:buNone/>
            </a:pPr>
            <a:r>
              <a:rPr lang="en" sz="1600">
                <a:solidFill>
                  <a:srgbClr val="000000"/>
                </a:solidFill>
              </a:rPr>
              <a:t>Number of virtual nodes can be adjusted for device heterogeneity</a:t>
            </a:r>
            <a:endParaRPr sz="1600">
              <a:solidFill>
                <a:srgbClr val="0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animEffect transition="in" filter="fade">
                                      <p:cBhvr>
                                        <p:cTn id="7" dur="1"/>
                                        <p:tgtEl>
                                          <p:spTgt spid="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xEl>
                                              <p:pRg st="1" end="1"/>
                                            </p:txEl>
                                          </p:spTgt>
                                        </p:tgtEl>
                                        <p:attrNameLst>
                                          <p:attrName>style.visibility</p:attrName>
                                        </p:attrNameLst>
                                      </p:cBhvr>
                                      <p:to>
                                        <p:strVal val="visible"/>
                                      </p:to>
                                    </p:set>
                                    <p:animEffect transition="in" filter="fade">
                                      <p:cBhvr>
                                        <p:cTn id="12" dur="1"/>
                                        <p:tgtEl>
                                          <p:spTgt spid="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1">
                                            <p:txEl>
                                              <p:pRg st="2" end="2"/>
                                            </p:txEl>
                                          </p:spTgt>
                                        </p:tgtEl>
                                        <p:attrNameLst>
                                          <p:attrName>style.visibility</p:attrName>
                                        </p:attrNameLst>
                                      </p:cBhvr>
                                      <p:to>
                                        <p:strVal val="visible"/>
                                      </p:to>
                                    </p:set>
                                    <p:animEffect transition="in" filter="fade">
                                      <p:cBhvr>
                                        <p:cTn id="17" dur="1"/>
                                        <p:tgtEl>
                                          <p:spTgt spid="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1">
                                            <p:txEl>
                                              <p:pRg st="3" end="3"/>
                                            </p:txEl>
                                          </p:spTgt>
                                        </p:tgtEl>
                                        <p:attrNameLst>
                                          <p:attrName>style.visibility</p:attrName>
                                        </p:attrNameLst>
                                      </p:cBhvr>
                                      <p:to>
                                        <p:strVal val="visible"/>
                                      </p:to>
                                    </p:set>
                                    <p:animEffect transition="in" filter="fade">
                                      <p:cBhvr>
                                        <p:cTn id="22" dur="1"/>
                                        <p:tgtEl>
                                          <p:spTgt spid="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Techniques for achieving availability</a:t>
            </a:r>
            <a:endParaRPr/>
          </a:p>
        </p:txBody>
      </p:sp>
      <p:sp>
        <p:nvSpPr>
          <p:cNvPr id="177" name="Google Shape;177;p36"/>
          <p:cNvSpPr txBox="1">
            <a:spLocks noGrp="1"/>
          </p:cNvSpPr>
          <p:nvPr>
            <p:ph type="body" idx="1"/>
          </p:nvPr>
        </p:nvSpPr>
        <p:spPr>
          <a:xfrm>
            <a:off x="605850" y="1383825"/>
            <a:ext cx="7761000" cy="309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i="1">
                <a:solidFill>
                  <a:srgbClr val="000000"/>
                </a:solidFill>
              </a:rPr>
              <a:t>Consistent hashing</a:t>
            </a:r>
            <a:r>
              <a:rPr lang="en">
                <a:solidFill>
                  <a:srgbClr val="000000"/>
                </a:solidFill>
              </a:rPr>
              <a:t> </a:t>
            </a:r>
            <a:r>
              <a:rPr lang="en">
                <a:solidFill>
                  <a:srgbClr val="B7B7B7"/>
                </a:solidFill>
              </a:rPr>
              <a:t>for partitioning key space</a:t>
            </a:r>
            <a:endParaRPr>
              <a:solidFill>
                <a:srgbClr val="B7B7B7"/>
              </a:solidFill>
            </a:endParaRPr>
          </a:p>
          <a:p>
            <a:pPr marL="0" lvl="0" indent="0" algn="l" rtl="0">
              <a:lnSpc>
                <a:spcPct val="115000"/>
              </a:lnSpc>
              <a:spcBef>
                <a:spcPts val="2400"/>
              </a:spcBef>
              <a:spcAft>
                <a:spcPts val="0"/>
              </a:spcAft>
              <a:buNone/>
            </a:pPr>
            <a:r>
              <a:rPr lang="en" b="1" i="1">
                <a:solidFill>
                  <a:srgbClr val="FF0000"/>
                </a:solidFill>
              </a:rPr>
              <a:t>Vector clocks</a:t>
            </a:r>
            <a:r>
              <a:rPr lang="en">
                <a:solidFill>
                  <a:srgbClr val="000000"/>
                </a:solidFill>
              </a:rPr>
              <a:t> </a:t>
            </a:r>
            <a:r>
              <a:rPr lang="en">
                <a:solidFill>
                  <a:srgbClr val="B7B7B7"/>
                </a:solidFill>
              </a:rPr>
              <a:t>for reconciling conflicts during reads</a:t>
            </a:r>
            <a:endParaRPr>
              <a:solidFill>
                <a:srgbClr val="B7B7B7"/>
              </a:solidFill>
            </a:endParaRPr>
          </a:p>
          <a:p>
            <a:pPr marL="0" lvl="0" indent="0" algn="l" rtl="0">
              <a:lnSpc>
                <a:spcPct val="115000"/>
              </a:lnSpc>
              <a:spcBef>
                <a:spcPts val="2400"/>
              </a:spcBef>
              <a:spcAft>
                <a:spcPts val="0"/>
              </a:spcAft>
              <a:buClr>
                <a:srgbClr val="000000"/>
              </a:buClr>
              <a:buSzPts val="1100"/>
              <a:buFont typeface="Arial"/>
              <a:buNone/>
            </a:pPr>
            <a:r>
              <a:rPr lang="en" b="1" i="1">
                <a:solidFill>
                  <a:srgbClr val="000000"/>
                </a:solidFill>
              </a:rPr>
              <a:t>Sloppy quorums</a:t>
            </a:r>
            <a:r>
              <a:rPr lang="en">
                <a:solidFill>
                  <a:srgbClr val="000000"/>
                </a:solidFill>
              </a:rPr>
              <a:t> </a:t>
            </a:r>
            <a:r>
              <a:rPr lang="en">
                <a:solidFill>
                  <a:srgbClr val="B7B7B7"/>
                </a:solidFill>
              </a:rPr>
              <a:t>for handling temporary failures</a:t>
            </a:r>
            <a:endParaRPr>
              <a:solidFill>
                <a:srgbClr val="B7B7B7"/>
              </a:solidFill>
            </a:endParaRPr>
          </a:p>
          <a:p>
            <a:pPr marL="0" lvl="0" indent="0" algn="l" rtl="0">
              <a:lnSpc>
                <a:spcPct val="115000"/>
              </a:lnSpc>
              <a:spcBef>
                <a:spcPts val="2400"/>
              </a:spcBef>
              <a:spcAft>
                <a:spcPts val="0"/>
              </a:spcAft>
              <a:buNone/>
            </a:pPr>
            <a:r>
              <a:rPr lang="en" b="1" i="1">
                <a:solidFill>
                  <a:srgbClr val="000000"/>
                </a:solidFill>
              </a:rPr>
              <a:t>Anti-entropy using Merkle trees</a:t>
            </a:r>
            <a:r>
              <a:rPr lang="en">
                <a:solidFill>
                  <a:srgbClr val="000000"/>
                </a:solidFill>
              </a:rPr>
              <a:t> </a:t>
            </a:r>
            <a:r>
              <a:rPr lang="en">
                <a:solidFill>
                  <a:srgbClr val="B7B7B7"/>
                </a:solidFill>
              </a:rPr>
              <a:t>for syncing key-value pairs</a:t>
            </a:r>
            <a:endParaRPr>
              <a:solidFill>
                <a:srgbClr val="B7B7B7"/>
              </a:solidFill>
            </a:endParaRPr>
          </a:p>
          <a:p>
            <a:pPr marL="0" lvl="0" indent="0" algn="l" rtl="0">
              <a:lnSpc>
                <a:spcPct val="115000"/>
              </a:lnSpc>
              <a:spcBef>
                <a:spcPts val="2400"/>
              </a:spcBef>
              <a:spcAft>
                <a:spcPts val="2400"/>
              </a:spcAft>
              <a:buNone/>
            </a:pPr>
            <a:r>
              <a:rPr lang="en" b="1" i="1">
                <a:solidFill>
                  <a:srgbClr val="000000"/>
                </a:solidFill>
              </a:rPr>
              <a:t>Gossip-based protocol</a:t>
            </a:r>
            <a:r>
              <a:rPr lang="en">
                <a:solidFill>
                  <a:srgbClr val="000000"/>
                </a:solidFill>
              </a:rPr>
              <a:t> </a:t>
            </a:r>
            <a:r>
              <a:rPr lang="en">
                <a:solidFill>
                  <a:srgbClr val="B7B7B7"/>
                </a:solidFill>
              </a:rPr>
              <a:t>for membership notifications</a:t>
            </a:r>
            <a:endParaRPr>
              <a:solidFill>
                <a:srgbClr val="B7B7B7"/>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Conflict resolution</a:t>
            </a:r>
            <a:endParaRPr/>
          </a:p>
        </p:txBody>
      </p:sp>
      <p:sp>
        <p:nvSpPr>
          <p:cNvPr id="183" name="Google Shape;183;p37"/>
          <p:cNvSpPr txBox="1">
            <a:spLocks noGrp="1"/>
          </p:cNvSpPr>
          <p:nvPr>
            <p:ph type="body" idx="1"/>
          </p:nvPr>
        </p:nvSpPr>
        <p:spPr>
          <a:xfrm>
            <a:off x="795700" y="1434250"/>
            <a:ext cx="3944700" cy="3075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000000"/>
                </a:solidFill>
              </a:rPr>
              <a:t>Two machines write different values to the same key</a:t>
            </a:r>
            <a:endParaRPr sz="1600">
              <a:solidFill>
                <a:srgbClr val="000000"/>
              </a:solidFill>
            </a:endParaRPr>
          </a:p>
          <a:p>
            <a:pPr marL="0" lvl="0" indent="0" algn="l" rtl="0">
              <a:lnSpc>
                <a:spcPct val="115000"/>
              </a:lnSpc>
              <a:spcBef>
                <a:spcPts val="2400"/>
              </a:spcBef>
              <a:spcAft>
                <a:spcPts val="0"/>
              </a:spcAft>
              <a:buNone/>
            </a:pPr>
            <a:r>
              <a:rPr lang="en" sz="1600" i="1">
                <a:solidFill>
                  <a:srgbClr val="000000"/>
                </a:solidFill>
              </a:rPr>
              <a:t>Vector clocks</a:t>
            </a:r>
            <a:r>
              <a:rPr lang="en" sz="1600">
                <a:solidFill>
                  <a:srgbClr val="000000"/>
                </a:solidFill>
              </a:rPr>
              <a:t>: list of (node, count) pairs where count is incremented on write</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If one vector clock subsumes another, discard older value</a:t>
            </a:r>
            <a:endParaRPr sz="1600">
              <a:solidFill>
                <a:srgbClr val="000000"/>
              </a:solidFill>
            </a:endParaRPr>
          </a:p>
          <a:p>
            <a:pPr marL="0" lvl="0" indent="0" algn="l" rtl="0">
              <a:lnSpc>
                <a:spcPct val="115000"/>
              </a:lnSpc>
              <a:spcBef>
                <a:spcPts val="2400"/>
              </a:spcBef>
              <a:spcAft>
                <a:spcPts val="2400"/>
              </a:spcAft>
              <a:buNone/>
            </a:pPr>
            <a:r>
              <a:rPr lang="en" sz="1600">
                <a:solidFill>
                  <a:srgbClr val="000000"/>
                </a:solidFill>
              </a:rPr>
              <a:t>Else, return all conflicting values to client</a:t>
            </a:r>
            <a:endParaRPr sz="1600">
              <a:solidFill>
                <a:srgbClr val="000000"/>
              </a:solidFill>
            </a:endParaRPr>
          </a:p>
        </p:txBody>
      </p:sp>
      <p:pic>
        <p:nvPicPr>
          <p:cNvPr id="184" name="Google Shape;184;p37"/>
          <p:cNvPicPr preferRelativeResize="0"/>
          <p:nvPr/>
        </p:nvPicPr>
        <p:blipFill>
          <a:blip r:embed="rId3">
            <a:alphaModFix/>
          </a:blip>
          <a:stretch>
            <a:fillRect/>
          </a:stretch>
        </p:blipFill>
        <p:spPr>
          <a:xfrm>
            <a:off x="4628200" y="943750"/>
            <a:ext cx="3827974" cy="3820976"/>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Effect transition="in" filter="fade">
                                      <p:cBhvr>
                                        <p:cTn id="7" dur="1"/>
                                        <p:tgtEl>
                                          <p:spTgt spid="1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Effect transition="in" filter="fade">
                                      <p:cBhvr>
                                        <p:cTn id="12" dur="1"/>
                                        <p:tgtEl>
                                          <p:spTgt spid="1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Effect transition="in" filter="fade">
                                      <p:cBhvr>
                                        <p:cTn id="17" dur="1"/>
                                        <p:tgtEl>
                                          <p:spTgt spid="1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3">
                                            <p:txEl>
                                              <p:pRg st="3" end="3"/>
                                            </p:txEl>
                                          </p:spTgt>
                                        </p:tgtEl>
                                        <p:attrNameLst>
                                          <p:attrName>style.visibility</p:attrName>
                                        </p:attrNameLst>
                                      </p:cBhvr>
                                      <p:to>
                                        <p:strVal val="visible"/>
                                      </p:to>
                                    </p:set>
                                    <p:animEffect transition="in" filter="fade">
                                      <p:cBhvr>
                                        <p:cTn id="22" dur="1"/>
                                        <p:tgtEl>
                                          <p:spTgt spid="1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Context contains vector clocks</a:t>
            </a:r>
            <a:endParaRPr/>
          </a:p>
        </p:txBody>
      </p:sp>
      <p:sp>
        <p:nvSpPr>
          <p:cNvPr id="190" name="Google Shape;19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Dynamo client API is simple:</a:t>
            </a:r>
            <a:endParaRPr>
              <a:solidFill>
                <a:srgbClr val="000000"/>
              </a:solidFill>
            </a:endParaRPr>
          </a:p>
          <a:p>
            <a:pPr marL="0" lvl="0" indent="457200" algn="l" rtl="0">
              <a:spcBef>
                <a:spcPts val="1600"/>
              </a:spcBef>
              <a:spcAft>
                <a:spcPts val="0"/>
              </a:spcAft>
              <a:buNone/>
            </a:pPr>
            <a:r>
              <a:rPr lang="en">
                <a:solidFill>
                  <a:srgbClr val="000000"/>
                </a:solidFill>
                <a:latin typeface="Consolas"/>
                <a:ea typeface="Consolas"/>
                <a:cs typeface="Consolas"/>
                <a:sym typeface="Consolas"/>
              </a:rPr>
              <a:t>get(key) (value, context)</a:t>
            </a:r>
            <a:endParaRPr>
              <a:solidFill>
                <a:srgbClr val="000000"/>
              </a:solidFill>
              <a:latin typeface="Consolas"/>
              <a:ea typeface="Consolas"/>
              <a:cs typeface="Consolas"/>
              <a:sym typeface="Consolas"/>
            </a:endParaRPr>
          </a:p>
          <a:p>
            <a:pPr marL="0" lvl="0" indent="457200" algn="l" rtl="0">
              <a:spcBef>
                <a:spcPts val="1600"/>
              </a:spcBef>
              <a:spcAft>
                <a:spcPts val="0"/>
              </a:spcAft>
              <a:buNone/>
            </a:pPr>
            <a:r>
              <a:rPr lang="en">
                <a:solidFill>
                  <a:srgbClr val="000000"/>
                </a:solidFill>
                <a:latin typeface="Consolas"/>
                <a:ea typeface="Consolas"/>
                <a:cs typeface="Consolas"/>
                <a:sym typeface="Consolas"/>
              </a:rPr>
              <a:t>put(key, value, context)</a:t>
            </a:r>
            <a:endParaRPr>
              <a:solidFill>
                <a:srgbClr val="000000"/>
              </a:solidFill>
              <a:latin typeface="Consolas"/>
              <a:ea typeface="Consolas"/>
              <a:cs typeface="Consolas"/>
              <a:sym typeface="Consolas"/>
            </a:endParaRPr>
          </a:p>
          <a:p>
            <a:pPr marL="0" lvl="0" indent="0" algn="l" rtl="0">
              <a:spcBef>
                <a:spcPts val="1600"/>
              </a:spcBef>
              <a:spcAft>
                <a:spcPts val="1600"/>
              </a:spcAft>
              <a:buClr>
                <a:schemeClr val="dk1"/>
              </a:buClr>
              <a:buSzPts val="1100"/>
              <a:buFont typeface="Arial"/>
              <a:buNone/>
            </a:pPr>
            <a:r>
              <a:rPr lang="en">
                <a:solidFill>
                  <a:schemeClr val="dk1"/>
                </a:solidFill>
              </a:rPr>
              <a:t>Common pattern: put after get</a:t>
            </a:r>
            <a:endParaRPr>
              <a:solidFill>
                <a:srgbClr val="000000"/>
              </a:solidFill>
              <a:latin typeface="Consolas"/>
              <a:ea typeface="Consolas"/>
              <a:cs typeface="Consolas"/>
              <a:sym typeface="Consolas"/>
            </a:endParaRPr>
          </a:p>
        </p:txBody>
      </p:sp>
      <p:pic>
        <p:nvPicPr>
          <p:cNvPr id="191" name="Google Shape;191;p38"/>
          <p:cNvPicPr preferRelativeResize="0"/>
          <p:nvPr/>
        </p:nvPicPr>
        <p:blipFill>
          <a:blip r:embed="rId3">
            <a:alphaModFix/>
          </a:blip>
          <a:stretch>
            <a:fillRect/>
          </a:stretch>
        </p:blipFill>
        <p:spPr>
          <a:xfrm>
            <a:off x="4628200" y="943750"/>
            <a:ext cx="3827974"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9"/>
          <p:cNvPicPr preferRelativeResize="0"/>
          <p:nvPr/>
        </p:nvPicPr>
        <p:blipFill rotWithShape="1">
          <a:blip r:embed="rId3">
            <a:alphaModFix/>
          </a:blip>
          <a:srcRect r="36402"/>
          <a:stretch/>
        </p:blipFill>
        <p:spPr>
          <a:xfrm>
            <a:off x="556425" y="400225"/>
            <a:ext cx="3501327" cy="2490160"/>
          </a:xfrm>
          <a:prstGeom prst="rect">
            <a:avLst/>
          </a:prstGeom>
          <a:noFill/>
          <a:ln w="19050" cap="flat" cmpd="sng">
            <a:solidFill>
              <a:srgbClr val="000000"/>
            </a:solidFill>
            <a:prstDash val="solid"/>
            <a:round/>
            <a:headEnd type="none" w="sm" len="sm"/>
            <a:tailEnd type="none" w="sm" len="sm"/>
          </a:ln>
        </p:spPr>
      </p:pic>
      <p:pic>
        <p:nvPicPr>
          <p:cNvPr id="197" name="Google Shape;197;p39"/>
          <p:cNvPicPr preferRelativeResize="0"/>
          <p:nvPr/>
        </p:nvPicPr>
        <p:blipFill rotWithShape="1">
          <a:blip r:embed="rId4">
            <a:alphaModFix/>
          </a:blip>
          <a:srcRect r="34550"/>
          <a:stretch/>
        </p:blipFill>
        <p:spPr>
          <a:xfrm>
            <a:off x="556425" y="3327250"/>
            <a:ext cx="3501327" cy="1418600"/>
          </a:xfrm>
          <a:prstGeom prst="rect">
            <a:avLst/>
          </a:prstGeom>
          <a:noFill/>
          <a:ln w="19050" cap="flat" cmpd="sng">
            <a:solidFill>
              <a:srgbClr val="000000"/>
            </a:solidFill>
            <a:prstDash val="solid"/>
            <a:round/>
            <a:headEnd type="none" w="sm" len="sm"/>
            <a:tailEnd type="none" w="sm" len="sm"/>
          </a:ln>
        </p:spPr>
      </p:pic>
      <p:pic>
        <p:nvPicPr>
          <p:cNvPr id="198" name="Google Shape;198;p39"/>
          <p:cNvPicPr preferRelativeResize="0"/>
          <p:nvPr/>
        </p:nvPicPr>
        <p:blipFill>
          <a:blip r:embed="rId5">
            <a:alphaModFix/>
          </a:blip>
          <a:stretch>
            <a:fillRect/>
          </a:stretch>
        </p:blipFill>
        <p:spPr>
          <a:xfrm>
            <a:off x="4748700" y="556300"/>
            <a:ext cx="3954549" cy="4030900"/>
          </a:xfrm>
          <a:prstGeom prst="rect">
            <a:avLst/>
          </a:prstGeom>
          <a:noFill/>
          <a:ln w="19050" cap="flat" cmpd="sng">
            <a:solidFill>
              <a:srgbClr val="000000"/>
            </a:solidFill>
            <a:prstDash val="solid"/>
            <a:round/>
            <a:headEnd type="none" w="sm" len="sm"/>
            <a:tailEnd type="none" w="sm" len="sm"/>
          </a:ln>
        </p:spPr>
      </p:pic>
      <p:cxnSp>
        <p:nvCxnSpPr>
          <p:cNvPr id="199" name="Google Shape;199;p39"/>
          <p:cNvCxnSpPr>
            <a:stCxn id="196" idx="3"/>
          </p:cNvCxnSpPr>
          <p:nvPr/>
        </p:nvCxnSpPr>
        <p:spPr>
          <a:xfrm>
            <a:off x="4057752" y="1645305"/>
            <a:ext cx="665400" cy="442800"/>
          </a:xfrm>
          <a:prstGeom prst="straightConnector1">
            <a:avLst/>
          </a:prstGeom>
          <a:noFill/>
          <a:ln w="19050" cap="flat" cmpd="sng">
            <a:solidFill>
              <a:srgbClr val="000000"/>
            </a:solidFill>
            <a:prstDash val="solid"/>
            <a:round/>
            <a:headEnd type="none" w="med" len="med"/>
            <a:tailEnd type="triangle" w="med" len="med"/>
          </a:ln>
        </p:spPr>
      </p:cxnSp>
      <p:cxnSp>
        <p:nvCxnSpPr>
          <p:cNvPr id="200" name="Google Shape;200;p39"/>
          <p:cNvCxnSpPr>
            <a:stCxn id="197" idx="3"/>
          </p:cNvCxnSpPr>
          <p:nvPr/>
        </p:nvCxnSpPr>
        <p:spPr>
          <a:xfrm rot="10800000" flipH="1">
            <a:off x="4057752" y="3305750"/>
            <a:ext cx="677100" cy="730800"/>
          </a:xfrm>
          <a:prstGeom prst="straightConnector1">
            <a:avLst/>
          </a:prstGeom>
          <a:noFill/>
          <a:ln w="19050" cap="flat" cmpd="sng">
            <a:solidFill>
              <a:srgbClr val="000000"/>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40"/>
          <p:cNvPicPr preferRelativeResize="0"/>
          <p:nvPr/>
        </p:nvPicPr>
        <p:blipFill rotWithShape="1">
          <a:blip r:embed="rId3">
            <a:alphaModFix/>
          </a:blip>
          <a:srcRect r="36402"/>
          <a:stretch/>
        </p:blipFill>
        <p:spPr>
          <a:xfrm>
            <a:off x="632625" y="248025"/>
            <a:ext cx="3106950" cy="2209675"/>
          </a:xfrm>
          <a:prstGeom prst="rect">
            <a:avLst/>
          </a:prstGeom>
          <a:noFill/>
          <a:ln w="19050" cap="flat" cmpd="sng">
            <a:solidFill>
              <a:srgbClr val="000000"/>
            </a:solidFill>
            <a:prstDash val="solid"/>
            <a:round/>
            <a:headEnd type="none" w="sm" len="sm"/>
            <a:tailEnd type="none" w="sm" len="sm"/>
          </a:ln>
        </p:spPr>
      </p:pic>
      <p:pic>
        <p:nvPicPr>
          <p:cNvPr id="206" name="Google Shape;206;p40"/>
          <p:cNvPicPr preferRelativeResize="0"/>
          <p:nvPr/>
        </p:nvPicPr>
        <p:blipFill>
          <a:blip r:embed="rId4">
            <a:alphaModFix/>
          </a:blip>
          <a:stretch>
            <a:fillRect/>
          </a:stretch>
        </p:blipFill>
        <p:spPr>
          <a:xfrm>
            <a:off x="4748700" y="556300"/>
            <a:ext cx="3954549" cy="4030900"/>
          </a:xfrm>
          <a:prstGeom prst="rect">
            <a:avLst/>
          </a:prstGeom>
          <a:noFill/>
          <a:ln w="19050" cap="flat" cmpd="sng">
            <a:solidFill>
              <a:srgbClr val="000000"/>
            </a:solidFill>
            <a:prstDash val="solid"/>
            <a:round/>
            <a:headEnd type="none" w="sm" len="sm"/>
            <a:tailEnd type="none" w="sm" len="sm"/>
          </a:ln>
        </p:spPr>
      </p:pic>
      <p:cxnSp>
        <p:nvCxnSpPr>
          <p:cNvPr id="207" name="Google Shape;207;p40"/>
          <p:cNvCxnSpPr>
            <a:stCxn id="205" idx="3"/>
          </p:cNvCxnSpPr>
          <p:nvPr/>
        </p:nvCxnSpPr>
        <p:spPr>
          <a:xfrm>
            <a:off x="3739575" y="1352863"/>
            <a:ext cx="999600" cy="627300"/>
          </a:xfrm>
          <a:prstGeom prst="straightConnector1">
            <a:avLst/>
          </a:prstGeom>
          <a:noFill/>
          <a:ln w="19050" cap="flat" cmpd="sng">
            <a:solidFill>
              <a:srgbClr val="000000"/>
            </a:solidFill>
            <a:prstDash val="solid"/>
            <a:round/>
            <a:headEnd type="none" w="med" len="med"/>
            <a:tailEnd type="triangle" w="med" len="med"/>
          </a:ln>
        </p:spPr>
      </p:cxnSp>
      <p:cxnSp>
        <p:nvCxnSpPr>
          <p:cNvPr id="208" name="Google Shape;208;p40"/>
          <p:cNvCxnSpPr>
            <a:stCxn id="209" idx="3"/>
          </p:cNvCxnSpPr>
          <p:nvPr/>
        </p:nvCxnSpPr>
        <p:spPr>
          <a:xfrm rot="10800000" flipH="1">
            <a:off x="3739575" y="3140049"/>
            <a:ext cx="979200" cy="691200"/>
          </a:xfrm>
          <a:prstGeom prst="straightConnector1">
            <a:avLst/>
          </a:prstGeom>
          <a:noFill/>
          <a:ln w="19050" cap="flat" cmpd="sng">
            <a:solidFill>
              <a:srgbClr val="000000"/>
            </a:solidFill>
            <a:prstDash val="solid"/>
            <a:round/>
            <a:headEnd type="none" w="med" len="med"/>
            <a:tailEnd type="triangle" w="med" len="med"/>
          </a:ln>
        </p:spPr>
      </p:cxnSp>
      <p:pic>
        <p:nvPicPr>
          <p:cNvPr id="209" name="Google Shape;209;p40"/>
          <p:cNvPicPr preferRelativeResize="0"/>
          <p:nvPr/>
        </p:nvPicPr>
        <p:blipFill>
          <a:blip r:embed="rId5">
            <a:alphaModFix/>
          </a:blip>
          <a:stretch>
            <a:fillRect/>
          </a:stretch>
        </p:blipFill>
        <p:spPr>
          <a:xfrm>
            <a:off x="632625" y="2671399"/>
            <a:ext cx="3106950" cy="2319700"/>
          </a:xfrm>
          <a:prstGeom prst="rect">
            <a:avLst/>
          </a:prstGeom>
          <a:noFill/>
          <a:ln w="19050" cap="flat" cmpd="sng">
            <a:solidFill>
              <a:srgbClr val="000000"/>
            </a:solidFill>
            <a:prstDash val="solid"/>
            <a:round/>
            <a:headEnd type="none" w="sm" len="sm"/>
            <a:tailEnd type="none" w="sm" len="sm"/>
          </a:ln>
        </p:spPr>
      </p:pic>
      <p:sp>
        <p:nvSpPr>
          <p:cNvPr id="210" name="Google Shape;210;p40"/>
          <p:cNvSpPr/>
          <p:nvPr/>
        </p:nvSpPr>
        <p:spPr>
          <a:xfrm>
            <a:off x="707197" y="1444120"/>
            <a:ext cx="2868600" cy="878100"/>
          </a:xfrm>
          <a:prstGeom prst="rect">
            <a:avLst/>
          </a:prstGeom>
          <a:solidFill>
            <a:srgbClr val="FFFFFF">
              <a:alpha val="797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rgbClr val="FF0000"/>
                </a:solidFill>
              </a:rPr>
              <a:t>DELETE</a:t>
            </a:r>
            <a:endParaRPr sz="40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Conflict resolution</a:t>
            </a:r>
            <a:endParaRPr/>
          </a:p>
        </p:txBody>
      </p:sp>
      <p:sp>
        <p:nvSpPr>
          <p:cNvPr id="216" name="Google Shape;216;p41"/>
          <p:cNvSpPr txBox="1">
            <a:spLocks noGrp="1"/>
          </p:cNvSpPr>
          <p:nvPr>
            <p:ph type="body" idx="1"/>
          </p:nvPr>
        </p:nvSpPr>
        <p:spPr>
          <a:xfrm>
            <a:off x="795700" y="1434250"/>
            <a:ext cx="3944700" cy="3075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000000"/>
                </a:solidFill>
              </a:rPr>
              <a:t>Two machines write different values to the same key</a:t>
            </a:r>
            <a:endParaRPr sz="1600">
              <a:solidFill>
                <a:srgbClr val="000000"/>
              </a:solidFill>
            </a:endParaRPr>
          </a:p>
          <a:p>
            <a:pPr marL="0" lvl="0" indent="0" algn="l" rtl="0">
              <a:lnSpc>
                <a:spcPct val="115000"/>
              </a:lnSpc>
              <a:spcBef>
                <a:spcPts val="2400"/>
              </a:spcBef>
              <a:spcAft>
                <a:spcPts val="0"/>
              </a:spcAft>
              <a:buNone/>
            </a:pPr>
            <a:r>
              <a:rPr lang="en" sz="1600" i="1">
                <a:solidFill>
                  <a:srgbClr val="000000"/>
                </a:solidFill>
              </a:rPr>
              <a:t>Vector clocks</a:t>
            </a:r>
            <a:r>
              <a:rPr lang="en" sz="1600">
                <a:solidFill>
                  <a:srgbClr val="000000"/>
                </a:solidFill>
              </a:rPr>
              <a:t>: list of (node, count) pairs where count is incremented on write</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If one vector clock subsumes another, discard older value</a:t>
            </a:r>
            <a:endParaRPr sz="1600">
              <a:solidFill>
                <a:srgbClr val="000000"/>
              </a:solidFill>
            </a:endParaRPr>
          </a:p>
          <a:p>
            <a:pPr marL="0" lvl="0" indent="0" algn="l" rtl="0">
              <a:lnSpc>
                <a:spcPct val="115000"/>
              </a:lnSpc>
              <a:spcBef>
                <a:spcPts val="2400"/>
              </a:spcBef>
              <a:spcAft>
                <a:spcPts val="2400"/>
              </a:spcAft>
              <a:buNone/>
            </a:pPr>
            <a:r>
              <a:rPr lang="en" sz="1600">
                <a:solidFill>
                  <a:srgbClr val="000000"/>
                </a:solidFill>
              </a:rPr>
              <a:t>Else, return all conflicting values to client</a:t>
            </a:r>
            <a:endParaRPr sz="1600">
              <a:solidFill>
                <a:srgbClr val="000000"/>
              </a:solidFill>
            </a:endParaRPr>
          </a:p>
        </p:txBody>
      </p:sp>
      <p:pic>
        <p:nvPicPr>
          <p:cNvPr id="217" name="Google Shape;217;p41"/>
          <p:cNvPicPr preferRelativeResize="0"/>
          <p:nvPr/>
        </p:nvPicPr>
        <p:blipFill>
          <a:blip r:embed="rId3">
            <a:alphaModFix/>
          </a:blip>
          <a:stretch>
            <a:fillRect/>
          </a:stretch>
        </p:blipFill>
        <p:spPr>
          <a:xfrm>
            <a:off x="4628200" y="943750"/>
            <a:ext cx="3827974" cy="382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Techniques for achieving availability</a:t>
            </a:r>
            <a:endParaRPr/>
          </a:p>
        </p:txBody>
      </p:sp>
      <p:sp>
        <p:nvSpPr>
          <p:cNvPr id="223" name="Google Shape;223;p42"/>
          <p:cNvSpPr txBox="1">
            <a:spLocks noGrp="1"/>
          </p:cNvSpPr>
          <p:nvPr>
            <p:ph type="body" idx="1"/>
          </p:nvPr>
        </p:nvSpPr>
        <p:spPr>
          <a:xfrm>
            <a:off x="605850" y="1383825"/>
            <a:ext cx="7761000" cy="309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i="1" dirty="0">
                <a:solidFill>
                  <a:srgbClr val="000000"/>
                </a:solidFill>
              </a:rPr>
              <a:t>Consistent hashing</a:t>
            </a:r>
            <a:r>
              <a:rPr lang="en" dirty="0">
                <a:solidFill>
                  <a:srgbClr val="000000"/>
                </a:solidFill>
              </a:rPr>
              <a:t> </a:t>
            </a:r>
            <a:r>
              <a:rPr lang="en" dirty="0">
                <a:solidFill>
                  <a:srgbClr val="B7B7B7"/>
                </a:solidFill>
              </a:rPr>
              <a:t>for partitioning key space</a:t>
            </a:r>
            <a:endParaRPr dirty="0">
              <a:solidFill>
                <a:srgbClr val="B7B7B7"/>
              </a:solidFill>
            </a:endParaRPr>
          </a:p>
          <a:p>
            <a:pPr marL="0" lvl="0" indent="0" algn="l" rtl="0">
              <a:lnSpc>
                <a:spcPct val="115000"/>
              </a:lnSpc>
              <a:spcBef>
                <a:spcPts val="2400"/>
              </a:spcBef>
              <a:spcAft>
                <a:spcPts val="0"/>
              </a:spcAft>
              <a:buNone/>
            </a:pPr>
            <a:r>
              <a:rPr lang="en" b="1" i="1" dirty="0">
                <a:solidFill>
                  <a:srgbClr val="000000"/>
                </a:solidFill>
              </a:rPr>
              <a:t>Vector clocks</a:t>
            </a:r>
            <a:r>
              <a:rPr lang="en" dirty="0">
                <a:solidFill>
                  <a:srgbClr val="000000"/>
                </a:solidFill>
              </a:rPr>
              <a:t> </a:t>
            </a:r>
            <a:r>
              <a:rPr lang="en" dirty="0">
                <a:solidFill>
                  <a:srgbClr val="B7B7B7"/>
                </a:solidFill>
              </a:rPr>
              <a:t>for reconciling conflicts during reads</a:t>
            </a:r>
            <a:endParaRPr dirty="0">
              <a:solidFill>
                <a:srgbClr val="B7B7B7"/>
              </a:solidFill>
            </a:endParaRPr>
          </a:p>
          <a:p>
            <a:pPr marL="0" lvl="0" indent="0" algn="l" rtl="0">
              <a:lnSpc>
                <a:spcPct val="115000"/>
              </a:lnSpc>
              <a:spcBef>
                <a:spcPts val="2400"/>
              </a:spcBef>
              <a:spcAft>
                <a:spcPts val="0"/>
              </a:spcAft>
              <a:buClr>
                <a:srgbClr val="000000"/>
              </a:buClr>
              <a:buSzPts val="1100"/>
              <a:buFont typeface="Arial"/>
              <a:buNone/>
            </a:pPr>
            <a:r>
              <a:rPr lang="en" b="1" i="1" dirty="0">
                <a:solidFill>
                  <a:srgbClr val="FF0000"/>
                </a:solidFill>
              </a:rPr>
              <a:t>Sloppy quorums</a:t>
            </a:r>
            <a:r>
              <a:rPr lang="en" dirty="0">
                <a:solidFill>
                  <a:srgbClr val="000000"/>
                </a:solidFill>
              </a:rPr>
              <a:t> </a:t>
            </a:r>
            <a:r>
              <a:rPr lang="en" dirty="0">
                <a:solidFill>
                  <a:srgbClr val="B7B7B7"/>
                </a:solidFill>
              </a:rPr>
              <a:t>for handling temporary failures</a:t>
            </a:r>
            <a:endParaRPr dirty="0">
              <a:solidFill>
                <a:srgbClr val="B7B7B7"/>
              </a:solidFill>
            </a:endParaRPr>
          </a:p>
          <a:p>
            <a:pPr marL="0" lvl="0" indent="0" algn="l" rtl="0">
              <a:lnSpc>
                <a:spcPct val="115000"/>
              </a:lnSpc>
              <a:spcBef>
                <a:spcPts val="2400"/>
              </a:spcBef>
              <a:spcAft>
                <a:spcPts val="0"/>
              </a:spcAft>
              <a:buNone/>
            </a:pPr>
            <a:r>
              <a:rPr lang="en" b="1" i="1" dirty="0">
                <a:solidFill>
                  <a:srgbClr val="000000"/>
                </a:solidFill>
              </a:rPr>
              <a:t>Anti-entropy using Merkle trees</a:t>
            </a:r>
            <a:r>
              <a:rPr lang="en" dirty="0">
                <a:solidFill>
                  <a:srgbClr val="000000"/>
                </a:solidFill>
              </a:rPr>
              <a:t> </a:t>
            </a:r>
            <a:r>
              <a:rPr lang="en" dirty="0">
                <a:solidFill>
                  <a:srgbClr val="B7B7B7"/>
                </a:solidFill>
              </a:rPr>
              <a:t>for syncing key-value pairs</a:t>
            </a:r>
            <a:endParaRPr dirty="0">
              <a:solidFill>
                <a:srgbClr val="B7B7B7"/>
              </a:solidFill>
            </a:endParaRPr>
          </a:p>
          <a:p>
            <a:pPr marL="0" lvl="0" indent="0" algn="l" rtl="0">
              <a:lnSpc>
                <a:spcPct val="115000"/>
              </a:lnSpc>
              <a:spcBef>
                <a:spcPts val="2400"/>
              </a:spcBef>
              <a:spcAft>
                <a:spcPts val="2400"/>
              </a:spcAft>
              <a:buNone/>
            </a:pPr>
            <a:r>
              <a:rPr lang="en" b="1" i="1" dirty="0">
                <a:solidFill>
                  <a:srgbClr val="000000"/>
                </a:solidFill>
              </a:rPr>
              <a:t>Gossip-based protocol</a:t>
            </a:r>
            <a:r>
              <a:rPr lang="en" dirty="0">
                <a:solidFill>
                  <a:srgbClr val="000000"/>
                </a:solidFill>
              </a:rPr>
              <a:t> </a:t>
            </a:r>
            <a:r>
              <a:rPr lang="en" dirty="0">
                <a:solidFill>
                  <a:srgbClr val="B7B7B7"/>
                </a:solidFill>
              </a:rPr>
              <a:t>for membership notifications</a:t>
            </a:r>
            <a:endParaRPr dirty="0">
              <a:solidFill>
                <a:srgbClr val="B7B7B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Sloppy Quorums</a:t>
            </a:r>
            <a:endParaRPr/>
          </a:p>
        </p:txBody>
      </p:sp>
      <p:sp>
        <p:nvSpPr>
          <p:cNvPr id="229" name="Google Shape;229;p43"/>
          <p:cNvSpPr txBox="1">
            <a:spLocks noGrp="1"/>
          </p:cNvSpPr>
          <p:nvPr>
            <p:ph type="body" idx="1"/>
          </p:nvPr>
        </p:nvSpPr>
        <p:spPr>
          <a:xfrm>
            <a:off x="795700" y="1434250"/>
            <a:ext cx="7241100" cy="285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000000"/>
                </a:solidFill>
              </a:rPr>
              <a:t>Write to N nodes, return success when W &lt; N nodes respond</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Read from N nodes, return value(s) from R &lt; N nodes</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Typically, W+R &gt; N means at least one writer and one reader overlap, so values are consistent</a:t>
            </a:r>
            <a:endParaRPr sz="1600">
              <a:solidFill>
                <a:srgbClr val="000000"/>
              </a:solidFill>
            </a:endParaRPr>
          </a:p>
          <a:p>
            <a:pPr marL="0" lvl="0" indent="0" algn="l" rtl="0">
              <a:lnSpc>
                <a:spcPct val="115000"/>
              </a:lnSpc>
              <a:spcBef>
                <a:spcPts val="2400"/>
              </a:spcBef>
              <a:spcAft>
                <a:spcPts val="2400"/>
              </a:spcAft>
              <a:buNone/>
            </a:pPr>
            <a:r>
              <a:rPr lang="en" sz="1600" i="1">
                <a:solidFill>
                  <a:srgbClr val="000000"/>
                </a:solidFill>
              </a:rPr>
              <a:t>Sloppy</a:t>
            </a:r>
            <a:r>
              <a:rPr lang="en" sz="1600">
                <a:solidFill>
                  <a:srgbClr val="000000"/>
                </a:solidFill>
              </a:rPr>
              <a:t> here means skip nodes that have failed, such that even if W+R &gt; N, the readers and writers may not overlap = </a:t>
            </a:r>
            <a:r>
              <a:rPr lang="en" sz="1600">
                <a:solidFill>
                  <a:srgbClr val="FF0000"/>
                </a:solidFill>
              </a:rPr>
              <a:t>not consistent!</a:t>
            </a:r>
            <a:endParaRPr sz="160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1"/>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1"/>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1"/>
                                        <p:tgtEl>
                                          <p:spTgt spid="2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9">
                                            <p:txEl>
                                              <p:pRg st="3" end="3"/>
                                            </p:txEl>
                                          </p:spTgt>
                                        </p:tgtEl>
                                        <p:attrNameLst>
                                          <p:attrName>style.visibility</p:attrName>
                                        </p:attrNameLst>
                                      </p:cBhvr>
                                      <p:to>
                                        <p:strVal val="visible"/>
                                      </p:to>
                                    </p:set>
                                    <p:animEffect transition="in" filter="fade">
                                      <p:cBhvr>
                                        <p:cTn id="22" dur="1"/>
                                        <p:tgtEl>
                                          <p:spTgt spid="2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A </a:t>
            </a:r>
            <a:r>
              <a:rPr lang="en-US" dirty="0">
                <a:solidFill>
                  <a:srgbClr val="FFFFFF"/>
                </a:solidFill>
              </a:rPr>
              <a:t>N</a:t>
            </a:r>
            <a:r>
              <a:rPr lang="en" dirty="0">
                <a:solidFill>
                  <a:srgbClr val="FFFFFF"/>
                </a:solidFill>
              </a:rPr>
              <a:t>ote on </a:t>
            </a:r>
            <a:r>
              <a:rPr lang="en-US" dirty="0">
                <a:solidFill>
                  <a:srgbClr val="FFFFFF"/>
                </a:solidFill>
              </a:rPr>
              <a:t>A</a:t>
            </a:r>
            <a:r>
              <a:rPr lang="en" dirty="0">
                <a:solidFill>
                  <a:srgbClr val="FFFFFF"/>
                </a:solidFill>
              </a:rPr>
              <a:t>ssignment 2</a:t>
            </a:r>
            <a:endParaRPr dirty="0">
              <a:solidFill>
                <a:srgbClr val="FFFFFF"/>
              </a:solidFill>
            </a:endParaRPr>
          </a:p>
        </p:txBody>
      </p:sp>
      <p:sp>
        <p:nvSpPr>
          <p:cNvPr id="106" name="Google Shape;10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a:buChar char="•"/>
            </a:pPr>
            <a:r>
              <a:rPr lang="en" sz="2000" dirty="0">
                <a:solidFill>
                  <a:srgbClr val="FFFFFF"/>
                </a:solidFill>
              </a:rPr>
              <a:t>You will need to handle concurrent snapshots</a:t>
            </a:r>
            <a:r>
              <a:rPr lang="en-US" sz="2000" dirty="0">
                <a:solidFill>
                  <a:srgbClr val="FFFFFF"/>
                </a:solidFill>
              </a:rPr>
              <a:t>.</a:t>
            </a:r>
          </a:p>
          <a:p>
            <a:pPr marL="742950" lvl="1" indent="-285750">
              <a:lnSpc>
                <a:spcPct val="100000"/>
              </a:lnSpc>
              <a:spcBef>
                <a:spcPts val="0"/>
              </a:spcBef>
              <a:buFont typeface="Arial"/>
              <a:buChar char="•"/>
            </a:pPr>
            <a:r>
              <a:rPr lang="en-US" sz="2000" dirty="0">
                <a:solidFill>
                  <a:srgbClr val="FFFFFF"/>
                </a:solidFill>
              </a:rPr>
              <a:t>Concurrent snapshots should not interfere with each other.</a:t>
            </a:r>
          </a:p>
          <a:p>
            <a:pPr marL="742950" lvl="1" indent="-285750">
              <a:lnSpc>
                <a:spcPct val="100000"/>
              </a:lnSpc>
              <a:spcBef>
                <a:spcPts val="0"/>
              </a:spcBef>
              <a:buFont typeface="Arial"/>
              <a:buChar char="•"/>
            </a:pPr>
            <a:r>
              <a:rPr lang="en-US" sz="2000" dirty="0">
                <a:solidFill>
                  <a:srgbClr val="FFFFFF"/>
                </a:solidFill>
              </a:rPr>
              <a:t>Capture state (state = number of tokens) at the time of marker reception.</a:t>
            </a:r>
            <a:endParaRPr sz="2000" dirty="0">
              <a:solidFill>
                <a:srgbClr val="FFFFFF"/>
              </a:solidFill>
            </a:endParaRPr>
          </a:p>
          <a:p>
            <a:pPr marL="285750" lvl="0" indent="-285750" algn="l" rtl="0">
              <a:lnSpc>
                <a:spcPct val="100000"/>
              </a:lnSpc>
              <a:spcBef>
                <a:spcPts val="0"/>
              </a:spcBef>
              <a:spcAft>
                <a:spcPts val="0"/>
              </a:spcAft>
              <a:buFont typeface="Arial"/>
              <a:buChar char="•"/>
            </a:pPr>
            <a:endParaRPr sz="2000" dirty="0">
              <a:solidFill>
                <a:srgbClr val="FFFFFF"/>
              </a:solidFill>
            </a:endParaRPr>
          </a:p>
          <a:p>
            <a:pPr marL="285750" lvl="0" indent="-285750" algn="l" rtl="0">
              <a:lnSpc>
                <a:spcPct val="100000"/>
              </a:lnSpc>
              <a:spcBef>
                <a:spcPts val="0"/>
              </a:spcBef>
              <a:spcAft>
                <a:spcPts val="0"/>
              </a:spcAft>
              <a:buFont typeface="Arial"/>
              <a:buChar char="•"/>
            </a:pPr>
            <a:r>
              <a:rPr lang="en" sz="2000" dirty="0">
                <a:solidFill>
                  <a:srgbClr val="FFFFFF"/>
                </a:solidFill>
              </a:rPr>
              <a:t>Start snapshot at server by calling StartSnapshot on the server object</a:t>
            </a:r>
            <a:r>
              <a:rPr lang="en-US" sz="2000" dirty="0">
                <a:solidFill>
                  <a:srgbClr val="FFFFFF"/>
                </a:solidFill>
              </a:rPr>
              <a:t>.</a:t>
            </a:r>
          </a:p>
          <a:p>
            <a:pPr marL="0" lvl="0" indent="0" algn="l" rtl="0">
              <a:lnSpc>
                <a:spcPct val="100000"/>
              </a:lnSpc>
              <a:spcBef>
                <a:spcPts val="0"/>
              </a:spcBef>
              <a:spcAft>
                <a:spcPts val="0"/>
              </a:spcAft>
              <a:buNone/>
            </a:pPr>
            <a:endParaRPr sz="2000" dirty="0">
              <a:solidFill>
                <a:srgbClr val="FFFFFF"/>
              </a:solidFill>
            </a:endParaRPr>
          </a:p>
          <a:p>
            <a:pPr marL="285750" lvl="0" indent="-285750" algn="l" rtl="0">
              <a:lnSpc>
                <a:spcPct val="100000"/>
              </a:lnSpc>
              <a:spcBef>
                <a:spcPts val="0"/>
              </a:spcBef>
              <a:spcAft>
                <a:spcPts val="0"/>
              </a:spcAft>
              <a:buFont typeface="Arial"/>
              <a:buChar char="•"/>
            </a:pPr>
            <a:r>
              <a:rPr lang="en" sz="2000" dirty="0">
                <a:solidFill>
                  <a:srgbClr val="FFFFFF"/>
                </a:solidFill>
              </a:rPr>
              <a:t>Always update your local state</a:t>
            </a:r>
            <a:r>
              <a:rPr lang="en-US" sz="2000" dirty="0">
                <a:solidFill>
                  <a:srgbClr val="FFFFFF"/>
                </a:solidFill>
              </a:rPr>
              <a:t> (state = number of tokens).</a:t>
            </a:r>
          </a:p>
          <a:p>
            <a:pPr marL="742950" lvl="1" indent="-285750">
              <a:lnSpc>
                <a:spcPct val="100000"/>
              </a:lnSpc>
              <a:spcBef>
                <a:spcPts val="0"/>
              </a:spcBef>
              <a:buFont typeface="Arial"/>
              <a:buChar char="•"/>
            </a:pPr>
            <a:r>
              <a:rPr lang="en" sz="2000" dirty="0">
                <a:solidFill>
                  <a:srgbClr val="FFFFFF"/>
                </a:solidFill>
              </a:rPr>
              <a:t>Snapshotting process should not affect operation of system</a:t>
            </a:r>
            <a:r>
              <a:rPr lang="en-US" sz="2000" dirty="0">
                <a:solidFill>
                  <a:srgbClr val="FFFFFF"/>
                </a:solidFill>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1"/>
                                        <p:tgtEl>
                                          <p:spTgt spid="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
                                            <p:txEl>
                                              <p:pRg st="1" end="1"/>
                                            </p:txEl>
                                          </p:spTgt>
                                        </p:tgtEl>
                                        <p:attrNameLst>
                                          <p:attrName>style.visibility</p:attrName>
                                        </p:attrNameLst>
                                      </p:cBhvr>
                                      <p:to>
                                        <p:strVal val="visible"/>
                                      </p:to>
                                    </p:set>
                                    <p:animEffect transition="in" filter="fade">
                                      <p:cBhvr>
                                        <p:cTn id="12" dur="1"/>
                                        <p:tgtEl>
                                          <p:spTgt spid="1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xEl>
                                              <p:pRg st="2" end="2"/>
                                            </p:txEl>
                                          </p:spTgt>
                                        </p:tgtEl>
                                        <p:attrNameLst>
                                          <p:attrName>style.visibility</p:attrName>
                                        </p:attrNameLst>
                                      </p:cBhvr>
                                      <p:to>
                                        <p:strVal val="visible"/>
                                      </p:to>
                                    </p:set>
                                    <p:animEffect transition="in" filter="fade">
                                      <p:cBhvr>
                                        <p:cTn id="17" dur="1"/>
                                        <p:tgtEl>
                                          <p:spTgt spid="1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
                                            <p:txEl>
                                              <p:pRg st="4" end="4"/>
                                            </p:txEl>
                                          </p:spTgt>
                                        </p:tgtEl>
                                        <p:attrNameLst>
                                          <p:attrName>style.visibility</p:attrName>
                                        </p:attrNameLst>
                                      </p:cBhvr>
                                      <p:to>
                                        <p:strVal val="visible"/>
                                      </p:to>
                                    </p:set>
                                    <p:animEffect transition="in" filter="fade">
                                      <p:cBhvr>
                                        <p:cTn id="22" dur="1"/>
                                        <p:tgtEl>
                                          <p:spTgt spid="10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6">
                                            <p:txEl>
                                              <p:pRg st="6" end="6"/>
                                            </p:txEl>
                                          </p:spTgt>
                                        </p:tgtEl>
                                        <p:attrNameLst>
                                          <p:attrName>style.visibility</p:attrName>
                                        </p:attrNameLst>
                                      </p:cBhvr>
                                      <p:to>
                                        <p:strVal val="visible"/>
                                      </p:to>
                                    </p:set>
                                    <p:animEffect transition="in" filter="fade">
                                      <p:cBhvr>
                                        <p:cTn id="27" dur="1"/>
                                        <p:tgtEl>
                                          <p:spTgt spid="10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6">
                                            <p:txEl>
                                              <p:pRg st="7" end="7"/>
                                            </p:txEl>
                                          </p:spTgt>
                                        </p:tgtEl>
                                        <p:attrNameLst>
                                          <p:attrName>style.visibility</p:attrName>
                                        </p:attrNameLst>
                                      </p:cBhvr>
                                      <p:to>
                                        <p:strVal val="visible"/>
                                      </p:to>
                                    </p:set>
                                    <p:animEffect transition="in" filter="fade">
                                      <p:cBhvr>
                                        <p:cTn id="32" dur="1"/>
                                        <p:tgtEl>
                                          <p:spTgt spid="1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Sloppy Quorums</a:t>
            </a:r>
            <a:endParaRPr/>
          </a:p>
        </p:txBody>
      </p:sp>
      <p:sp>
        <p:nvSpPr>
          <p:cNvPr id="235" name="Google Shape;235;p44"/>
          <p:cNvSpPr txBox="1">
            <a:spLocks noGrp="1"/>
          </p:cNvSpPr>
          <p:nvPr>
            <p:ph type="body" idx="1"/>
          </p:nvPr>
        </p:nvSpPr>
        <p:spPr>
          <a:xfrm>
            <a:off x="795700" y="1434250"/>
            <a:ext cx="3882900" cy="285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000000"/>
                </a:solidFill>
              </a:rPr>
              <a:t>Example:</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Typical values are N = 3, W = R = 2</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Nodes C and D have failed, so key </a:t>
            </a:r>
            <a:r>
              <a:rPr lang="en" sz="1600" i="1">
                <a:solidFill>
                  <a:srgbClr val="000000"/>
                </a:solidFill>
              </a:rPr>
              <a:t>k</a:t>
            </a:r>
            <a:r>
              <a:rPr lang="en" sz="1600">
                <a:solidFill>
                  <a:srgbClr val="000000"/>
                </a:solidFill>
              </a:rPr>
              <a:t> is written to E and F instead</a:t>
            </a:r>
            <a:endParaRPr sz="1600">
              <a:solidFill>
                <a:srgbClr val="000000"/>
              </a:solidFill>
            </a:endParaRPr>
          </a:p>
          <a:p>
            <a:pPr marL="0" lvl="0" indent="0" algn="l" rtl="0">
              <a:lnSpc>
                <a:spcPct val="115000"/>
              </a:lnSpc>
              <a:spcBef>
                <a:spcPts val="2400"/>
              </a:spcBef>
              <a:spcAft>
                <a:spcPts val="2400"/>
              </a:spcAft>
              <a:buNone/>
            </a:pPr>
            <a:r>
              <a:rPr lang="en" sz="1600">
                <a:solidFill>
                  <a:srgbClr val="000000"/>
                </a:solidFill>
              </a:rPr>
              <a:t>Nodes C and D recover, and now client tries to read from C and D = </a:t>
            </a:r>
            <a:r>
              <a:rPr lang="en" sz="1600">
                <a:solidFill>
                  <a:srgbClr val="FF0000"/>
                </a:solidFill>
              </a:rPr>
              <a:t>stale value</a:t>
            </a:r>
            <a:endParaRPr sz="1600">
              <a:solidFill>
                <a:srgbClr val="FF0000"/>
              </a:solidFill>
            </a:endParaRPr>
          </a:p>
        </p:txBody>
      </p:sp>
      <p:pic>
        <p:nvPicPr>
          <p:cNvPr id="236" name="Google Shape;236;p44"/>
          <p:cNvPicPr preferRelativeResize="0"/>
          <p:nvPr/>
        </p:nvPicPr>
        <p:blipFill rotWithShape="1">
          <a:blip r:embed="rId3">
            <a:alphaModFix/>
          </a:blip>
          <a:srcRect r="27076"/>
          <a:stretch/>
        </p:blipFill>
        <p:spPr>
          <a:xfrm>
            <a:off x="5041675" y="1434250"/>
            <a:ext cx="2743151" cy="2880475"/>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1"/>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1"/>
                                        <p:tgtEl>
                                          <p:spTgt spid="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
                                            <p:txEl>
                                              <p:pRg st="2" end="2"/>
                                            </p:txEl>
                                          </p:spTgt>
                                        </p:tgtEl>
                                        <p:attrNameLst>
                                          <p:attrName>style.visibility</p:attrName>
                                        </p:attrNameLst>
                                      </p:cBhvr>
                                      <p:to>
                                        <p:strVal val="visible"/>
                                      </p:to>
                                    </p:set>
                                    <p:animEffect transition="in" filter="fade">
                                      <p:cBhvr>
                                        <p:cTn id="17" dur="1"/>
                                        <p:tgtEl>
                                          <p:spTgt spid="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xEl>
                                              <p:pRg st="3" end="3"/>
                                            </p:txEl>
                                          </p:spTgt>
                                        </p:tgtEl>
                                        <p:attrNameLst>
                                          <p:attrName>style.visibility</p:attrName>
                                        </p:attrNameLst>
                                      </p:cBhvr>
                                      <p:to>
                                        <p:strVal val="visible"/>
                                      </p:to>
                                    </p:set>
                                    <p:animEffect transition="in" filter="fade">
                                      <p:cBhvr>
                                        <p:cTn id="22" dur="1"/>
                                        <p:tgtEl>
                                          <p:spTgt spid="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Hinted Handoff</a:t>
            </a:r>
            <a:endParaRPr/>
          </a:p>
        </p:txBody>
      </p:sp>
      <p:sp>
        <p:nvSpPr>
          <p:cNvPr id="242" name="Google Shape;242;p45"/>
          <p:cNvSpPr txBox="1">
            <a:spLocks noGrp="1"/>
          </p:cNvSpPr>
          <p:nvPr>
            <p:ph type="body" idx="1"/>
          </p:nvPr>
        </p:nvSpPr>
        <p:spPr>
          <a:xfrm>
            <a:off x="795700" y="1434250"/>
            <a:ext cx="4026300" cy="288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000000"/>
                </a:solidFill>
              </a:rPr>
              <a:t>“Hint” refers to the node the data originally belongs to</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Example:</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Nodes E and F remember they are writing on behalf of C and D</a:t>
            </a:r>
            <a:endParaRPr sz="1600">
              <a:solidFill>
                <a:srgbClr val="000000"/>
              </a:solidFill>
            </a:endParaRPr>
          </a:p>
          <a:p>
            <a:pPr marL="0" lvl="0" indent="0" algn="l" rtl="0">
              <a:lnSpc>
                <a:spcPct val="115000"/>
              </a:lnSpc>
              <a:spcBef>
                <a:spcPts val="2400"/>
              </a:spcBef>
              <a:spcAft>
                <a:spcPts val="2400"/>
              </a:spcAft>
              <a:buNone/>
            </a:pPr>
            <a:r>
              <a:rPr lang="en" sz="1600">
                <a:solidFill>
                  <a:srgbClr val="000000"/>
                </a:solidFill>
              </a:rPr>
              <a:t>As soon as C and D recovers, E and F transfer their values for </a:t>
            </a:r>
            <a:r>
              <a:rPr lang="en" sz="1600" i="1">
                <a:solidFill>
                  <a:srgbClr val="000000"/>
                </a:solidFill>
              </a:rPr>
              <a:t>k </a:t>
            </a:r>
            <a:r>
              <a:rPr lang="en" sz="1600">
                <a:solidFill>
                  <a:srgbClr val="000000"/>
                </a:solidFill>
              </a:rPr>
              <a:t>to C and D</a:t>
            </a:r>
            <a:endParaRPr sz="1600" i="1">
              <a:solidFill>
                <a:srgbClr val="000000"/>
              </a:solidFill>
            </a:endParaRPr>
          </a:p>
        </p:txBody>
      </p:sp>
      <p:pic>
        <p:nvPicPr>
          <p:cNvPr id="243" name="Google Shape;243;p45"/>
          <p:cNvPicPr preferRelativeResize="0"/>
          <p:nvPr/>
        </p:nvPicPr>
        <p:blipFill rotWithShape="1">
          <a:blip r:embed="rId3">
            <a:alphaModFix/>
          </a:blip>
          <a:srcRect r="27076"/>
          <a:stretch/>
        </p:blipFill>
        <p:spPr>
          <a:xfrm>
            <a:off x="5041675" y="1434250"/>
            <a:ext cx="2743151" cy="288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Sloppy Quorums</a:t>
            </a:r>
            <a:endParaRPr/>
          </a:p>
        </p:txBody>
      </p:sp>
      <p:sp>
        <p:nvSpPr>
          <p:cNvPr id="249" name="Google Shape;249;p46"/>
          <p:cNvSpPr txBox="1">
            <a:spLocks noGrp="1"/>
          </p:cNvSpPr>
          <p:nvPr>
            <p:ph type="body" idx="1"/>
          </p:nvPr>
        </p:nvSpPr>
        <p:spPr>
          <a:xfrm>
            <a:off x="795700" y="1434250"/>
            <a:ext cx="7241100" cy="285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000000"/>
                </a:solidFill>
              </a:rPr>
              <a:t>Write to N nodes, return success when W &lt; N nodes respond</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Read from N nodes, return value(s) from R &lt; N nodes</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Typically, W+R &gt; N means at least one writer and one reader overlap, so values are consistent</a:t>
            </a:r>
            <a:endParaRPr sz="1600">
              <a:solidFill>
                <a:srgbClr val="000000"/>
              </a:solidFill>
            </a:endParaRPr>
          </a:p>
          <a:p>
            <a:pPr marL="0" lvl="0" indent="0" algn="l" rtl="0">
              <a:lnSpc>
                <a:spcPct val="115000"/>
              </a:lnSpc>
              <a:spcBef>
                <a:spcPts val="2400"/>
              </a:spcBef>
              <a:spcAft>
                <a:spcPts val="2400"/>
              </a:spcAft>
              <a:buNone/>
            </a:pPr>
            <a:r>
              <a:rPr lang="en" sz="1600" i="1">
                <a:solidFill>
                  <a:srgbClr val="000000"/>
                </a:solidFill>
              </a:rPr>
              <a:t>Sloppy</a:t>
            </a:r>
            <a:r>
              <a:rPr lang="en" sz="1600">
                <a:solidFill>
                  <a:srgbClr val="000000"/>
                </a:solidFill>
              </a:rPr>
              <a:t> here means skip nodes that have failed, such that even if W+R &gt; N, the readers and writers may not overlap = </a:t>
            </a:r>
            <a:r>
              <a:rPr lang="en" sz="1600">
                <a:solidFill>
                  <a:srgbClr val="FF0000"/>
                </a:solidFill>
              </a:rPr>
              <a:t>not consistent!</a:t>
            </a:r>
            <a:endParaRPr sz="16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Techniques for achieving availability</a:t>
            </a:r>
            <a:endParaRPr/>
          </a:p>
        </p:txBody>
      </p:sp>
      <p:sp>
        <p:nvSpPr>
          <p:cNvPr id="255" name="Google Shape;255;p47"/>
          <p:cNvSpPr txBox="1">
            <a:spLocks noGrp="1"/>
          </p:cNvSpPr>
          <p:nvPr>
            <p:ph type="body" idx="1"/>
          </p:nvPr>
        </p:nvSpPr>
        <p:spPr>
          <a:xfrm>
            <a:off x="605850" y="1383825"/>
            <a:ext cx="7761000" cy="309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i="1">
                <a:solidFill>
                  <a:srgbClr val="000000"/>
                </a:solidFill>
              </a:rPr>
              <a:t>Consistent hashing</a:t>
            </a:r>
            <a:r>
              <a:rPr lang="en">
                <a:solidFill>
                  <a:srgbClr val="000000"/>
                </a:solidFill>
              </a:rPr>
              <a:t> </a:t>
            </a:r>
            <a:r>
              <a:rPr lang="en">
                <a:solidFill>
                  <a:srgbClr val="B7B7B7"/>
                </a:solidFill>
              </a:rPr>
              <a:t>for partitioning key space</a:t>
            </a:r>
            <a:endParaRPr>
              <a:solidFill>
                <a:srgbClr val="B7B7B7"/>
              </a:solidFill>
            </a:endParaRPr>
          </a:p>
          <a:p>
            <a:pPr marL="0" lvl="0" indent="0" algn="l" rtl="0">
              <a:lnSpc>
                <a:spcPct val="115000"/>
              </a:lnSpc>
              <a:spcBef>
                <a:spcPts val="2400"/>
              </a:spcBef>
              <a:spcAft>
                <a:spcPts val="0"/>
              </a:spcAft>
              <a:buNone/>
            </a:pPr>
            <a:r>
              <a:rPr lang="en" b="1" i="1">
                <a:solidFill>
                  <a:srgbClr val="000000"/>
                </a:solidFill>
              </a:rPr>
              <a:t>Vector clocks</a:t>
            </a:r>
            <a:r>
              <a:rPr lang="en">
                <a:solidFill>
                  <a:srgbClr val="000000"/>
                </a:solidFill>
              </a:rPr>
              <a:t> </a:t>
            </a:r>
            <a:r>
              <a:rPr lang="en">
                <a:solidFill>
                  <a:srgbClr val="B7B7B7"/>
                </a:solidFill>
              </a:rPr>
              <a:t>for reconciling conflicts during reads</a:t>
            </a:r>
            <a:endParaRPr>
              <a:solidFill>
                <a:srgbClr val="B7B7B7"/>
              </a:solidFill>
            </a:endParaRPr>
          </a:p>
          <a:p>
            <a:pPr marL="0" lvl="0" indent="0" algn="l" rtl="0">
              <a:lnSpc>
                <a:spcPct val="115000"/>
              </a:lnSpc>
              <a:spcBef>
                <a:spcPts val="2400"/>
              </a:spcBef>
              <a:spcAft>
                <a:spcPts val="0"/>
              </a:spcAft>
              <a:buClr>
                <a:srgbClr val="000000"/>
              </a:buClr>
              <a:buSzPts val="1100"/>
              <a:buFont typeface="Arial"/>
              <a:buNone/>
            </a:pPr>
            <a:r>
              <a:rPr lang="en" b="1" i="1">
                <a:solidFill>
                  <a:srgbClr val="000000"/>
                </a:solidFill>
              </a:rPr>
              <a:t>Sloppy quorums</a:t>
            </a:r>
            <a:r>
              <a:rPr lang="en">
                <a:solidFill>
                  <a:srgbClr val="000000"/>
                </a:solidFill>
              </a:rPr>
              <a:t> </a:t>
            </a:r>
            <a:r>
              <a:rPr lang="en">
                <a:solidFill>
                  <a:srgbClr val="B7B7B7"/>
                </a:solidFill>
              </a:rPr>
              <a:t>for handling temporary failures</a:t>
            </a:r>
            <a:endParaRPr>
              <a:solidFill>
                <a:srgbClr val="B7B7B7"/>
              </a:solidFill>
            </a:endParaRPr>
          </a:p>
          <a:p>
            <a:pPr marL="0" lvl="0" indent="0" algn="l" rtl="0">
              <a:lnSpc>
                <a:spcPct val="115000"/>
              </a:lnSpc>
              <a:spcBef>
                <a:spcPts val="2400"/>
              </a:spcBef>
              <a:spcAft>
                <a:spcPts val="0"/>
              </a:spcAft>
              <a:buNone/>
            </a:pPr>
            <a:r>
              <a:rPr lang="en" b="1" i="1">
                <a:solidFill>
                  <a:srgbClr val="FF0000"/>
                </a:solidFill>
              </a:rPr>
              <a:t>Anti-entropy using Merkle trees</a:t>
            </a:r>
            <a:r>
              <a:rPr lang="en">
                <a:solidFill>
                  <a:srgbClr val="000000"/>
                </a:solidFill>
              </a:rPr>
              <a:t> </a:t>
            </a:r>
            <a:r>
              <a:rPr lang="en">
                <a:solidFill>
                  <a:srgbClr val="B7B7B7"/>
                </a:solidFill>
              </a:rPr>
              <a:t>for syncing key-value pairs</a:t>
            </a:r>
            <a:endParaRPr>
              <a:solidFill>
                <a:srgbClr val="B7B7B7"/>
              </a:solidFill>
            </a:endParaRPr>
          </a:p>
          <a:p>
            <a:pPr marL="0" lvl="0" indent="0" algn="l" rtl="0">
              <a:lnSpc>
                <a:spcPct val="115000"/>
              </a:lnSpc>
              <a:spcBef>
                <a:spcPts val="2400"/>
              </a:spcBef>
              <a:spcAft>
                <a:spcPts val="2400"/>
              </a:spcAft>
              <a:buNone/>
            </a:pPr>
            <a:r>
              <a:rPr lang="en" b="1" i="1">
                <a:solidFill>
                  <a:srgbClr val="000000"/>
                </a:solidFill>
              </a:rPr>
              <a:t>Gossip-based protocol</a:t>
            </a:r>
            <a:r>
              <a:rPr lang="en">
                <a:solidFill>
                  <a:srgbClr val="000000"/>
                </a:solidFill>
              </a:rPr>
              <a:t> </a:t>
            </a:r>
            <a:r>
              <a:rPr lang="en">
                <a:solidFill>
                  <a:srgbClr val="B7B7B7"/>
                </a:solidFill>
              </a:rPr>
              <a:t>for membership notifications</a:t>
            </a:r>
            <a:endParaRPr>
              <a:solidFill>
                <a:srgbClr val="B7B7B7"/>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Anti-entropy using Merkle trees</a:t>
            </a:r>
            <a:endParaRPr/>
          </a:p>
        </p:txBody>
      </p:sp>
      <p:sp>
        <p:nvSpPr>
          <p:cNvPr id="261" name="Google Shape;261;p48"/>
          <p:cNvSpPr txBox="1">
            <a:spLocks noGrp="1"/>
          </p:cNvSpPr>
          <p:nvPr>
            <p:ph type="body" idx="1"/>
          </p:nvPr>
        </p:nvSpPr>
        <p:spPr>
          <a:xfrm>
            <a:off x="795700" y="1258625"/>
            <a:ext cx="7035600" cy="1649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000000"/>
                </a:solidFill>
              </a:rPr>
              <a:t>Goal: minimize durability loss from above techniques</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Nodes responsible for the same key spaces exchange Merkle trees</a:t>
            </a:r>
            <a:endParaRPr sz="1600">
              <a:solidFill>
                <a:srgbClr val="000000"/>
              </a:solidFill>
            </a:endParaRPr>
          </a:p>
          <a:p>
            <a:pPr marL="0" lvl="0" indent="0" algn="l" rtl="0">
              <a:spcBef>
                <a:spcPts val="2400"/>
              </a:spcBef>
              <a:spcAft>
                <a:spcPts val="0"/>
              </a:spcAft>
              <a:buClr>
                <a:schemeClr val="dk1"/>
              </a:buClr>
              <a:buSzPts val="1100"/>
              <a:buFont typeface="Arial"/>
              <a:buNone/>
            </a:pPr>
            <a:r>
              <a:rPr lang="en" sz="1600">
                <a:solidFill>
                  <a:schemeClr val="dk1"/>
                </a:solidFill>
              </a:rPr>
              <a:t>Find differences quickly while exchanging little information</a:t>
            </a:r>
            <a:endParaRPr sz="1600">
              <a:solidFill>
                <a:srgbClr val="000000"/>
              </a:solidFill>
            </a:endParaRPr>
          </a:p>
          <a:p>
            <a:pPr marL="0" lvl="0" indent="0" algn="l" rtl="0">
              <a:lnSpc>
                <a:spcPct val="115000"/>
              </a:lnSpc>
              <a:spcBef>
                <a:spcPts val="2400"/>
              </a:spcBef>
              <a:spcAft>
                <a:spcPts val="2400"/>
              </a:spcAft>
              <a:buNone/>
            </a:pPr>
            <a:endParaRPr sz="1600">
              <a:solidFill>
                <a:srgbClr val="000000"/>
              </a:solidFill>
            </a:endParaRPr>
          </a:p>
        </p:txBody>
      </p:sp>
      <p:pic>
        <p:nvPicPr>
          <p:cNvPr id="262" name="Google Shape;262;p48"/>
          <p:cNvPicPr preferRelativeResize="0"/>
          <p:nvPr/>
        </p:nvPicPr>
        <p:blipFill rotWithShape="1">
          <a:blip r:embed="rId3">
            <a:alphaModFix/>
          </a:blip>
          <a:srcRect t="32662" b="22328"/>
          <a:stretch/>
        </p:blipFill>
        <p:spPr>
          <a:xfrm>
            <a:off x="1511050" y="3073525"/>
            <a:ext cx="6121875" cy="1627425"/>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1"/>
                                        <p:tgtEl>
                                          <p:spTgt spid="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Effect transition="in" filter="fade">
                                      <p:cBhvr>
                                        <p:cTn id="12" dur="1"/>
                                        <p:tgtEl>
                                          <p:spTgt spid="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Effect transition="in" filter="fade">
                                      <p:cBhvr>
                                        <p:cTn id="17" dur="1"/>
                                        <p:tgtEl>
                                          <p:spTgt spid="2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xEl>
                                              <p:pRg st="3" end="3"/>
                                            </p:txEl>
                                          </p:spTgt>
                                        </p:tgtEl>
                                        <p:attrNameLst>
                                          <p:attrName>style.visibility</p:attrName>
                                        </p:attrNameLst>
                                      </p:cBhvr>
                                      <p:to>
                                        <p:strVal val="visible"/>
                                      </p:to>
                                    </p:set>
                                    <p:animEffect transition="in" filter="fade">
                                      <p:cBhvr>
                                        <p:cTn id="22" dur="1"/>
                                        <p:tgtEl>
                                          <p:spTgt spid="2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2"/>
                                        </p:tgtEl>
                                        <p:attrNameLst>
                                          <p:attrName>style.visibility</p:attrName>
                                        </p:attrNameLst>
                                      </p:cBhvr>
                                      <p:to>
                                        <p:strVal val="visible"/>
                                      </p:to>
                                    </p:set>
                                    <p:animEffect transition="in" filter="fade">
                                      <p:cBhvr>
                                        <p:cTn id="27"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Techniques for achieving availability</a:t>
            </a:r>
            <a:endParaRPr/>
          </a:p>
        </p:txBody>
      </p:sp>
      <p:sp>
        <p:nvSpPr>
          <p:cNvPr id="268" name="Google Shape;268;p49"/>
          <p:cNvSpPr txBox="1">
            <a:spLocks noGrp="1"/>
          </p:cNvSpPr>
          <p:nvPr>
            <p:ph type="body" idx="1"/>
          </p:nvPr>
        </p:nvSpPr>
        <p:spPr>
          <a:xfrm>
            <a:off x="605850" y="1383825"/>
            <a:ext cx="7761000" cy="309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i="1">
                <a:solidFill>
                  <a:srgbClr val="000000"/>
                </a:solidFill>
              </a:rPr>
              <a:t>Consistent hashing</a:t>
            </a:r>
            <a:r>
              <a:rPr lang="en">
                <a:solidFill>
                  <a:srgbClr val="000000"/>
                </a:solidFill>
              </a:rPr>
              <a:t> </a:t>
            </a:r>
            <a:r>
              <a:rPr lang="en">
                <a:solidFill>
                  <a:srgbClr val="B7B7B7"/>
                </a:solidFill>
              </a:rPr>
              <a:t>for partitioning key space</a:t>
            </a:r>
            <a:endParaRPr>
              <a:solidFill>
                <a:srgbClr val="B7B7B7"/>
              </a:solidFill>
            </a:endParaRPr>
          </a:p>
          <a:p>
            <a:pPr marL="0" lvl="0" indent="0" algn="l" rtl="0">
              <a:lnSpc>
                <a:spcPct val="115000"/>
              </a:lnSpc>
              <a:spcBef>
                <a:spcPts val="2400"/>
              </a:spcBef>
              <a:spcAft>
                <a:spcPts val="0"/>
              </a:spcAft>
              <a:buNone/>
            </a:pPr>
            <a:r>
              <a:rPr lang="en" b="1" i="1">
                <a:solidFill>
                  <a:srgbClr val="000000"/>
                </a:solidFill>
              </a:rPr>
              <a:t>Vector clocks</a:t>
            </a:r>
            <a:r>
              <a:rPr lang="en">
                <a:solidFill>
                  <a:srgbClr val="000000"/>
                </a:solidFill>
              </a:rPr>
              <a:t> </a:t>
            </a:r>
            <a:r>
              <a:rPr lang="en">
                <a:solidFill>
                  <a:srgbClr val="B7B7B7"/>
                </a:solidFill>
              </a:rPr>
              <a:t>for reconciling conflicts during reads</a:t>
            </a:r>
            <a:endParaRPr>
              <a:solidFill>
                <a:srgbClr val="B7B7B7"/>
              </a:solidFill>
            </a:endParaRPr>
          </a:p>
          <a:p>
            <a:pPr marL="0" lvl="0" indent="0" algn="l" rtl="0">
              <a:lnSpc>
                <a:spcPct val="115000"/>
              </a:lnSpc>
              <a:spcBef>
                <a:spcPts val="2400"/>
              </a:spcBef>
              <a:spcAft>
                <a:spcPts val="0"/>
              </a:spcAft>
              <a:buClr>
                <a:srgbClr val="000000"/>
              </a:buClr>
              <a:buSzPts val="1100"/>
              <a:buFont typeface="Arial"/>
              <a:buNone/>
            </a:pPr>
            <a:r>
              <a:rPr lang="en" b="1" i="1">
                <a:solidFill>
                  <a:srgbClr val="000000"/>
                </a:solidFill>
              </a:rPr>
              <a:t>Sloppy quorums</a:t>
            </a:r>
            <a:r>
              <a:rPr lang="en">
                <a:solidFill>
                  <a:srgbClr val="000000"/>
                </a:solidFill>
              </a:rPr>
              <a:t> </a:t>
            </a:r>
            <a:r>
              <a:rPr lang="en">
                <a:solidFill>
                  <a:srgbClr val="B7B7B7"/>
                </a:solidFill>
              </a:rPr>
              <a:t>for handling temporary failures</a:t>
            </a:r>
            <a:endParaRPr>
              <a:solidFill>
                <a:srgbClr val="B7B7B7"/>
              </a:solidFill>
            </a:endParaRPr>
          </a:p>
          <a:p>
            <a:pPr marL="0" lvl="0" indent="0" algn="l" rtl="0">
              <a:lnSpc>
                <a:spcPct val="115000"/>
              </a:lnSpc>
              <a:spcBef>
                <a:spcPts val="2400"/>
              </a:spcBef>
              <a:spcAft>
                <a:spcPts val="0"/>
              </a:spcAft>
              <a:buNone/>
            </a:pPr>
            <a:r>
              <a:rPr lang="en" b="1" i="1">
                <a:solidFill>
                  <a:srgbClr val="000000"/>
                </a:solidFill>
              </a:rPr>
              <a:t>Anti-entropy using Merkle trees</a:t>
            </a:r>
            <a:r>
              <a:rPr lang="en">
                <a:solidFill>
                  <a:srgbClr val="000000"/>
                </a:solidFill>
              </a:rPr>
              <a:t> </a:t>
            </a:r>
            <a:r>
              <a:rPr lang="en">
                <a:solidFill>
                  <a:srgbClr val="B7B7B7"/>
                </a:solidFill>
              </a:rPr>
              <a:t>for syncing key-value pairs</a:t>
            </a:r>
            <a:endParaRPr>
              <a:solidFill>
                <a:srgbClr val="B7B7B7"/>
              </a:solidFill>
            </a:endParaRPr>
          </a:p>
          <a:p>
            <a:pPr marL="0" lvl="0" indent="0" algn="l" rtl="0">
              <a:lnSpc>
                <a:spcPct val="115000"/>
              </a:lnSpc>
              <a:spcBef>
                <a:spcPts val="2400"/>
              </a:spcBef>
              <a:spcAft>
                <a:spcPts val="2400"/>
              </a:spcAft>
              <a:buNone/>
            </a:pPr>
            <a:r>
              <a:rPr lang="en" b="1" i="1">
                <a:solidFill>
                  <a:srgbClr val="FF0000"/>
                </a:solidFill>
              </a:rPr>
              <a:t>Gossip-based protocol</a:t>
            </a:r>
            <a:r>
              <a:rPr lang="en">
                <a:solidFill>
                  <a:srgbClr val="000000"/>
                </a:solidFill>
              </a:rPr>
              <a:t> </a:t>
            </a:r>
            <a:r>
              <a:rPr lang="en">
                <a:solidFill>
                  <a:srgbClr val="B7B7B7"/>
                </a:solidFill>
              </a:rPr>
              <a:t>for membership notifications</a:t>
            </a:r>
            <a:endParaRPr>
              <a:solidFill>
                <a:srgbClr val="B7B7B7"/>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Membership notification</a:t>
            </a:r>
            <a:endParaRPr/>
          </a:p>
        </p:txBody>
      </p:sp>
      <p:sp>
        <p:nvSpPr>
          <p:cNvPr id="274" name="Google Shape;274;p50"/>
          <p:cNvSpPr txBox="1">
            <a:spLocks noGrp="1"/>
          </p:cNvSpPr>
          <p:nvPr>
            <p:ph type="body" idx="1"/>
          </p:nvPr>
        </p:nvSpPr>
        <p:spPr>
          <a:xfrm>
            <a:off x="795700" y="1258625"/>
            <a:ext cx="7634100" cy="266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000000"/>
                </a:solidFill>
              </a:rPr>
              <a:t>Gossip-based protocol to propagate membership changes</a:t>
            </a:r>
            <a:endParaRPr sz="1600">
              <a:solidFill>
                <a:srgbClr val="000000"/>
              </a:solidFill>
            </a:endParaRPr>
          </a:p>
          <a:p>
            <a:pPr marL="0" lvl="0" indent="0" algn="l" rtl="0">
              <a:lnSpc>
                <a:spcPct val="115000"/>
              </a:lnSpc>
              <a:spcBef>
                <a:spcPts val="2400"/>
              </a:spcBef>
              <a:spcAft>
                <a:spcPts val="0"/>
              </a:spcAft>
              <a:buNone/>
            </a:pPr>
            <a:r>
              <a:rPr lang="en" sz="1600">
                <a:solidFill>
                  <a:srgbClr val="000000"/>
                </a:solidFill>
              </a:rPr>
              <a:t>Each node learns the key spaces handled by all other nodes</a:t>
            </a:r>
            <a:endParaRPr sz="1600">
              <a:solidFill>
                <a:srgbClr val="000000"/>
              </a:solidFill>
            </a:endParaRPr>
          </a:p>
          <a:p>
            <a:pPr marL="0" lvl="0" indent="0" algn="l" rtl="0">
              <a:lnSpc>
                <a:spcPct val="115000"/>
              </a:lnSpc>
              <a:spcBef>
                <a:spcPts val="2400"/>
              </a:spcBef>
              <a:spcAft>
                <a:spcPts val="0"/>
              </a:spcAft>
              <a:buNone/>
            </a:pPr>
            <a:r>
              <a:rPr lang="en" sz="1600" b="1">
                <a:solidFill>
                  <a:srgbClr val="000000"/>
                </a:solidFill>
              </a:rPr>
              <a:t>Result</a:t>
            </a:r>
            <a:r>
              <a:rPr lang="en" sz="1600">
                <a:solidFill>
                  <a:srgbClr val="000000"/>
                </a:solidFill>
              </a:rPr>
              <a:t>: zero-hop distributed hash table (DHT)</a:t>
            </a:r>
            <a:endParaRPr sz="1600">
              <a:solidFill>
                <a:srgbClr val="000000"/>
              </a:solidFill>
            </a:endParaRPr>
          </a:p>
          <a:p>
            <a:pPr marL="0" lvl="0" indent="0" algn="l" rtl="0">
              <a:lnSpc>
                <a:spcPct val="115000"/>
              </a:lnSpc>
              <a:spcBef>
                <a:spcPts val="2400"/>
              </a:spcBef>
              <a:spcAft>
                <a:spcPts val="2400"/>
              </a:spcAft>
              <a:buNone/>
            </a:pPr>
            <a:r>
              <a:rPr lang="en" sz="1600" i="1">
                <a:solidFill>
                  <a:srgbClr val="000000"/>
                </a:solidFill>
              </a:rPr>
              <a:t>Clearly not infinitely scalable</a:t>
            </a:r>
            <a:r>
              <a:rPr lang="en" sz="1600">
                <a:solidFill>
                  <a:srgbClr val="000000"/>
                </a:solidFill>
              </a:rPr>
              <a:t>, but storage requirement not a problem in practice</a:t>
            </a:r>
            <a:endParaRPr sz="16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78"/>
        <p:cNvGrpSpPr/>
        <p:nvPr/>
      </p:nvGrpSpPr>
      <p:grpSpPr>
        <a:xfrm>
          <a:off x="0" y="0"/>
          <a:ext cx="0" cy="0"/>
          <a:chOff x="0" y="0"/>
          <a:chExt cx="0" cy="0"/>
        </a:xfrm>
      </p:grpSpPr>
      <p:sp>
        <p:nvSpPr>
          <p:cNvPr id="279" name="Google Shape;27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Bayou</a:t>
            </a:r>
            <a:endParaRPr>
              <a:solidFill>
                <a:srgbClr val="FFFFFF"/>
              </a:solidFill>
            </a:endParaRPr>
          </a:p>
        </p:txBody>
      </p:sp>
      <p:sp>
        <p:nvSpPr>
          <p:cNvPr id="280" name="Google Shape;280;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rPr>
              <a:t>What is it?</a:t>
            </a:r>
            <a:endParaRPr sz="2000">
              <a:solidFill>
                <a:srgbClr val="FFFFFF"/>
              </a:solidFill>
            </a:endParaRPr>
          </a:p>
          <a:p>
            <a:pPr marL="457200" lvl="0" indent="-355600" algn="l" rtl="0">
              <a:spcBef>
                <a:spcPts val="0"/>
              </a:spcBef>
              <a:spcAft>
                <a:spcPts val="0"/>
              </a:spcAft>
              <a:buClr>
                <a:srgbClr val="FFFFFF"/>
              </a:buClr>
              <a:buSzPts val="2000"/>
              <a:buChar char="-"/>
            </a:pPr>
            <a:r>
              <a:rPr lang="en" sz="2000">
                <a:solidFill>
                  <a:srgbClr val="FFFFFF"/>
                </a:solidFill>
              </a:rPr>
              <a:t>Weakly consistent, replicated storage system</a:t>
            </a:r>
            <a:endParaRPr sz="2000">
              <a:solidFill>
                <a:srgbClr val="FFFFFF"/>
              </a:solidFill>
            </a:endParaRPr>
          </a:p>
          <a:p>
            <a:pPr marL="0" lvl="0" indent="0" algn="l" rtl="0">
              <a:spcBef>
                <a:spcPts val="0"/>
              </a:spcBef>
              <a:spcAft>
                <a:spcPts val="0"/>
              </a:spcAft>
              <a:buNone/>
            </a:pPr>
            <a:endParaRPr sz="2000">
              <a:solidFill>
                <a:srgbClr val="FFFFFF"/>
              </a:solidFill>
            </a:endParaRPr>
          </a:p>
          <a:p>
            <a:pPr marL="0" lvl="0" indent="0" algn="l" rtl="0">
              <a:spcBef>
                <a:spcPts val="0"/>
              </a:spcBef>
              <a:spcAft>
                <a:spcPts val="0"/>
              </a:spcAft>
              <a:buNone/>
            </a:pPr>
            <a:r>
              <a:rPr lang="en" sz="2000">
                <a:solidFill>
                  <a:srgbClr val="FFFFFF"/>
                </a:solidFill>
              </a:rPr>
              <a:t>Goals:</a:t>
            </a:r>
            <a:endParaRPr sz="2000">
              <a:solidFill>
                <a:srgbClr val="FFFFFF"/>
              </a:solidFill>
            </a:endParaRPr>
          </a:p>
          <a:p>
            <a:pPr marL="457200" lvl="0" indent="-355600" algn="l" rtl="0">
              <a:spcBef>
                <a:spcPts val="0"/>
              </a:spcBef>
              <a:spcAft>
                <a:spcPts val="0"/>
              </a:spcAft>
              <a:buClr>
                <a:srgbClr val="FFFFFF"/>
              </a:buClr>
              <a:buSzPts val="2000"/>
              <a:buChar char="-"/>
            </a:pPr>
            <a:r>
              <a:rPr lang="en" sz="2000">
                <a:solidFill>
                  <a:srgbClr val="FFFFFF"/>
                </a:solidFill>
              </a:rPr>
              <a:t>Maximize availability, </a:t>
            </a:r>
            <a:r>
              <a:rPr lang="en" sz="2000" i="1">
                <a:solidFill>
                  <a:srgbClr val="FFFFFF"/>
                </a:solidFill>
              </a:rPr>
              <a:t>support offline collaboration</a:t>
            </a:r>
            <a:endParaRPr sz="2000" i="1">
              <a:solidFill>
                <a:srgbClr val="FFFFFF"/>
              </a:solidFill>
            </a:endParaRPr>
          </a:p>
          <a:p>
            <a:pPr marL="457200" lvl="0" indent="-355600" algn="l" rtl="0">
              <a:spcBef>
                <a:spcPts val="0"/>
              </a:spcBef>
              <a:spcAft>
                <a:spcPts val="0"/>
              </a:spcAft>
              <a:buClr>
                <a:srgbClr val="FFFFFF"/>
              </a:buClr>
              <a:buSzPts val="2000"/>
              <a:buChar char="-"/>
            </a:pPr>
            <a:r>
              <a:rPr lang="en" sz="2000">
                <a:solidFill>
                  <a:srgbClr val="FFFFFF"/>
                </a:solidFill>
              </a:rPr>
              <a:t>Minimize network communication</a:t>
            </a:r>
            <a:endParaRPr sz="2000">
              <a:solidFill>
                <a:srgbClr val="FFFFFF"/>
              </a:solidFill>
            </a:endParaRPr>
          </a:p>
          <a:p>
            <a:pPr marL="457200" lvl="0" indent="-355600" algn="l" rtl="0">
              <a:spcBef>
                <a:spcPts val="0"/>
              </a:spcBef>
              <a:spcAft>
                <a:spcPts val="0"/>
              </a:spcAft>
              <a:buClr>
                <a:srgbClr val="FFFFFF"/>
              </a:buClr>
              <a:buSzPts val="2000"/>
              <a:buChar char="-"/>
            </a:pPr>
            <a:r>
              <a:rPr lang="en" sz="2000">
                <a:solidFill>
                  <a:srgbClr val="FFFFFF"/>
                </a:solidFill>
              </a:rPr>
              <a:t>Agree on all values (eventually)</a:t>
            </a:r>
            <a:endParaRPr sz="200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animEffect transition="in" filter="fade">
                                      <p:cBhvr>
                                        <p:cTn id="7" dur="1"/>
                                        <p:tgtEl>
                                          <p:spTgt spid="2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0">
                                            <p:txEl>
                                              <p:pRg st="1" end="1"/>
                                            </p:txEl>
                                          </p:spTgt>
                                        </p:tgtEl>
                                        <p:attrNameLst>
                                          <p:attrName>style.visibility</p:attrName>
                                        </p:attrNameLst>
                                      </p:cBhvr>
                                      <p:to>
                                        <p:strVal val="visible"/>
                                      </p:to>
                                    </p:set>
                                    <p:animEffect transition="in" filter="fade">
                                      <p:cBhvr>
                                        <p:cTn id="12" dur="1"/>
                                        <p:tgtEl>
                                          <p:spTgt spid="2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0">
                                            <p:txEl>
                                              <p:pRg st="2" end="2"/>
                                            </p:txEl>
                                          </p:spTgt>
                                        </p:tgtEl>
                                        <p:attrNameLst>
                                          <p:attrName>style.visibility</p:attrName>
                                        </p:attrNameLst>
                                      </p:cBhvr>
                                      <p:to>
                                        <p:strVal val="visible"/>
                                      </p:to>
                                    </p:set>
                                    <p:animEffect transition="in" filter="fade">
                                      <p:cBhvr>
                                        <p:cTn id="17" dur="1"/>
                                        <p:tgtEl>
                                          <p:spTgt spid="2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0">
                                            <p:txEl>
                                              <p:pRg st="3" end="3"/>
                                            </p:txEl>
                                          </p:spTgt>
                                        </p:tgtEl>
                                        <p:attrNameLst>
                                          <p:attrName>style.visibility</p:attrName>
                                        </p:attrNameLst>
                                      </p:cBhvr>
                                      <p:to>
                                        <p:strVal val="visible"/>
                                      </p:to>
                                    </p:set>
                                    <p:animEffect transition="in" filter="fade">
                                      <p:cBhvr>
                                        <p:cTn id="22" dur="1"/>
                                        <p:tgtEl>
                                          <p:spTgt spid="2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0">
                                            <p:txEl>
                                              <p:pRg st="4" end="4"/>
                                            </p:txEl>
                                          </p:spTgt>
                                        </p:tgtEl>
                                        <p:attrNameLst>
                                          <p:attrName>style.visibility</p:attrName>
                                        </p:attrNameLst>
                                      </p:cBhvr>
                                      <p:to>
                                        <p:strVal val="visible"/>
                                      </p:to>
                                    </p:set>
                                    <p:animEffect transition="in" filter="fade">
                                      <p:cBhvr>
                                        <p:cTn id="27" dur="1"/>
                                        <p:tgtEl>
                                          <p:spTgt spid="28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0">
                                            <p:txEl>
                                              <p:pRg st="5" end="5"/>
                                            </p:txEl>
                                          </p:spTgt>
                                        </p:tgtEl>
                                        <p:attrNameLst>
                                          <p:attrName>style.visibility</p:attrName>
                                        </p:attrNameLst>
                                      </p:cBhvr>
                                      <p:to>
                                        <p:strVal val="visible"/>
                                      </p:to>
                                    </p:set>
                                    <p:animEffect transition="in" filter="fade">
                                      <p:cBhvr>
                                        <p:cTn id="32" dur="1"/>
                                        <p:tgtEl>
                                          <p:spTgt spid="28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0">
                                            <p:txEl>
                                              <p:pRg st="6" end="6"/>
                                            </p:txEl>
                                          </p:spTgt>
                                        </p:tgtEl>
                                        <p:attrNameLst>
                                          <p:attrName>style.visibility</p:attrName>
                                        </p:attrNameLst>
                                      </p:cBhvr>
                                      <p:to>
                                        <p:strVal val="visible"/>
                                      </p:to>
                                    </p:set>
                                    <p:animEffect transition="in" filter="fade">
                                      <p:cBhvr>
                                        <p:cTn id="37" dur="1"/>
                                        <p:tgtEl>
                                          <p:spTgt spid="2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4"/>
        <p:cNvGrpSpPr/>
        <p:nvPr/>
      </p:nvGrpSpPr>
      <p:grpSpPr>
        <a:xfrm>
          <a:off x="0" y="0"/>
          <a:ext cx="0" cy="0"/>
          <a:chOff x="0" y="0"/>
          <a:chExt cx="0" cy="0"/>
        </a:xfrm>
      </p:grpSpPr>
      <p:sp>
        <p:nvSpPr>
          <p:cNvPr id="285" name="Google Shape;285;p52"/>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Writes</a:t>
            </a:r>
            <a:endParaRPr>
              <a:solidFill>
                <a:srgbClr val="000000"/>
              </a:solidFill>
            </a:endParaRPr>
          </a:p>
        </p:txBody>
      </p:sp>
      <p:pic>
        <p:nvPicPr>
          <p:cNvPr id="286" name="Google Shape;286;p52"/>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287" name="Google Shape;287;p52"/>
          <p:cNvGrpSpPr/>
          <p:nvPr/>
        </p:nvGrpSpPr>
        <p:grpSpPr>
          <a:xfrm>
            <a:off x="4482875" y="293525"/>
            <a:ext cx="1925750" cy="2103400"/>
            <a:chOff x="5195850" y="686250"/>
            <a:chExt cx="1925750" cy="2103400"/>
          </a:xfrm>
        </p:grpSpPr>
        <p:sp>
          <p:nvSpPr>
            <p:cNvPr id="288" name="Google Shape;288;p52"/>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2"/>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290" name="Google Shape;290;p52"/>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291" name="Google Shape;291;p52"/>
            <p:cNvSpPr txBox="1"/>
            <p:nvPr/>
          </p:nvSpPr>
          <p:spPr>
            <a:xfrm>
              <a:off x="6161549" y="766950"/>
              <a:ext cx="960051"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292" name="Google Shape;292;p52"/>
            <p:cNvSpPr txBox="1"/>
            <p:nvPr/>
          </p:nvSpPr>
          <p:spPr>
            <a:xfrm>
              <a:off x="5195850" y="686250"/>
              <a:ext cx="1130332" cy="3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a:t>
              </a:r>
              <a:r>
                <a:rPr lang="en-US" sz="2000" dirty="0" err="1"/>
                <a:t>rimary</a:t>
              </a:r>
              <a:endParaRPr sz="2000" dirty="0"/>
            </a:p>
          </p:txBody>
        </p:sp>
      </p:grpSp>
      <p:grpSp>
        <p:nvGrpSpPr>
          <p:cNvPr id="293" name="Google Shape;293;p52"/>
          <p:cNvGrpSpPr/>
          <p:nvPr/>
        </p:nvGrpSpPr>
        <p:grpSpPr>
          <a:xfrm>
            <a:off x="2484925" y="2670625"/>
            <a:ext cx="1925750" cy="2103400"/>
            <a:chOff x="5195850" y="686250"/>
            <a:chExt cx="1925750" cy="2103400"/>
          </a:xfrm>
        </p:grpSpPr>
        <p:sp>
          <p:nvSpPr>
            <p:cNvPr id="294" name="Google Shape;294;p52"/>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52"/>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52"/>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297" name="Google Shape;297;p52"/>
            <p:cNvSpPr txBox="1"/>
            <p:nvPr/>
          </p:nvSpPr>
          <p:spPr>
            <a:xfrm>
              <a:off x="6152542" y="766950"/>
              <a:ext cx="969058"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298" name="Google Shape;298;p52"/>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299" name="Google Shape;299;p52"/>
          <p:cNvGrpSpPr/>
          <p:nvPr/>
        </p:nvGrpSpPr>
        <p:grpSpPr>
          <a:xfrm>
            <a:off x="6462100" y="2670625"/>
            <a:ext cx="1925750" cy="2103400"/>
            <a:chOff x="5195850" y="686250"/>
            <a:chExt cx="1925750" cy="2103400"/>
          </a:xfrm>
        </p:grpSpPr>
        <p:sp>
          <p:nvSpPr>
            <p:cNvPr id="300" name="Google Shape;300;p52"/>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2"/>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52"/>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303" name="Google Shape;303;p52"/>
            <p:cNvSpPr txBox="1"/>
            <p:nvPr/>
          </p:nvSpPr>
          <p:spPr>
            <a:xfrm>
              <a:off x="6103044" y="766950"/>
              <a:ext cx="1018556"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304" name="Google Shape;304;p52"/>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305" name="Google Shape;305;p52"/>
          <p:cNvSpPr txBox="1"/>
          <p:nvPr/>
        </p:nvSpPr>
        <p:spPr>
          <a:xfrm>
            <a:off x="7192200" y="1087300"/>
            <a:ext cx="8376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Client 1</a:t>
            </a:r>
            <a:endParaRPr/>
          </a:p>
        </p:txBody>
      </p:sp>
      <p:cxnSp>
        <p:nvCxnSpPr>
          <p:cNvPr id="306" name="Google Shape;306;p52"/>
          <p:cNvCxnSpPr/>
          <p:nvPr/>
        </p:nvCxnSpPr>
        <p:spPr>
          <a:xfrm flipH="1">
            <a:off x="6408000" y="1310100"/>
            <a:ext cx="784200" cy="195900"/>
          </a:xfrm>
          <a:prstGeom prst="straightConnector1">
            <a:avLst/>
          </a:prstGeom>
          <a:noFill/>
          <a:ln w="9525" cap="flat" cmpd="sng">
            <a:solidFill>
              <a:schemeClr val="dk2"/>
            </a:solidFill>
            <a:prstDash val="solid"/>
            <a:round/>
            <a:headEnd type="none" w="med" len="med"/>
            <a:tailEnd type="triangle" w="med" len="med"/>
          </a:ln>
        </p:spPr>
      </p:cxnSp>
      <p:sp>
        <p:nvSpPr>
          <p:cNvPr id="307" name="Google Shape;307;p52"/>
          <p:cNvSpPr txBox="1"/>
          <p:nvPr/>
        </p:nvSpPr>
        <p:spPr>
          <a:xfrm>
            <a:off x="6408000" y="978400"/>
            <a:ext cx="12654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W(X, 4)</a:t>
            </a:r>
            <a:endParaRPr/>
          </a:p>
        </p:txBody>
      </p:sp>
      <p:sp>
        <p:nvSpPr>
          <p:cNvPr id="308" name="Google Shape;308;p52"/>
          <p:cNvSpPr txBox="1"/>
          <p:nvPr/>
        </p:nvSpPr>
        <p:spPr>
          <a:xfrm>
            <a:off x="150575" y="1792768"/>
            <a:ext cx="4332300" cy="8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Legend</a:t>
            </a:r>
          </a:p>
          <a:p>
            <a:pPr marL="0" lvl="0" indent="0" algn="l" rtl="0">
              <a:spcBef>
                <a:spcPts val="0"/>
              </a:spcBef>
              <a:spcAft>
                <a:spcPts val="0"/>
              </a:spcAft>
              <a:buNone/>
            </a:pPr>
            <a:r>
              <a:rPr lang="en" dirty="0"/>
              <a:t>Commit Timestamp</a:t>
            </a:r>
            <a:r>
              <a:rPr lang="en-US" dirty="0"/>
              <a:t>:</a:t>
            </a:r>
            <a:r>
              <a:rPr lang="en" dirty="0"/>
              <a:t>Write Timestam</a:t>
            </a:r>
            <a:r>
              <a:rPr lang="en-US" dirty="0"/>
              <a:t>p:</a:t>
            </a:r>
            <a:r>
              <a:rPr lang="en" dirty="0"/>
              <a:t>Write Server</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2"/>
        <p:cNvGrpSpPr/>
        <p:nvPr/>
      </p:nvGrpSpPr>
      <p:grpSpPr>
        <a:xfrm>
          <a:off x="0" y="0"/>
          <a:ext cx="0" cy="0"/>
          <a:chOff x="0" y="0"/>
          <a:chExt cx="0" cy="0"/>
        </a:xfrm>
      </p:grpSpPr>
      <p:sp>
        <p:nvSpPr>
          <p:cNvPr id="313" name="Google Shape;313;p53"/>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Writes</a:t>
            </a:r>
            <a:endParaRPr>
              <a:solidFill>
                <a:srgbClr val="000000"/>
              </a:solidFill>
            </a:endParaRPr>
          </a:p>
        </p:txBody>
      </p:sp>
      <p:pic>
        <p:nvPicPr>
          <p:cNvPr id="314" name="Google Shape;314;p53"/>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315" name="Google Shape;315;p53"/>
          <p:cNvGrpSpPr/>
          <p:nvPr/>
        </p:nvGrpSpPr>
        <p:grpSpPr>
          <a:xfrm>
            <a:off x="4527450" y="374225"/>
            <a:ext cx="1881175" cy="2022700"/>
            <a:chOff x="5240425" y="766950"/>
            <a:chExt cx="1881175" cy="2022700"/>
          </a:xfrm>
        </p:grpSpPr>
        <p:sp>
          <p:nvSpPr>
            <p:cNvPr id="316" name="Google Shape;316;p53"/>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3"/>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318" name="Google Shape;318;p53"/>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1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319" name="Google Shape;319;p53"/>
            <p:cNvSpPr txBox="1"/>
            <p:nvPr/>
          </p:nvSpPr>
          <p:spPr>
            <a:xfrm>
              <a:off x="6169388" y="766950"/>
              <a:ext cx="952212"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grpSp>
      <p:grpSp>
        <p:nvGrpSpPr>
          <p:cNvPr id="321" name="Google Shape;321;p53"/>
          <p:cNvGrpSpPr/>
          <p:nvPr/>
        </p:nvGrpSpPr>
        <p:grpSpPr>
          <a:xfrm>
            <a:off x="2484925" y="2670625"/>
            <a:ext cx="1925750" cy="2103400"/>
            <a:chOff x="5195850" y="686250"/>
            <a:chExt cx="1925750" cy="2103400"/>
          </a:xfrm>
        </p:grpSpPr>
        <p:sp>
          <p:nvSpPr>
            <p:cNvPr id="322" name="Google Shape;322;p53"/>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53"/>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53"/>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325" name="Google Shape;325;p53"/>
            <p:cNvSpPr txBox="1"/>
            <p:nvPr/>
          </p:nvSpPr>
          <p:spPr>
            <a:xfrm>
              <a:off x="6176061" y="766950"/>
              <a:ext cx="945539"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326" name="Google Shape;326;p53"/>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327" name="Google Shape;327;p53"/>
          <p:cNvGrpSpPr/>
          <p:nvPr/>
        </p:nvGrpSpPr>
        <p:grpSpPr>
          <a:xfrm>
            <a:off x="6462100" y="2670625"/>
            <a:ext cx="1925750" cy="2103400"/>
            <a:chOff x="5195850" y="686250"/>
            <a:chExt cx="1925750" cy="2103400"/>
          </a:xfrm>
        </p:grpSpPr>
        <p:sp>
          <p:nvSpPr>
            <p:cNvPr id="328" name="Google Shape;328;p53"/>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3"/>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53"/>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331" name="Google Shape;331;p53"/>
            <p:cNvSpPr txBox="1"/>
            <p:nvPr/>
          </p:nvSpPr>
          <p:spPr>
            <a:xfrm>
              <a:off x="6150082" y="774789"/>
              <a:ext cx="971518"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332" name="Google Shape;332;p53"/>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333" name="Google Shape;333;p53"/>
          <p:cNvSpPr txBox="1"/>
          <p:nvPr/>
        </p:nvSpPr>
        <p:spPr>
          <a:xfrm>
            <a:off x="7192200" y="1087300"/>
            <a:ext cx="8376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Client 1</a:t>
            </a:r>
            <a:endParaRPr/>
          </a:p>
        </p:txBody>
      </p:sp>
      <p:sp>
        <p:nvSpPr>
          <p:cNvPr id="337" name="Google Shape;337;p53"/>
          <p:cNvSpPr txBox="1"/>
          <p:nvPr/>
        </p:nvSpPr>
        <p:spPr>
          <a:xfrm>
            <a:off x="4577925" y="684325"/>
            <a:ext cx="1201800" cy="14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∞:1:P</a:t>
            </a:r>
            <a:r>
              <a:rPr lang="en" sz="1200"/>
              <a:t>    </a:t>
            </a:r>
            <a:r>
              <a:rPr lang="en" sz="1000"/>
              <a:t>W(X,4)</a:t>
            </a:r>
            <a:endParaRPr sz="1000"/>
          </a:p>
          <a:p>
            <a:pPr marL="0" lvl="0" indent="0" algn="l" rtl="0">
              <a:spcBef>
                <a:spcPts val="0"/>
              </a:spcBef>
              <a:spcAft>
                <a:spcPts val="0"/>
              </a:spcAft>
              <a:buNone/>
            </a:pPr>
            <a:endParaRPr sz="1000"/>
          </a:p>
        </p:txBody>
      </p:sp>
      <p:sp>
        <p:nvSpPr>
          <p:cNvPr id="27" name="Google Shape;308;p52"/>
          <p:cNvSpPr txBox="1"/>
          <p:nvPr/>
        </p:nvSpPr>
        <p:spPr>
          <a:xfrm>
            <a:off x="150575" y="1792768"/>
            <a:ext cx="4332300" cy="8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Legend</a:t>
            </a:r>
          </a:p>
          <a:p>
            <a:pPr marL="0" lvl="0" indent="0" algn="l" rtl="0">
              <a:spcBef>
                <a:spcPts val="0"/>
              </a:spcBef>
              <a:spcAft>
                <a:spcPts val="0"/>
              </a:spcAft>
              <a:buNone/>
            </a:pPr>
            <a:r>
              <a:rPr lang="en" dirty="0"/>
              <a:t>Commit Timestamp</a:t>
            </a:r>
            <a:r>
              <a:rPr lang="en-US" dirty="0"/>
              <a:t>:</a:t>
            </a:r>
            <a:r>
              <a:rPr lang="en" dirty="0"/>
              <a:t>Write Timestam</a:t>
            </a:r>
            <a:r>
              <a:rPr lang="en-US" dirty="0"/>
              <a:t>p:</a:t>
            </a:r>
            <a:r>
              <a:rPr lang="en" dirty="0"/>
              <a:t>Write Server</a:t>
            </a:r>
            <a:endParaRPr dirty="0"/>
          </a:p>
        </p:txBody>
      </p:sp>
      <p:sp>
        <p:nvSpPr>
          <p:cNvPr id="28" name="Google Shape;292;p52"/>
          <p:cNvSpPr txBox="1"/>
          <p:nvPr/>
        </p:nvSpPr>
        <p:spPr>
          <a:xfrm>
            <a:off x="4482875" y="293525"/>
            <a:ext cx="1130332" cy="3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a:t>
            </a:r>
            <a:r>
              <a:rPr lang="en-US" sz="2000" dirty="0" err="1"/>
              <a:t>rimary</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0"/>
        <p:cNvGrpSpPr/>
        <p:nvPr/>
      </p:nvGrpSpPr>
      <p:grpSpPr>
        <a:xfrm>
          <a:off x="0" y="0"/>
          <a:ext cx="0" cy="0"/>
          <a:chOff x="0" y="0"/>
          <a:chExt cx="0" cy="0"/>
        </a:xfrm>
      </p:grpSpPr>
      <p:sp>
        <p:nvSpPr>
          <p:cNvPr id="111" name="Google Shape;11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Some context...</a:t>
            </a:r>
            <a:endParaRPr>
              <a:solidFill>
                <a:srgbClr val="FFFFFF"/>
              </a:solidFill>
            </a:endParaRPr>
          </a:p>
        </p:txBody>
      </p:sp>
      <p:sp>
        <p:nvSpPr>
          <p:cNvPr id="112" name="Google Shape;112;p2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solidFill>
                  <a:srgbClr val="FFFFFF"/>
                </a:solidFill>
              </a:rPr>
              <a:t>Dynamo and Bayou both offer </a:t>
            </a:r>
            <a:r>
              <a:rPr lang="en" dirty="0">
                <a:solidFill>
                  <a:srgbClr val="FF0000"/>
                </a:solidFill>
              </a:rPr>
              <a:t>high availability</a:t>
            </a:r>
            <a:r>
              <a:rPr lang="en" dirty="0">
                <a:solidFill>
                  <a:srgbClr val="FFFFFF"/>
                </a:solidFill>
              </a:rPr>
              <a:t> and </a:t>
            </a:r>
            <a:r>
              <a:rPr lang="en" dirty="0">
                <a:solidFill>
                  <a:srgbClr val="FF0000"/>
                </a:solidFill>
              </a:rPr>
              <a:t>weak consistency</a:t>
            </a:r>
            <a:endParaRPr dirty="0">
              <a:solidFill>
                <a:srgbClr val="FFFFFF"/>
              </a:solidFill>
            </a:endParaRPr>
          </a:p>
          <a:p>
            <a:pPr marL="0" lvl="0" indent="0" algn="l" rtl="0">
              <a:lnSpc>
                <a:spcPct val="100000"/>
              </a:lnSpc>
              <a:spcBef>
                <a:spcPts val="0"/>
              </a:spcBef>
              <a:spcAft>
                <a:spcPts val="0"/>
              </a:spcAft>
              <a:buNone/>
            </a:pPr>
            <a:endParaRPr dirty="0">
              <a:solidFill>
                <a:srgbClr val="FFFFFF"/>
              </a:solidFill>
            </a:endParaRPr>
          </a:p>
          <a:p>
            <a:pPr marL="0" lvl="0" indent="0" algn="l" rtl="0">
              <a:lnSpc>
                <a:spcPct val="100000"/>
              </a:lnSpc>
              <a:spcBef>
                <a:spcPts val="0"/>
              </a:spcBef>
              <a:spcAft>
                <a:spcPts val="0"/>
              </a:spcAft>
              <a:buNone/>
            </a:pPr>
            <a:r>
              <a:rPr lang="en" dirty="0">
                <a:solidFill>
                  <a:srgbClr val="FFFFFF"/>
                </a:solidFill>
              </a:rPr>
              <a:t>Most traditional databases offer </a:t>
            </a:r>
            <a:r>
              <a:rPr lang="en" dirty="0">
                <a:solidFill>
                  <a:srgbClr val="FF0000"/>
                </a:solidFill>
              </a:rPr>
              <a:t>strong consistency</a:t>
            </a:r>
            <a:r>
              <a:rPr lang="en" dirty="0">
                <a:solidFill>
                  <a:srgbClr val="FFFFFF"/>
                </a:solidFill>
              </a:rPr>
              <a:t> and </a:t>
            </a:r>
            <a:r>
              <a:rPr lang="en" dirty="0">
                <a:solidFill>
                  <a:srgbClr val="FF0000"/>
                </a:solidFill>
              </a:rPr>
              <a:t>low availability</a:t>
            </a:r>
            <a:endParaRPr dirty="0">
              <a:solidFill>
                <a:srgbClr val="FF0000"/>
              </a:solidFill>
            </a:endParaRPr>
          </a:p>
          <a:p>
            <a:pPr marL="0" lvl="0" indent="0" algn="l" rtl="0">
              <a:lnSpc>
                <a:spcPct val="100000"/>
              </a:lnSpc>
              <a:spcBef>
                <a:spcPts val="0"/>
              </a:spcBef>
              <a:spcAft>
                <a:spcPts val="0"/>
              </a:spcAft>
              <a:buNone/>
            </a:pPr>
            <a:r>
              <a:rPr lang="en" dirty="0">
                <a:solidFill>
                  <a:srgbClr val="FF0000"/>
                </a:solidFill>
              </a:rPr>
              <a:t>	</a:t>
            </a:r>
            <a:r>
              <a:rPr lang="en" dirty="0">
                <a:solidFill>
                  <a:srgbClr val="FFFFFF"/>
                </a:solidFill>
              </a:rPr>
              <a:t>Not suitable for modern applications with super high demands</a:t>
            </a:r>
            <a:endParaRPr dirty="0">
              <a:solidFill>
                <a:srgbClr val="FF0000"/>
              </a:solidFill>
            </a:endParaRPr>
          </a:p>
          <a:p>
            <a:pPr marL="0" lvl="0" indent="0" algn="l" rtl="0">
              <a:lnSpc>
                <a:spcPct val="100000"/>
              </a:lnSpc>
              <a:spcBef>
                <a:spcPts val="0"/>
              </a:spcBef>
              <a:spcAft>
                <a:spcPts val="0"/>
              </a:spcAft>
              <a:buNone/>
            </a:pPr>
            <a:endParaRPr dirty="0">
              <a:solidFill>
                <a:srgbClr val="FFFFFF"/>
              </a:solidFill>
            </a:endParaRPr>
          </a:p>
          <a:p>
            <a:pPr marL="0" lvl="0" indent="0" algn="l" rtl="0">
              <a:lnSpc>
                <a:spcPct val="100000"/>
              </a:lnSpc>
              <a:spcBef>
                <a:spcPts val="0"/>
              </a:spcBef>
              <a:spcAft>
                <a:spcPts val="0"/>
              </a:spcAft>
              <a:buNone/>
            </a:pPr>
            <a:r>
              <a:rPr lang="en" dirty="0">
                <a:solidFill>
                  <a:srgbClr val="FFFFFF"/>
                </a:solidFill>
              </a:rPr>
              <a:t>What are some example applications of each?</a:t>
            </a:r>
            <a:endParaRPr dirty="0">
              <a:solidFill>
                <a:srgbClr val="FFFFFF"/>
              </a:solidFill>
            </a:endParaRPr>
          </a:p>
          <a:p>
            <a:pPr marL="0" lvl="0" indent="0" algn="l" rtl="0">
              <a:lnSpc>
                <a:spcPct val="100000"/>
              </a:lnSpc>
              <a:spcBef>
                <a:spcPts val="0"/>
              </a:spcBef>
              <a:spcAft>
                <a:spcPts val="0"/>
              </a:spcAft>
              <a:buNone/>
            </a:pPr>
            <a:r>
              <a:rPr lang="en" dirty="0">
                <a:solidFill>
                  <a:srgbClr val="FFFFFF"/>
                </a:solidFill>
              </a:rPr>
              <a:t>	Flight ticket booking (HA)</a:t>
            </a:r>
            <a:endParaRPr dirty="0">
              <a:solidFill>
                <a:srgbClr val="FFFFFF"/>
              </a:solidFill>
            </a:endParaRPr>
          </a:p>
          <a:p>
            <a:pPr marL="0" lvl="0" indent="0" algn="l" rtl="0">
              <a:lnSpc>
                <a:spcPct val="100000"/>
              </a:lnSpc>
              <a:spcBef>
                <a:spcPts val="0"/>
              </a:spcBef>
              <a:spcAft>
                <a:spcPts val="0"/>
              </a:spcAft>
              <a:buNone/>
            </a:pPr>
            <a:r>
              <a:rPr lang="en" dirty="0">
                <a:solidFill>
                  <a:srgbClr val="FFFFFF"/>
                </a:solidFill>
              </a:rPr>
              <a:t>	Amazon shopping carts (HA)</a:t>
            </a:r>
            <a:endParaRPr dirty="0">
              <a:solidFill>
                <a:srgbClr val="FFFFFF"/>
              </a:solidFill>
            </a:endParaRPr>
          </a:p>
          <a:p>
            <a:pPr marL="0" lvl="0" indent="0" algn="l" rtl="0">
              <a:lnSpc>
                <a:spcPct val="100000"/>
              </a:lnSpc>
              <a:spcBef>
                <a:spcPts val="0"/>
              </a:spcBef>
              <a:spcAft>
                <a:spcPts val="0"/>
              </a:spcAft>
              <a:buNone/>
            </a:pPr>
            <a:r>
              <a:rPr lang="en" dirty="0">
                <a:solidFill>
                  <a:srgbClr val="FFFFFF"/>
                </a:solidFill>
              </a:rPr>
              <a:t>	Offline edits (HA)</a:t>
            </a:r>
            <a:endParaRPr dirty="0">
              <a:solidFill>
                <a:srgbClr val="FFFFFF"/>
              </a:solidFill>
            </a:endParaRPr>
          </a:p>
          <a:p>
            <a:pPr marL="0" lvl="0" indent="0" algn="l" rtl="0">
              <a:lnSpc>
                <a:spcPct val="100000"/>
              </a:lnSpc>
              <a:spcBef>
                <a:spcPts val="0"/>
              </a:spcBef>
              <a:spcAft>
                <a:spcPts val="0"/>
              </a:spcAft>
              <a:buNone/>
            </a:pPr>
            <a:r>
              <a:rPr lang="en" dirty="0">
                <a:solidFill>
                  <a:srgbClr val="FFFFFF"/>
                </a:solidFill>
              </a:rPr>
              <a:t>	Billing services (SC)</a:t>
            </a:r>
            <a:endParaRPr dirty="0">
              <a:solidFill>
                <a:srgbClr val="FFFFFF"/>
              </a:solidFill>
            </a:endParaRPr>
          </a:p>
          <a:p>
            <a:pPr marL="0" lvl="0" indent="0" algn="l" rtl="0">
              <a:lnSpc>
                <a:spcPct val="100000"/>
              </a:lnSpc>
              <a:spcBef>
                <a:spcPts val="0"/>
              </a:spcBef>
              <a:spcAft>
                <a:spcPts val="0"/>
              </a:spcAft>
              <a:buNone/>
            </a:pPr>
            <a:r>
              <a:rPr lang="en" dirty="0">
                <a:solidFill>
                  <a:srgbClr val="FFFFFF"/>
                </a:solidFill>
              </a:rPr>
              <a:t>	Bank accounts (SC)</a:t>
            </a:r>
            <a:endParaRPr dirty="0">
              <a:solidFill>
                <a:srgbClr val="FFFFFF"/>
              </a:solidFill>
            </a:endParaRPr>
          </a:p>
          <a:p>
            <a:pPr marL="0" lvl="0" indent="0" algn="l" rtl="0">
              <a:lnSpc>
                <a:spcPct val="100000"/>
              </a:lnSpc>
              <a:spcBef>
                <a:spcPts val="0"/>
              </a:spcBef>
              <a:spcAft>
                <a:spcPts val="0"/>
              </a:spcAft>
              <a:buNone/>
            </a:pPr>
            <a:endParaRPr dirty="0">
              <a:solidFill>
                <a:srgbClr val="FFFFFF"/>
              </a:solidFill>
            </a:endParaRPr>
          </a:p>
          <a:p>
            <a:pPr marL="0" lvl="0" indent="0" algn="l" rtl="0">
              <a:lnSpc>
                <a:spcPct val="100000"/>
              </a:lnSpc>
              <a:spcBef>
                <a:spcPts val="0"/>
              </a:spcBef>
              <a:spcAft>
                <a:spcPts val="0"/>
              </a:spcAft>
              <a:buNone/>
            </a:pPr>
            <a:r>
              <a:rPr lang="en" i="1" dirty="0">
                <a:solidFill>
                  <a:srgbClr val="FFFFFF"/>
                </a:solidFill>
              </a:rPr>
              <a:t>Both are desirable properties, but why can’t we achieve both in a system?</a:t>
            </a:r>
            <a:endParaRPr i="1"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Effect transition="in" filter="fade">
                                      <p:cBhvr>
                                        <p:cTn id="7" dur="1"/>
                                        <p:tgtEl>
                                          <p:spTgt spid="1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xEl>
                                              <p:pRg st="2" end="2"/>
                                            </p:txEl>
                                          </p:spTgt>
                                        </p:tgtEl>
                                        <p:attrNameLst>
                                          <p:attrName>style.visibility</p:attrName>
                                        </p:attrNameLst>
                                      </p:cBhvr>
                                      <p:to>
                                        <p:strVal val="visible"/>
                                      </p:to>
                                    </p:set>
                                    <p:animEffect transition="in" filter="fade">
                                      <p:cBhvr>
                                        <p:cTn id="12" dur="1"/>
                                        <p:tgtEl>
                                          <p:spTgt spid="1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xEl>
                                              <p:pRg st="3" end="3"/>
                                            </p:txEl>
                                          </p:spTgt>
                                        </p:tgtEl>
                                        <p:attrNameLst>
                                          <p:attrName>style.visibility</p:attrName>
                                        </p:attrNameLst>
                                      </p:cBhvr>
                                      <p:to>
                                        <p:strVal val="visible"/>
                                      </p:to>
                                    </p:set>
                                    <p:animEffect transition="in" filter="fade">
                                      <p:cBhvr>
                                        <p:cTn id="17" dur="1"/>
                                        <p:tgtEl>
                                          <p:spTgt spid="1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
                                            <p:txEl>
                                              <p:pRg st="5" end="5"/>
                                            </p:txEl>
                                          </p:spTgt>
                                        </p:tgtEl>
                                        <p:attrNameLst>
                                          <p:attrName>style.visibility</p:attrName>
                                        </p:attrNameLst>
                                      </p:cBhvr>
                                      <p:to>
                                        <p:strVal val="visible"/>
                                      </p:to>
                                    </p:set>
                                    <p:animEffect transition="in" filter="fade">
                                      <p:cBhvr>
                                        <p:cTn id="22" dur="1"/>
                                        <p:tgtEl>
                                          <p:spTgt spid="11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2">
                                            <p:txEl>
                                              <p:pRg st="6" end="6"/>
                                            </p:txEl>
                                          </p:spTgt>
                                        </p:tgtEl>
                                        <p:attrNameLst>
                                          <p:attrName>style.visibility</p:attrName>
                                        </p:attrNameLst>
                                      </p:cBhvr>
                                      <p:to>
                                        <p:strVal val="visible"/>
                                      </p:to>
                                    </p:set>
                                    <p:animEffect transition="in" filter="fade">
                                      <p:cBhvr>
                                        <p:cTn id="27" dur="1"/>
                                        <p:tgtEl>
                                          <p:spTgt spid="11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2">
                                            <p:txEl>
                                              <p:pRg st="7" end="7"/>
                                            </p:txEl>
                                          </p:spTgt>
                                        </p:tgtEl>
                                        <p:attrNameLst>
                                          <p:attrName>style.visibility</p:attrName>
                                        </p:attrNameLst>
                                      </p:cBhvr>
                                      <p:to>
                                        <p:strVal val="visible"/>
                                      </p:to>
                                    </p:set>
                                    <p:animEffect transition="in" filter="fade">
                                      <p:cBhvr>
                                        <p:cTn id="32" dur="1"/>
                                        <p:tgtEl>
                                          <p:spTgt spid="11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2">
                                            <p:txEl>
                                              <p:pRg st="8" end="8"/>
                                            </p:txEl>
                                          </p:spTgt>
                                        </p:tgtEl>
                                        <p:attrNameLst>
                                          <p:attrName>style.visibility</p:attrName>
                                        </p:attrNameLst>
                                      </p:cBhvr>
                                      <p:to>
                                        <p:strVal val="visible"/>
                                      </p:to>
                                    </p:set>
                                    <p:animEffect transition="in" filter="fade">
                                      <p:cBhvr>
                                        <p:cTn id="37" dur="1"/>
                                        <p:tgtEl>
                                          <p:spTgt spid="11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2">
                                            <p:txEl>
                                              <p:pRg st="9" end="9"/>
                                            </p:txEl>
                                          </p:spTgt>
                                        </p:tgtEl>
                                        <p:attrNameLst>
                                          <p:attrName>style.visibility</p:attrName>
                                        </p:attrNameLst>
                                      </p:cBhvr>
                                      <p:to>
                                        <p:strVal val="visible"/>
                                      </p:to>
                                    </p:set>
                                    <p:animEffect transition="in" filter="fade">
                                      <p:cBhvr>
                                        <p:cTn id="42" dur="1"/>
                                        <p:tgtEl>
                                          <p:spTgt spid="11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2">
                                            <p:txEl>
                                              <p:pRg st="10" end="10"/>
                                            </p:txEl>
                                          </p:spTgt>
                                        </p:tgtEl>
                                        <p:attrNameLst>
                                          <p:attrName>style.visibility</p:attrName>
                                        </p:attrNameLst>
                                      </p:cBhvr>
                                      <p:to>
                                        <p:strVal val="visible"/>
                                      </p:to>
                                    </p:set>
                                    <p:animEffect transition="in" filter="fade">
                                      <p:cBhvr>
                                        <p:cTn id="47" dur="1"/>
                                        <p:tgtEl>
                                          <p:spTgt spid="11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2">
                                            <p:txEl>
                                              <p:pRg st="12" end="12"/>
                                            </p:txEl>
                                          </p:spTgt>
                                        </p:tgtEl>
                                        <p:attrNameLst>
                                          <p:attrName>style.visibility</p:attrName>
                                        </p:attrNameLst>
                                      </p:cBhvr>
                                      <p:to>
                                        <p:strVal val="visible"/>
                                      </p:to>
                                    </p:set>
                                    <p:animEffect transition="in" filter="fade">
                                      <p:cBhvr>
                                        <p:cTn id="52" dur="1"/>
                                        <p:tgtEl>
                                          <p:spTgt spid="1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1"/>
        <p:cNvGrpSpPr/>
        <p:nvPr/>
      </p:nvGrpSpPr>
      <p:grpSpPr>
        <a:xfrm>
          <a:off x="0" y="0"/>
          <a:ext cx="0" cy="0"/>
          <a:chOff x="0" y="0"/>
          <a:chExt cx="0" cy="0"/>
        </a:xfrm>
      </p:grpSpPr>
      <p:sp>
        <p:nvSpPr>
          <p:cNvPr id="342" name="Google Shape;342;p54"/>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Writes</a:t>
            </a:r>
            <a:endParaRPr>
              <a:solidFill>
                <a:srgbClr val="000000"/>
              </a:solidFill>
            </a:endParaRPr>
          </a:p>
        </p:txBody>
      </p:sp>
      <p:pic>
        <p:nvPicPr>
          <p:cNvPr id="343" name="Google Shape;343;p54"/>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344" name="Google Shape;344;p54"/>
          <p:cNvGrpSpPr/>
          <p:nvPr/>
        </p:nvGrpSpPr>
        <p:grpSpPr>
          <a:xfrm>
            <a:off x="4527450" y="374225"/>
            <a:ext cx="1881175" cy="2022700"/>
            <a:chOff x="5240425" y="766950"/>
            <a:chExt cx="1881175" cy="2022700"/>
          </a:xfrm>
        </p:grpSpPr>
        <p:sp>
          <p:nvSpPr>
            <p:cNvPr id="345" name="Google Shape;345;p54"/>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4"/>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347" name="Google Shape;347;p54"/>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1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348" name="Google Shape;348;p54"/>
            <p:cNvSpPr txBox="1"/>
            <p:nvPr/>
          </p:nvSpPr>
          <p:spPr>
            <a:xfrm>
              <a:off x="6122350" y="766950"/>
              <a:ext cx="999250"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grpSp>
      <p:grpSp>
        <p:nvGrpSpPr>
          <p:cNvPr id="350" name="Google Shape;350;p54"/>
          <p:cNvGrpSpPr/>
          <p:nvPr/>
        </p:nvGrpSpPr>
        <p:grpSpPr>
          <a:xfrm>
            <a:off x="2484925" y="2670625"/>
            <a:ext cx="1925750" cy="2103400"/>
            <a:chOff x="5195850" y="686250"/>
            <a:chExt cx="1925750" cy="2103400"/>
          </a:xfrm>
        </p:grpSpPr>
        <p:sp>
          <p:nvSpPr>
            <p:cNvPr id="351" name="Google Shape;351;p54"/>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54"/>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54"/>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354" name="Google Shape;354;p54"/>
            <p:cNvSpPr txBox="1"/>
            <p:nvPr/>
          </p:nvSpPr>
          <p:spPr>
            <a:xfrm>
              <a:off x="6168221" y="766950"/>
              <a:ext cx="953379"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355" name="Google Shape;355;p54"/>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a:t>
              </a:r>
              <a:endParaRPr sz="2400" dirty="0"/>
            </a:p>
          </p:txBody>
        </p:sp>
      </p:grpSp>
      <p:grpSp>
        <p:nvGrpSpPr>
          <p:cNvPr id="356" name="Google Shape;356;p54"/>
          <p:cNvGrpSpPr/>
          <p:nvPr/>
        </p:nvGrpSpPr>
        <p:grpSpPr>
          <a:xfrm>
            <a:off x="6462100" y="2670625"/>
            <a:ext cx="1925750" cy="2103400"/>
            <a:chOff x="5195850" y="686250"/>
            <a:chExt cx="1925750" cy="2103400"/>
          </a:xfrm>
        </p:grpSpPr>
        <p:sp>
          <p:nvSpPr>
            <p:cNvPr id="357" name="Google Shape;357;p54"/>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4"/>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54"/>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360" name="Google Shape;360;p54"/>
            <p:cNvSpPr txBox="1"/>
            <p:nvPr/>
          </p:nvSpPr>
          <p:spPr>
            <a:xfrm>
              <a:off x="6056006" y="766950"/>
              <a:ext cx="1065594"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361" name="Google Shape;361;p54"/>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362" name="Google Shape;362;p54"/>
          <p:cNvSpPr txBox="1"/>
          <p:nvPr/>
        </p:nvSpPr>
        <p:spPr>
          <a:xfrm>
            <a:off x="7192200" y="1087300"/>
            <a:ext cx="8376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Client 1</a:t>
            </a:r>
            <a:endParaRPr/>
          </a:p>
        </p:txBody>
      </p:sp>
      <p:cxnSp>
        <p:nvCxnSpPr>
          <p:cNvPr id="363" name="Google Shape;363;p54"/>
          <p:cNvCxnSpPr/>
          <p:nvPr/>
        </p:nvCxnSpPr>
        <p:spPr>
          <a:xfrm flipH="1">
            <a:off x="6408000" y="1310100"/>
            <a:ext cx="784200" cy="195900"/>
          </a:xfrm>
          <a:prstGeom prst="straightConnector1">
            <a:avLst/>
          </a:prstGeom>
          <a:noFill/>
          <a:ln w="9525" cap="flat" cmpd="sng">
            <a:solidFill>
              <a:schemeClr val="dk2"/>
            </a:solidFill>
            <a:prstDash val="solid"/>
            <a:round/>
            <a:headEnd type="none" w="med" len="med"/>
            <a:tailEnd type="triangle" w="med" len="med"/>
          </a:ln>
        </p:spPr>
      </p:cxnSp>
      <p:sp>
        <p:nvSpPr>
          <p:cNvPr id="365" name="Google Shape;365;p54"/>
          <p:cNvSpPr txBox="1"/>
          <p:nvPr/>
        </p:nvSpPr>
        <p:spPr>
          <a:xfrm>
            <a:off x="6533525" y="1452225"/>
            <a:ext cx="12654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W(Y, 8)</a:t>
            </a:r>
            <a:endParaRPr dirty="0"/>
          </a:p>
        </p:txBody>
      </p:sp>
      <p:sp>
        <p:nvSpPr>
          <p:cNvPr id="366" name="Google Shape;366;p54"/>
          <p:cNvSpPr txBox="1"/>
          <p:nvPr/>
        </p:nvSpPr>
        <p:spPr>
          <a:xfrm>
            <a:off x="4577925" y="684325"/>
            <a:ext cx="1201800" cy="13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∞:1:P</a:t>
            </a:r>
            <a:r>
              <a:rPr lang="en" sz="1200" dirty="0"/>
              <a:t>    </a:t>
            </a:r>
            <a:r>
              <a:rPr lang="en" sz="1000" dirty="0"/>
              <a:t>W(X,4)</a:t>
            </a:r>
            <a:endParaRPr sz="1000" dirty="0"/>
          </a:p>
          <a:p>
            <a:pPr marL="0" lvl="0" indent="0" algn="l" rtl="0">
              <a:spcBef>
                <a:spcPts val="0"/>
              </a:spcBef>
              <a:spcAft>
                <a:spcPts val="0"/>
              </a:spcAft>
              <a:buNone/>
            </a:pPr>
            <a:endParaRPr sz="1000" dirty="0"/>
          </a:p>
        </p:txBody>
      </p:sp>
      <p:sp>
        <p:nvSpPr>
          <p:cNvPr id="27" name="Google Shape;308;p52"/>
          <p:cNvSpPr txBox="1"/>
          <p:nvPr/>
        </p:nvSpPr>
        <p:spPr>
          <a:xfrm>
            <a:off x="150575" y="1792768"/>
            <a:ext cx="4332300" cy="8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Legend</a:t>
            </a:r>
          </a:p>
          <a:p>
            <a:pPr marL="0" lvl="0" indent="0" algn="l" rtl="0">
              <a:spcBef>
                <a:spcPts val="0"/>
              </a:spcBef>
              <a:spcAft>
                <a:spcPts val="0"/>
              </a:spcAft>
              <a:buNone/>
            </a:pPr>
            <a:r>
              <a:rPr lang="en" dirty="0"/>
              <a:t>Commit Timestamp</a:t>
            </a:r>
            <a:r>
              <a:rPr lang="en-US" dirty="0"/>
              <a:t>:</a:t>
            </a:r>
            <a:r>
              <a:rPr lang="en" dirty="0"/>
              <a:t>Write Timestam</a:t>
            </a:r>
            <a:r>
              <a:rPr lang="en-US" dirty="0"/>
              <a:t>p:</a:t>
            </a:r>
            <a:r>
              <a:rPr lang="en" dirty="0"/>
              <a:t>Write Server</a:t>
            </a:r>
            <a:endParaRPr dirty="0"/>
          </a:p>
        </p:txBody>
      </p:sp>
      <p:sp>
        <p:nvSpPr>
          <p:cNvPr id="28" name="Google Shape;292;p52"/>
          <p:cNvSpPr txBox="1"/>
          <p:nvPr/>
        </p:nvSpPr>
        <p:spPr>
          <a:xfrm>
            <a:off x="4482875" y="293525"/>
            <a:ext cx="1130332" cy="3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a:t>
            </a:r>
            <a:r>
              <a:rPr lang="en-US" sz="2000" dirty="0" err="1"/>
              <a:t>rimary</a:t>
            </a:r>
            <a:endParaRPr sz="2000" dirty="0"/>
          </a:p>
        </p:txBody>
      </p:sp>
      <p:sp>
        <p:nvSpPr>
          <p:cNvPr id="29" name="Google Shape;422;p56"/>
          <p:cNvSpPr txBox="1"/>
          <p:nvPr/>
        </p:nvSpPr>
        <p:spPr>
          <a:xfrm>
            <a:off x="719508" y="2583125"/>
            <a:ext cx="8376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Client </a:t>
            </a:r>
            <a:r>
              <a:rPr lang="en-US" dirty="0"/>
              <a:t>2</a:t>
            </a:r>
            <a:endParaRPr dirty="0"/>
          </a:p>
        </p:txBody>
      </p:sp>
      <p:cxnSp>
        <p:nvCxnSpPr>
          <p:cNvPr id="30" name="Google Shape;423;p56"/>
          <p:cNvCxnSpPr/>
          <p:nvPr/>
        </p:nvCxnSpPr>
        <p:spPr>
          <a:xfrm>
            <a:off x="1557108" y="2889275"/>
            <a:ext cx="972392" cy="1255669"/>
          </a:xfrm>
          <a:prstGeom prst="straightConnector1">
            <a:avLst/>
          </a:prstGeom>
          <a:noFill/>
          <a:ln w="9525" cap="flat" cmpd="sng">
            <a:solidFill>
              <a:schemeClr val="dk2"/>
            </a:solidFill>
            <a:prstDash val="solid"/>
            <a:round/>
            <a:headEnd type="none" w="med" len="med"/>
            <a:tailEnd type="triangle" w="med" len="med"/>
          </a:ln>
        </p:spPr>
      </p:cxnSp>
      <p:sp>
        <p:nvSpPr>
          <p:cNvPr id="31" name="Google Shape;424;p56"/>
          <p:cNvSpPr txBox="1"/>
          <p:nvPr/>
        </p:nvSpPr>
        <p:spPr>
          <a:xfrm>
            <a:off x="783187" y="2860225"/>
            <a:ext cx="12654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a:t>
            </a:r>
            <a:r>
              <a:rPr lang="en-US" dirty="0"/>
              <a:t>X</a:t>
            </a:r>
            <a:r>
              <a:rPr lang="en" dirty="0"/>
              <a:t>, </a:t>
            </a:r>
            <a:r>
              <a:rPr lang="en-US" dirty="0"/>
              <a:t>3</a:t>
            </a:r>
            <a:r>
              <a:rPr lang="en" dirty="0"/>
              <a:t>)</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0"/>
        <p:cNvGrpSpPr/>
        <p:nvPr/>
      </p:nvGrpSpPr>
      <p:grpSpPr>
        <a:xfrm>
          <a:off x="0" y="0"/>
          <a:ext cx="0" cy="0"/>
          <a:chOff x="0" y="0"/>
          <a:chExt cx="0" cy="0"/>
        </a:xfrm>
      </p:grpSpPr>
      <p:sp>
        <p:nvSpPr>
          <p:cNvPr id="371" name="Google Shape;371;p55"/>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Writes</a:t>
            </a:r>
            <a:endParaRPr>
              <a:solidFill>
                <a:srgbClr val="000000"/>
              </a:solidFill>
            </a:endParaRPr>
          </a:p>
        </p:txBody>
      </p:sp>
      <p:pic>
        <p:nvPicPr>
          <p:cNvPr id="372" name="Google Shape;372;p55"/>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373" name="Google Shape;373;p55"/>
          <p:cNvGrpSpPr/>
          <p:nvPr/>
        </p:nvGrpSpPr>
        <p:grpSpPr>
          <a:xfrm>
            <a:off x="4527450" y="374225"/>
            <a:ext cx="1881175" cy="2022700"/>
            <a:chOff x="5240425" y="766950"/>
            <a:chExt cx="1881175" cy="2022700"/>
          </a:xfrm>
        </p:grpSpPr>
        <p:sp>
          <p:nvSpPr>
            <p:cNvPr id="374" name="Google Shape;374;p55"/>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5"/>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376" name="Google Shape;376;p55"/>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377" name="Google Shape;377;p55"/>
            <p:cNvSpPr txBox="1"/>
            <p:nvPr/>
          </p:nvSpPr>
          <p:spPr>
            <a:xfrm>
              <a:off x="6122350" y="766950"/>
              <a:ext cx="999250"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grpSp>
      <p:grpSp>
        <p:nvGrpSpPr>
          <p:cNvPr id="379" name="Google Shape;379;p55"/>
          <p:cNvGrpSpPr/>
          <p:nvPr/>
        </p:nvGrpSpPr>
        <p:grpSpPr>
          <a:xfrm>
            <a:off x="2493476" y="2670528"/>
            <a:ext cx="1925750" cy="2103400"/>
            <a:chOff x="5195850" y="686250"/>
            <a:chExt cx="1925750" cy="2103400"/>
          </a:xfrm>
        </p:grpSpPr>
        <p:sp>
          <p:nvSpPr>
            <p:cNvPr id="380" name="Google Shape;380;p55"/>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55"/>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55"/>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 0 </a:t>
              </a:r>
              <a:endParaRPr dirty="0"/>
            </a:p>
            <a:p>
              <a:pPr marL="0" lvl="0" indent="0" algn="l" rtl="0">
                <a:spcBef>
                  <a:spcPts val="0"/>
                </a:spcBef>
                <a:spcAft>
                  <a:spcPts val="0"/>
                </a:spcAft>
                <a:buNone/>
              </a:pPr>
              <a:r>
                <a:rPr lang="en-US" dirty="0"/>
                <a:t>A</a:t>
              </a:r>
              <a:r>
                <a:rPr lang="en" dirty="0"/>
                <a:t>: </a:t>
              </a:r>
              <a:r>
                <a:rPr lang="en-US" dirty="0"/>
                <a:t>7</a:t>
              </a:r>
              <a:endParaRPr dirty="0"/>
            </a:p>
            <a:p>
              <a:pPr marL="0" lvl="0" indent="0" algn="l" rtl="0">
                <a:spcBef>
                  <a:spcPts val="0"/>
                </a:spcBef>
                <a:spcAft>
                  <a:spcPts val="0"/>
                </a:spcAft>
                <a:buNone/>
              </a:pPr>
              <a:r>
                <a:rPr lang="en" dirty="0"/>
                <a:t>B: 0</a:t>
              </a:r>
              <a:endParaRPr dirty="0"/>
            </a:p>
          </p:txBody>
        </p:sp>
        <p:sp>
          <p:nvSpPr>
            <p:cNvPr id="383" name="Google Shape;383;p55"/>
            <p:cNvSpPr txBox="1"/>
            <p:nvPr/>
          </p:nvSpPr>
          <p:spPr>
            <a:xfrm>
              <a:off x="6144702" y="766950"/>
              <a:ext cx="976898"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384" name="Google Shape;384;p55"/>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385" name="Google Shape;385;p55"/>
          <p:cNvGrpSpPr/>
          <p:nvPr/>
        </p:nvGrpSpPr>
        <p:grpSpPr>
          <a:xfrm>
            <a:off x="6462100" y="2670625"/>
            <a:ext cx="1925750" cy="2103400"/>
            <a:chOff x="5195850" y="686250"/>
            <a:chExt cx="1925750" cy="2103400"/>
          </a:xfrm>
        </p:grpSpPr>
        <p:sp>
          <p:nvSpPr>
            <p:cNvPr id="386" name="Google Shape;386;p55"/>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5"/>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55"/>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389" name="Google Shape;389;p55"/>
            <p:cNvSpPr txBox="1"/>
            <p:nvPr/>
          </p:nvSpPr>
          <p:spPr>
            <a:xfrm>
              <a:off x="6087364" y="766950"/>
              <a:ext cx="1034236"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390" name="Google Shape;390;p55"/>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391" name="Google Shape;391;p55"/>
          <p:cNvSpPr txBox="1"/>
          <p:nvPr/>
        </p:nvSpPr>
        <p:spPr>
          <a:xfrm>
            <a:off x="7192200" y="1087300"/>
            <a:ext cx="8376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Client 1</a:t>
            </a:r>
            <a:endParaRPr/>
          </a:p>
        </p:txBody>
      </p:sp>
      <p:cxnSp>
        <p:nvCxnSpPr>
          <p:cNvPr id="393" name="Google Shape;393;p55"/>
          <p:cNvCxnSpPr/>
          <p:nvPr/>
        </p:nvCxnSpPr>
        <p:spPr>
          <a:xfrm>
            <a:off x="7503975" y="1427650"/>
            <a:ext cx="211500" cy="1326900"/>
          </a:xfrm>
          <a:prstGeom prst="straightConnector1">
            <a:avLst/>
          </a:prstGeom>
          <a:noFill/>
          <a:ln w="9525" cap="flat" cmpd="sng">
            <a:solidFill>
              <a:schemeClr val="dk2"/>
            </a:solidFill>
            <a:prstDash val="solid"/>
            <a:round/>
            <a:headEnd type="none" w="med" len="med"/>
            <a:tailEnd type="triangle" w="med" len="med"/>
          </a:ln>
        </p:spPr>
      </p:cxnSp>
      <p:sp>
        <p:nvSpPr>
          <p:cNvPr id="394" name="Google Shape;394;p55"/>
          <p:cNvSpPr txBox="1"/>
          <p:nvPr/>
        </p:nvSpPr>
        <p:spPr>
          <a:xfrm>
            <a:off x="7503975" y="1577200"/>
            <a:ext cx="12654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W(Z, 8)</a:t>
            </a:r>
            <a:endParaRPr/>
          </a:p>
        </p:txBody>
      </p:sp>
      <p:sp>
        <p:nvSpPr>
          <p:cNvPr id="397" name="Google Shape;397;p55"/>
          <p:cNvSpPr txBox="1"/>
          <p:nvPr/>
        </p:nvSpPr>
        <p:spPr>
          <a:xfrm>
            <a:off x="4577925" y="684325"/>
            <a:ext cx="1201800" cy="14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∞:1:P</a:t>
            </a:r>
            <a:r>
              <a:rPr lang="en" sz="1200" dirty="0"/>
              <a:t>    </a:t>
            </a:r>
            <a:r>
              <a:rPr lang="en" sz="1000" dirty="0"/>
              <a:t>W(X,4)</a:t>
            </a:r>
            <a:endParaRPr sz="1000" dirty="0"/>
          </a:p>
          <a:p>
            <a:pPr marL="0" lvl="0" indent="0" algn="l" rtl="0">
              <a:spcBef>
                <a:spcPts val="0"/>
              </a:spcBef>
              <a:spcAft>
                <a:spcPts val="0"/>
              </a:spcAft>
              <a:buNone/>
            </a:pPr>
            <a:r>
              <a:rPr lang="en" dirty="0"/>
              <a:t>∞:7:P</a:t>
            </a:r>
            <a:r>
              <a:rPr lang="en" sz="1200" dirty="0"/>
              <a:t>    </a:t>
            </a:r>
            <a:r>
              <a:rPr lang="en" sz="1000" dirty="0"/>
              <a:t>W(Y,8)</a:t>
            </a:r>
            <a:endParaRPr sz="1000" dirty="0"/>
          </a:p>
          <a:p>
            <a:pPr marL="0" lvl="0" indent="0" algn="l" rtl="0">
              <a:spcBef>
                <a:spcPts val="0"/>
              </a:spcBef>
              <a:spcAft>
                <a:spcPts val="0"/>
              </a:spcAft>
              <a:buNone/>
            </a:pPr>
            <a:endParaRPr dirty="0"/>
          </a:p>
        </p:txBody>
      </p:sp>
      <p:sp>
        <p:nvSpPr>
          <p:cNvPr id="29" name="Google Shape;308;p52"/>
          <p:cNvSpPr txBox="1"/>
          <p:nvPr/>
        </p:nvSpPr>
        <p:spPr>
          <a:xfrm>
            <a:off x="100100" y="1792768"/>
            <a:ext cx="4332300" cy="8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Legend</a:t>
            </a:r>
          </a:p>
          <a:p>
            <a:pPr marL="0" lvl="0" indent="0" algn="l" rtl="0">
              <a:spcBef>
                <a:spcPts val="0"/>
              </a:spcBef>
              <a:spcAft>
                <a:spcPts val="0"/>
              </a:spcAft>
              <a:buNone/>
            </a:pPr>
            <a:r>
              <a:rPr lang="en" dirty="0"/>
              <a:t>Commit Timestamp</a:t>
            </a:r>
            <a:r>
              <a:rPr lang="en-US" dirty="0"/>
              <a:t>:</a:t>
            </a:r>
            <a:r>
              <a:rPr lang="en" dirty="0"/>
              <a:t>Write Timestam</a:t>
            </a:r>
            <a:r>
              <a:rPr lang="en-US" dirty="0"/>
              <a:t>p:</a:t>
            </a:r>
            <a:r>
              <a:rPr lang="en" dirty="0"/>
              <a:t>Write Server</a:t>
            </a:r>
            <a:endParaRPr dirty="0"/>
          </a:p>
        </p:txBody>
      </p:sp>
      <p:sp>
        <p:nvSpPr>
          <p:cNvPr id="30" name="Google Shape;292;p52"/>
          <p:cNvSpPr txBox="1"/>
          <p:nvPr/>
        </p:nvSpPr>
        <p:spPr>
          <a:xfrm>
            <a:off x="4527450" y="332636"/>
            <a:ext cx="1130332" cy="3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Primary</a:t>
            </a:r>
            <a:endParaRPr sz="2000" dirty="0"/>
          </a:p>
        </p:txBody>
      </p:sp>
      <p:sp>
        <p:nvSpPr>
          <p:cNvPr id="31" name="Google Shape;422;p56"/>
          <p:cNvSpPr txBox="1"/>
          <p:nvPr/>
        </p:nvSpPr>
        <p:spPr>
          <a:xfrm>
            <a:off x="719508" y="2583125"/>
            <a:ext cx="8376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Client </a:t>
            </a:r>
            <a:r>
              <a:rPr lang="en-US" dirty="0"/>
              <a:t>2</a:t>
            </a:r>
            <a:endParaRPr dirty="0"/>
          </a:p>
        </p:txBody>
      </p:sp>
      <p:cxnSp>
        <p:nvCxnSpPr>
          <p:cNvPr id="32" name="Google Shape;423;p56"/>
          <p:cNvCxnSpPr/>
          <p:nvPr/>
        </p:nvCxnSpPr>
        <p:spPr>
          <a:xfrm>
            <a:off x="1557108" y="2889275"/>
            <a:ext cx="972392" cy="1255669"/>
          </a:xfrm>
          <a:prstGeom prst="straightConnector1">
            <a:avLst/>
          </a:prstGeom>
          <a:noFill/>
          <a:ln w="9525" cap="flat" cmpd="sng">
            <a:solidFill>
              <a:schemeClr val="dk2"/>
            </a:solidFill>
            <a:prstDash val="solid"/>
            <a:round/>
            <a:headEnd type="none" w="med" len="med"/>
            <a:tailEnd type="triangle" w="med" len="med"/>
          </a:ln>
        </p:spPr>
      </p:cxnSp>
      <p:sp>
        <p:nvSpPr>
          <p:cNvPr id="33" name="Google Shape;424;p56"/>
          <p:cNvSpPr txBox="1"/>
          <p:nvPr/>
        </p:nvSpPr>
        <p:spPr>
          <a:xfrm>
            <a:off x="1707136" y="2815175"/>
            <a:ext cx="12654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W(</a:t>
            </a:r>
            <a:r>
              <a:rPr lang="en-US" dirty="0"/>
              <a:t>Y</a:t>
            </a:r>
            <a:r>
              <a:rPr lang="en" dirty="0"/>
              <a:t>, </a:t>
            </a:r>
            <a:r>
              <a:rPr lang="en-US" dirty="0"/>
              <a:t>4</a:t>
            </a:r>
            <a:r>
              <a:rPr lang="en" dirty="0"/>
              <a:t>)</a:t>
            </a:r>
            <a:endParaRPr dirty="0"/>
          </a:p>
        </p:txBody>
      </p:sp>
      <p:sp>
        <p:nvSpPr>
          <p:cNvPr id="35" name="Google Shape;426;p56"/>
          <p:cNvSpPr txBox="1"/>
          <p:nvPr/>
        </p:nvSpPr>
        <p:spPr>
          <a:xfrm>
            <a:off x="2601363" y="3078925"/>
            <a:ext cx="1310634" cy="1434300"/>
          </a:xfrm>
          <a:prstGeom prst="rect">
            <a:avLst/>
          </a:prstGeom>
          <a:noFill/>
          <a:ln>
            <a:noFill/>
          </a:ln>
        </p:spPr>
        <p:txBody>
          <a:bodyPr spcFirstLastPara="1" wrap="square" lIns="91425" tIns="91425" rIns="91425" bIns="91425" anchor="t" anchorCtr="0">
            <a:noAutofit/>
          </a:bodyPr>
          <a:lstStyle/>
          <a:p>
            <a:r>
              <a:rPr lang="en-US" dirty="0"/>
              <a:t>∞:7:A </a:t>
            </a:r>
            <a:r>
              <a:rPr lang="en-US" sz="1000" dirty="0"/>
              <a:t>W(X,3)</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1"/>
        <p:cNvGrpSpPr/>
        <p:nvPr/>
      </p:nvGrpSpPr>
      <p:grpSpPr>
        <a:xfrm>
          <a:off x="0" y="0"/>
          <a:ext cx="0" cy="0"/>
          <a:chOff x="0" y="0"/>
          <a:chExt cx="0" cy="0"/>
        </a:xfrm>
      </p:grpSpPr>
      <p:sp>
        <p:nvSpPr>
          <p:cNvPr id="402" name="Google Shape;402;p56"/>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Writes</a:t>
            </a:r>
            <a:endParaRPr>
              <a:solidFill>
                <a:srgbClr val="000000"/>
              </a:solidFill>
            </a:endParaRPr>
          </a:p>
        </p:txBody>
      </p:sp>
      <p:pic>
        <p:nvPicPr>
          <p:cNvPr id="403" name="Google Shape;403;p56"/>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404" name="Google Shape;404;p56"/>
          <p:cNvGrpSpPr/>
          <p:nvPr/>
        </p:nvGrpSpPr>
        <p:grpSpPr>
          <a:xfrm>
            <a:off x="4527450" y="374225"/>
            <a:ext cx="1881175" cy="2022700"/>
            <a:chOff x="5240425" y="766950"/>
            <a:chExt cx="1881175" cy="2022700"/>
          </a:xfrm>
        </p:grpSpPr>
        <p:sp>
          <p:nvSpPr>
            <p:cNvPr id="405" name="Google Shape;405;p56"/>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6"/>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407" name="Google Shape;407;p56"/>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408" name="Google Shape;408;p56"/>
            <p:cNvSpPr txBox="1"/>
            <p:nvPr/>
          </p:nvSpPr>
          <p:spPr>
            <a:xfrm>
              <a:off x="6169388" y="766950"/>
              <a:ext cx="952212"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grpSp>
      <p:grpSp>
        <p:nvGrpSpPr>
          <p:cNvPr id="410" name="Google Shape;410;p56"/>
          <p:cNvGrpSpPr/>
          <p:nvPr/>
        </p:nvGrpSpPr>
        <p:grpSpPr>
          <a:xfrm>
            <a:off x="2484925" y="2670625"/>
            <a:ext cx="1997949" cy="2103400"/>
            <a:chOff x="5195850" y="686250"/>
            <a:chExt cx="1997949" cy="2103400"/>
          </a:xfrm>
        </p:grpSpPr>
        <p:sp>
          <p:nvSpPr>
            <p:cNvPr id="411" name="Google Shape;411;p56"/>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56"/>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56"/>
            <p:cNvSpPr txBox="1"/>
            <p:nvPr/>
          </p:nvSpPr>
          <p:spPr>
            <a:xfrm>
              <a:off x="6532674" y="1054450"/>
              <a:ext cx="661125"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 0 </a:t>
              </a:r>
              <a:endParaRPr dirty="0"/>
            </a:p>
            <a:p>
              <a:pPr marL="0" lvl="0" indent="0" algn="l" rtl="0">
                <a:spcBef>
                  <a:spcPts val="0"/>
                </a:spcBef>
                <a:spcAft>
                  <a:spcPts val="0"/>
                </a:spcAft>
                <a:buNone/>
              </a:pPr>
              <a:r>
                <a:rPr lang="en" dirty="0"/>
                <a:t>A: </a:t>
              </a:r>
              <a:r>
                <a:rPr lang="en-US" dirty="0"/>
                <a:t>12</a:t>
              </a:r>
              <a:endParaRPr dirty="0"/>
            </a:p>
            <a:p>
              <a:pPr marL="0" lvl="0" indent="0" algn="l" rtl="0">
                <a:spcBef>
                  <a:spcPts val="0"/>
                </a:spcBef>
                <a:spcAft>
                  <a:spcPts val="0"/>
                </a:spcAft>
                <a:buNone/>
              </a:pPr>
              <a:r>
                <a:rPr lang="en" dirty="0"/>
                <a:t>B: 0</a:t>
              </a:r>
              <a:endParaRPr dirty="0"/>
            </a:p>
          </p:txBody>
        </p:sp>
        <p:sp>
          <p:nvSpPr>
            <p:cNvPr id="414" name="Google Shape;414;p56"/>
            <p:cNvSpPr txBox="1"/>
            <p:nvPr/>
          </p:nvSpPr>
          <p:spPr>
            <a:xfrm>
              <a:off x="6129023" y="766950"/>
              <a:ext cx="992577"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415" name="Google Shape;415;p56"/>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416" name="Google Shape;416;p56"/>
          <p:cNvGrpSpPr/>
          <p:nvPr/>
        </p:nvGrpSpPr>
        <p:grpSpPr>
          <a:xfrm>
            <a:off x="6462100" y="2670625"/>
            <a:ext cx="1925750" cy="2103400"/>
            <a:chOff x="5195850" y="686250"/>
            <a:chExt cx="1925750" cy="2103400"/>
          </a:xfrm>
        </p:grpSpPr>
        <p:sp>
          <p:nvSpPr>
            <p:cNvPr id="417" name="Google Shape;417;p56"/>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6"/>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56"/>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5</a:t>
              </a:r>
              <a:endParaRPr/>
            </a:p>
          </p:txBody>
        </p:sp>
        <p:sp>
          <p:nvSpPr>
            <p:cNvPr id="420" name="Google Shape;420;p56"/>
            <p:cNvSpPr txBox="1"/>
            <p:nvPr/>
          </p:nvSpPr>
          <p:spPr>
            <a:xfrm>
              <a:off x="6032487" y="766950"/>
              <a:ext cx="1089113"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421" name="Google Shape;421;p56"/>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426" name="Google Shape;426;p56"/>
          <p:cNvSpPr txBox="1"/>
          <p:nvPr/>
        </p:nvSpPr>
        <p:spPr>
          <a:xfrm>
            <a:off x="6570975" y="3054650"/>
            <a:ext cx="1144500" cy="14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p:txBody>
      </p:sp>
      <p:sp>
        <p:nvSpPr>
          <p:cNvPr id="427" name="Google Shape;427;p56"/>
          <p:cNvSpPr txBox="1"/>
          <p:nvPr/>
        </p:nvSpPr>
        <p:spPr>
          <a:xfrm>
            <a:off x="4577925" y="684325"/>
            <a:ext cx="1201800" cy="14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∞:1:P</a:t>
            </a:r>
            <a:r>
              <a:rPr lang="en" sz="1200"/>
              <a:t>    </a:t>
            </a:r>
            <a:r>
              <a:rPr lang="en" sz="1000"/>
              <a:t>W(X,4)</a:t>
            </a:r>
            <a:endParaRPr sz="1000"/>
          </a:p>
          <a:p>
            <a:pPr marL="0" lvl="0" indent="0" algn="l" rtl="0">
              <a:spcBef>
                <a:spcPts val="0"/>
              </a:spcBef>
              <a:spcAft>
                <a:spcPts val="0"/>
              </a:spcAft>
              <a:buNone/>
            </a:pPr>
            <a:r>
              <a:rPr lang="en"/>
              <a:t>∞:7:P</a:t>
            </a:r>
            <a:r>
              <a:rPr lang="en" sz="1200"/>
              <a:t>    </a:t>
            </a:r>
            <a:r>
              <a:rPr lang="en" sz="1000"/>
              <a:t>W(Y,8)</a:t>
            </a:r>
            <a:endParaRPr sz="1000"/>
          </a:p>
          <a:p>
            <a:pPr marL="0" lvl="0" indent="0" algn="l" rtl="0">
              <a:spcBef>
                <a:spcPts val="0"/>
              </a:spcBef>
              <a:spcAft>
                <a:spcPts val="0"/>
              </a:spcAft>
              <a:buNone/>
            </a:pPr>
            <a:endParaRPr/>
          </a:p>
        </p:txBody>
      </p:sp>
      <p:sp>
        <p:nvSpPr>
          <p:cNvPr id="28" name="Google Shape;308;p52"/>
          <p:cNvSpPr txBox="1"/>
          <p:nvPr/>
        </p:nvSpPr>
        <p:spPr>
          <a:xfrm>
            <a:off x="150575" y="1792768"/>
            <a:ext cx="4332300" cy="8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Legend</a:t>
            </a:r>
          </a:p>
          <a:p>
            <a:pPr marL="0" lvl="0" indent="0" algn="l" rtl="0">
              <a:spcBef>
                <a:spcPts val="0"/>
              </a:spcBef>
              <a:spcAft>
                <a:spcPts val="0"/>
              </a:spcAft>
              <a:buNone/>
            </a:pPr>
            <a:r>
              <a:rPr lang="en" dirty="0"/>
              <a:t>Commit Timestamp</a:t>
            </a:r>
            <a:r>
              <a:rPr lang="en-US" dirty="0"/>
              <a:t>:</a:t>
            </a:r>
            <a:r>
              <a:rPr lang="en" dirty="0"/>
              <a:t>Write Timestam</a:t>
            </a:r>
            <a:r>
              <a:rPr lang="en-US" dirty="0"/>
              <a:t>p:</a:t>
            </a:r>
            <a:r>
              <a:rPr lang="en" dirty="0"/>
              <a:t>Write Server</a:t>
            </a:r>
            <a:endParaRPr dirty="0"/>
          </a:p>
        </p:txBody>
      </p:sp>
      <p:sp>
        <p:nvSpPr>
          <p:cNvPr id="29" name="Google Shape;292;p52"/>
          <p:cNvSpPr txBox="1"/>
          <p:nvPr/>
        </p:nvSpPr>
        <p:spPr>
          <a:xfrm>
            <a:off x="4482875" y="293525"/>
            <a:ext cx="1130332" cy="3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a:t>
            </a:r>
            <a:r>
              <a:rPr lang="en-US" sz="2000" dirty="0" err="1"/>
              <a:t>rimary</a:t>
            </a:r>
            <a:endParaRPr sz="2000" dirty="0"/>
          </a:p>
        </p:txBody>
      </p:sp>
      <p:sp>
        <p:nvSpPr>
          <p:cNvPr id="34" name="Google Shape;426;p56"/>
          <p:cNvSpPr txBox="1"/>
          <p:nvPr/>
        </p:nvSpPr>
        <p:spPr>
          <a:xfrm>
            <a:off x="2601363" y="3078925"/>
            <a:ext cx="1310634" cy="1434300"/>
          </a:xfrm>
          <a:prstGeom prst="rect">
            <a:avLst/>
          </a:prstGeom>
          <a:noFill/>
          <a:ln>
            <a:noFill/>
          </a:ln>
        </p:spPr>
        <p:txBody>
          <a:bodyPr spcFirstLastPara="1" wrap="square" lIns="91425" tIns="91425" rIns="91425" bIns="91425" anchor="t" anchorCtr="0">
            <a:noAutofit/>
          </a:bodyPr>
          <a:lstStyle/>
          <a:p>
            <a:r>
              <a:rPr lang="en-US" dirty="0"/>
              <a:t>∞:7:A </a:t>
            </a:r>
            <a:r>
              <a:rPr lang="en-US" sz="1000" dirty="0"/>
              <a:t>W(X,3)</a:t>
            </a:r>
            <a:endParaRPr lang="en-US" dirty="0"/>
          </a:p>
          <a:p>
            <a:pPr marL="0" lvl="0" indent="0" algn="l" rtl="0">
              <a:spcBef>
                <a:spcPts val="0"/>
              </a:spcBef>
              <a:spcAft>
                <a:spcPts val="0"/>
              </a:spcAft>
              <a:buNone/>
            </a:pPr>
            <a:r>
              <a:rPr lang="en" dirty="0"/>
              <a:t>∞:</a:t>
            </a:r>
            <a:r>
              <a:rPr lang="en-US" dirty="0"/>
              <a:t>12</a:t>
            </a:r>
            <a:r>
              <a:rPr lang="en" dirty="0"/>
              <a:t>:</a:t>
            </a:r>
            <a:r>
              <a:rPr lang="en-US" dirty="0"/>
              <a:t>A </a:t>
            </a:r>
            <a:r>
              <a:rPr lang="en" sz="1000" dirty="0"/>
              <a:t>W(</a:t>
            </a:r>
            <a:r>
              <a:rPr lang="en-US" sz="1000" dirty="0"/>
              <a:t>Y</a:t>
            </a:r>
            <a:r>
              <a:rPr lang="en" sz="1000" dirty="0"/>
              <a:t>,</a:t>
            </a:r>
            <a:r>
              <a:rPr lang="en-US" sz="1000" dirty="0"/>
              <a:t>4</a:t>
            </a:r>
            <a:r>
              <a:rPr lang="en" sz="1000" dirty="0"/>
              <a:t>)</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31"/>
        <p:cNvGrpSpPr/>
        <p:nvPr/>
      </p:nvGrpSpPr>
      <p:grpSpPr>
        <a:xfrm>
          <a:off x="0" y="0"/>
          <a:ext cx="0" cy="0"/>
          <a:chOff x="0" y="0"/>
          <a:chExt cx="0" cy="0"/>
        </a:xfrm>
      </p:grpSpPr>
      <p:sp>
        <p:nvSpPr>
          <p:cNvPr id="432" name="Google Shape;432;p57"/>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Anti-Entropy</a:t>
            </a:r>
            <a:endParaRPr>
              <a:solidFill>
                <a:srgbClr val="000000"/>
              </a:solidFill>
            </a:endParaRPr>
          </a:p>
        </p:txBody>
      </p:sp>
      <p:pic>
        <p:nvPicPr>
          <p:cNvPr id="433" name="Google Shape;433;p57"/>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434" name="Google Shape;434;p57"/>
          <p:cNvGrpSpPr/>
          <p:nvPr/>
        </p:nvGrpSpPr>
        <p:grpSpPr>
          <a:xfrm>
            <a:off x="4482875" y="293525"/>
            <a:ext cx="1925750" cy="2103400"/>
            <a:chOff x="5195850" y="686250"/>
            <a:chExt cx="1925750" cy="2103400"/>
          </a:xfrm>
        </p:grpSpPr>
        <p:sp>
          <p:nvSpPr>
            <p:cNvPr id="435" name="Google Shape;435;p57"/>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7"/>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437" name="Google Shape;437;p57"/>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438" name="Google Shape;438;p57"/>
            <p:cNvSpPr txBox="1"/>
            <p:nvPr/>
          </p:nvSpPr>
          <p:spPr>
            <a:xfrm>
              <a:off x="6130190" y="766950"/>
              <a:ext cx="991410"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439" name="Google Shape;439;p57"/>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P</a:t>
              </a:r>
              <a:endParaRPr sz="2400"/>
            </a:p>
          </p:txBody>
        </p:sp>
      </p:grpSp>
      <p:grpSp>
        <p:nvGrpSpPr>
          <p:cNvPr id="440" name="Google Shape;440;p57"/>
          <p:cNvGrpSpPr/>
          <p:nvPr/>
        </p:nvGrpSpPr>
        <p:grpSpPr>
          <a:xfrm>
            <a:off x="2484925" y="2670625"/>
            <a:ext cx="1998025" cy="2103400"/>
            <a:chOff x="5195850" y="686250"/>
            <a:chExt cx="1998025" cy="2103400"/>
          </a:xfrm>
        </p:grpSpPr>
        <p:sp>
          <p:nvSpPr>
            <p:cNvPr id="441" name="Google Shape;441;p57"/>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57"/>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57"/>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0</a:t>
              </a:r>
              <a:endParaRPr/>
            </a:p>
          </p:txBody>
        </p:sp>
        <p:sp>
          <p:nvSpPr>
            <p:cNvPr id="444" name="Google Shape;444;p57"/>
            <p:cNvSpPr txBox="1"/>
            <p:nvPr/>
          </p:nvSpPr>
          <p:spPr>
            <a:xfrm>
              <a:off x="6113344" y="766950"/>
              <a:ext cx="1008256"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445" name="Google Shape;445;p57"/>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446" name="Google Shape;446;p57"/>
          <p:cNvGrpSpPr/>
          <p:nvPr/>
        </p:nvGrpSpPr>
        <p:grpSpPr>
          <a:xfrm>
            <a:off x="6462100" y="2670625"/>
            <a:ext cx="1925750" cy="2103400"/>
            <a:chOff x="5195850" y="686250"/>
            <a:chExt cx="1925750" cy="2103400"/>
          </a:xfrm>
        </p:grpSpPr>
        <p:sp>
          <p:nvSpPr>
            <p:cNvPr id="447" name="Google Shape;447;p57"/>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7"/>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57"/>
            <p:cNvSpPr txBox="1"/>
            <p:nvPr/>
          </p:nvSpPr>
          <p:spPr>
            <a:xfrm>
              <a:off x="6532675" y="105445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5</a:t>
              </a:r>
              <a:endParaRPr/>
            </a:p>
          </p:txBody>
        </p:sp>
        <p:sp>
          <p:nvSpPr>
            <p:cNvPr id="450" name="Google Shape;450;p57"/>
            <p:cNvSpPr txBox="1"/>
            <p:nvPr/>
          </p:nvSpPr>
          <p:spPr>
            <a:xfrm>
              <a:off x="6087364" y="766950"/>
              <a:ext cx="1034236"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451" name="Google Shape;451;p57"/>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cxnSp>
        <p:nvCxnSpPr>
          <p:cNvPr id="452" name="Google Shape;452;p57"/>
          <p:cNvCxnSpPr/>
          <p:nvPr/>
        </p:nvCxnSpPr>
        <p:spPr>
          <a:xfrm flipH="1">
            <a:off x="4472550" y="2797000"/>
            <a:ext cx="1946400" cy="10800"/>
          </a:xfrm>
          <a:prstGeom prst="straightConnector1">
            <a:avLst/>
          </a:prstGeom>
          <a:noFill/>
          <a:ln w="9525" cap="flat" cmpd="sng">
            <a:solidFill>
              <a:schemeClr val="dk2"/>
            </a:solidFill>
            <a:prstDash val="solid"/>
            <a:round/>
            <a:headEnd type="none" w="med" len="med"/>
            <a:tailEnd type="triangle" w="med" len="med"/>
          </a:ln>
        </p:spPr>
      </p:cxnSp>
      <p:cxnSp>
        <p:nvCxnSpPr>
          <p:cNvPr id="453" name="Google Shape;453;p57"/>
          <p:cNvCxnSpPr/>
          <p:nvPr/>
        </p:nvCxnSpPr>
        <p:spPr>
          <a:xfrm>
            <a:off x="4482950" y="4676100"/>
            <a:ext cx="1932600" cy="27900"/>
          </a:xfrm>
          <a:prstGeom prst="straightConnector1">
            <a:avLst/>
          </a:prstGeom>
          <a:noFill/>
          <a:ln w="9525" cap="flat" cmpd="sng">
            <a:solidFill>
              <a:schemeClr val="dk2"/>
            </a:solidFill>
            <a:prstDash val="solid"/>
            <a:round/>
            <a:headEnd type="none" w="med" len="med"/>
            <a:tailEnd type="triangle" w="med" len="med"/>
          </a:ln>
        </p:spPr>
      </p:cxnSp>
      <p:sp>
        <p:nvSpPr>
          <p:cNvPr id="454" name="Google Shape;454;p57"/>
          <p:cNvSpPr/>
          <p:nvPr/>
        </p:nvSpPr>
        <p:spPr>
          <a:xfrm>
            <a:off x="5251025" y="2903600"/>
            <a:ext cx="1107900" cy="245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455" name="Google Shape;455;p57"/>
          <p:cNvSpPr txBox="1"/>
          <p:nvPr/>
        </p:nvSpPr>
        <p:spPr>
          <a:xfrm>
            <a:off x="5232725" y="2838775"/>
            <a:ext cx="11445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sz="1000"/>
          </a:p>
          <a:p>
            <a:pPr marL="0" lvl="0" indent="0" algn="l" rtl="0">
              <a:spcBef>
                <a:spcPts val="0"/>
              </a:spcBef>
              <a:spcAft>
                <a:spcPts val="0"/>
              </a:spcAft>
              <a:buNone/>
            </a:pPr>
            <a:endParaRPr sz="1000"/>
          </a:p>
        </p:txBody>
      </p:sp>
      <p:sp>
        <p:nvSpPr>
          <p:cNvPr id="456" name="Google Shape;456;p57"/>
          <p:cNvSpPr/>
          <p:nvPr/>
        </p:nvSpPr>
        <p:spPr>
          <a:xfrm>
            <a:off x="5254838" y="4147075"/>
            <a:ext cx="1107900" cy="4602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457" name="Google Shape;457;p57"/>
          <p:cNvSpPr txBox="1"/>
          <p:nvPr/>
        </p:nvSpPr>
        <p:spPr>
          <a:xfrm>
            <a:off x="5207899" y="4071125"/>
            <a:ext cx="1215325"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∞:7:A</a:t>
            </a:r>
            <a:r>
              <a:rPr lang="en" sz="1200" dirty="0"/>
              <a:t>  </a:t>
            </a:r>
            <a:r>
              <a:rPr lang="en" sz="1000" dirty="0"/>
              <a:t>  W(X,3)</a:t>
            </a:r>
            <a:endParaRPr sz="1000" dirty="0"/>
          </a:p>
          <a:p>
            <a:pPr marL="0" lvl="0" indent="0" algn="l" rtl="0">
              <a:spcBef>
                <a:spcPts val="0"/>
              </a:spcBef>
              <a:spcAft>
                <a:spcPts val="0"/>
              </a:spcAft>
              <a:buNone/>
            </a:pPr>
            <a:r>
              <a:rPr lang="en" dirty="0"/>
              <a:t>∞:12:A</a:t>
            </a:r>
            <a:r>
              <a:rPr lang="en" sz="1200" dirty="0"/>
              <a:t>  </a:t>
            </a:r>
            <a:r>
              <a:rPr lang="en" sz="1000" dirty="0"/>
              <a:t>W(Y,4)</a:t>
            </a:r>
            <a:endParaRPr dirty="0"/>
          </a:p>
          <a:p>
            <a:pPr marL="0" lvl="0" indent="0" algn="l" rtl="0">
              <a:spcBef>
                <a:spcPts val="0"/>
              </a:spcBef>
              <a:spcAft>
                <a:spcPts val="0"/>
              </a:spcAft>
              <a:buNone/>
            </a:pPr>
            <a:endParaRPr sz="1000" dirty="0"/>
          </a:p>
        </p:txBody>
      </p:sp>
      <p:sp>
        <p:nvSpPr>
          <p:cNvPr id="458" name="Google Shape;458;p57"/>
          <p:cNvSpPr txBox="1"/>
          <p:nvPr/>
        </p:nvSpPr>
        <p:spPr>
          <a:xfrm>
            <a:off x="4535363" y="3853325"/>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0</a:t>
            </a:r>
            <a:endParaRPr/>
          </a:p>
        </p:txBody>
      </p:sp>
      <p:sp>
        <p:nvSpPr>
          <p:cNvPr id="459" name="Google Shape;459;p57"/>
          <p:cNvSpPr txBox="1"/>
          <p:nvPr/>
        </p:nvSpPr>
        <p:spPr>
          <a:xfrm>
            <a:off x="4572675" y="2797000"/>
            <a:ext cx="5703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5</a:t>
            </a:r>
            <a:endParaRPr/>
          </a:p>
        </p:txBody>
      </p:sp>
      <p:sp>
        <p:nvSpPr>
          <p:cNvPr id="460" name="Google Shape;460;p57"/>
          <p:cNvSpPr txBox="1"/>
          <p:nvPr/>
        </p:nvSpPr>
        <p:spPr>
          <a:xfrm>
            <a:off x="367300" y="1144525"/>
            <a:ext cx="1881900" cy="6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Anti-Entropy Session</a:t>
            </a:r>
            <a:endParaRPr/>
          </a:p>
          <a:p>
            <a:pPr marL="0" lvl="0" indent="0" algn="l" rtl="0">
              <a:spcBef>
                <a:spcPts val="0"/>
              </a:spcBef>
              <a:spcAft>
                <a:spcPts val="0"/>
              </a:spcAft>
              <a:buNone/>
            </a:pPr>
            <a:r>
              <a:rPr lang="en"/>
              <a:t>A &amp; B</a:t>
            </a:r>
            <a:endParaRPr/>
          </a:p>
        </p:txBody>
      </p:sp>
      <p:sp>
        <p:nvSpPr>
          <p:cNvPr id="461" name="Google Shape;461;p57"/>
          <p:cNvSpPr txBox="1"/>
          <p:nvPr/>
        </p:nvSpPr>
        <p:spPr>
          <a:xfrm>
            <a:off x="2582950" y="3071625"/>
            <a:ext cx="1201800" cy="14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a:p>
          <a:p>
            <a:pPr marL="0" lvl="0" indent="0" algn="l" rtl="0">
              <a:spcBef>
                <a:spcPts val="0"/>
              </a:spcBef>
              <a:spcAft>
                <a:spcPts val="0"/>
              </a:spcAft>
              <a:buNone/>
            </a:pPr>
            <a:endParaRPr sz="1000"/>
          </a:p>
        </p:txBody>
      </p:sp>
      <p:sp>
        <p:nvSpPr>
          <p:cNvPr id="462" name="Google Shape;462;p57"/>
          <p:cNvSpPr txBox="1"/>
          <p:nvPr/>
        </p:nvSpPr>
        <p:spPr>
          <a:xfrm>
            <a:off x="6570975" y="3054650"/>
            <a:ext cx="1144500" cy="14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p:txBody>
      </p:sp>
      <p:sp>
        <p:nvSpPr>
          <p:cNvPr id="463" name="Google Shape;463;p57"/>
          <p:cNvSpPr txBox="1"/>
          <p:nvPr/>
        </p:nvSpPr>
        <p:spPr>
          <a:xfrm>
            <a:off x="4577925" y="684325"/>
            <a:ext cx="1201800" cy="14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∞:1:P</a:t>
            </a:r>
            <a:r>
              <a:rPr lang="en" sz="1200"/>
              <a:t>    </a:t>
            </a:r>
            <a:r>
              <a:rPr lang="en" sz="1000"/>
              <a:t>W(X,4)</a:t>
            </a:r>
            <a:endParaRPr sz="1000"/>
          </a:p>
          <a:p>
            <a:pPr marL="0" lvl="0" indent="0" algn="l" rtl="0">
              <a:spcBef>
                <a:spcPts val="0"/>
              </a:spcBef>
              <a:spcAft>
                <a:spcPts val="0"/>
              </a:spcAft>
              <a:buNone/>
            </a:pPr>
            <a:r>
              <a:rPr lang="en"/>
              <a:t>∞:7:P</a:t>
            </a:r>
            <a:r>
              <a:rPr lang="en" sz="1200"/>
              <a:t>    </a:t>
            </a:r>
            <a:r>
              <a:rPr lang="en" sz="1000"/>
              <a:t>W(Y,8)</a:t>
            </a:r>
            <a:endParaRPr sz="1000"/>
          </a:p>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7"/>
        <p:cNvGrpSpPr/>
        <p:nvPr/>
      </p:nvGrpSpPr>
      <p:grpSpPr>
        <a:xfrm>
          <a:off x="0" y="0"/>
          <a:ext cx="0" cy="0"/>
          <a:chOff x="0" y="0"/>
          <a:chExt cx="0" cy="0"/>
        </a:xfrm>
      </p:grpSpPr>
      <p:sp>
        <p:nvSpPr>
          <p:cNvPr id="468" name="Google Shape;468;p58"/>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Anti-Entropy</a:t>
            </a:r>
            <a:endParaRPr>
              <a:solidFill>
                <a:srgbClr val="000000"/>
              </a:solidFill>
            </a:endParaRPr>
          </a:p>
        </p:txBody>
      </p:sp>
      <p:pic>
        <p:nvPicPr>
          <p:cNvPr id="469" name="Google Shape;469;p58"/>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470" name="Google Shape;470;p58"/>
          <p:cNvGrpSpPr/>
          <p:nvPr/>
        </p:nvGrpSpPr>
        <p:grpSpPr>
          <a:xfrm>
            <a:off x="4482875" y="293525"/>
            <a:ext cx="1998025" cy="2103400"/>
            <a:chOff x="5195850" y="686250"/>
            <a:chExt cx="1998025" cy="2103400"/>
          </a:xfrm>
        </p:grpSpPr>
        <p:sp>
          <p:nvSpPr>
            <p:cNvPr id="471" name="Google Shape;471;p58"/>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8"/>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473" name="Google Shape;473;p58"/>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474" name="Google Shape;474;p58"/>
            <p:cNvSpPr txBox="1"/>
            <p:nvPr/>
          </p:nvSpPr>
          <p:spPr>
            <a:xfrm>
              <a:off x="6153709" y="766950"/>
              <a:ext cx="967891"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475" name="Google Shape;475;p58"/>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P</a:t>
              </a:r>
              <a:endParaRPr sz="2400"/>
            </a:p>
          </p:txBody>
        </p:sp>
      </p:grpSp>
      <p:grpSp>
        <p:nvGrpSpPr>
          <p:cNvPr id="476" name="Google Shape;476;p58"/>
          <p:cNvGrpSpPr/>
          <p:nvPr/>
        </p:nvGrpSpPr>
        <p:grpSpPr>
          <a:xfrm>
            <a:off x="2484925" y="2670625"/>
            <a:ext cx="1998025" cy="2103400"/>
            <a:chOff x="5195850" y="686250"/>
            <a:chExt cx="1998025" cy="2103400"/>
          </a:xfrm>
        </p:grpSpPr>
        <p:sp>
          <p:nvSpPr>
            <p:cNvPr id="477" name="Google Shape;477;p58"/>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58"/>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58"/>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5</a:t>
              </a:r>
              <a:endParaRPr/>
            </a:p>
          </p:txBody>
        </p:sp>
        <p:sp>
          <p:nvSpPr>
            <p:cNvPr id="480" name="Google Shape;480;p58"/>
            <p:cNvSpPr txBox="1"/>
            <p:nvPr/>
          </p:nvSpPr>
          <p:spPr>
            <a:xfrm>
              <a:off x="6144702" y="766950"/>
              <a:ext cx="976898"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481" name="Google Shape;481;p58"/>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482" name="Google Shape;482;p58"/>
          <p:cNvGrpSpPr/>
          <p:nvPr/>
        </p:nvGrpSpPr>
        <p:grpSpPr>
          <a:xfrm>
            <a:off x="6462100" y="2670625"/>
            <a:ext cx="1968025" cy="2103400"/>
            <a:chOff x="5195850" y="686250"/>
            <a:chExt cx="1968025" cy="2103400"/>
          </a:xfrm>
        </p:grpSpPr>
        <p:sp>
          <p:nvSpPr>
            <p:cNvPr id="483" name="Google Shape;483;p58"/>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8"/>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58"/>
            <p:cNvSpPr txBox="1"/>
            <p:nvPr/>
          </p:nvSpPr>
          <p:spPr>
            <a:xfrm>
              <a:off x="6532675" y="1054450"/>
              <a:ext cx="63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5</a:t>
              </a:r>
              <a:endParaRPr/>
            </a:p>
          </p:txBody>
        </p:sp>
        <p:sp>
          <p:nvSpPr>
            <p:cNvPr id="486" name="Google Shape;486;p58"/>
            <p:cNvSpPr txBox="1"/>
            <p:nvPr/>
          </p:nvSpPr>
          <p:spPr>
            <a:xfrm>
              <a:off x="6071685" y="766950"/>
              <a:ext cx="1049915"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487" name="Google Shape;487;p58"/>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488" name="Google Shape;488;p58"/>
          <p:cNvSpPr txBox="1"/>
          <p:nvPr/>
        </p:nvSpPr>
        <p:spPr>
          <a:xfrm>
            <a:off x="4577925" y="684325"/>
            <a:ext cx="1201800" cy="14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∞:1:P</a:t>
            </a:r>
            <a:r>
              <a:rPr lang="en" sz="1200"/>
              <a:t>    </a:t>
            </a:r>
            <a:r>
              <a:rPr lang="en" sz="1000"/>
              <a:t>W(X,4)</a:t>
            </a:r>
            <a:endParaRPr sz="1000"/>
          </a:p>
          <a:p>
            <a:pPr marL="0" lvl="0" indent="0" algn="l" rtl="0">
              <a:spcBef>
                <a:spcPts val="0"/>
              </a:spcBef>
              <a:spcAft>
                <a:spcPts val="0"/>
              </a:spcAft>
              <a:buNone/>
            </a:pPr>
            <a:r>
              <a:rPr lang="en"/>
              <a:t>∞:7:P</a:t>
            </a:r>
            <a:r>
              <a:rPr lang="en" sz="1200"/>
              <a:t>    </a:t>
            </a:r>
            <a:r>
              <a:rPr lang="en" sz="1000"/>
              <a:t>W(Y,8)</a:t>
            </a:r>
            <a:endParaRPr sz="1000"/>
          </a:p>
          <a:p>
            <a:pPr marL="0" lvl="0" indent="0" algn="l" rtl="0">
              <a:spcBef>
                <a:spcPts val="0"/>
              </a:spcBef>
              <a:spcAft>
                <a:spcPts val="0"/>
              </a:spcAft>
              <a:buNone/>
            </a:pPr>
            <a:endParaRPr/>
          </a:p>
        </p:txBody>
      </p:sp>
      <p:sp>
        <p:nvSpPr>
          <p:cNvPr id="489" name="Google Shape;489;p58"/>
          <p:cNvSpPr txBox="1"/>
          <p:nvPr/>
        </p:nvSpPr>
        <p:spPr>
          <a:xfrm>
            <a:off x="2582950" y="3071625"/>
            <a:ext cx="1201800" cy="14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a:p>
        </p:txBody>
      </p:sp>
      <p:sp>
        <p:nvSpPr>
          <p:cNvPr id="490" name="Google Shape;490;p58"/>
          <p:cNvSpPr txBox="1"/>
          <p:nvPr/>
        </p:nvSpPr>
        <p:spPr>
          <a:xfrm>
            <a:off x="6570975" y="3054650"/>
            <a:ext cx="1262700" cy="14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94"/>
        <p:cNvGrpSpPr/>
        <p:nvPr/>
      </p:nvGrpSpPr>
      <p:grpSpPr>
        <a:xfrm>
          <a:off x="0" y="0"/>
          <a:ext cx="0" cy="0"/>
          <a:chOff x="0" y="0"/>
          <a:chExt cx="0" cy="0"/>
        </a:xfrm>
      </p:grpSpPr>
      <p:sp>
        <p:nvSpPr>
          <p:cNvPr id="495" name="Google Shape;495;p59"/>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Commit</a:t>
            </a:r>
            <a:endParaRPr>
              <a:solidFill>
                <a:srgbClr val="000000"/>
              </a:solidFill>
            </a:endParaRPr>
          </a:p>
        </p:txBody>
      </p:sp>
      <p:pic>
        <p:nvPicPr>
          <p:cNvPr id="496" name="Google Shape;496;p59"/>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497" name="Google Shape;497;p59"/>
          <p:cNvGrpSpPr/>
          <p:nvPr/>
        </p:nvGrpSpPr>
        <p:grpSpPr>
          <a:xfrm>
            <a:off x="4482875" y="293525"/>
            <a:ext cx="1998025" cy="2103400"/>
            <a:chOff x="5195850" y="686250"/>
            <a:chExt cx="1998025" cy="2103400"/>
          </a:xfrm>
        </p:grpSpPr>
        <p:sp>
          <p:nvSpPr>
            <p:cNvPr id="498" name="Google Shape;498;p59"/>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9"/>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500" name="Google Shape;500;p59"/>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501" name="Google Shape;501;p59"/>
            <p:cNvSpPr txBox="1"/>
            <p:nvPr/>
          </p:nvSpPr>
          <p:spPr>
            <a:xfrm>
              <a:off x="6106671" y="766950"/>
              <a:ext cx="1014929"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502" name="Google Shape;502;p59"/>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P</a:t>
              </a:r>
              <a:endParaRPr sz="2400"/>
            </a:p>
          </p:txBody>
        </p:sp>
      </p:grpSp>
      <p:grpSp>
        <p:nvGrpSpPr>
          <p:cNvPr id="503" name="Google Shape;503;p59"/>
          <p:cNvGrpSpPr/>
          <p:nvPr/>
        </p:nvGrpSpPr>
        <p:grpSpPr>
          <a:xfrm>
            <a:off x="2484925" y="2670625"/>
            <a:ext cx="1998025" cy="2103400"/>
            <a:chOff x="5195850" y="686250"/>
            <a:chExt cx="1998025" cy="2103400"/>
          </a:xfrm>
        </p:grpSpPr>
        <p:sp>
          <p:nvSpPr>
            <p:cNvPr id="504" name="Google Shape;504;p59"/>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59"/>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59"/>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5</a:t>
              </a:r>
              <a:endParaRPr/>
            </a:p>
          </p:txBody>
        </p:sp>
        <p:sp>
          <p:nvSpPr>
            <p:cNvPr id="507" name="Google Shape;507;p59"/>
            <p:cNvSpPr txBox="1"/>
            <p:nvPr/>
          </p:nvSpPr>
          <p:spPr>
            <a:xfrm>
              <a:off x="6113344" y="766950"/>
              <a:ext cx="1008256"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508" name="Google Shape;508;p59"/>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509" name="Google Shape;509;p59"/>
          <p:cNvGrpSpPr/>
          <p:nvPr/>
        </p:nvGrpSpPr>
        <p:grpSpPr>
          <a:xfrm>
            <a:off x="6462100" y="2670625"/>
            <a:ext cx="1977625" cy="2103400"/>
            <a:chOff x="5195850" y="686250"/>
            <a:chExt cx="1977625" cy="2103400"/>
          </a:xfrm>
        </p:grpSpPr>
        <p:sp>
          <p:nvSpPr>
            <p:cNvPr id="510" name="Google Shape;510;p59"/>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9"/>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p59"/>
            <p:cNvSpPr txBox="1"/>
            <p:nvPr/>
          </p:nvSpPr>
          <p:spPr>
            <a:xfrm>
              <a:off x="6532675" y="1054450"/>
              <a:ext cx="6408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5</a:t>
              </a:r>
              <a:endParaRPr/>
            </a:p>
          </p:txBody>
        </p:sp>
        <p:sp>
          <p:nvSpPr>
            <p:cNvPr id="513" name="Google Shape;513;p59"/>
            <p:cNvSpPr txBox="1"/>
            <p:nvPr/>
          </p:nvSpPr>
          <p:spPr>
            <a:xfrm>
              <a:off x="5938411" y="766950"/>
              <a:ext cx="1183189"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514" name="Google Shape;514;p59"/>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515" name="Google Shape;515;p59"/>
          <p:cNvSpPr txBox="1"/>
          <p:nvPr/>
        </p:nvSpPr>
        <p:spPr>
          <a:xfrm>
            <a:off x="320025" y="1079400"/>
            <a:ext cx="3523800" cy="6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Primary </a:t>
            </a:r>
            <a:r>
              <a:rPr lang="en">
                <a:solidFill>
                  <a:srgbClr val="FF0000"/>
                </a:solidFill>
              </a:rPr>
              <a:t>commits</a:t>
            </a:r>
            <a:r>
              <a:rPr lang="en"/>
              <a:t> its entries</a:t>
            </a:r>
            <a:endParaRPr/>
          </a:p>
        </p:txBody>
      </p:sp>
      <p:sp>
        <p:nvSpPr>
          <p:cNvPr id="516" name="Google Shape;516;p59"/>
          <p:cNvSpPr txBox="1"/>
          <p:nvPr/>
        </p:nvSpPr>
        <p:spPr>
          <a:xfrm>
            <a:off x="4577925" y="684325"/>
            <a:ext cx="1201800" cy="13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1:1:P</a:t>
            </a:r>
            <a:r>
              <a:rPr lang="en" sz="1200" b="1">
                <a:solidFill>
                  <a:srgbClr val="FF0000"/>
                </a:solidFill>
              </a:rPr>
              <a:t>    </a:t>
            </a:r>
            <a:r>
              <a:rPr lang="en" sz="1000" b="1">
                <a:solidFill>
                  <a:srgbClr val="FF0000"/>
                </a:solidFill>
              </a:rPr>
              <a:t>W(X,4)</a:t>
            </a:r>
            <a:endParaRPr sz="1000" b="1">
              <a:solidFill>
                <a:srgbClr val="FF0000"/>
              </a:solidFill>
            </a:endParaRPr>
          </a:p>
          <a:p>
            <a:pPr marL="0" lvl="0" indent="0" algn="l" rtl="0">
              <a:spcBef>
                <a:spcPts val="0"/>
              </a:spcBef>
              <a:spcAft>
                <a:spcPts val="0"/>
              </a:spcAft>
              <a:buNone/>
            </a:pPr>
            <a:r>
              <a:rPr lang="en" b="1">
                <a:solidFill>
                  <a:srgbClr val="FF0000"/>
                </a:solidFill>
              </a:rPr>
              <a:t>2:7:P</a:t>
            </a:r>
            <a:r>
              <a:rPr lang="en" sz="1200" b="1">
                <a:solidFill>
                  <a:srgbClr val="FF0000"/>
                </a:solidFill>
              </a:rPr>
              <a:t>    </a:t>
            </a:r>
            <a:r>
              <a:rPr lang="en" sz="1000" b="1">
                <a:solidFill>
                  <a:srgbClr val="FF0000"/>
                </a:solidFill>
              </a:rPr>
              <a:t>W(Y,8)</a:t>
            </a:r>
            <a:endParaRPr b="1">
              <a:solidFill>
                <a:srgbClr val="FF0000"/>
              </a:solidFill>
            </a:endParaRPr>
          </a:p>
        </p:txBody>
      </p:sp>
      <p:sp>
        <p:nvSpPr>
          <p:cNvPr id="517" name="Google Shape;517;p59"/>
          <p:cNvSpPr txBox="1"/>
          <p:nvPr/>
        </p:nvSpPr>
        <p:spPr>
          <a:xfrm>
            <a:off x="6570975" y="3054650"/>
            <a:ext cx="1262700" cy="14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a:p>
        </p:txBody>
      </p:sp>
      <p:sp>
        <p:nvSpPr>
          <p:cNvPr id="518" name="Google Shape;518;p59"/>
          <p:cNvSpPr txBox="1"/>
          <p:nvPr/>
        </p:nvSpPr>
        <p:spPr>
          <a:xfrm>
            <a:off x="2582950" y="3071625"/>
            <a:ext cx="1201800" cy="14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22"/>
        <p:cNvGrpSpPr/>
        <p:nvPr/>
      </p:nvGrpSpPr>
      <p:grpSpPr>
        <a:xfrm>
          <a:off x="0" y="0"/>
          <a:ext cx="0" cy="0"/>
          <a:chOff x="0" y="0"/>
          <a:chExt cx="0" cy="0"/>
        </a:xfrm>
      </p:grpSpPr>
      <p:sp>
        <p:nvSpPr>
          <p:cNvPr id="523" name="Google Shape;523;p60"/>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Write</a:t>
            </a:r>
            <a:endParaRPr>
              <a:solidFill>
                <a:srgbClr val="000000"/>
              </a:solidFill>
            </a:endParaRPr>
          </a:p>
        </p:txBody>
      </p:sp>
      <p:pic>
        <p:nvPicPr>
          <p:cNvPr id="524" name="Google Shape;524;p60"/>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525" name="Google Shape;525;p60"/>
          <p:cNvGrpSpPr/>
          <p:nvPr/>
        </p:nvGrpSpPr>
        <p:grpSpPr>
          <a:xfrm>
            <a:off x="4482875" y="293525"/>
            <a:ext cx="1998025" cy="2103400"/>
            <a:chOff x="5195850" y="686250"/>
            <a:chExt cx="1998025" cy="2103400"/>
          </a:xfrm>
        </p:grpSpPr>
        <p:sp>
          <p:nvSpPr>
            <p:cNvPr id="526" name="Google Shape;526;p60"/>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0"/>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528" name="Google Shape;528;p60"/>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529" name="Google Shape;529;p60"/>
            <p:cNvSpPr txBox="1"/>
            <p:nvPr/>
          </p:nvSpPr>
          <p:spPr>
            <a:xfrm>
              <a:off x="6083152" y="766950"/>
              <a:ext cx="1038448"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530" name="Google Shape;530;p60"/>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P</a:t>
              </a:r>
              <a:endParaRPr sz="2400"/>
            </a:p>
          </p:txBody>
        </p:sp>
      </p:grpSp>
      <p:grpSp>
        <p:nvGrpSpPr>
          <p:cNvPr id="531" name="Google Shape;531;p60"/>
          <p:cNvGrpSpPr/>
          <p:nvPr/>
        </p:nvGrpSpPr>
        <p:grpSpPr>
          <a:xfrm>
            <a:off x="2484925" y="2670625"/>
            <a:ext cx="1998025" cy="2103400"/>
            <a:chOff x="5195850" y="686250"/>
            <a:chExt cx="1998025" cy="2103400"/>
          </a:xfrm>
        </p:grpSpPr>
        <p:sp>
          <p:nvSpPr>
            <p:cNvPr id="532" name="Google Shape;532;p60"/>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60"/>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60"/>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5</a:t>
              </a:r>
              <a:endParaRPr/>
            </a:p>
          </p:txBody>
        </p:sp>
        <p:sp>
          <p:nvSpPr>
            <p:cNvPr id="535" name="Google Shape;535;p60"/>
            <p:cNvSpPr txBox="1"/>
            <p:nvPr/>
          </p:nvSpPr>
          <p:spPr>
            <a:xfrm>
              <a:off x="6058466" y="766950"/>
              <a:ext cx="1063134"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536" name="Google Shape;536;p60"/>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537" name="Google Shape;537;p60"/>
          <p:cNvGrpSpPr/>
          <p:nvPr/>
        </p:nvGrpSpPr>
        <p:grpSpPr>
          <a:xfrm>
            <a:off x="6462100" y="2670625"/>
            <a:ext cx="1987525" cy="2103400"/>
            <a:chOff x="5195850" y="686250"/>
            <a:chExt cx="1987525" cy="2103400"/>
          </a:xfrm>
        </p:grpSpPr>
        <p:sp>
          <p:nvSpPr>
            <p:cNvPr id="538" name="Google Shape;538;p60"/>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60"/>
            <p:cNvSpPr txBox="1"/>
            <p:nvPr/>
          </p:nvSpPr>
          <p:spPr>
            <a:xfrm>
              <a:off x="6532675" y="1054450"/>
              <a:ext cx="6507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13</a:t>
              </a:r>
              <a:endParaRPr/>
            </a:p>
          </p:txBody>
        </p:sp>
        <p:sp>
          <p:nvSpPr>
            <p:cNvPr id="541" name="Google Shape;541;p60"/>
            <p:cNvSpPr txBox="1"/>
            <p:nvPr/>
          </p:nvSpPr>
          <p:spPr>
            <a:xfrm>
              <a:off x="5925950" y="766950"/>
              <a:ext cx="1195650"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542" name="Google Shape;542;p60"/>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543" name="Google Shape;543;p60"/>
          <p:cNvSpPr txBox="1"/>
          <p:nvPr/>
        </p:nvSpPr>
        <p:spPr>
          <a:xfrm>
            <a:off x="7192200" y="1087300"/>
            <a:ext cx="837600" cy="3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Client 1</a:t>
            </a:r>
            <a:endParaRPr/>
          </a:p>
        </p:txBody>
      </p:sp>
      <p:sp>
        <p:nvSpPr>
          <p:cNvPr id="544" name="Google Shape;544;p60"/>
          <p:cNvSpPr txBox="1"/>
          <p:nvPr/>
        </p:nvSpPr>
        <p:spPr>
          <a:xfrm>
            <a:off x="320025" y="1079400"/>
            <a:ext cx="3523800" cy="6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Write after anti-entropy session</a:t>
            </a:r>
            <a:endParaRPr/>
          </a:p>
          <a:p>
            <a:pPr marL="0" lvl="0" indent="0" algn="l" rtl="0">
              <a:spcBef>
                <a:spcPts val="0"/>
              </a:spcBef>
              <a:spcAft>
                <a:spcPts val="0"/>
              </a:spcAft>
              <a:buNone/>
            </a:pPr>
            <a:r>
              <a:rPr lang="en"/>
              <a:t>Write timestamp = max(clock, max(TS)+1)</a:t>
            </a:r>
            <a:endParaRPr/>
          </a:p>
        </p:txBody>
      </p:sp>
      <p:sp>
        <p:nvSpPr>
          <p:cNvPr id="545" name="Google Shape;545;p60"/>
          <p:cNvSpPr txBox="1"/>
          <p:nvPr/>
        </p:nvSpPr>
        <p:spPr>
          <a:xfrm>
            <a:off x="4577925" y="684325"/>
            <a:ext cx="1201800" cy="14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1:1:P</a:t>
            </a:r>
            <a:r>
              <a:rPr lang="en" sz="1200" b="1">
                <a:solidFill>
                  <a:srgbClr val="FF0000"/>
                </a:solidFill>
              </a:rPr>
              <a:t>    </a:t>
            </a:r>
            <a:r>
              <a:rPr lang="en" sz="1000" b="1">
                <a:solidFill>
                  <a:srgbClr val="FF0000"/>
                </a:solidFill>
              </a:rPr>
              <a:t>W(X,4)</a:t>
            </a:r>
            <a:endParaRPr sz="1000" b="1">
              <a:solidFill>
                <a:srgbClr val="FF0000"/>
              </a:solidFill>
            </a:endParaRPr>
          </a:p>
          <a:p>
            <a:pPr marL="0" lvl="0" indent="0" algn="l" rtl="0">
              <a:spcBef>
                <a:spcPts val="0"/>
              </a:spcBef>
              <a:spcAft>
                <a:spcPts val="0"/>
              </a:spcAft>
              <a:buNone/>
            </a:pPr>
            <a:r>
              <a:rPr lang="en" b="1">
                <a:solidFill>
                  <a:srgbClr val="FF0000"/>
                </a:solidFill>
              </a:rPr>
              <a:t>2:7:P</a:t>
            </a:r>
            <a:r>
              <a:rPr lang="en" sz="1200" b="1">
                <a:solidFill>
                  <a:srgbClr val="FF0000"/>
                </a:solidFill>
              </a:rPr>
              <a:t>    </a:t>
            </a:r>
            <a:r>
              <a:rPr lang="en" sz="1000" b="1">
                <a:solidFill>
                  <a:srgbClr val="FF0000"/>
                </a:solidFill>
              </a:rPr>
              <a:t>W(Y,8)</a:t>
            </a:r>
            <a:endParaRPr b="1">
              <a:solidFill>
                <a:srgbClr val="FF0000"/>
              </a:solidFill>
            </a:endParaRPr>
          </a:p>
          <a:p>
            <a:pPr marL="0" lvl="0" indent="0" algn="l" rtl="0">
              <a:spcBef>
                <a:spcPts val="0"/>
              </a:spcBef>
              <a:spcAft>
                <a:spcPts val="0"/>
              </a:spcAft>
              <a:buNone/>
            </a:pPr>
            <a:endParaRPr>
              <a:solidFill>
                <a:srgbClr val="9900FF"/>
              </a:solidFill>
            </a:endParaRPr>
          </a:p>
        </p:txBody>
      </p:sp>
      <p:sp>
        <p:nvSpPr>
          <p:cNvPr id="546" name="Google Shape;546;p60"/>
          <p:cNvSpPr txBox="1"/>
          <p:nvPr/>
        </p:nvSpPr>
        <p:spPr>
          <a:xfrm>
            <a:off x="2582950" y="3071625"/>
            <a:ext cx="1201800" cy="14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a:p>
        </p:txBody>
      </p:sp>
      <p:sp>
        <p:nvSpPr>
          <p:cNvPr id="547" name="Google Shape;547;p60"/>
          <p:cNvSpPr txBox="1"/>
          <p:nvPr/>
        </p:nvSpPr>
        <p:spPr>
          <a:xfrm>
            <a:off x="6570975" y="3054650"/>
            <a:ext cx="1262700" cy="14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sz="1000"/>
          </a:p>
          <a:p>
            <a:pPr marL="0" lvl="0" indent="0" algn="l" rtl="0">
              <a:spcBef>
                <a:spcPts val="0"/>
              </a:spcBef>
              <a:spcAft>
                <a:spcPts val="0"/>
              </a:spcAft>
              <a:buNone/>
            </a:pPr>
            <a:r>
              <a:rPr lang="en"/>
              <a:t>∞:13:B</a:t>
            </a:r>
            <a:r>
              <a:rPr lang="en" sz="1200"/>
              <a:t>  </a:t>
            </a:r>
            <a:r>
              <a:rPr lang="en" sz="1000"/>
              <a:t>D(Y)</a:t>
            </a:r>
            <a:endParaRPr sz="1000"/>
          </a:p>
        </p:txBody>
      </p:sp>
      <p:cxnSp>
        <p:nvCxnSpPr>
          <p:cNvPr id="548" name="Google Shape;548;p60"/>
          <p:cNvCxnSpPr/>
          <p:nvPr/>
        </p:nvCxnSpPr>
        <p:spPr>
          <a:xfrm>
            <a:off x="7503975" y="1427650"/>
            <a:ext cx="211500" cy="1326900"/>
          </a:xfrm>
          <a:prstGeom prst="straightConnector1">
            <a:avLst/>
          </a:prstGeom>
          <a:noFill/>
          <a:ln w="9525" cap="flat" cmpd="sng">
            <a:solidFill>
              <a:schemeClr val="dk2"/>
            </a:solidFill>
            <a:prstDash val="solid"/>
            <a:round/>
            <a:headEnd type="none" w="med" len="med"/>
            <a:tailEnd type="triangle" w="med" len="med"/>
          </a:ln>
        </p:spPr>
      </p:cxnSp>
      <p:sp>
        <p:nvSpPr>
          <p:cNvPr id="549" name="Google Shape;549;p60"/>
          <p:cNvSpPr txBox="1"/>
          <p:nvPr/>
        </p:nvSpPr>
        <p:spPr>
          <a:xfrm>
            <a:off x="7503975" y="1577200"/>
            <a:ext cx="12654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4"/>
        <p:cNvGrpSpPr/>
        <p:nvPr/>
      </p:nvGrpSpPr>
      <p:grpSpPr>
        <a:xfrm>
          <a:off x="0" y="0"/>
          <a:ext cx="0" cy="0"/>
          <a:chOff x="0" y="0"/>
          <a:chExt cx="0" cy="0"/>
        </a:xfrm>
      </p:grpSpPr>
      <p:sp>
        <p:nvSpPr>
          <p:cNvPr id="585" name="Google Shape;585;p62"/>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Anti-Entropy</a:t>
            </a:r>
            <a:endParaRPr>
              <a:solidFill>
                <a:srgbClr val="000000"/>
              </a:solidFill>
            </a:endParaRPr>
          </a:p>
        </p:txBody>
      </p:sp>
      <p:pic>
        <p:nvPicPr>
          <p:cNvPr id="586" name="Google Shape;586;p62"/>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587" name="Google Shape;587;p62"/>
          <p:cNvGrpSpPr/>
          <p:nvPr/>
        </p:nvGrpSpPr>
        <p:grpSpPr>
          <a:xfrm>
            <a:off x="4482875" y="293525"/>
            <a:ext cx="1998025" cy="2103400"/>
            <a:chOff x="5195850" y="686250"/>
            <a:chExt cx="1998025" cy="2103400"/>
          </a:xfrm>
        </p:grpSpPr>
        <p:sp>
          <p:nvSpPr>
            <p:cNvPr id="588" name="Google Shape;588;p62"/>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2"/>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590" name="Google Shape;590;p62"/>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591" name="Google Shape;591;p62"/>
            <p:cNvSpPr txBox="1"/>
            <p:nvPr/>
          </p:nvSpPr>
          <p:spPr>
            <a:xfrm>
              <a:off x="6132700" y="766950"/>
              <a:ext cx="988900"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592" name="Google Shape;592;p62"/>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P</a:t>
              </a:r>
              <a:endParaRPr sz="2400"/>
            </a:p>
          </p:txBody>
        </p:sp>
      </p:grpSp>
      <p:grpSp>
        <p:nvGrpSpPr>
          <p:cNvPr id="593" name="Google Shape;593;p62"/>
          <p:cNvGrpSpPr/>
          <p:nvPr/>
        </p:nvGrpSpPr>
        <p:grpSpPr>
          <a:xfrm>
            <a:off x="2484925" y="2670625"/>
            <a:ext cx="1998025" cy="2103400"/>
            <a:chOff x="5195850" y="686250"/>
            <a:chExt cx="1998025" cy="2103400"/>
          </a:xfrm>
        </p:grpSpPr>
        <p:sp>
          <p:nvSpPr>
            <p:cNvPr id="594" name="Google Shape;594;p62"/>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62"/>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6" name="Google Shape;596;p62"/>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5</a:t>
              </a:r>
              <a:endParaRPr/>
            </a:p>
          </p:txBody>
        </p:sp>
        <p:sp>
          <p:nvSpPr>
            <p:cNvPr id="597" name="Google Shape;597;p62"/>
            <p:cNvSpPr txBox="1"/>
            <p:nvPr/>
          </p:nvSpPr>
          <p:spPr>
            <a:xfrm>
              <a:off x="6121183" y="766950"/>
              <a:ext cx="1000417"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598" name="Google Shape;598;p62"/>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599" name="Google Shape;599;p62"/>
          <p:cNvGrpSpPr/>
          <p:nvPr/>
        </p:nvGrpSpPr>
        <p:grpSpPr>
          <a:xfrm>
            <a:off x="6462100" y="2670625"/>
            <a:ext cx="1998025" cy="2103400"/>
            <a:chOff x="5195850" y="686250"/>
            <a:chExt cx="1998025" cy="2103400"/>
          </a:xfrm>
        </p:grpSpPr>
        <p:sp>
          <p:nvSpPr>
            <p:cNvPr id="600" name="Google Shape;600;p62"/>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2"/>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2" name="Google Shape;602;p62"/>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13</a:t>
              </a:r>
              <a:endParaRPr/>
            </a:p>
          </p:txBody>
        </p:sp>
        <p:sp>
          <p:nvSpPr>
            <p:cNvPr id="603" name="Google Shape;603;p62"/>
            <p:cNvSpPr txBox="1"/>
            <p:nvPr/>
          </p:nvSpPr>
          <p:spPr>
            <a:xfrm>
              <a:off x="5965925" y="766950"/>
              <a:ext cx="1155675"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604" name="Google Shape;604;p62"/>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605" name="Google Shape;605;p62"/>
          <p:cNvSpPr txBox="1"/>
          <p:nvPr/>
        </p:nvSpPr>
        <p:spPr>
          <a:xfrm>
            <a:off x="367300" y="1144525"/>
            <a:ext cx="1881900" cy="6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Anti-Entropy Session</a:t>
            </a:r>
            <a:endParaRPr/>
          </a:p>
          <a:p>
            <a:pPr marL="0" lvl="0" indent="0" algn="l" rtl="0">
              <a:spcBef>
                <a:spcPts val="0"/>
              </a:spcBef>
              <a:spcAft>
                <a:spcPts val="0"/>
              </a:spcAft>
              <a:buNone/>
            </a:pPr>
            <a:r>
              <a:rPr lang="en"/>
              <a:t>P &amp; B</a:t>
            </a:r>
            <a:endParaRPr/>
          </a:p>
        </p:txBody>
      </p:sp>
      <p:cxnSp>
        <p:nvCxnSpPr>
          <p:cNvPr id="606" name="Google Shape;606;p62"/>
          <p:cNvCxnSpPr/>
          <p:nvPr/>
        </p:nvCxnSpPr>
        <p:spPr>
          <a:xfrm rot="10800000">
            <a:off x="6480900" y="1801825"/>
            <a:ext cx="674700" cy="890100"/>
          </a:xfrm>
          <a:prstGeom prst="straightConnector1">
            <a:avLst/>
          </a:prstGeom>
          <a:noFill/>
          <a:ln w="9525" cap="flat" cmpd="sng">
            <a:solidFill>
              <a:schemeClr val="dk2"/>
            </a:solidFill>
            <a:prstDash val="solid"/>
            <a:round/>
            <a:headEnd type="none" w="med" len="med"/>
            <a:tailEnd type="triangle" w="med" len="med"/>
          </a:ln>
        </p:spPr>
      </p:cxnSp>
      <p:cxnSp>
        <p:nvCxnSpPr>
          <p:cNvPr id="607" name="Google Shape;607;p62"/>
          <p:cNvCxnSpPr/>
          <p:nvPr/>
        </p:nvCxnSpPr>
        <p:spPr>
          <a:xfrm>
            <a:off x="5779725" y="2444900"/>
            <a:ext cx="694500" cy="876600"/>
          </a:xfrm>
          <a:prstGeom prst="straightConnector1">
            <a:avLst/>
          </a:prstGeom>
          <a:noFill/>
          <a:ln w="9525" cap="flat" cmpd="sng">
            <a:solidFill>
              <a:schemeClr val="dk2"/>
            </a:solidFill>
            <a:prstDash val="solid"/>
            <a:round/>
            <a:headEnd type="none" w="med" len="med"/>
            <a:tailEnd type="triangle" w="med" len="med"/>
          </a:ln>
        </p:spPr>
      </p:cxnSp>
      <p:sp>
        <p:nvSpPr>
          <p:cNvPr id="608" name="Google Shape;608;p62"/>
          <p:cNvSpPr txBox="1"/>
          <p:nvPr/>
        </p:nvSpPr>
        <p:spPr>
          <a:xfrm>
            <a:off x="4577925" y="684325"/>
            <a:ext cx="1201800" cy="14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1:1:P</a:t>
            </a:r>
            <a:r>
              <a:rPr lang="en" sz="1200" b="1">
                <a:solidFill>
                  <a:srgbClr val="FF0000"/>
                </a:solidFill>
              </a:rPr>
              <a:t>    </a:t>
            </a:r>
            <a:r>
              <a:rPr lang="en" sz="1000" b="1">
                <a:solidFill>
                  <a:srgbClr val="FF0000"/>
                </a:solidFill>
              </a:rPr>
              <a:t>W(X,4)</a:t>
            </a:r>
            <a:endParaRPr sz="1000" b="1">
              <a:solidFill>
                <a:srgbClr val="FF0000"/>
              </a:solidFill>
            </a:endParaRPr>
          </a:p>
          <a:p>
            <a:pPr marL="0" lvl="0" indent="0" algn="l" rtl="0">
              <a:spcBef>
                <a:spcPts val="0"/>
              </a:spcBef>
              <a:spcAft>
                <a:spcPts val="0"/>
              </a:spcAft>
              <a:buNone/>
            </a:pPr>
            <a:r>
              <a:rPr lang="en" b="1">
                <a:solidFill>
                  <a:srgbClr val="FF0000"/>
                </a:solidFill>
              </a:rPr>
              <a:t>2:7:P</a:t>
            </a:r>
            <a:r>
              <a:rPr lang="en" sz="1200" b="1">
                <a:solidFill>
                  <a:srgbClr val="FF0000"/>
                </a:solidFill>
              </a:rPr>
              <a:t>    </a:t>
            </a:r>
            <a:r>
              <a:rPr lang="en" sz="1000" b="1">
                <a:solidFill>
                  <a:srgbClr val="FF0000"/>
                </a:solidFill>
              </a:rPr>
              <a:t>W(Y,8)</a:t>
            </a:r>
            <a:endParaRPr b="1">
              <a:solidFill>
                <a:srgbClr val="FF0000"/>
              </a:solidFill>
            </a:endParaRPr>
          </a:p>
          <a:p>
            <a:pPr marL="0" lvl="0" indent="0" algn="l" rtl="0">
              <a:spcBef>
                <a:spcPts val="0"/>
              </a:spcBef>
              <a:spcAft>
                <a:spcPts val="0"/>
              </a:spcAft>
              <a:buNone/>
            </a:pPr>
            <a:endParaRPr>
              <a:solidFill>
                <a:srgbClr val="9900FF"/>
              </a:solidFill>
            </a:endParaRPr>
          </a:p>
        </p:txBody>
      </p:sp>
      <p:sp>
        <p:nvSpPr>
          <p:cNvPr id="609" name="Google Shape;609;p62"/>
          <p:cNvSpPr txBox="1"/>
          <p:nvPr/>
        </p:nvSpPr>
        <p:spPr>
          <a:xfrm>
            <a:off x="2582950" y="3071625"/>
            <a:ext cx="1201800" cy="14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a:p>
        </p:txBody>
      </p:sp>
      <p:sp>
        <p:nvSpPr>
          <p:cNvPr id="610" name="Google Shape;610;p62"/>
          <p:cNvSpPr txBox="1"/>
          <p:nvPr/>
        </p:nvSpPr>
        <p:spPr>
          <a:xfrm>
            <a:off x="6570975" y="3054650"/>
            <a:ext cx="1262700" cy="14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sz="1000"/>
          </a:p>
          <a:p>
            <a:pPr marL="0" lvl="0" indent="0" algn="l" rtl="0">
              <a:spcBef>
                <a:spcPts val="0"/>
              </a:spcBef>
              <a:spcAft>
                <a:spcPts val="0"/>
              </a:spcAft>
              <a:buNone/>
            </a:pPr>
            <a:r>
              <a:rPr lang="en"/>
              <a:t>∞:13:B</a:t>
            </a:r>
            <a:r>
              <a:rPr lang="en" sz="1200"/>
              <a:t>  </a:t>
            </a:r>
            <a:r>
              <a:rPr lang="en" sz="1000"/>
              <a:t>D(Y)</a:t>
            </a:r>
            <a:endParaRPr sz="1000"/>
          </a:p>
        </p:txBody>
      </p:sp>
      <p:sp>
        <p:nvSpPr>
          <p:cNvPr id="611" name="Google Shape;611;p62"/>
          <p:cNvSpPr/>
          <p:nvPr/>
        </p:nvSpPr>
        <p:spPr>
          <a:xfrm>
            <a:off x="4973013" y="2980475"/>
            <a:ext cx="1107900" cy="4620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612" name="Google Shape;612;p62"/>
          <p:cNvSpPr txBox="1"/>
          <p:nvPr/>
        </p:nvSpPr>
        <p:spPr>
          <a:xfrm>
            <a:off x="4926063" y="2900250"/>
            <a:ext cx="1201800" cy="50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1:1:P</a:t>
            </a:r>
            <a:r>
              <a:rPr lang="en" sz="1200" b="1">
                <a:solidFill>
                  <a:srgbClr val="FF0000"/>
                </a:solidFill>
              </a:rPr>
              <a:t>    </a:t>
            </a:r>
            <a:r>
              <a:rPr lang="en" sz="1000" b="1">
                <a:solidFill>
                  <a:srgbClr val="FF0000"/>
                </a:solidFill>
              </a:rPr>
              <a:t>W(X,4)</a:t>
            </a:r>
            <a:endParaRPr sz="1000" b="1">
              <a:solidFill>
                <a:srgbClr val="FF0000"/>
              </a:solidFill>
            </a:endParaRPr>
          </a:p>
          <a:p>
            <a:pPr marL="0" lvl="0" indent="0" algn="l" rtl="0">
              <a:spcBef>
                <a:spcPts val="0"/>
              </a:spcBef>
              <a:spcAft>
                <a:spcPts val="0"/>
              </a:spcAft>
              <a:buNone/>
            </a:pPr>
            <a:r>
              <a:rPr lang="en" b="1">
                <a:solidFill>
                  <a:srgbClr val="FF0000"/>
                </a:solidFill>
              </a:rPr>
              <a:t>2:7:P</a:t>
            </a:r>
            <a:r>
              <a:rPr lang="en" sz="1200" b="1">
                <a:solidFill>
                  <a:srgbClr val="FF0000"/>
                </a:solidFill>
              </a:rPr>
              <a:t>    </a:t>
            </a:r>
            <a:r>
              <a:rPr lang="en" sz="1000" b="1">
                <a:solidFill>
                  <a:srgbClr val="FF0000"/>
                </a:solidFill>
              </a:rPr>
              <a:t>W(Y,8)</a:t>
            </a:r>
            <a:endParaRPr b="1">
              <a:solidFill>
                <a:srgbClr val="FF0000"/>
              </a:solidFill>
            </a:endParaRPr>
          </a:p>
          <a:p>
            <a:pPr marL="0" lvl="0" indent="0" algn="l" rtl="0">
              <a:spcBef>
                <a:spcPts val="0"/>
              </a:spcBef>
              <a:spcAft>
                <a:spcPts val="0"/>
              </a:spcAft>
              <a:buNone/>
            </a:pPr>
            <a:endParaRPr>
              <a:solidFill>
                <a:srgbClr val="9900FF"/>
              </a:solidFill>
            </a:endParaRPr>
          </a:p>
        </p:txBody>
      </p:sp>
      <p:sp>
        <p:nvSpPr>
          <p:cNvPr id="613" name="Google Shape;613;p62"/>
          <p:cNvSpPr txBox="1"/>
          <p:nvPr/>
        </p:nvSpPr>
        <p:spPr>
          <a:xfrm>
            <a:off x="5419725" y="3531825"/>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0</a:t>
            </a:r>
            <a:endParaRPr/>
          </a:p>
          <a:p>
            <a:pPr marL="0" lvl="0" indent="0" algn="l" rtl="0">
              <a:spcBef>
                <a:spcPts val="0"/>
              </a:spcBef>
              <a:spcAft>
                <a:spcPts val="0"/>
              </a:spcAft>
              <a:buNone/>
            </a:pPr>
            <a:r>
              <a:rPr lang="en"/>
              <a:t>B: 0</a:t>
            </a:r>
            <a:endParaRPr/>
          </a:p>
        </p:txBody>
      </p:sp>
      <p:sp>
        <p:nvSpPr>
          <p:cNvPr id="614" name="Google Shape;614;p62"/>
          <p:cNvSpPr/>
          <p:nvPr/>
        </p:nvSpPr>
        <p:spPr>
          <a:xfrm>
            <a:off x="7155600" y="1635650"/>
            <a:ext cx="1108500" cy="8766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5" name="Google Shape;615;p62"/>
          <p:cNvSpPr txBox="1"/>
          <p:nvPr/>
        </p:nvSpPr>
        <p:spPr>
          <a:xfrm>
            <a:off x="7078500" y="1544425"/>
            <a:ext cx="1262700" cy="9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sz="1000"/>
          </a:p>
          <a:p>
            <a:pPr marL="0" lvl="0" indent="0" algn="l" rtl="0">
              <a:spcBef>
                <a:spcPts val="0"/>
              </a:spcBef>
              <a:spcAft>
                <a:spcPts val="0"/>
              </a:spcAft>
              <a:buNone/>
            </a:pPr>
            <a:r>
              <a:rPr lang="en"/>
              <a:t>∞:13:B</a:t>
            </a:r>
            <a:r>
              <a:rPr lang="en" sz="1200"/>
              <a:t>  </a:t>
            </a:r>
            <a:r>
              <a:rPr lang="en" sz="1000"/>
              <a:t>D(Y)</a:t>
            </a:r>
            <a:endParaRPr sz="1000"/>
          </a:p>
        </p:txBody>
      </p:sp>
      <p:sp>
        <p:nvSpPr>
          <p:cNvPr id="616" name="Google Shape;616;p62"/>
          <p:cNvSpPr txBox="1"/>
          <p:nvPr/>
        </p:nvSpPr>
        <p:spPr>
          <a:xfrm>
            <a:off x="6570975" y="120320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13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20"/>
        <p:cNvGrpSpPr/>
        <p:nvPr/>
      </p:nvGrpSpPr>
      <p:grpSpPr>
        <a:xfrm>
          <a:off x="0" y="0"/>
          <a:ext cx="0" cy="0"/>
          <a:chOff x="0" y="0"/>
          <a:chExt cx="0" cy="0"/>
        </a:xfrm>
      </p:grpSpPr>
      <p:sp>
        <p:nvSpPr>
          <p:cNvPr id="621" name="Google Shape;621;p63"/>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Anti-Entropy</a:t>
            </a:r>
            <a:endParaRPr>
              <a:solidFill>
                <a:srgbClr val="000000"/>
              </a:solidFill>
            </a:endParaRPr>
          </a:p>
        </p:txBody>
      </p:sp>
      <p:pic>
        <p:nvPicPr>
          <p:cNvPr id="622" name="Google Shape;622;p63"/>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623" name="Google Shape;623;p63"/>
          <p:cNvGrpSpPr/>
          <p:nvPr/>
        </p:nvGrpSpPr>
        <p:grpSpPr>
          <a:xfrm>
            <a:off x="4482875" y="293525"/>
            <a:ext cx="1998025" cy="2103400"/>
            <a:chOff x="5195850" y="686250"/>
            <a:chExt cx="1998025" cy="2103400"/>
          </a:xfrm>
        </p:grpSpPr>
        <p:sp>
          <p:nvSpPr>
            <p:cNvPr id="624" name="Google Shape;624;p63"/>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3"/>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626" name="Google Shape;626;p63"/>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13</a:t>
              </a:r>
              <a:endParaRPr/>
            </a:p>
          </p:txBody>
        </p:sp>
        <p:sp>
          <p:nvSpPr>
            <p:cNvPr id="627" name="Google Shape;627;p63"/>
            <p:cNvSpPr txBox="1"/>
            <p:nvPr/>
          </p:nvSpPr>
          <p:spPr>
            <a:xfrm>
              <a:off x="6122350" y="766950"/>
              <a:ext cx="999250"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628" name="Google Shape;628;p63"/>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P</a:t>
              </a:r>
              <a:endParaRPr sz="2400"/>
            </a:p>
          </p:txBody>
        </p:sp>
      </p:grpSp>
      <p:grpSp>
        <p:nvGrpSpPr>
          <p:cNvPr id="629" name="Google Shape;629;p63"/>
          <p:cNvGrpSpPr/>
          <p:nvPr/>
        </p:nvGrpSpPr>
        <p:grpSpPr>
          <a:xfrm>
            <a:off x="2484925" y="2670625"/>
            <a:ext cx="1998025" cy="2103400"/>
            <a:chOff x="5195850" y="686250"/>
            <a:chExt cx="1998025" cy="2103400"/>
          </a:xfrm>
        </p:grpSpPr>
        <p:sp>
          <p:nvSpPr>
            <p:cNvPr id="630" name="Google Shape;630;p63"/>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p63"/>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p63"/>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5</a:t>
              </a:r>
              <a:endParaRPr/>
            </a:p>
          </p:txBody>
        </p:sp>
        <p:sp>
          <p:nvSpPr>
            <p:cNvPr id="633" name="Google Shape;633;p63"/>
            <p:cNvSpPr txBox="1"/>
            <p:nvPr/>
          </p:nvSpPr>
          <p:spPr>
            <a:xfrm>
              <a:off x="6136863" y="766950"/>
              <a:ext cx="984737"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634" name="Google Shape;634;p63"/>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635" name="Google Shape;635;p63"/>
          <p:cNvGrpSpPr/>
          <p:nvPr/>
        </p:nvGrpSpPr>
        <p:grpSpPr>
          <a:xfrm>
            <a:off x="6462100" y="2670625"/>
            <a:ext cx="1977625" cy="2103400"/>
            <a:chOff x="5195850" y="686250"/>
            <a:chExt cx="1977625" cy="2103400"/>
          </a:xfrm>
        </p:grpSpPr>
        <p:sp>
          <p:nvSpPr>
            <p:cNvPr id="636" name="Google Shape;636;p63"/>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63"/>
            <p:cNvSpPr txBox="1"/>
            <p:nvPr/>
          </p:nvSpPr>
          <p:spPr>
            <a:xfrm>
              <a:off x="6532675" y="1054450"/>
              <a:ext cx="6408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13</a:t>
              </a:r>
              <a:endParaRPr/>
            </a:p>
          </p:txBody>
        </p:sp>
        <p:sp>
          <p:nvSpPr>
            <p:cNvPr id="639" name="Google Shape;639;p63"/>
            <p:cNvSpPr txBox="1"/>
            <p:nvPr/>
          </p:nvSpPr>
          <p:spPr>
            <a:xfrm>
              <a:off x="6001128" y="766950"/>
              <a:ext cx="1120472"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640" name="Google Shape;640;p63"/>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641" name="Google Shape;641;p63"/>
          <p:cNvSpPr txBox="1"/>
          <p:nvPr/>
        </p:nvSpPr>
        <p:spPr>
          <a:xfrm>
            <a:off x="367300" y="1144525"/>
            <a:ext cx="2312400" cy="8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Anti-Entropy Session</a:t>
            </a:r>
            <a:endParaRPr/>
          </a:p>
          <a:p>
            <a:pPr marL="0" lvl="0" indent="0" algn="l" rtl="0">
              <a:spcBef>
                <a:spcPts val="0"/>
              </a:spcBef>
              <a:spcAft>
                <a:spcPts val="0"/>
              </a:spcAft>
              <a:buNone/>
            </a:pPr>
            <a:r>
              <a:rPr lang="en"/>
              <a:t>P &amp; B</a:t>
            </a:r>
            <a:endParaRPr/>
          </a:p>
          <a:p>
            <a:pPr marL="0" lvl="0" indent="0" algn="l" rtl="0">
              <a:spcBef>
                <a:spcPts val="0"/>
              </a:spcBef>
              <a:spcAft>
                <a:spcPts val="0"/>
              </a:spcAft>
              <a:buNone/>
            </a:pPr>
            <a:r>
              <a:rPr lang="en"/>
              <a:t>Primary respects causality</a:t>
            </a:r>
            <a:endParaRPr/>
          </a:p>
        </p:txBody>
      </p:sp>
      <p:sp>
        <p:nvSpPr>
          <p:cNvPr id="642" name="Google Shape;642;p63"/>
          <p:cNvSpPr txBox="1"/>
          <p:nvPr/>
        </p:nvSpPr>
        <p:spPr>
          <a:xfrm>
            <a:off x="2582950" y="3071625"/>
            <a:ext cx="1201800" cy="13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a:p>
        </p:txBody>
      </p:sp>
      <p:sp>
        <p:nvSpPr>
          <p:cNvPr id="643" name="Google Shape;643;p63"/>
          <p:cNvSpPr txBox="1"/>
          <p:nvPr/>
        </p:nvSpPr>
        <p:spPr>
          <a:xfrm>
            <a:off x="4577925" y="684325"/>
            <a:ext cx="1262700" cy="14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1:1:P</a:t>
            </a:r>
            <a:r>
              <a:rPr lang="en" sz="1200" b="1">
                <a:solidFill>
                  <a:srgbClr val="FF0000"/>
                </a:solidFill>
              </a:rPr>
              <a:t>    </a:t>
            </a:r>
            <a:r>
              <a:rPr lang="en" sz="1000" b="1">
                <a:solidFill>
                  <a:srgbClr val="FF0000"/>
                </a:solidFill>
              </a:rPr>
              <a:t>W(X,4)</a:t>
            </a:r>
            <a:endParaRPr sz="1000" b="1">
              <a:solidFill>
                <a:srgbClr val="FF0000"/>
              </a:solidFill>
            </a:endParaRPr>
          </a:p>
          <a:p>
            <a:pPr marL="0" lvl="0" indent="0" algn="l" rtl="0">
              <a:spcBef>
                <a:spcPts val="0"/>
              </a:spcBef>
              <a:spcAft>
                <a:spcPts val="0"/>
              </a:spcAft>
              <a:buNone/>
            </a:pPr>
            <a:r>
              <a:rPr lang="en" b="1">
                <a:solidFill>
                  <a:srgbClr val="FF0000"/>
                </a:solidFill>
              </a:rPr>
              <a:t>2:7:P</a:t>
            </a:r>
            <a:r>
              <a:rPr lang="en" sz="1200" b="1">
                <a:solidFill>
                  <a:srgbClr val="FF0000"/>
                </a:solidFill>
              </a:rPr>
              <a:t>    </a:t>
            </a:r>
            <a:r>
              <a:rPr lang="en" sz="1000" b="1">
                <a:solidFill>
                  <a:srgbClr val="FF0000"/>
                </a:solidFill>
              </a:rPr>
              <a:t>W(Y,8)</a:t>
            </a:r>
            <a:endParaRPr>
              <a:solidFill>
                <a:srgbClr val="9900FF"/>
              </a:solidFill>
            </a:endParaRPr>
          </a:p>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sz="1000"/>
          </a:p>
          <a:p>
            <a:pPr marL="0" lvl="0" indent="0" algn="l" rtl="0">
              <a:spcBef>
                <a:spcPts val="0"/>
              </a:spcBef>
              <a:spcAft>
                <a:spcPts val="0"/>
              </a:spcAft>
              <a:buNone/>
            </a:pPr>
            <a:r>
              <a:rPr lang="en"/>
              <a:t>∞:13:B</a:t>
            </a:r>
            <a:r>
              <a:rPr lang="en" sz="1200"/>
              <a:t>  </a:t>
            </a:r>
            <a:r>
              <a:rPr lang="en" sz="1000"/>
              <a:t>D(Y)</a:t>
            </a:r>
            <a:endParaRPr sz="1000"/>
          </a:p>
          <a:p>
            <a:pPr marL="0" lvl="0" indent="0" algn="l" rtl="0">
              <a:spcBef>
                <a:spcPts val="0"/>
              </a:spcBef>
              <a:spcAft>
                <a:spcPts val="0"/>
              </a:spcAft>
              <a:buNone/>
            </a:pPr>
            <a:endParaRPr sz="1000"/>
          </a:p>
        </p:txBody>
      </p:sp>
      <p:sp>
        <p:nvSpPr>
          <p:cNvPr id="644" name="Google Shape;644;p63"/>
          <p:cNvSpPr txBox="1"/>
          <p:nvPr/>
        </p:nvSpPr>
        <p:spPr>
          <a:xfrm>
            <a:off x="6570975" y="3054650"/>
            <a:ext cx="1262700" cy="14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1:1:P</a:t>
            </a:r>
            <a:r>
              <a:rPr lang="en" sz="1200" b="1">
                <a:solidFill>
                  <a:srgbClr val="FF0000"/>
                </a:solidFill>
              </a:rPr>
              <a:t>    </a:t>
            </a:r>
            <a:r>
              <a:rPr lang="en" sz="1000" b="1">
                <a:solidFill>
                  <a:srgbClr val="FF0000"/>
                </a:solidFill>
              </a:rPr>
              <a:t>W(X,4)</a:t>
            </a:r>
            <a:endParaRPr sz="1000" b="1">
              <a:solidFill>
                <a:srgbClr val="FF0000"/>
              </a:solidFill>
            </a:endParaRPr>
          </a:p>
          <a:p>
            <a:pPr marL="0" lvl="0" indent="0" algn="l" rtl="0">
              <a:spcBef>
                <a:spcPts val="0"/>
              </a:spcBef>
              <a:spcAft>
                <a:spcPts val="0"/>
              </a:spcAft>
              <a:buNone/>
            </a:pPr>
            <a:r>
              <a:rPr lang="en" b="1">
                <a:solidFill>
                  <a:srgbClr val="FF0000"/>
                </a:solidFill>
              </a:rPr>
              <a:t>2:7:P</a:t>
            </a:r>
            <a:r>
              <a:rPr lang="en" sz="1200" b="1">
                <a:solidFill>
                  <a:srgbClr val="FF0000"/>
                </a:solidFill>
              </a:rPr>
              <a:t>    </a:t>
            </a:r>
            <a:r>
              <a:rPr lang="en" sz="1000" b="1">
                <a:solidFill>
                  <a:srgbClr val="FF0000"/>
                </a:solidFill>
              </a:rPr>
              <a:t>W(Y,8)</a:t>
            </a:r>
            <a:endParaRPr>
              <a:solidFill>
                <a:srgbClr val="9900FF"/>
              </a:solidFill>
            </a:endParaRPr>
          </a:p>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sz="1000"/>
          </a:p>
          <a:p>
            <a:pPr marL="0" lvl="0" indent="0" algn="l" rtl="0">
              <a:spcBef>
                <a:spcPts val="0"/>
              </a:spcBef>
              <a:spcAft>
                <a:spcPts val="0"/>
              </a:spcAft>
              <a:buNone/>
            </a:pPr>
            <a:r>
              <a:rPr lang="en"/>
              <a:t>∞:13:B</a:t>
            </a:r>
            <a:r>
              <a:rPr lang="en" sz="1200"/>
              <a:t>  </a:t>
            </a:r>
            <a:r>
              <a:rPr lang="en" sz="1000"/>
              <a:t>D(Y)</a:t>
            </a:r>
            <a:endParaRPr sz="1000"/>
          </a:p>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8"/>
        <p:cNvGrpSpPr/>
        <p:nvPr/>
      </p:nvGrpSpPr>
      <p:grpSpPr>
        <a:xfrm>
          <a:off x="0" y="0"/>
          <a:ext cx="0" cy="0"/>
          <a:chOff x="0" y="0"/>
          <a:chExt cx="0" cy="0"/>
        </a:xfrm>
      </p:grpSpPr>
      <p:sp>
        <p:nvSpPr>
          <p:cNvPr id="649" name="Google Shape;649;p64"/>
          <p:cNvSpPr txBox="1">
            <a:spLocks noGrp="1"/>
          </p:cNvSpPr>
          <p:nvPr>
            <p:ph type="title"/>
          </p:nvPr>
        </p:nvSpPr>
        <p:spPr>
          <a:xfrm>
            <a:off x="311700" y="445025"/>
            <a:ext cx="329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 Commit</a:t>
            </a:r>
            <a:endParaRPr>
              <a:solidFill>
                <a:srgbClr val="000000"/>
              </a:solidFill>
            </a:endParaRPr>
          </a:p>
        </p:txBody>
      </p:sp>
      <p:pic>
        <p:nvPicPr>
          <p:cNvPr id="650" name="Google Shape;650;p64"/>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651" name="Google Shape;651;p64"/>
          <p:cNvGrpSpPr/>
          <p:nvPr/>
        </p:nvGrpSpPr>
        <p:grpSpPr>
          <a:xfrm>
            <a:off x="4482875" y="293525"/>
            <a:ext cx="1998025" cy="2103400"/>
            <a:chOff x="5195850" y="686250"/>
            <a:chExt cx="1998025" cy="2103400"/>
          </a:xfrm>
        </p:grpSpPr>
        <p:sp>
          <p:nvSpPr>
            <p:cNvPr id="652" name="Google Shape;652;p64"/>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4"/>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654" name="Google Shape;654;p64"/>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13</a:t>
              </a:r>
              <a:endParaRPr/>
            </a:p>
          </p:txBody>
        </p:sp>
        <p:sp>
          <p:nvSpPr>
            <p:cNvPr id="655" name="Google Shape;655;p64"/>
            <p:cNvSpPr txBox="1"/>
            <p:nvPr/>
          </p:nvSpPr>
          <p:spPr>
            <a:xfrm>
              <a:off x="6114511" y="766950"/>
              <a:ext cx="1007089"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656" name="Google Shape;656;p64"/>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P</a:t>
              </a:r>
              <a:endParaRPr sz="2400"/>
            </a:p>
          </p:txBody>
        </p:sp>
      </p:grpSp>
      <p:grpSp>
        <p:nvGrpSpPr>
          <p:cNvPr id="657" name="Google Shape;657;p64"/>
          <p:cNvGrpSpPr/>
          <p:nvPr/>
        </p:nvGrpSpPr>
        <p:grpSpPr>
          <a:xfrm>
            <a:off x="2484925" y="2670625"/>
            <a:ext cx="1998025" cy="2103400"/>
            <a:chOff x="5195850" y="686250"/>
            <a:chExt cx="1998025" cy="2103400"/>
          </a:xfrm>
        </p:grpSpPr>
        <p:sp>
          <p:nvSpPr>
            <p:cNvPr id="658" name="Google Shape;658;p64"/>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9" name="Google Shape;659;p64"/>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p64"/>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0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5</a:t>
              </a:r>
              <a:endParaRPr/>
            </a:p>
          </p:txBody>
        </p:sp>
        <p:sp>
          <p:nvSpPr>
            <p:cNvPr id="661" name="Google Shape;661;p64"/>
            <p:cNvSpPr txBox="1"/>
            <p:nvPr/>
          </p:nvSpPr>
          <p:spPr>
            <a:xfrm>
              <a:off x="6136863" y="766950"/>
              <a:ext cx="984737"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662" name="Google Shape;662;p64"/>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663" name="Google Shape;663;p64"/>
          <p:cNvGrpSpPr/>
          <p:nvPr/>
        </p:nvGrpSpPr>
        <p:grpSpPr>
          <a:xfrm>
            <a:off x="6462100" y="2670625"/>
            <a:ext cx="1977625" cy="2103400"/>
            <a:chOff x="5195850" y="686250"/>
            <a:chExt cx="1977625" cy="2103400"/>
          </a:xfrm>
        </p:grpSpPr>
        <p:sp>
          <p:nvSpPr>
            <p:cNvPr id="664" name="Google Shape;664;p64"/>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4"/>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6" name="Google Shape;666;p64"/>
            <p:cNvSpPr txBox="1"/>
            <p:nvPr/>
          </p:nvSpPr>
          <p:spPr>
            <a:xfrm>
              <a:off x="6532675" y="1054450"/>
              <a:ext cx="6408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13</a:t>
              </a:r>
              <a:endParaRPr/>
            </a:p>
          </p:txBody>
        </p:sp>
        <p:sp>
          <p:nvSpPr>
            <p:cNvPr id="667" name="Google Shape;667;p64"/>
            <p:cNvSpPr txBox="1"/>
            <p:nvPr/>
          </p:nvSpPr>
          <p:spPr>
            <a:xfrm>
              <a:off x="6040326" y="766950"/>
              <a:ext cx="1081274"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668" name="Google Shape;668;p64"/>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669" name="Google Shape;669;p64"/>
          <p:cNvSpPr txBox="1"/>
          <p:nvPr/>
        </p:nvSpPr>
        <p:spPr>
          <a:xfrm>
            <a:off x="367300" y="1144525"/>
            <a:ext cx="2400300" cy="89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Primary </a:t>
            </a:r>
            <a:r>
              <a:rPr lang="en">
                <a:solidFill>
                  <a:srgbClr val="FF0000"/>
                </a:solidFill>
              </a:rPr>
              <a:t>commits</a:t>
            </a:r>
            <a:r>
              <a:rPr lang="en"/>
              <a:t> Its entries</a:t>
            </a:r>
            <a:endParaRPr/>
          </a:p>
        </p:txBody>
      </p:sp>
      <p:sp>
        <p:nvSpPr>
          <p:cNvPr id="670" name="Google Shape;670;p64"/>
          <p:cNvSpPr txBox="1"/>
          <p:nvPr/>
        </p:nvSpPr>
        <p:spPr>
          <a:xfrm>
            <a:off x="2582950" y="3071625"/>
            <a:ext cx="1201800" cy="13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a:p>
        </p:txBody>
      </p:sp>
      <p:sp>
        <p:nvSpPr>
          <p:cNvPr id="671" name="Google Shape;671;p64"/>
          <p:cNvSpPr txBox="1"/>
          <p:nvPr/>
        </p:nvSpPr>
        <p:spPr>
          <a:xfrm>
            <a:off x="4577925" y="684325"/>
            <a:ext cx="1262700" cy="14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rPr>
              <a:t>1:1:P</a:t>
            </a:r>
            <a:r>
              <a:rPr lang="en" sz="1200" b="1" dirty="0">
                <a:solidFill>
                  <a:srgbClr val="FF0000"/>
                </a:solidFill>
              </a:rPr>
              <a:t>    </a:t>
            </a:r>
            <a:r>
              <a:rPr lang="en" sz="1000" b="1" dirty="0">
                <a:solidFill>
                  <a:srgbClr val="FF0000"/>
                </a:solidFill>
              </a:rPr>
              <a:t>W(X,4)</a:t>
            </a:r>
            <a:endParaRPr sz="1000" b="1" dirty="0">
              <a:solidFill>
                <a:srgbClr val="FF0000"/>
              </a:solidFill>
            </a:endParaRPr>
          </a:p>
          <a:p>
            <a:pPr marL="0" lvl="0" indent="0" algn="l" rtl="0">
              <a:spcBef>
                <a:spcPts val="0"/>
              </a:spcBef>
              <a:spcAft>
                <a:spcPts val="0"/>
              </a:spcAft>
              <a:buNone/>
            </a:pPr>
            <a:r>
              <a:rPr lang="en" b="1" dirty="0">
                <a:solidFill>
                  <a:srgbClr val="FF0000"/>
                </a:solidFill>
              </a:rPr>
              <a:t>2:7:P</a:t>
            </a:r>
            <a:r>
              <a:rPr lang="en" sz="1200" b="1" dirty="0">
                <a:solidFill>
                  <a:srgbClr val="FF0000"/>
                </a:solidFill>
              </a:rPr>
              <a:t>    </a:t>
            </a:r>
            <a:r>
              <a:rPr lang="en" sz="1000" b="1" dirty="0">
                <a:solidFill>
                  <a:srgbClr val="FF0000"/>
                </a:solidFill>
              </a:rPr>
              <a:t>W(Y,8)</a:t>
            </a:r>
            <a:endParaRPr sz="1000" b="1" dirty="0">
              <a:solidFill>
                <a:srgbClr val="FF0000"/>
              </a:solidFill>
            </a:endParaRPr>
          </a:p>
          <a:p>
            <a:pPr marL="0" lvl="0" indent="0" algn="l" rtl="0">
              <a:spcBef>
                <a:spcPts val="0"/>
              </a:spcBef>
              <a:spcAft>
                <a:spcPts val="0"/>
              </a:spcAft>
              <a:buNone/>
            </a:pPr>
            <a:r>
              <a:rPr lang="en" b="1" dirty="0">
                <a:solidFill>
                  <a:srgbClr val="FF0000"/>
                </a:solidFill>
              </a:rPr>
              <a:t>3:5:B</a:t>
            </a:r>
            <a:r>
              <a:rPr lang="en" sz="1200" b="1" dirty="0">
                <a:solidFill>
                  <a:srgbClr val="FF0000"/>
                </a:solidFill>
              </a:rPr>
              <a:t>    </a:t>
            </a:r>
            <a:r>
              <a:rPr lang="en" sz="1000" b="1" dirty="0">
                <a:solidFill>
                  <a:srgbClr val="FF0000"/>
                </a:solidFill>
              </a:rPr>
              <a:t>W(Z,8)</a:t>
            </a:r>
            <a:endParaRPr b="1" dirty="0">
              <a:solidFill>
                <a:srgbClr val="FF0000"/>
              </a:solidFill>
            </a:endParaRPr>
          </a:p>
          <a:p>
            <a:pPr marL="0" lvl="0" indent="0" algn="l" rtl="0">
              <a:spcBef>
                <a:spcPts val="0"/>
              </a:spcBef>
              <a:spcAft>
                <a:spcPts val="0"/>
              </a:spcAft>
              <a:buNone/>
            </a:pPr>
            <a:r>
              <a:rPr lang="en" b="1" dirty="0">
                <a:solidFill>
                  <a:srgbClr val="FF0000"/>
                </a:solidFill>
              </a:rPr>
              <a:t>4:7:A</a:t>
            </a:r>
            <a:r>
              <a:rPr lang="en" sz="1200" b="1" dirty="0">
                <a:solidFill>
                  <a:srgbClr val="FF0000"/>
                </a:solidFill>
              </a:rPr>
              <a:t>  </a:t>
            </a:r>
            <a:r>
              <a:rPr lang="en" sz="1000" b="1" dirty="0">
                <a:solidFill>
                  <a:srgbClr val="FF0000"/>
                </a:solidFill>
              </a:rPr>
              <a:t>  W(X,3)</a:t>
            </a:r>
            <a:endParaRPr sz="1000" b="1" dirty="0">
              <a:solidFill>
                <a:srgbClr val="FF0000"/>
              </a:solidFill>
            </a:endParaRPr>
          </a:p>
          <a:p>
            <a:pPr marL="0" lvl="0" indent="0" algn="l" rtl="0">
              <a:spcBef>
                <a:spcPts val="0"/>
              </a:spcBef>
              <a:spcAft>
                <a:spcPts val="0"/>
              </a:spcAft>
              <a:buNone/>
            </a:pPr>
            <a:r>
              <a:rPr lang="en" b="1" dirty="0">
                <a:solidFill>
                  <a:srgbClr val="FF0000"/>
                </a:solidFill>
              </a:rPr>
              <a:t>5:12:A</a:t>
            </a:r>
            <a:r>
              <a:rPr lang="en" sz="1200" b="1" dirty="0">
                <a:solidFill>
                  <a:srgbClr val="FF0000"/>
                </a:solidFill>
              </a:rPr>
              <a:t>  </a:t>
            </a:r>
            <a:r>
              <a:rPr lang="en" sz="1000" b="1" dirty="0">
                <a:solidFill>
                  <a:srgbClr val="FF0000"/>
                </a:solidFill>
              </a:rPr>
              <a:t>W(Y,4)</a:t>
            </a:r>
            <a:endParaRPr sz="1000" b="1" dirty="0">
              <a:solidFill>
                <a:srgbClr val="FF0000"/>
              </a:solidFill>
            </a:endParaRPr>
          </a:p>
          <a:p>
            <a:pPr marL="0" lvl="0" indent="0" algn="l" rtl="0">
              <a:spcBef>
                <a:spcPts val="0"/>
              </a:spcBef>
              <a:spcAft>
                <a:spcPts val="0"/>
              </a:spcAft>
              <a:buNone/>
            </a:pPr>
            <a:r>
              <a:rPr lang="en" b="1" dirty="0">
                <a:solidFill>
                  <a:srgbClr val="FF0000"/>
                </a:solidFill>
              </a:rPr>
              <a:t>6:13:B</a:t>
            </a:r>
            <a:r>
              <a:rPr lang="en" sz="1200" b="1" dirty="0">
                <a:solidFill>
                  <a:srgbClr val="FF0000"/>
                </a:solidFill>
              </a:rPr>
              <a:t>  </a:t>
            </a:r>
            <a:r>
              <a:rPr lang="en" sz="1000" b="1" dirty="0">
                <a:solidFill>
                  <a:srgbClr val="FF0000"/>
                </a:solidFill>
              </a:rPr>
              <a:t>D(Y)</a:t>
            </a:r>
            <a:endParaRPr sz="1000" b="1" dirty="0">
              <a:solidFill>
                <a:srgbClr val="FF0000"/>
              </a:solidFill>
            </a:endParaRPr>
          </a:p>
          <a:p>
            <a:pPr marL="0" lvl="0" indent="0" algn="l" rtl="0">
              <a:spcBef>
                <a:spcPts val="0"/>
              </a:spcBef>
              <a:spcAft>
                <a:spcPts val="0"/>
              </a:spcAft>
              <a:buNone/>
            </a:pPr>
            <a:endParaRPr sz="1000" b="1" dirty="0">
              <a:solidFill>
                <a:srgbClr val="FF0000"/>
              </a:solidFill>
            </a:endParaRPr>
          </a:p>
        </p:txBody>
      </p:sp>
      <p:sp>
        <p:nvSpPr>
          <p:cNvPr id="672" name="Google Shape;672;p64"/>
          <p:cNvSpPr txBox="1"/>
          <p:nvPr/>
        </p:nvSpPr>
        <p:spPr>
          <a:xfrm>
            <a:off x="6570975" y="3054650"/>
            <a:ext cx="1262700" cy="14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1:1:P</a:t>
            </a:r>
            <a:r>
              <a:rPr lang="en" sz="1200" b="1">
                <a:solidFill>
                  <a:srgbClr val="FF0000"/>
                </a:solidFill>
              </a:rPr>
              <a:t>    </a:t>
            </a:r>
            <a:r>
              <a:rPr lang="en" sz="1000" b="1">
                <a:solidFill>
                  <a:srgbClr val="FF0000"/>
                </a:solidFill>
              </a:rPr>
              <a:t>W(X,4)</a:t>
            </a:r>
            <a:endParaRPr sz="1000" b="1">
              <a:solidFill>
                <a:srgbClr val="FF0000"/>
              </a:solidFill>
            </a:endParaRPr>
          </a:p>
          <a:p>
            <a:pPr marL="0" lvl="0" indent="0" algn="l" rtl="0">
              <a:spcBef>
                <a:spcPts val="0"/>
              </a:spcBef>
              <a:spcAft>
                <a:spcPts val="0"/>
              </a:spcAft>
              <a:buNone/>
            </a:pPr>
            <a:r>
              <a:rPr lang="en" b="1">
                <a:solidFill>
                  <a:srgbClr val="FF0000"/>
                </a:solidFill>
              </a:rPr>
              <a:t>2:7:P</a:t>
            </a:r>
            <a:r>
              <a:rPr lang="en" sz="1200" b="1">
                <a:solidFill>
                  <a:srgbClr val="FF0000"/>
                </a:solidFill>
              </a:rPr>
              <a:t>    </a:t>
            </a:r>
            <a:r>
              <a:rPr lang="en" sz="1000" b="1">
                <a:solidFill>
                  <a:srgbClr val="FF0000"/>
                </a:solidFill>
              </a:rPr>
              <a:t>W(Y,8)</a:t>
            </a:r>
            <a:endParaRPr sz="1000" b="1">
              <a:solidFill>
                <a:srgbClr val="FF0000"/>
              </a:solidFill>
            </a:endParaRPr>
          </a:p>
          <a:p>
            <a:pPr marL="0" lvl="0" indent="0" algn="l" rtl="0">
              <a:spcBef>
                <a:spcPts val="0"/>
              </a:spcBef>
              <a:spcAft>
                <a:spcPts val="0"/>
              </a:spcAft>
              <a:buNone/>
            </a:pPr>
            <a:r>
              <a:rPr lang="en"/>
              <a:t>∞:5:B</a:t>
            </a:r>
            <a:r>
              <a:rPr lang="en" sz="1200"/>
              <a:t>    </a:t>
            </a:r>
            <a:r>
              <a:rPr lang="en" sz="1000"/>
              <a:t>W(Z,8)</a:t>
            </a:r>
            <a:endParaRPr/>
          </a:p>
          <a:p>
            <a:pPr marL="0" lvl="0" indent="0" algn="l" rtl="0">
              <a:spcBef>
                <a:spcPts val="0"/>
              </a:spcBef>
              <a:spcAft>
                <a:spcPts val="0"/>
              </a:spcAft>
              <a:buNone/>
            </a:pPr>
            <a:r>
              <a:rPr lang="en"/>
              <a:t>∞:7:A</a:t>
            </a:r>
            <a:r>
              <a:rPr lang="en" sz="1200"/>
              <a:t>  </a:t>
            </a:r>
            <a:r>
              <a:rPr lang="en" sz="1000"/>
              <a:t>  W(X,3)</a:t>
            </a:r>
            <a:endParaRPr sz="1000"/>
          </a:p>
          <a:p>
            <a:pPr marL="0" lvl="0" indent="0" algn="l" rtl="0">
              <a:spcBef>
                <a:spcPts val="0"/>
              </a:spcBef>
              <a:spcAft>
                <a:spcPts val="0"/>
              </a:spcAft>
              <a:buNone/>
            </a:pPr>
            <a:r>
              <a:rPr lang="en"/>
              <a:t>∞:12:A</a:t>
            </a:r>
            <a:r>
              <a:rPr lang="en" sz="1200"/>
              <a:t>  </a:t>
            </a:r>
            <a:r>
              <a:rPr lang="en" sz="1000"/>
              <a:t>W(Y,4)</a:t>
            </a:r>
            <a:endParaRPr sz="1000"/>
          </a:p>
          <a:p>
            <a:pPr marL="0" lvl="0" indent="0" algn="l" rtl="0">
              <a:spcBef>
                <a:spcPts val="0"/>
              </a:spcBef>
              <a:spcAft>
                <a:spcPts val="0"/>
              </a:spcAft>
              <a:buNone/>
            </a:pPr>
            <a:r>
              <a:rPr lang="en"/>
              <a:t>∞:13:B</a:t>
            </a:r>
            <a:r>
              <a:rPr lang="en" sz="1200"/>
              <a:t>  </a:t>
            </a:r>
            <a:r>
              <a:rPr lang="en" sz="1000"/>
              <a:t>D(Y)</a:t>
            </a:r>
            <a:endParaRPr sz="1000"/>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CAP Theorem</a:t>
            </a:r>
            <a:endParaRPr/>
          </a:p>
        </p:txBody>
      </p:sp>
      <p:grpSp>
        <p:nvGrpSpPr>
          <p:cNvPr id="118" name="Google Shape;118;p28"/>
          <p:cNvGrpSpPr/>
          <p:nvPr/>
        </p:nvGrpSpPr>
        <p:grpSpPr>
          <a:xfrm>
            <a:off x="2790943" y="1406018"/>
            <a:ext cx="3562106" cy="1940796"/>
            <a:chOff x="1540650" y="1507875"/>
            <a:chExt cx="4683900" cy="2552000"/>
          </a:xfrm>
        </p:grpSpPr>
        <p:pic>
          <p:nvPicPr>
            <p:cNvPr id="119" name="Google Shape;119;p28"/>
            <p:cNvPicPr preferRelativeResize="0"/>
            <p:nvPr/>
          </p:nvPicPr>
          <p:blipFill rotWithShape="1">
            <a:blip r:embed="rId3">
              <a:alphaModFix/>
            </a:blip>
            <a:srcRect b="75943"/>
            <a:stretch/>
          </p:blipFill>
          <p:spPr>
            <a:xfrm>
              <a:off x="1540650" y="1507875"/>
              <a:ext cx="4683900" cy="682825"/>
            </a:xfrm>
            <a:prstGeom prst="rect">
              <a:avLst/>
            </a:prstGeom>
            <a:noFill/>
            <a:ln>
              <a:noFill/>
            </a:ln>
          </p:spPr>
        </p:pic>
        <p:pic>
          <p:nvPicPr>
            <p:cNvPr id="120" name="Google Shape;120;p28"/>
            <p:cNvPicPr preferRelativeResize="0"/>
            <p:nvPr/>
          </p:nvPicPr>
          <p:blipFill rotWithShape="1">
            <a:blip r:embed="rId3">
              <a:alphaModFix/>
            </a:blip>
            <a:srcRect t="34013" b="28907"/>
            <a:stretch/>
          </p:blipFill>
          <p:spPr>
            <a:xfrm>
              <a:off x="1540650" y="2257650"/>
              <a:ext cx="4683900" cy="1052462"/>
            </a:xfrm>
            <a:prstGeom prst="rect">
              <a:avLst/>
            </a:prstGeom>
            <a:noFill/>
            <a:ln>
              <a:noFill/>
            </a:ln>
          </p:spPr>
        </p:pic>
        <p:pic>
          <p:nvPicPr>
            <p:cNvPr id="121" name="Google Shape;121;p28"/>
            <p:cNvPicPr preferRelativeResize="0"/>
            <p:nvPr/>
          </p:nvPicPr>
          <p:blipFill rotWithShape="1">
            <a:blip r:embed="rId3">
              <a:alphaModFix/>
            </a:blip>
            <a:srcRect t="75943"/>
            <a:stretch/>
          </p:blipFill>
          <p:spPr>
            <a:xfrm>
              <a:off x="1540650" y="3377050"/>
              <a:ext cx="4683900" cy="682825"/>
            </a:xfrm>
            <a:prstGeom prst="rect">
              <a:avLst/>
            </a:prstGeom>
            <a:noFill/>
            <a:ln>
              <a:noFill/>
            </a:ln>
          </p:spPr>
        </p:pic>
      </p:grpSp>
      <p:sp>
        <p:nvSpPr>
          <p:cNvPr id="122" name="Google Shape;122;p28"/>
          <p:cNvSpPr txBox="1">
            <a:spLocks noGrp="1"/>
          </p:cNvSpPr>
          <p:nvPr>
            <p:ph type="body" idx="1"/>
          </p:nvPr>
        </p:nvSpPr>
        <p:spPr>
          <a:xfrm>
            <a:off x="990150" y="3735100"/>
            <a:ext cx="71637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2400"/>
              </a:spcAft>
              <a:buNone/>
            </a:pPr>
            <a:r>
              <a:rPr lang="en" sz="2000" i="1">
                <a:solidFill>
                  <a:schemeClr val="dk1"/>
                </a:solidFill>
              </a:rPr>
              <a:t>During network partitions, impossible to achieve both C and A</a:t>
            </a:r>
            <a:endParaRPr sz="2000" i="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1"/>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76"/>
        <p:cNvGrpSpPr/>
        <p:nvPr/>
      </p:nvGrpSpPr>
      <p:grpSpPr>
        <a:xfrm>
          <a:off x="0" y="0"/>
          <a:ext cx="0" cy="0"/>
          <a:chOff x="0" y="0"/>
          <a:chExt cx="0" cy="0"/>
        </a:xfrm>
      </p:grpSpPr>
      <p:sp>
        <p:nvSpPr>
          <p:cNvPr id="677" name="Google Shape;677;p65"/>
          <p:cNvSpPr txBox="1">
            <a:spLocks noGrp="1"/>
          </p:cNvSpPr>
          <p:nvPr>
            <p:ph type="title"/>
          </p:nvPr>
        </p:nvSpPr>
        <p:spPr>
          <a:xfrm>
            <a:off x="311700" y="445025"/>
            <a:ext cx="4030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Bayou</a:t>
            </a:r>
            <a:endParaRPr sz="1800">
              <a:solidFill>
                <a:srgbClr val="000000"/>
              </a:solidFill>
            </a:endParaRPr>
          </a:p>
        </p:txBody>
      </p:sp>
      <p:pic>
        <p:nvPicPr>
          <p:cNvPr id="678" name="Google Shape;678;p65"/>
          <p:cNvPicPr preferRelativeResize="0"/>
          <p:nvPr/>
        </p:nvPicPr>
        <p:blipFill>
          <a:blip r:embed="rId3">
            <a:alphaModFix/>
          </a:blip>
          <a:stretch>
            <a:fillRect/>
          </a:stretch>
        </p:blipFill>
        <p:spPr>
          <a:xfrm>
            <a:off x="152400" y="3531825"/>
            <a:ext cx="85725" cy="381000"/>
          </a:xfrm>
          <a:prstGeom prst="rect">
            <a:avLst/>
          </a:prstGeom>
          <a:noFill/>
          <a:ln>
            <a:noFill/>
          </a:ln>
        </p:spPr>
      </p:pic>
      <p:grpSp>
        <p:nvGrpSpPr>
          <p:cNvPr id="679" name="Google Shape;679;p65"/>
          <p:cNvGrpSpPr/>
          <p:nvPr/>
        </p:nvGrpSpPr>
        <p:grpSpPr>
          <a:xfrm>
            <a:off x="4482875" y="293525"/>
            <a:ext cx="1998025" cy="2103400"/>
            <a:chOff x="5195850" y="686250"/>
            <a:chExt cx="1998025" cy="2103400"/>
          </a:xfrm>
        </p:grpSpPr>
        <p:sp>
          <p:nvSpPr>
            <p:cNvPr id="680" name="Google Shape;680;p65"/>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5"/>
            <p:cNvSpPr/>
            <p:nvPr/>
          </p:nvSpPr>
          <p:spPr>
            <a:xfrm>
              <a:off x="5320625" y="1130200"/>
              <a:ext cx="11079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682" name="Google Shape;682;p65"/>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13</a:t>
              </a:r>
              <a:endParaRPr/>
            </a:p>
          </p:txBody>
        </p:sp>
        <p:sp>
          <p:nvSpPr>
            <p:cNvPr id="683" name="Google Shape;683;p65"/>
            <p:cNvSpPr txBox="1"/>
            <p:nvPr/>
          </p:nvSpPr>
          <p:spPr>
            <a:xfrm>
              <a:off x="6090992" y="766950"/>
              <a:ext cx="1030608"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684" name="Google Shape;684;p65"/>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P</a:t>
              </a:r>
              <a:endParaRPr sz="2400"/>
            </a:p>
          </p:txBody>
        </p:sp>
      </p:grpSp>
      <p:grpSp>
        <p:nvGrpSpPr>
          <p:cNvPr id="685" name="Google Shape;685;p65"/>
          <p:cNvGrpSpPr/>
          <p:nvPr/>
        </p:nvGrpSpPr>
        <p:grpSpPr>
          <a:xfrm>
            <a:off x="2484925" y="2670625"/>
            <a:ext cx="1998025" cy="2103400"/>
            <a:chOff x="5195850" y="686250"/>
            <a:chExt cx="1998025" cy="2103400"/>
          </a:xfrm>
        </p:grpSpPr>
        <p:sp>
          <p:nvSpPr>
            <p:cNvPr id="686" name="Google Shape;686;p65"/>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7" name="Google Shape;687;p65"/>
            <p:cNvSpPr/>
            <p:nvPr/>
          </p:nvSpPr>
          <p:spPr>
            <a:xfrm>
              <a:off x="5331125" y="1130200"/>
              <a:ext cx="10974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8" name="Google Shape;688;p65"/>
            <p:cNvSpPr txBox="1"/>
            <p:nvPr/>
          </p:nvSpPr>
          <p:spPr>
            <a:xfrm>
              <a:off x="6532675" y="1054450"/>
              <a:ext cx="6612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13</a:t>
              </a:r>
              <a:endParaRPr/>
            </a:p>
          </p:txBody>
        </p:sp>
        <p:sp>
          <p:nvSpPr>
            <p:cNvPr id="689" name="Google Shape;689;p65"/>
            <p:cNvSpPr txBox="1"/>
            <p:nvPr/>
          </p:nvSpPr>
          <p:spPr>
            <a:xfrm>
              <a:off x="6121183" y="766950"/>
              <a:ext cx="1000417"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690" name="Google Shape;690;p65"/>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a:t>
              </a:r>
              <a:endParaRPr sz="2400"/>
            </a:p>
          </p:txBody>
        </p:sp>
      </p:grpSp>
      <p:grpSp>
        <p:nvGrpSpPr>
          <p:cNvPr id="691" name="Google Shape;691;p65"/>
          <p:cNvGrpSpPr/>
          <p:nvPr/>
        </p:nvGrpSpPr>
        <p:grpSpPr>
          <a:xfrm>
            <a:off x="6462100" y="2670625"/>
            <a:ext cx="1977625" cy="2103400"/>
            <a:chOff x="5195850" y="686250"/>
            <a:chExt cx="1977625" cy="2103400"/>
          </a:xfrm>
        </p:grpSpPr>
        <p:sp>
          <p:nvSpPr>
            <p:cNvPr id="692" name="Google Shape;692;p65"/>
            <p:cNvSpPr/>
            <p:nvPr/>
          </p:nvSpPr>
          <p:spPr>
            <a:xfrm>
              <a:off x="5240425" y="789250"/>
              <a:ext cx="1862700" cy="200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5"/>
            <p:cNvSpPr/>
            <p:nvPr/>
          </p:nvSpPr>
          <p:spPr>
            <a:xfrm>
              <a:off x="5319925" y="1130200"/>
              <a:ext cx="1108500" cy="1592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4" name="Google Shape;694;p65"/>
            <p:cNvSpPr txBox="1"/>
            <p:nvPr/>
          </p:nvSpPr>
          <p:spPr>
            <a:xfrm>
              <a:off x="6532675" y="1054450"/>
              <a:ext cx="6408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 7 </a:t>
              </a:r>
              <a:endParaRPr/>
            </a:p>
            <a:p>
              <a:pPr marL="0" lvl="0" indent="0" algn="l" rtl="0">
                <a:spcBef>
                  <a:spcPts val="0"/>
                </a:spcBef>
                <a:spcAft>
                  <a:spcPts val="0"/>
                </a:spcAft>
                <a:buNone/>
              </a:pPr>
              <a:r>
                <a:rPr lang="en"/>
                <a:t>A: 12</a:t>
              </a:r>
              <a:endParaRPr/>
            </a:p>
            <a:p>
              <a:pPr marL="0" lvl="0" indent="0" algn="l" rtl="0">
                <a:spcBef>
                  <a:spcPts val="0"/>
                </a:spcBef>
                <a:spcAft>
                  <a:spcPts val="0"/>
                </a:spcAft>
                <a:buNone/>
              </a:pPr>
              <a:r>
                <a:rPr lang="en"/>
                <a:t>B: 13</a:t>
              </a:r>
              <a:endParaRPr/>
            </a:p>
          </p:txBody>
        </p:sp>
        <p:sp>
          <p:nvSpPr>
            <p:cNvPr id="695" name="Google Shape;695;p65"/>
            <p:cNvSpPr txBox="1"/>
            <p:nvPr/>
          </p:nvSpPr>
          <p:spPr>
            <a:xfrm>
              <a:off x="5977609" y="766950"/>
              <a:ext cx="1143991" cy="3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Versions</a:t>
              </a:r>
              <a:endParaRPr dirty="0"/>
            </a:p>
          </p:txBody>
        </p:sp>
        <p:sp>
          <p:nvSpPr>
            <p:cNvPr id="696" name="Google Shape;696;p65"/>
            <p:cNvSpPr txBox="1"/>
            <p:nvPr/>
          </p:nvSpPr>
          <p:spPr>
            <a:xfrm>
              <a:off x="5195850" y="686250"/>
              <a:ext cx="419100"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a:t>
              </a:r>
              <a:endParaRPr sz="2400"/>
            </a:p>
          </p:txBody>
        </p:sp>
      </p:grpSp>
      <p:sp>
        <p:nvSpPr>
          <p:cNvPr id="697" name="Google Shape;697;p65"/>
          <p:cNvSpPr txBox="1"/>
          <p:nvPr/>
        </p:nvSpPr>
        <p:spPr>
          <a:xfrm>
            <a:off x="367300" y="1144525"/>
            <a:ext cx="3276600" cy="10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After a number of commits</a:t>
            </a:r>
            <a:endParaRPr/>
          </a:p>
          <a:p>
            <a:pPr marL="0" lvl="0" indent="0" algn="l" rtl="0">
              <a:spcBef>
                <a:spcPts val="0"/>
              </a:spcBef>
              <a:spcAft>
                <a:spcPts val="0"/>
              </a:spcAft>
              <a:buNone/>
            </a:pPr>
            <a:r>
              <a:rPr lang="en"/>
              <a:t>and anti-entropy sessions</a:t>
            </a:r>
            <a:endParaRPr/>
          </a:p>
          <a:p>
            <a:pPr marL="0" lvl="0" indent="0" algn="l" rtl="0">
              <a:spcBef>
                <a:spcPts val="0"/>
              </a:spcBef>
              <a:spcAft>
                <a:spcPts val="0"/>
              </a:spcAft>
              <a:buNone/>
            </a:pPr>
            <a:r>
              <a:rPr lang="en"/>
              <a:t>(without further writes)</a:t>
            </a:r>
            <a:endParaRPr/>
          </a:p>
        </p:txBody>
      </p:sp>
      <p:sp>
        <p:nvSpPr>
          <p:cNvPr id="698" name="Google Shape;698;p65"/>
          <p:cNvSpPr txBox="1"/>
          <p:nvPr/>
        </p:nvSpPr>
        <p:spPr>
          <a:xfrm>
            <a:off x="2582950" y="3071625"/>
            <a:ext cx="1262700" cy="13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1:1:P</a:t>
            </a:r>
            <a:r>
              <a:rPr lang="en" sz="1200" b="1">
                <a:solidFill>
                  <a:srgbClr val="FF0000"/>
                </a:solidFill>
              </a:rPr>
              <a:t>    </a:t>
            </a:r>
            <a:r>
              <a:rPr lang="en" sz="1000" b="1">
                <a:solidFill>
                  <a:srgbClr val="FF0000"/>
                </a:solidFill>
              </a:rPr>
              <a:t>W(X,4)</a:t>
            </a:r>
            <a:endParaRPr sz="1000" b="1">
              <a:solidFill>
                <a:srgbClr val="FF0000"/>
              </a:solidFill>
            </a:endParaRPr>
          </a:p>
          <a:p>
            <a:pPr marL="0" lvl="0" indent="0" algn="l" rtl="0">
              <a:spcBef>
                <a:spcPts val="0"/>
              </a:spcBef>
              <a:spcAft>
                <a:spcPts val="0"/>
              </a:spcAft>
              <a:buNone/>
            </a:pPr>
            <a:r>
              <a:rPr lang="en" b="1">
                <a:solidFill>
                  <a:srgbClr val="FF0000"/>
                </a:solidFill>
              </a:rPr>
              <a:t>2:7:P</a:t>
            </a:r>
            <a:r>
              <a:rPr lang="en" sz="1200" b="1">
                <a:solidFill>
                  <a:srgbClr val="FF0000"/>
                </a:solidFill>
              </a:rPr>
              <a:t>    </a:t>
            </a:r>
            <a:r>
              <a:rPr lang="en" sz="1000" b="1">
                <a:solidFill>
                  <a:srgbClr val="FF0000"/>
                </a:solidFill>
              </a:rPr>
              <a:t>W(Y,8)</a:t>
            </a:r>
            <a:endParaRPr sz="1000" b="1">
              <a:solidFill>
                <a:srgbClr val="FF0000"/>
              </a:solidFill>
            </a:endParaRPr>
          </a:p>
          <a:p>
            <a:pPr marL="0" lvl="0" indent="0" algn="l" rtl="0">
              <a:spcBef>
                <a:spcPts val="0"/>
              </a:spcBef>
              <a:spcAft>
                <a:spcPts val="0"/>
              </a:spcAft>
              <a:buNone/>
            </a:pPr>
            <a:r>
              <a:rPr lang="en" b="1">
                <a:solidFill>
                  <a:srgbClr val="FF0000"/>
                </a:solidFill>
              </a:rPr>
              <a:t>3:5:B</a:t>
            </a:r>
            <a:r>
              <a:rPr lang="en" sz="1200" b="1">
                <a:solidFill>
                  <a:srgbClr val="FF0000"/>
                </a:solidFill>
              </a:rPr>
              <a:t>    </a:t>
            </a:r>
            <a:r>
              <a:rPr lang="en" sz="1000" b="1">
                <a:solidFill>
                  <a:srgbClr val="FF0000"/>
                </a:solidFill>
              </a:rPr>
              <a:t>W(Z,8)</a:t>
            </a:r>
            <a:endParaRPr b="1">
              <a:solidFill>
                <a:srgbClr val="FF0000"/>
              </a:solidFill>
            </a:endParaRPr>
          </a:p>
          <a:p>
            <a:pPr marL="0" lvl="0" indent="0" algn="l" rtl="0">
              <a:spcBef>
                <a:spcPts val="0"/>
              </a:spcBef>
              <a:spcAft>
                <a:spcPts val="0"/>
              </a:spcAft>
              <a:buNone/>
            </a:pPr>
            <a:r>
              <a:rPr lang="en" b="1">
                <a:solidFill>
                  <a:srgbClr val="FF0000"/>
                </a:solidFill>
              </a:rPr>
              <a:t>4:7:A</a:t>
            </a:r>
            <a:r>
              <a:rPr lang="en" sz="1200" b="1">
                <a:solidFill>
                  <a:srgbClr val="FF0000"/>
                </a:solidFill>
              </a:rPr>
              <a:t>  </a:t>
            </a:r>
            <a:r>
              <a:rPr lang="en" sz="1000" b="1">
                <a:solidFill>
                  <a:srgbClr val="FF0000"/>
                </a:solidFill>
              </a:rPr>
              <a:t>  W(X,3)</a:t>
            </a:r>
            <a:endParaRPr sz="1000" b="1">
              <a:solidFill>
                <a:srgbClr val="FF0000"/>
              </a:solidFill>
            </a:endParaRPr>
          </a:p>
          <a:p>
            <a:pPr marL="0" lvl="0" indent="0" algn="l" rtl="0">
              <a:spcBef>
                <a:spcPts val="0"/>
              </a:spcBef>
              <a:spcAft>
                <a:spcPts val="0"/>
              </a:spcAft>
              <a:buNone/>
            </a:pPr>
            <a:r>
              <a:rPr lang="en" b="1">
                <a:solidFill>
                  <a:srgbClr val="FF0000"/>
                </a:solidFill>
              </a:rPr>
              <a:t>5:12:A</a:t>
            </a:r>
            <a:r>
              <a:rPr lang="en" sz="1200" b="1">
                <a:solidFill>
                  <a:srgbClr val="FF0000"/>
                </a:solidFill>
              </a:rPr>
              <a:t>  </a:t>
            </a:r>
            <a:r>
              <a:rPr lang="en" sz="1000" b="1">
                <a:solidFill>
                  <a:srgbClr val="FF0000"/>
                </a:solidFill>
              </a:rPr>
              <a:t>W(Y,4)</a:t>
            </a:r>
            <a:endParaRPr sz="1000" b="1">
              <a:solidFill>
                <a:srgbClr val="FF0000"/>
              </a:solidFill>
            </a:endParaRPr>
          </a:p>
          <a:p>
            <a:pPr marL="0" lvl="0" indent="0" algn="l" rtl="0">
              <a:spcBef>
                <a:spcPts val="0"/>
              </a:spcBef>
              <a:spcAft>
                <a:spcPts val="0"/>
              </a:spcAft>
              <a:buNone/>
            </a:pPr>
            <a:r>
              <a:rPr lang="en" b="1">
                <a:solidFill>
                  <a:srgbClr val="FF0000"/>
                </a:solidFill>
              </a:rPr>
              <a:t>6:13:B</a:t>
            </a:r>
            <a:r>
              <a:rPr lang="en" sz="1200" b="1">
                <a:solidFill>
                  <a:srgbClr val="FF0000"/>
                </a:solidFill>
              </a:rPr>
              <a:t>  </a:t>
            </a:r>
            <a:r>
              <a:rPr lang="en" sz="1000" b="1">
                <a:solidFill>
                  <a:srgbClr val="FF0000"/>
                </a:solidFill>
              </a:rPr>
              <a:t>D(Y)</a:t>
            </a:r>
            <a:endParaRPr sz="1000" b="1">
              <a:solidFill>
                <a:srgbClr val="FF0000"/>
              </a:solidFill>
            </a:endParaRPr>
          </a:p>
          <a:p>
            <a:pPr marL="0" lvl="0" indent="0" algn="l" rtl="0">
              <a:spcBef>
                <a:spcPts val="0"/>
              </a:spcBef>
              <a:spcAft>
                <a:spcPts val="0"/>
              </a:spcAft>
              <a:buNone/>
            </a:pPr>
            <a:endParaRPr sz="1000" b="1">
              <a:solidFill>
                <a:srgbClr val="FF0000"/>
              </a:solidFill>
            </a:endParaRPr>
          </a:p>
        </p:txBody>
      </p:sp>
      <p:sp>
        <p:nvSpPr>
          <p:cNvPr id="699" name="Google Shape;699;p65"/>
          <p:cNvSpPr txBox="1"/>
          <p:nvPr/>
        </p:nvSpPr>
        <p:spPr>
          <a:xfrm>
            <a:off x="4577925" y="684325"/>
            <a:ext cx="1262700" cy="14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rPr>
              <a:t>1:1:P</a:t>
            </a:r>
            <a:r>
              <a:rPr lang="en" sz="1200" b="1" dirty="0">
                <a:solidFill>
                  <a:srgbClr val="FF0000"/>
                </a:solidFill>
              </a:rPr>
              <a:t>    </a:t>
            </a:r>
            <a:r>
              <a:rPr lang="en" sz="1000" b="1" dirty="0">
                <a:solidFill>
                  <a:srgbClr val="FF0000"/>
                </a:solidFill>
              </a:rPr>
              <a:t>W(X,4)</a:t>
            </a:r>
            <a:endParaRPr sz="1000" b="1" dirty="0">
              <a:solidFill>
                <a:srgbClr val="FF0000"/>
              </a:solidFill>
            </a:endParaRPr>
          </a:p>
          <a:p>
            <a:pPr marL="0" lvl="0" indent="0" algn="l" rtl="0">
              <a:spcBef>
                <a:spcPts val="0"/>
              </a:spcBef>
              <a:spcAft>
                <a:spcPts val="0"/>
              </a:spcAft>
              <a:buNone/>
            </a:pPr>
            <a:r>
              <a:rPr lang="en" b="1" dirty="0">
                <a:solidFill>
                  <a:srgbClr val="FF0000"/>
                </a:solidFill>
              </a:rPr>
              <a:t>2:7:P</a:t>
            </a:r>
            <a:r>
              <a:rPr lang="en" sz="1200" b="1" dirty="0">
                <a:solidFill>
                  <a:srgbClr val="FF0000"/>
                </a:solidFill>
              </a:rPr>
              <a:t>    </a:t>
            </a:r>
            <a:r>
              <a:rPr lang="en" sz="1000" b="1" dirty="0">
                <a:solidFill>
                  <a:srgbClr val="FF0000"/>
                </a:solidFill>
              </a:rPr>
              <a:t>W(Y,8)</a:t>
            </a:r>
            <a:endParaRPr sz="1000" b="1" dirty="0">
              <a:solidFill>
                <a:srgbClr val="FF0000"/>
              </a:solidFill>
            </a:endParaRPr>
          </a:p>
          <a:p>
            <a:pPr marL="0" lvl="0" indent="0" algn="l" rtl="0">
              <a:spcBef>
                <a:spcPts val="0"/>
              </a:spcBef>
              <a:spcAft>
                <a:spcPts val="0"/>
              </a:spcAft>
              <a:buNone/>
            </a:pPr>
            <a:r>
              <a:rPr lang="en" b="1" dirty="0">
                <a:solidFill>
                  <a:srgbClr val="FF0000"/>
                </a:solidFill>
              </a:rPr>
              <a:t>3:5:B</a:t>
            </a:r>
            <a:r>
              <a:rPr lang="en" sz="1200" b="1" dirty="0">
                <a:solidFill>
                  <a:srgbClr val="FF0000"/>
                </a:solidFill>
              </a:rPr>
              <a:t>    </a:t>
            </a:r>
            <a:r>
              <a:rPr lang="en" sz="1000" b="1" dirty="0">
                <a:solidFill>
                  <a:srgbClr val="FF0000"/>
                </a:solidFill>
              </a:rPr>
              <a:t>W(Z,8)</a:t>
            </a:r>
            <a:endParaRPr b="1" dirty="0">
              <a:solidFill>
                <a:srgbClr val="FF0000"/>
              </a:solidFill>
            </a:endParaRPr>
          </a:p>
          <a:p>
            <a:pPr marL="0" lvl="0" indent="0" algn="l" rtl="0">
              <a:spcBef>
                <a:spcPts val="0"/>
              </a:spcBef>
              <a:spcAft>
                <a:spcPts val="0"/>
              </a:spcAft>
              <a:buNone/>
            </a:pPr>
            <a:r>
              <a:rPr lang="en" b="1" dirty="0">
                <a:solidFill>
                  <a:srgbClr val="FF0000"/>
                </a:solidFill>
              </a:rPr>
              <a:t>4:7:A</a:t>
            </a:r>
            <a:r>
              <a:rPr lang="en" sz="1200" b="1" dirty="0">
                <a:solidFill>
                  <a:srgbClr val="FF0000"/>
                </a:solidFill>
              </a:rPr>
              <a:t>  </a:t>
            </a:r>
            <a:r>
              <a:rPr lang="en" sz="1000" b="1" dirty="0">
                <a:solidFill>
                  <a:srgbClr val="FF0000"/>
                </a:solidFill>
              </a:rPr>
              <a:t>  W(X,3)</a:t>
            </a:r>
            <a:endParaRPr sz="1000" b="1" dirty="0">
              <a:solidFill>
                <a:srgbClr val="FF0000"/>
              </a:solidFill>
            </a:endParaRPr>
          </a:p>
          <a:p>
            <a:pPr marL="0" lvl="0" indent="0" algn="l" rtl="0">
              <a:spcBef>
                <a:spcPts val="0"/>
              </a:spcBef>
              <a:spcAft>
                <a:spcPts val="0"/>
              </a:spcAft>
              <a:buNone/>
            </a:pPr>
            <a:r>
              <a:rPr lang="en" b="1" dirty="0">
                <a:solidFill>
                  <a:srgbClr val="FF0000"/>
                </a:solidFill>
              </a:rPr>
              <a:t>5:12:A</a:t>
            </a:r>
            <a:r>
              <a:rPr lang="en" sz="1200" b="1" dirty="0">
                <a:solidFill>
                  <a:srgbClr val="FF0000"/>
                </a:solidFill>
              </a:rPr>
              <a:t>  </a:t>
            </a:r>
            <a:r>
              <a:rPr lang="en" sz="1000" b="1" dirty="0">
                <a:solidFill>
                  <a:srgbClr val="FF0000"/>
                </a:solidFill>
              </a:rPr>
              <a:t>W(Y,4)</a:t>
            </a:r>
            <a:endParaRPr sz="1000" b="1" dirty="0">
              <a:solidFill>
                <a:srgbClr val="FF0000"/>
              </a:solidFill>
            </a:endParaRPr>
          </a:p>
          <a:p>
            <a:pPr marL="0" lvl="0" indent="0" algn="l" rtl="0">
              <a:spcBef>
                <a:spcPts val="0"/>
              </a:spcBef>
              <a:spcAft>
                <a:spcPts val="0"/>
              </a:spcAft>
              <a:buNone/>
            </a:pPr>
            <a:r>
              <a:rPr lang="en" b="1" dirty="0">
                <a:solidFill>
                  <a:srgbClr val="FF0000"/>
                </a:solidFill>
              </a:rPr>
              <a:t>6:13:B</a:t>
            </a:r>
            <a:r>
              <a:rPr lang="en" sz="1200" b="1" dirty="0">
                <a:solidFill>
                  <a:srgbClr val="FF0000"/>
                </a:solidFill>
              </a:rPr>
              <a:t>  </a:t>
            </a:r>
            <a:r>
              <a:rPr lang="en" sz="1000" b="1" dirty="0">
                <a:solidFill>
                  <a:srgbClr val="FF0000"/>
                </a:solidFill>
              </a:rPr>
              <a:t>D(Y)</a:t>
            </a:r>
            <a:endParaRPr sz="1000" b="1" dirty="0">
              <a:solidFill>
                <a:srgbClr val="FF0000"/>
              </a:solidFill>
            </a:endParaRPr>
          </a:p>
          <a:p>
            <a:pPr marL="0" lvl="0" indent="0" algn="l" rtl="0">
              <a:spcBef>
                <a:spcPts val="0"/>
              </a:spcBef>
              <a:spcAft>
                <a:spcPts val="0"/>
              </a:spcAft>
              <a:buNone/>
            </a:pPr>
            <a:endParaRPr sz="1000" b="1" dirty="0">
              <a:solidFill>
                <a:srgbClr val="FF0000"/>
              </a:solidFill>
            </a:endParaRPr>
          </a:p>
        </p:txBody>
      </p:sp>
      <p:sp>
        <p:nvSpPr>
          <p:cNvPr id="700" name="Google Shape;700;p65"/>
          <p:cNvSpPr txBox="1"/>
          <p:nvPr/>
        </p:nvSpPr>
        <p:spPr>
          <a:xfrm>
            <a:off x="6570975" y="3054650"/>
            <a:ext cx="1262700" cy="14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1:1:P</a:t>
            </a:r>
            <a:r>
              <a:rPr lang="en" sz="1200" b="1">
                <a:solidFill>
                  <a:srgbClr val="FF0000"/>
                </a:solidFill>
              </a:rPr>
              <a:t>    </a:t>
            </a:r>
            <a:r>
              <a:rPr lang="en" sz="1000" b="1">
                <a:solidFill>
                  <a:srgbClr val="FF0000"/>
                </a:solidFill>
              </a:rPr>
              <a:t>W(X,4)</a:t>
            </a:r>
            <a:endParaRPr sz="1000" b="1">
              <a:solidFill>
                <a:srgbClr val="FF0000"/>
              </a:solidFill>
            </a:endParaRPr>
          </a:p>
          <a:p>
            <a:pPr marL="0" lvl="0" indent="0" algn="l" rtl="0">
              <a:spcBef>
                <a:spcPts val="0"/>
              </a:spcBef>
              <a:spcAft>
                <a:spcPts val="0"/>
              </a:spcAft>
              <a:buNone/>
            </a:pPr>
            <a:r>
              <a:rPr lang="en" b="1">
                <a:solidFill>
                  <a:srgbClr val="FF0000"/>
                </a:solidFill>
              </a:rPr>
              <a:t>2:7:P</a:t>
            </a:r>
            <a:r>
              <a:rPr lang="en" sz="1200" b="1">
                <a:solidFill>
                  <a:srgbClr val="FF0000"/>
                </a:solidFill>
              </a:rPr>
              <a:t>    </a:t>
            </a:r>
            <a:r>
              <a:rPr lang="en" sz="1000" b="1">
                <a:solidFill>
                  <a:srgbClr val="FF0000"/>
                </a:solidFill>
              </a:rPr>
              <a:t>W(Y,8)</a:t>
            </a:r>
            <a:endParaRPr sz="1000" b="1">
              <a:solidFill>
                <a:srgbClr val="FF0000"/>
              </a:solidFill>
            </a:endParaRPr>
          </a:p>
          <a:p>
            <a:pPr marL="0" lvl="0" indent="0" algn="l" rtl="0">
              <a:spcBef>
                <a:spcPts val="0"/>
              </a:spcBef>
              <a:spcAft>
                <a:spcPts val="0"/>
              </a:spcAft>
              <a:buNone/>
            </a:pPr>
            <a:r>
              <a:rPr lang="en" b="1">
                <a:solidFill>
                  <a:srgbClr val="FF0000"/>
                </a:solidFill>
              </a:rPr>
              <a:t>3:5:B</a:t>
            </a:r>
            <a:r>
              <a:rPr lang="en" sz="1200" b="1">
                <a:solidFill>
                  <a:srgbClr val="FF0000"/>
                </a:solidFill>
              </a:rPr>
              <a:t>    </a:t>
            </a:r>
            <a:r>
              <a:rPr lang="en" sz="1000" b="1">
                <a:solidFill>
                  <a:srgbClr val="FF0000"/>
                </a:solidFill>
              </a:rPr>
              <a:t>W(Z,8)</a:t>
            </a:r>
            <a:endParaRPr b="1">
              <a:solidFill>
                <a:srgbClr val="FF0000"/>
              </a:solidFill>
            </a:endParaRPr>
          </a:p>
          <a:p>
            <a:pPr marL="0" lvl="0" indent="0" algn="l" rtl="0">
              <a:spcBef>
                <a:spcPts val="0"/>
              </a:spcBef>
              <a:spcAft>
                <a:spcPts val="0"/>
              </a:spcAft>
              <a:buNone/>
            </a:pPr>
            <a:r>
              <a:rPr lang="en" b="1">
                <a:solidFill>
                  <a:srgbClr val="FF0000"/>
                </a:solidFill>
              </a:rPr>
              <a:t>4:7:A</a:t>
            </a:r>
            <a:r>
              <a:rPr lang="en" sz="1200" b="1">
                <a:solidFill>
                  <a:srgbClr val="FF0000"/>
                </a:solidFill>
              </a:rPr>
              <a:t>  </a:t>
            </a:r>
            <a:r>
              <a:rPr lang="en" sz="1000" b="1">
                <a:solidFill>
                  <a:srgbClr val="FF0000"/>
                </a:solidFill>
              </a:rPr>
              <a:t>  W(X,3)</a:t>
            </a:r>
            <a:endParaRPr sz="1000" b="1">
              <a:solidFill>
                <a:srgbClr val="FF0000"/>
              </a:solidFill>
            </a:endParaRPr>
          </a:p>
          <a:p>
            <a:pPr marL="0" lvl="0" indent="0" algn="l" rtl="0">
              <a:spcBef>
                <a:spcPts val="0"/>
              </a:spcBef>
              <a:spcAft>
                <a:spcPts val="0"/>
              </a:spcAft>
              <a:buNone/>
            </a:pPr>
            <a:r>
              <a:rPr lang="en" b="1">
                <a:solidFill>
                  <a:srgbClr val="FF0000"/>
                </a:solidFill>
              </a:rPr>
              <a:t>5:12:A</a:t>
            </a:r>
            <a:r>
              <a:rPr lang="en" sz="1200" b="1">
                <a:solidFill>
                  <a:srgbClr val="FF0000"/>
                </a:solidFill>
              </a:rPr>
              <a:t>  </a:t>
            </a:r>
            <a:r>
              <a:rPr lang="en" sz="1000" b="1">
                <a:solidFill>
                  <a:srgbClr val="FF0000"/>
                </a:solidFill>
              </a:rPr>
              <a:t>W(Y,4)</a:t>
            </a:r>
            <a:endParaRPr sz="1000" b="1">
              <a:solidFill>
                <a:srgbClr val="FF0000"/>
              </a:solidFill>
            </a:endParaRPr>
          </a:p>
          <a:p>
            <a:pPr marL="0" lvl="0" indent="0" algn="l" rtl="0">
              <a:spcBef>
                <a:spcPts val="0"/>
              </a:spcBef>
              <a:spcAft>
                <a:spcPts val="0"/>
              </a:spcAft>
              <a:buNone/>
            </a:pPr>
            <a:r>
              <a:rPr lang="en" b="1">
                <a:solidFill>
                  <a:srgbClr val="FF0000"/>
                </a:solidFill>
              </a:rPr>
              <a:t>6:13:B</a:t>
            </a:r>
            <a:r>
              <a:rPr lang="en" sz="1200" b="1">
                <a:solidFill>
                  <a:srgbClr val="FF0000"/>
                </a:solidFill>
              </a:rPr>
              <a:t>  </a:t>
            </a:r>
            <a:r>
              <a:rPr lang="en" sz="1000" b="1">
                <a:solidFill>
                  <a:srgbClr val="FF0000"/>
                </a:solidFill>
              </a:rPr>
              <a:t>D(Y)</a:t>
            </a:r>
            <a:endParaRPr sz="1000" b="1">
              <a:solidFill>
                <a:srgbClr val="FF0000"/>
              </a:solidFill>
            </a:endParaRPr>
          </a:p>
          <a:p>
            <a:pPr marL="0" lvl="0" indent="0" algn="l" rtl="0">
              <a:spcBef>
                <a:spcPts val="0"/>
              </a:spcBef>
              <a:spcAft>
                <a:spcPts val="0"/>
              </a:spcAft>
              <a:buNone/>
            </a:pPr>
            <a:endParaRPr sz="1000" b="1">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4"/>
        <p:cNvGrpSpPr/>
        <p:nvPr/>
      </p:nvGrpSpPr>
      <p:grpSpPr>
        <a:xfrm>
          <a:off x="0" y="0"/>
          <a:ext cx="0" cy="0"/>
          <a:chOff x="0" y="0"/>
          <a:chExt cx="0" cy="0"/>
        </a:xfrm>
      </p:grpSpPr>
      <p:sp>
        <p:nvSpPr>
          <p:cNvPr id="705" name="Google Shape;705;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Bayou and Dynamo similarities</a:t>
            </a:r>
            <a:endParaRPr>
              <a:solidFill>
                <a:srgbClr val="FFFFFF"/>
              </a:solidFill>
            </a:endParaRPr>
          </a:p>
        </p:txBody>
      </p:sp>
      <p:sp>
        <p:nvSpPr>
          <p:cNvPr id="706" name="Google Shape;706;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rPr>
              <a:t>Anti-entropy to achieve eventual consistency</a:t>
            </a:r>
            <a:endParaRPr sz="2000">
              <a:solidFill>
                <a:srgbClr val="FFFFFF"/>
              </a:solidFill>
            </a:endParaRPr>
          </a:p>
          <a:p>
            <a:pPr marL="0" lvl="0" indent="0" algn="l" rtl="0">
              <a:spcBef>
                <a:spcPts val="0"/>
              </a:spcBef>
              <a:spcAft>
                <a:spcPts val="0"/>
              </a:spcAft>
              <a:buNone/>
            </a:pPr>
            <a:endParaRPr sz="2000">
              <a:solidFill>
                <a:srgbClr val="FFFFFF"/>
              </a:solidFill>
            </a:endParaRPr>
          </a:p>
          <a:p>
            <a:pPr marL="0" lvl="0" indent="0" algn="l" rtl="0">
              <a:spcBef>
                <a:spcPts val="0"/>
              </a:spcBef>
              <a:spcAft>
                <a:spcPts val="0"/>
              </a:spcAft>
              <a:buNone/>
            </a:pPr>
            <a:r>
              <a:rPr lang="en" sz="2000">
                <a:solidFill>
                  <a:srgbClr val="FFFFFF"/>
                </a:solidFill>
              </a:rPr>
              <a:t>Exchange vector clocks to determine order of operations</a:t>
            </a:r>
            <a:endParaRPr sz="2000">
              <a:solidFill>
                <a:srgbClr val="FFFFFF"/>
              </a:solidFill>
            </a:endParaRPr>
          </a:p>
          <a:p>
            <a:pPr marL="0" lvl="0" indent="0" algn="l" rtl="0">
              <a:spcBef>
                <a:spcPts val="0"/>
              </a:spcBef>
              <a:spcAft>
                <a:spcPts val="0"/>
              </a:spcAft>
              <a:buNone/>
            </a:pPr>
            <a:endParaRPr sz="2000">
              <a:solidFill>
                <a:srgbClr val="FFFFFF"/>
              </a:solidFill>
            </a:endParaRPr>
          </a:p>
          <a:p>
            <a:pPr marL="0" lvl="0" indent="0" algn="l" rtl="0">
              <a:spcBef>
                <a:spcPts val="0"/>
              </a:spcBef>
              <a:spcAft>
                <a:spcPts val="0"/>
              </a:spcAft>
              <a:buNone/>
            </a:pPr>
            <a:r>
              <a:rPr lang="en" sz="2000">
                <a:solidFill>
                  <a:srgbClr val="FFFFFF"/>
                </a:solidFill>
              </a:rPr>
              <a:t>Expose conflict resolution to application</a:t>
            </a:r>
            <a:endParaRPr sz="2000">
              <a:solidFill>
                <a:srgbClr val="FFFFFF"/>
              </a:solidFill>
            </a:endParaRPr>
          </a:p>
          <a:p>
            <a:pPr marL="0" lvl="0" indent="0" algn="l" rtl="0">
              <a:spcBef>
                <a:spcPts val="0"/>
              </a:spcBef>
              <a:spcAft>
                <a:spcPts val="0"/>
              </a:spcAft>
              <a:buNone/>
            </a:pPr>
            <a:endParaRPr sz="2000">
              <a:solidFill>
                <a:srgbClr val="FFFFFF"/>
              </a:solidFill>
            </a:endParaRPr>
          </a:p>
          <a:p>
            <a:pPr marL="0" lvl="0" indent="0" algn="l" rtl="0">
              <a:spcBef>
                <a:spcPts val="0"/>
              </a:spcBef>
              <a:spcAft>
                <a:spcPts val="0"/>
              </a:spcAft>
              <a:buNone/>
            </a:pPr>
            <a:r>
              <a:rPr lang="en" sz="2000">
                <a:solidFill>
                  <a:srgbClr val="FFFFFF"/>
                </a:solidFill>
              </a:rPr>
              <a:t>High availability!</a:t>
            </a:r>
            <a:endParaRPr sz="200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6">
                                            <p:txEl>
                                              <p:pRg st="0" end="0"/>
                                            </p:txEl>
                                          </p:spTgt>
                                        </p:tgtEl>
                                        <p:attrNameLst>
                                          <p:attrName>style.visibility</p:attrName>
                                        </p:attrNameLst>
                                      </p:cBhvr>
                                      <p:to>
                                        <p:strVal val="visible"/>
                                      </p:to>
                                    </p:set>
                                    <p:animEffect transition="in" filter="fade">
                                      <p:cBhvr>
                                        <p:cTn id="7" dur="1"/>
                                        <p:tgtEl>
                                          <p:spTgt spid="7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6">
                                            <p:txEl>
                                              <p:pRg st="2" end="2"/>
                                            </p:txEl>
                                          </p:spTgt>
                                        </p:tgtEl>
                                        <p:attrNameLst>
                                          <p:attrName>style.visibility</p:attrName>
                                        </p:attrNameLst>
                                      </p:cBhvr>
                                      <p:to>
                                        <p:strVal val="visible"/>
                                      </p:to>
                                    </p:set>
                                    <p:animEffect transition="in" filter="fade">
                                      <p:cBhvr>
                                        <p:cTn id="12" dur="1"/>
                                        <p:tgtEl>
                                          <p:spTgt spid="70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6">
                                            <p:txEl>
                                              <p:pRg st="4" end="4"/>
                                            </p:txEl>
                                          </p:spTgt>
                                        </p:tgtEl>
                                        <p:attrNameLst>
                                          <p:attrName>style.visibility</p:attrName>
                                        </p:attrNameLst>
                                      </p:cBhvr>
                                      <p:to>
                                        <p:strVal val="visible"/>
                                      </p:to>
                                    </p:set>
                                    <p:animEffect transition="in" filter="fade">
                                      <p:cBhvr>
                                        <p:cTn id="17" dur="1"/>
                                        <p:tgtEl>
                                          <p:spTgt spid="70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6">
                                            <p:txEl>
                                              <p:pRg st="6" end="6"/>
                                            </p:txEl>
                                          </p:spTgt>
                                        </p:tgtEl>
                                        <p:attrNameLst>
                                          <p:attrName>style.visibility</p:attrName>
                                        </p:attrNameLst>
                                      </p:cBhvr>
                                      <p:to>
                                        <p:strVal val="visible"/>
                                      </p:to>
                                    </p:set>
                                    <p:animEffect transition="in" filter="fade">
                                      <p:cBhvr>
                                        <p:cTn id="22" dur="1"/>
                                        <p:tgtEl>
                                          <p:spTgt spid="70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6">
                                            <p:txEl>
                                              <p:pRg st="0" end="0"/>
                                            </p:txEl>
                                          </p:spTgt>
                                        </p:tgtEl>
                                        <p:attrNameLst>
                                          <p:attrName>style.visibility</p:attrName>
                                        </p:attrNameLst>
                                      </p:cBhvr>
                                      <p:to>
                                        <p:strVal val="visible"/>
                                      </p:to>
                                    </p:set>
                                    <p:animEffect transition="in" filter="fade">
                                      <p:cBhvr>
                                        <p:cTn id="27" dur="1"/>
                                        <p:tgtEl>
                                          <p:spTgt spid="70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6">
                                            <p:txEl>
                                              <p:pRg st="2" end="2"/>
                                            </p:txEl>
                                          </p:spTgt>
                                        </p:tgtEl>
                                        <p:attrNameLst>
                                          <p:attrName>style.visibility</p:attrName>
                                        </p:attrNameLst>
                                      </p:cBhvr>
                                      <p:to>
                                        <p:strVal val="visible"/>
                                      </p:to>
                                    </p:set>
                                    <p:animEffect transition="in" filter="fade">
                                      <p:cBhvr>
                                        <p:cTn id="32" dur="1"/>
                                        <p:tgtEl>
                                          <p:spTgt spid="70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06">
                                            <p:txEl>
                                              <p:pRg st="4" end="4"/>
                                            </p:txEl>
                                          </p:spTgt>
                                        </p:tgtEl>
                                        <p:attrNameLst>
                                          <p:attrName>style.visibility</p:attrName>
                                        </p:attrNameLst>
                                      </p:cBhvr>
                                      <p:to>
                                        <p:strVal val="visible"/>
                                      </p:to>
                                    </p:set>
                                    <p:animEffect transition="in" filter="fade">
                                      <p:cBhvr>
                                        <p:cTn id="37" dur="1"/>
                                        <p:tgtEl>
                                          <p:spTgt spid="70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6">
                                            <p:txEl>
                                              <p:pRg st="6" end="6"/>
                                            </p:txEl>
                                          </p:spTgt>
                                        </p:tgtEl>
                                        <p:attrNameLst>
                                          <p:attrName>style.visibility</p:attrName>
                                        </p:attrNameLst>
                                      </p:cBhvr>
                                      <p:to>
                                        <p:strVal val="visible"/>
                                      </p:to>
                                    </p:set>
                                    <p:animEffect transition="in" filter="fade">
                                      <p:cBhvr>
                                        <p:cTn id="42" dur="1"/>
                                        <p:tgtEl>
                                          <p:spTgt spid="7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CAP Theorem</a:t>
            </a:r>
            <a:endParaRPr/>
          </a:p>
        </p:txBody>
      </p:sp>
      <p:pic>
        <p:nvPicPr>
          <p:cNvPr id="128" name="Google Shape;128;p29"/>
          <p:cNvPicPr preferRelativeResize="0"/>
          <p:nvPr/>
        </p:nvPicPr>
        <p:blipFill>
          <a:blip r:embed="rId3">
            <a:alphaModFix/>
          </a:blip>
          <a:stretch>
            <a:fillRect/>
          </a:stretch>
        </p:blipFill>
        <p:spPr>
          <a:xfrm>
            <a:off x="1127575" y="1568650"/>
            <a:ext cx="2949325" cy="2536425"/>
          </a:xfrm>
          <a:prstGeom prst="rect">
            <a:avLst/>
          </a:prstGeom>
          <a:noFill/>
          <a:ln>
            <a:noFill/>
          </a:ln>
        </p:spPr>
      </p:pic>
      <p:sp>
        <p:nvSpPr>
          <p:cNvPr id="129" name="Google Shape;129;p29"/>
          <p:cNvSpPr/>
          <p:nvPr/>
        </p:nvSpPr>
        <p:spPr>
          <a:xfrm>
            <a:off x="807825" y="1363150"/>
            <a:ext cx="3592500" cy="2967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29"/>
          <p:cNvGrpSpPr/>
          <p:nvPr/>
        </p:nvGrpSpPr>
        <p:grpSpPr>
          <a:xfrm>
            <a:off x="4753700" y="1363150"/>
            <a:ext cx="3771300" cy="2967900"/>
            <a:chOff x="4753700" y="1363150"/>
            <a:chExt cx="3771300" cy="2967900"/>
          </a:xfrm>
        </p:grpSpPr>
        <p:pic>
          <p:nvPicPr>
            <p:cNvPr id="131" name="Google Shape;131;p29"/>
            <p:cNvPicPr preferRelativeResize="0"/>
            <p:nvPr/>
          </p:nvPicPr>
          <p:blipFill>
            <a:blip r:embed="rId4">
              <a:alphaModFix/>
            </a:blip>
            <a:stretch>
              <a:fillRect/>
            </a:stretch>
          </p:blipFill>
          <p:spPr>
            <a:xfrm>
              <a:off x="5144200" y="1523950"/>
              <a:ext cx="3053275" cy="2625825"/>
            </a:xfrm>
            <a:prstGeom prst="rect">
              <a:avLst/>
            </a:prstGeom>
            <a:noFill/>
            <a:ln>
              <a:noFill/>
            </a:ln>
          </p:spPr>
        </p:pic>
        <p:sp>
          <p:nvSpPr>
            <p:cNvPr id="132" name="Google Shape;132;p29"/>
            <p:cNvSpPr/>
            <p:nvPr/>
          </p:nvSpPr>
          <p:spPr>
            <a:xfrm>
              <a:off x="4753700" y="1363150"/>
              <a:ext cx="3771300" cy="2967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Availability is important</a:t>
            </a:r>
            <a:endParaRPr/>
          </a:p>
        </p:txBody>
      </p:sp>
      <p:sp>
        <p:nvSpPr>
          <p:cNvPr id="138" name="Google Shape;138;p30"/>
          <p:cNvSpPr txBox="1">
            <a:spLocks noGrp="1"/>
          </p:cNvSpPr>
          <p:nvPr>
            <p:ph type="body" idx="1"/>
          </p:nvPr>
        </p:nvSpPr>
        <p:spPr>
          <a:xfrm>
            <a:off x="605850" y="1434250"/>
            <a:ext cx="7761000" cy="244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000000"/>
                </a:solidFill>
              </a:rPr>
              <a:t>Tens of millions of customers at peak times</a:t>
            </a:r>
            <a:endParaRPr>
              <a:solidFill>
                <a:srgbClr val="000000"/>
              </a:solidFill>
            </a:endParaRPr>
          </a:p>
          <a:p>
            <a:pPr marL="0" lvl="0" indent="0" algn="l" rtl="0">
              <a:lnSpc>
                <a:spcPct val="115000"/>
              </a:lnSpc>
              <a:spcBef>
                <a:spcPts val="2400"/>
              </a:spcBef>
              <a:spcAft>
                <a:spcPts val="0"/>
              </a:spcAft>
              <a:buNone/>
            </a:pPr>
            <a:r>
              <a:rPr lang="en">
                <a:solidFill>
                  <a:srgbClr val="000000"/>
                </a:solidFill>
              </a:rPr>
              <a:t>Tens of millions of shopping cart requests, 3 million checkouts per day</a:t>
            </a:r>
            <a:endParaRPr>
              <a:solidFill>
                <a:srgbClr val="000000"/>
              </a:solidFill>
            </a:endParaRPr>
          </a:p>
          <a:p>
            <a:pPr marL="0" lvl="0" indent="0" algn="l" rtl="0">
              <a:lnSpc>
                <a:spcPct val="115000"/>
              </a:lnSpc>
              <a:spcBef>
                <a:spcPts val="2400"/>
              </a:spcBef>
              <a:spcAft>
                <a:spcPts val="0"/>
              </a:spcAft>
              <a:buNone/>
            </a:pPr>
            <a:r>
              <a:rPr lang="en">
                <a:solidFill>
                  <a:srgbClr val="000000"/>
                </a:solidFill>
              </a:rPr>
              <a:t>Hundreds of thousands of concurrently active sessions</a:t>
            </a:r>
            <a:endParaRPr>
              <a:solidFill>
                <a:srgbClr val="000000"/>
              </a:solidFill>
            </a:endParaRPr>
          </a:p>
          <a:p>
            <a:pPr marL="0" lvl="0" indent="0" algn="l" rtl="0">
              <a:lnSpc>
                <a:spcPct val="115000"/>
              </a:lnSpc>
              <a:spcBef>
                <a:spcPts val="2400"/>
              </a:spcBef>
              <a:spcAft>
                <a:spcPts val="2400"/>
              </a:spcAft>
              <a:buNone/>
            </a:pPr>
            <a:r>
              <a:rPr lang="en">
                <a:solidFill>
                  <a:srgbClr val="000000"/>
                </a:solidFill>
              </a:rPr>
              <a:t>Strict Service-Level Agreements (SLAs) translate to business value</a:t>
            </a:r>
            <a:endParaRPr>
              <a:solidFill>
                <a:srgbClr val="000000"/>
              </a:solidFill>
            </a:endParaRPr>
          </a:p>
        </p:txBody>
      </p:sp>
      <p:pic>
        <p:nvPicPr>
          <p:cNvPr id="139" name="Google Shape;139;p30"/>
          <p:cNvPicPr preferRelativeResize="0"/>
          <p:nvPr/>
        </p:nvPicPr>
        <p:blipFill>
          <a:blip r:embed="rId3">
            <a:alphaModFix/>
          </a:blip>
          <a:stretch>
            <a:fillRect/>
          </a:stretch>
        </p:blipFill>
        <p:spPr>
          <a:xfrm>
            <a:off x="7600675" y="534281"/>
            <a:ext cx="821875" cy="8218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Dynamo</a:t>
            </a:r>
            <a:endParaRPr/>
          </a:p>
        </p:txBody>
      </p:sp>
      <p:sp>
        <p:nvSpPr>
          <p:cNvPr id="145" name="Google Shape;145;p31"/>
          <p:cNvSpPr txBox="1">
            <a:spLocks noGrp="1"/>
          </p:cNvSpPr>
          <p:nvPr>
            <p:ph type="body" idx="1"/>
          </p:nvPr>
        </p:nvSpPr>
        <p:spPr>
          <a:xfrm>
            <a:off x="605850" y="1434250"/>
            <a:ext cx="7761000" cy="272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000000"/>
                </a:solidFill>
              </a:rPr>
              <a:t>Fully decentralized, highly available key-value store</a:t>
            </a:r>
            <a:endParaRPr dirty="0">
              <a:solidFill>
                <a:srgbClr val="000000"/>
              </a:solidFill>
            </a:endParaRPr>
          </a:p>
          <a:p>
            <a:pPr marL="0" lvl="0" indent="0" algn="l" rtl="0">
              <a:lnSpc>
                <a:spcPct val="115000"/>
              </a:lnSpc>
              <a:spcBef>
                <a:spcPts val="2400"/>
              </a:spcBef>
              <a:spcAft>
                <a:spcPts val="0"/>
              </a:spcAft>
              <a:buNone/>
            </a:pPr>
            <a:r>
              <a:rPr lang="en" dirty="0">
                <a:solidFill>
                  <a:srgbClr val="000000"/>
                </a:solidFill>
              </a:rPr>
              <a:t>Always writeable, resolve conflicts during reads</a:t>
            </a:r>
            <a:endParaRPr dirty="0">
              <a:solidFill>
                <a:srgbClr val="000000"/>
              </a:solidFill>
            </a:endParaRPr>
          </a:p>
          <a:p>
            <a:pPr marL="0" lvl="0" indent="0" algn="l" rtl="0">
              <a:lnSpc>
                <a:spcPct val="115000"/>
              </a:lnSpc>
              <a:spcBef>
                <a:spcPts val="2400"/>
              </a:spcBef>
              <a:spcAft>
                <a:spcPts val="0"/>
              </a:spcAft>
              <a:buNone/>
            </a:pPr>
            <a:r>
              <a:rPr lang="en" dirty="0">
                <a:solidFill>
                  <a:srgbClr val="000000"/>
                </a:solidFill>
              </a:rPr>
              <a:t>API for clients to specify requirements (99.9th percentile)</a:t>
            </a:r>
            <a:endParaRPr dirty="0">
              <a:solidFill>
                <a:srgbClr val="000000"/>
              </a:solidFill>
            </a:endParaRPr>
          </a:p>
          <a:p>
            <a:pPr marL="0" lvl="0" indent="0" algn="l" rtl="0">
              <a:lnSpc>
                <a:spcPct val="115000"/>
              </a:lnSpc>
              <a:spcBef>
                <a:spcPts val="2400"/>
              </a:spcBef>
              <a:spcAft>
                <a:spcPts val="2400"/>
              </a:spcAft>
              <a:buNone/>
            </a:pPr>
            <a:r>
              <a:rPr lang="en" dirty="0">
                <a:solidFill>
                  <a:srgbClr val="000000"/>
                </a:solidFill>
              </a:rPr>
              <a:t>Departure from RDBMS: simpler functionality, fewer guarantees, runs on commodity hardwar</a:t>
            </a:r>
            <a:r>
              <a:rPr lang="en-US" dirty="0">
                <a:solidFill>
                  <a:srgbClr val="000000"/>
                </a:solidFill>
              </a:rPr>
              <a:t>e (low-end, broadly compatible, non-specialized machines)</a:t>
            </a:r>
            <a:endParaRPr dirty="0">
              <a:solidFill>
                <a:srgbClr val="0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animEffect transition="in" filter="fade">
                                      <p:cBhvr>
                                        <p:cTn id="7" dur="1"/>
                                        <p:tgtEl>
                                          <p:spTgt spid="1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xEl>
                                              <p:pRg st="1" end="1"/>
                                            </p:txEl>
                                          </p:spTgt>
                                        </p:tgtEl>
                                        <p:attrNameLst>
                                          <p:attrName>style.visibility</p:attrName>
                                        </p:attrNameLst>
                                      </p:cBhvr>
                                      <p:to>
                                        <p:strVal val="visible"/>
                                      </p:to>
                                    </p:set>
                                    <p:animEffect transition="in" filter="fade">
                                      <p:cBhvr>
                                        <p:cTn id="12" dur="1"/>
                                        <p:tgtEl>
                                          <p:spTgt spid="1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5">
                                            <p:txEl>
                                              <p:pRg st="2" end="2"/>
                                            </p:txEl>
                                          </p:spTgt>
                                        </p:tgtEl>
                                        <p:attrNameLst>
                                          <p:attrName>style.visibility</p:attrName>
                                        </p:attrNameLst>
                                      </p:cBhvr>
                                      <p:to>
                                        <p:strVal val="visible"/>
                                      </p:to>
                                    </p:set>
                                    <p:animEffect transition="in" filter="fade">
                                      <p:cBhvr>
                                        <p:cTn id="17" dur="1"/>
                                        <p:tgtEl>
                                          <p:spTgt spid="1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5">
                                            <p:txEl>
                                              <p:pRg st="3" end="3"/>
                                            </p:txEl>
                                          </p:spTgt>
                                        </p:tgtEl>
                                        <p:attrNameLst>
                                          <p:attrName>style.visibility</p:attrName>
                                        </p:attrNameLst>
                                      </p:cBhvr>
                                      <p:to>
                                        <p:strVal val="visible"/>
                                      </p:to>
                                    </p:set>
                                    <p:animEffect transition="in" filter="fade">
                                      <p:cBhvr>
                                        <p:cTn id="22" dur="1"/>
                                        <p:tgtEl>
                                          <p:spTgt spid="1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Techniques for achieving availability</a:t>
            </a:r>
            <a:endParaRPr/>
          </a:p>
        </p:txBody>
      </p:sp>
      <p:sp>
        <p:nvSpPr>
          <p:cNvPr id="151" name="Google Shape;151;p32"/>
          <p:cNvSpPr txBox="1">
            <a:spLocks noGrp="1"/>
          </p:cNvSpPr>
          <p:nvPr>
            <p:ph type="body" idx="1"/>
          </p:nvPr>
        </p:nvSpPr>
        <p:spPr>
          <a:xfrm>
            <a:off x="605850" y="1383825"/>
            <a:ext cx="7761000" cy="309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i="1">
                <a:solidFill>
                  <a:srgbClr val="000000"/>
                </a:solidFill>
              </a:rPr>
              <a:t>Consistent hashing</a:t>
            </a:r>
            <a:r>
              <a:rPr lang="en">
                <a:solidFill>
                  <a:srgbClr val="000000"/>
                </a:solidFill>
              </a:rPr>
              <a:t> </a:t>
            </a:r>
            <a:r>
              <a:rPr lang="en">
                <a:solidFill>
                  <a:srgbClr val="B7B7B7"/>
                </a:solidFill>
              </a:rPr>
              <a:t>for partitioning key space</a:t>
            </a:r>
            <a:endParaRPr>
              <a:solidFill>
                <a:srgbClr val="B7B7B7"/>
              </a:solidFill>
            </a:endParaRPr>
          </a:p>
          <a:p>
            <a:pPr marL="0" lvl="0" indent="0" algn="l" rtl="0">
              <a:lnSpc>
                <a:spcPct val="115000"/>
              </a:lnSpc>
              <a:spcBef>
                <a:spcPts val="2400"/>
              </a:spcBef>
              <a:spcAft>
                <a:spcPts val="0"/>
              </a:spcAft>
              <a:buNone/>
            </a:pPr>
            <a:r>
              <a:rPr lang="en" b="1" i="1">
                <a:solidFill>
                  <a:srgbClr val="000000"/>
                </a:solidFill>
              </a:rPr>
              <a:t>Vector clocks</a:t>
            </a:r>
            <a:r>
              <a:rPr lang="en">
                <a:solidFill>
                  <a:srgbClr val="000000"/>
                </a:solidFill>
              </a:rPr>
              <a:t> </a:t>
            </a:r>
            <a:r>
              <a:rPr lang="en">
                <a:solidFill>
                  <a:srgbClr val="B7B7B7"/>
                </a:solidFill>
              </a:rPr>
              <a:t>for reconciling conflicts during reads</a:t>
            </a:r>
            <a:endParaRPr>
              <a:solidFill>
                <a:srgbClr val="B7B7B7"/>
              </a:solidFill>
            </a:endParaRPr>
          </a:p>
          <a:p>
            <a:pPr marL="0" lvl="0" indent="0" algn="l" rtl="0">
              <a:lnSpc>
                <a:spcPct val="115000"/>
              </a:lnSpc>
              <a:spcBef>
                <a:spcPts val="2400"/>
              </a:spcBef>
              <a:spcAft>
                <a:spcPts val="0"/>
              </a:spcAft>
              <a:buClr>
                <a:srgbClr val="000000"/>
              </a:buClr>
              <a:buSzPts val="1100"/>
              <a:buFont typeface="Arial"/>
              <a:buNone/>
            </a:pPr>
            <a:r>
              <a:rPr lang="en" b="1" i="1">
                <a:solidFill>
                  <a:srgbClr val="000000"/>
                </a:solidFill>
              </a:rPr>
              <a:t>Sloppy quorums</a:t>
            </a:r>
            <a:r>
              <a:rPr lang="en">
                <a:solidFill>
                  <a:srgbClr val="000000"/>
                </a:solidFill>
              </a:rPr>
              <a:t> </a:t>
            </a:r>
            <a:r>
              <a:rPr lang="en">
                <a:solidFill>
                  <a:srgbClr val="B7B7B7"/>
                </a:solidFill>
              </a:rPr>
              <a:t>for handling temporary failures</a:t>
            </a:r>
            <a:endParaRPr>
              <a:solidFill>
                <a:srgbClr val="B7B7B7"/>
              </a:solidFill>
            </a:endParaRPr>
          </a:p>
          <a:p>
            <a:pPr marL="0" lvl="0" indent="0" algn="l" rtl="0">
              <a:lnSpc>
                <a:spcPct val="115000"/>
              </a:lnSpc>
              <a:spcBef>
                <a:spcPts val="2400"/>
              </a:spcBef>
              <a:spcAft>
                <a:spcPts val="0"/>
              </a:spcAft>
              <a:buNone/>
            </a:pPr>
            <a:r>
              <a:rPr lang="en" b="1" i="1">
                <a:solidFill>
                  <a:srgbClr val="000000"/>
                </a:solidFill>
              </a:rPr>
              <a:t>Anti-entropy using Merkle trees</a:t>
            </a:r>
            <a:r>
              <a:rPr lang="en">
                <a:solidFill>
                  <a:srgbClr val="000000"/>
                </a:solidFill>
              </a:rPr>
              <a:t> </a:t>
            </a:r>
            <a:r>
              <a:rPr lang="en">
                <a:solidFill>
                  <a:srgbClr val="B7B7B7"/>
                </a:solidFill>
              </a:rPr>
              <a:t>for syncing key-value pairs</a:t>
            </a:r>
            <a:endParaRPr>
              <a:solidFill>
                <a:srgbClr val="B7B7B7"/>
              </a:solidFill>
            </a:endParaRPr>
          </a:p>
          <a:p>
            <a:pPr marL="0" lvl="0" indent="0" algn="l" rtl="0">
              <a:lnSpc>
                <a:spcPct val="115000"/>
              </a:lnSpc>
              <a:spcBef>
                <a:spcPts val="2400"/>
              </a:spcBef>
              <a:spcAft>
                <a:spcPts val="2400"/>
              </a:spcAft>
              <a:buNone/>
            </a:pPr>
            <a:r>
              <a:rPr lang="en" b="1" i="1">
                <a:solidFill>
                  <a:srgbClr val="000000"/>
                </a:solidFill>
              </a:rPr>
              <a:t>Gossip-based protocol</a:t>
            </a:r>
            <a:r>
              <a:rPr lang="en">
                <a:solidFill>
                  <a:srgbClr val="000000"/>
                </a:solidFill>
              </a:rPr>
              <a:t> </a:t>
            </a:r>
            <a:r>
              <a:rPr lang="en">
                <a:solidFill>
                  <a:srgbClr val="B7B7B7"/>
                </a:solidFill>
              </a:rPr>
              <a:t>for membership notifications</a:t>
            </a:r>
            <a:endParaRPr>
              <a:solidFill>
                <a:srgbClr val="B7B7B7"/>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Techniques for achieving availability</a:t>
            </a:r>
            <a:endParaRPr/>
          </a:p>
        </p:txBody>
      </p:sp>
      <p:sp>
        <p:nvSpPr>
          <p:cNvPr id="157" name="Google Shape;157;p33"/>
          <p:cNvSpPr txBox="1">
            <a:spLocks noGrp="1"/>
          </p:cNvSpPr>
          <p:nvPr>
            <p:ph type="body" idx="1"/>
          </p:nvPr>
        </p:nvSpPr>
        <p:spPr>
          <a:xfrm>
            <a:off x="605850" y="1383825"/>
            <a:ext cx="7761000" cy="309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i="1">
                <a:solidFill>
                  <a:srgbClr val="FF0000"/>
                </a:solidFill>
              </a:rPr>
              <a:t>Consistent hashing</a:t>
            </a:r>
            <a:r>
              <a:rPr lang="en">
                <a:solidFill>
                  <a:srgbClr val="000000"/>
                </a:solidFill>
              </a:rPr>
              <a:t> </a:t>
            </a:r>
            <a:r>
              <a:rPr lang="en">
                <a:solidFill>
                  <a:srgbClr val="B7B7B7"/>
                </a:solidFill>
              </a:rPr>
              <a:t>for partitioning key space</a:t>
            </a:r>
            <a:endParaRPr>
              <a:solidFill>
                <a:srgbClr val="B7B7B7"/>
              </a:solidFill>
            </a:endParaRPr>
          </a:p>
          <a:p>
            <a:pPr marL="0" lvl="0" indent="0" algn="l" rtl="0">
              <a:lnSpc>
                <a:spcPct val="115000"/>
              </a:lnSpc>
              <a:spcBef>
                <a:spcPts val="2400"/>
              </a:spcBef>
              <a:spcAft>
                <a:spcPts val="0"/>
              </a:spcAft>
              <a:buNone/>
            </a:pPr>
            <a:r>
              <a:rPr lang="en" b="1" i="1">
                <a:solidFill>
                  <a:srgbClr val="000000"/>
                </a:solidFill>
              </a:rPr>
              <a:t>Vector clocks</a:t>
            </a:r>
            <a:r>
              <a:rPr lang="en">
                <a:solidFill>
                  <a:srgbClr val="000000"/>
                </a:solidFill>
              </a:rPr>
              <a:t> </a:t>
            </a:r>
            <a:r>
              <a:rPr lang="en">
                <a:solidFill>
                  <a:srgbClr val="B7B7B7"/>
                </a:solidFill>
              </a:rPr>
              <a:t>for reconciling conflicts during reads</a:t>
            </a:r>
            <a:endParaRPr>
              <a:solidFill>
                <a:srgbClr val="B7B7B7"/>
              </a:solidFill>
            </a:endParaRPr>
          </a:p>
          <a:p>
            <a:pPr marL="0" lvl="0" indent="0" algn="l" rtl="0">
              <a:lnSpc>
                <a:spcPct val="115000"/>
              </a:lnSpc>
              <a:spcBef>
                <a:spcPts val="2400"/>
              </a:spcBef>
              <a:spcAft>
                <a:spcPts val="0"/>
              </a:spcAft>
              <a:buClr>
                <a:srgbClr val="000000"/>
              </a:buClr>
              <a:buSzPts val="1100"/>
              <a:buFont typeface="Arial"/>
              <a:buNone/>
            </a:pPr>
            <a:r>
              <a:rPr lang="en" b="1" i="1">
                <a:solidFill>
                  <a:srgbClr val="000000"/>
                </a:solidFill>
              </a:rPr>
              <a:t>Sloppy quorums</a:t>
            </a:r>
            <a:r>
              <a:rPr lang="en">
                <a:solidFill>
                  <a:srgbClr val="000000"/>
                </a:solidFill>
              </a:rPr>
              <a:t> </a:t>
            </a:r>
            <a:r>
              <a:rPr lang="en">
                <a:solidFill>
                  <a:srgbClr val="B7B7B7"/>
                </a:solidFill>
              </a:rPr>
              <a:t>for handling temporary failures</a:t>
            </a:r>
            <a:endParaRPr>
              <a:solidFill>
                <a:srgbClr val="B7B7B7"/>
              </a:solidFill>
            </a:endParaRPr>
          </a:p>
          <a:p>
            <a:pPr marL="0" lvl="0" indent="0" algn="l" rtl="0">
              <a:lnSpc>
                <a:spcPct val="115000"/>
              </a:lnSpc>
              <a:spcBef>
                <a:spcPts val="2400"/>
              </a:spcBef>
              <a:spcAft>
                <a:spcPts val="0"/>
              </a:spcAft>
              <a:buNone/>
            </a:pPr>
            <a:r>
              <a:rPr lang="en" b="1" i="1">
                <a:solidFill>
                  <a:srgbClr val="000000"/>
                </a:solidFill>
              </a:rPr>
              <a:t>Anti-entropy using Merkle trees</a:t>
            </a:r>
            <a:r>
              <a:rPr lang="en">
                <a:solidFill>
                  <a:srgbClr val="000000"/>
                </a:solidFill>
              </a:rPr>
              <a:t> </a:t>
            </a:r>
            <a:r>
              <a:rPr lang="en">
                <a:solidFill>
                  <a:srgbClr val="B7B7B7"/>
                </a:solidFill>
              </a:rPr>
              <a:t>for syncing key-value pairs</a:t>
            </a:r>
            <a:endParaRPr>
              <a:solidFill>
                <a:srgbClr val="B7B7B7"/>
              </a:solidFill>
            </a:endParaRPr>
          </a:p>
          <a:p>
            <a:pPr marL="0" lvl="0" indent="0" algn="l" rtl="0">
              <a:lnSpc>
                <a:spcPct val="115000"/>
              </a:lnSpc>
              <a:spcBef>
                <a:spcPts val="2400"/>
              </a:spcBef>
              <a:spcAft>
                <a:spcPts val="2400"/>
              </a:spcAft>
              <a:buNone/>
            </a:pPr>
            <a:r>
              <a:rPr lang="en" b="1" i="1">
                <a:solidFill>
                  <a:srgbClr val="000000"/>
                </a:solidFill>
              </a:rPr>
              <a:t>Gossip-based protocol</a:t>
            </a:r>
            <a:r>
              <a:rPr lang="en">
                <a:solidFill>
                  <a:srgbClr val="000000"/>
                </a:solidFill>
              </a:rPr>
              <a:t> </a:t>
            </a:r>
            <a:r>
              <a:rPr lang="en">
                <a:solidFill>
                  <a:srgbClr val="B7B7B7"/>
                </a:solidFill>
              </a:rPr>
              <a:t>for membership notifications</a:t>
            </a:r>
            <a:endParaRPr>
              <a:solidFill>
                <a:srgbClr val="B7B7B7"/>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1821</TotalTime>
  <Words>4314</Words>
  <Application>Microsoft Macintosh PowerPoint</Application>
  <PresentationFormat>On-screen Show (16:9)</PresentationFormat>
  <Paragraphs>616</Paragraphs>
  <Slides>41</Slides>
  <Notes>41</Notes>
  <HiddenSlides>2</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Simple Dark</vt:lpstr>
      <vt:lpstr>Simple Light</vt:lpstr>
      <vt:lpstr>Dynamo / Bayou</vt:lpstr>
      <vt:lpstr>A Note on Assignment 2</vt:lpstr>
      <vt:lpstr>Some context...</vt:lpstr>
      <vt:lpstr>CAP Theorem</vt:lpstr>
      <vt:lpstr>CAP Theorem</vt:lpstr>
      <vt:lpstr>Availability is important</vt:lpstr>
      <vt:lpstr>Dynamo</vt:lpstr>
      <vt:lpstr>Techniques for achieving availability</vt:lpstr>
      <vt:lpstr>Techniques for achieving availability</vt:lpstr>
      <vt:lpstr>Consistent Hashing</vt:lpstr>
      <vt:lpstr>Consistent Hashing</vt:lpstr>
      <vt:lpstr>Techniques for achieving availability</vt:lpstr>
      <vt:lpstr>Conflict resolution</vt:lpstr>
      <vt:lpstr>Context contains vector clocks</vt:lpstr>
      <vt:lpstr>PowerPoint Presentation</vt:lpstr>
      <vt:lpstr>PowerPoint Presentation</vt:lpstr>
      <vt:lpstr>Conflict resolution</vt:lpstr>
      <vt:lpstr>Techniques for achieving availability</vt:lpstr>
      <vt:lpstr>Sloppy Quorums</vt:lpstr>
      <vt:lpstr>Sloppy Quorums</vt:lpstr>
      <vt:lpstr>Hinted Handoff</vt:lpstr>
      <vt:lpstr>Sloppy Quorums</vt:lpstr>
      <vt:lpstr>Techniques for achieving availability</vt:lpstr>
      <vt:lpstr>Anti-entropy using Merkle trees</vt:lpstr>
      <vt:lpstr>Techniques for achieving availability</vt:lpstr>
      <vt:lpstr>Membership notification</vt:lpstr>
      <vt:lpstr>Bayou</vt:lpstr>
      <vt:lpstr>Bayou Writes</vt:lpstr>
      <vt:lpstr>Bayou Writes</vt:lpstr>
      <vt:lpstr>Bayou Writes</vt:lpstr>
      <vt:lpstr>Bayou Writes</vt:lpstr>
      <vt:lpstr>Bayou Writes</vt:lpstr>
      <vt:lpstr>Bayou Anti-Entropy</vt:lpstr>
      <vt:lpstr>Bayou Anti-Entropy</vt:lpstr>
      <vt:lpstr>Bayou Commit</vt:lpstr>
      <vt:lpstr>Bayou Write</vt:lpstr>
      <vt:lpstr>Bayou Anti-Entropy</vt:lpstr>
      <vt:lpstr>Bayou Anti-Entropy</vt:lpstr>
      <vt:lpstr>Bayou Commit</vt:lpstr>
      <vt:lpstr>Bayou</vt:lpstr>
      <vt:lpstr>Bayou and Dynamo similarities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 / Bayou</dc:title>
  <cp:lastModifiedBy>Jennifer Lam</cp:lastModifiedBy>
  <cp:revision>41</cp:revision>
  <dcterms:modified xsi:type="dcterms:W3CDTF">2019-10-11T20:38:43Z</dcterms:modified>
</cp:coreProperties>
</file>