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300" r:id="rId23"/>
    <p:sldId id="275" r:id="rId24"/>
    <p:sldId id="276" r:id="rId25"/>
    <p:sldId id="279" r:id="rId26"/>
    <p:sldId id="277"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9"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10" r:id="rId55"/>
    <p:sldId id="311" r:id="rId56"/>
    <p:sldId id="312" r:id="rId57"/>
    <p:sldId id="313"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24.552</c:v>
                </c:pt>
                <c:pt idx="1">
                  <c:v>7.4619999999999997</c:v>
                </c:pt>
                <c:pt idx="2">
                  <c:v>14.797700000000001</c:v>
                </c:pt>
                <c:pt idx="3">
                  <c:v>4.9615999999999998</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21.143999999999998</c:v>
                </c:pt>
                <c:pt idx="1">
                  <c:v>6.2759999999999998</c:v>
                </c:pt>
                <c:pt idx="2">
                  <c:v>21.178899999999999</c:v>
                </c:pt>
                <c:pt idx="3">
                  <c:v>5.0301999999999998</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2023/4/28</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2023/4/28</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lark5/Poseidon/tree/b7b19ff45e085ce3c808f13f486e236d9144a98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baike.baidu.com/item/%E8%87%AA%E9%80%82%E5%BA%94PID%E6%8E%A7%E5%88%B6/21505089" TargetMode="External"/><Relationship Id="rId2" Type="http://schemas.openxmlformats.org/officeDocument/2006/relationships/hyperlink" Target="https://blog.csdn.net/a841771798/article/details/79323118"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4AD23A-C9B7-4532-ADBA-2BF7E84BBEF8}"/>
              </a:ext>
            </a:extLst>
          </p:cNvPr>
          <p:cNvSpPr txBox="1"/>
          <p:nvPr/>
        </p:nvSpPr>
        <p:spPr>
          <a:xfrm>
            <a:off x="311020" y="743635"/>
            <a:ext cx="6096000" cy="646331"/>
          </a:xfrm>
          <a:prstGeom prst="rect">
            <a:avLst/>
          </a:prstGeom>
          <a:noFill/>
        </p:spPr>
        <p:txBody>
          <a:bodyPr wrap="square">
            <a:spAutoFit/>
          </a:bodyPr>
          <a:lstStyle/>
          <a:p>
            <a:r>
              <a:rPr lang="zh-CN" altLang="en-US" dirty="0">
                <a:hlinkClick r:id="rId2"/>
              </a:rPr>
              <a:t>基于</a:t>
            </a:r>
            <a:r>
              <a:rPr lang="en-US" altLang="zh-CN" dirty="0">
                <a:hlinkClick r:id="rId2"/>
              </a:rPr>
              <a:t>HPCC</a:t>
            </a:r>
            <a:r>
              <a:rPr lang="zh-CN" altLang="en-US" dirty="0">
                <a:hlinkClick r:id="rId2"/>
              </a:rPr>
              <a:t>平台的其他算法</a:t>
            </a:r>
            <a:r>
              <a:rPr lang="en-US" altLang="zh-CN" dirty="0">
                <a:hlinkClick r:id="rId2"/>
              </a:rPr>
              <a:t>Clark5/Poseidon at b7b19ff45e085ce3c808f13f486e236d9144a988 (github.com)</a:t>
            </a:r>
            <a:endParaRPr lang="zh-CN" altLang="en-US" dirty="0"/>
          </a:p>
        </p:txBody>
      </p:sp>
    </p:spTree>
    <p:extLst>
      <p:ext uri="{BB962C8B-B14F-4D97-AF65-F5344CB8AC3E}">
        <p14:creationId xmlns:p14="http://schemas.microsoft.com/office/powerpoint/2010/main" val="49568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67117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a:t>
            </a:r>
            <a:r>
              <a:rPr lang="en-US" altLang="zh-CN" dirty="0"/>
              <a:t>fat</a:t>
            </a:r>
            <a:r>
              <a:rPr lang="zh-CN" altLang="zh-CN" dirty="0"/>
              <a:t> --hpai 50 </a:t>
            </a:r>
          </a:p>
        </p:txBody>
      </p:sp>
    </p:spTree>
    <p:extLst>
      <p:ext uri="{BB962C8B-B14F-4D97-AF65-F5344CB8AC3E}">
        <p14:creationId xmlns:p14="http://schemas.microsoft.com/office/powerpoint/2010/main" val="415425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1428083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10164714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5078313"/>
          </a:xfrm>
          <a:prstGeom prst="rect">
            <a:avLst/>
          </a:prstGeom>
          <a:noFill/>
        </p:spPr>
        <p:txBody>
          <a:bodyPr wrap="square" rtlCol="0">
            <a:spAutoFit/>
          </a:bodyPr>
          <a:lstStyle/>
          <a:p>
            <a:r>
              <a:rPr lang="en-US" altLang="zh-CN" dirty="0"/>
              <a:t>OVS</a:t>
            </a:r>
            <a:r>
              <a:rPr lang="zh-CN" altLang="en-US" dirty="0"/>
              <a:t>测试</a:t>
            </a:r>
            <a:endParaRPr lang="en-US" altLang="zh-CN" dirty="0"/>
          </a:p>
          <a:p>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en-US" altLang="zh-CN" dirty="0"/>
          </a:p>
          <a:p>
            <a:endParaRPr lang="en-US" altLang="zh-CN" dirty="0"/>
          </a:p>
          <a:p>
            <a:r>
              <a:rPr lang="en-US" altLang="zh-CN" dirty="0"/>
              <a:t>NS3:</a:t>
            </a:r>
          </a:p>
          <a:p>
            <a:r>
              <a:rPr lang="zh-CN" altLang="en-US" dirty="0"/>
              <a:t>代码覆盖</a:t>
            </a:r>
            <a:endParaRPr lang="en-US" altLang="zh-CN" dirty="0"/>
          </a:p>
          <a:p>
            <a:r>
              <a:rPr lang="en-US" altLang="zh-CN" dirty="0"/>
              <a:t>Flow.txt</a:t>
            </a:r>
          </a:p>
          <a:p>
            <a:r>
              <a:rPr lang="zh-CN" altLang="en-US" dirty="0"/>
              <a:t>算法</a:t>
            </a:r>
            <a:r>
              <a:rPr lang="en-US" altLang="zh-CN" dirty="0"/>
              <a:t>config</a:t>
            </a:r>
          </a:p>
          <a:p>
            <a:r>
              <a:rPr lang="zh-CN" altLang="en-US" dirty="0"/>
              <a:t>终端运行指令</a:t>
            </a:r>
            <a:endParaRPr lang="en-US" altLang="zh-CN" dirty="0"/>
          </a:p>
          <a:p>
            <a:r>
              <a:rPr lang="zh-CN" altLang="zh-CN" dirty="0"/>
              <a:t>python run.py --cc hp --trace flow --bw 100 --topo </a:t>
            </a:r>
            <a:r>
              <a:rPr lang="en-US" altLang="zh-CN" dirty="0"/>
              <a:t>fat</a:t>
            </a:r>
            <a:r>
              <a:rPr lang="zh-CN" altLang="zh-CN" dirty="0"/>
              <a:t> --hpai 50 </a:t>
            </a:r>
            <a:endParaRPr lang="en-US" altLang="zh-CN" dirty="0"/>
          </a:p>
          <a:p>
            <a:r>
              <a:rPr lang="en-US" altLang="zh-CN" dirty="0"/>
              <a:t>hp</a:t>
            </a:r>
            <a:endParaRPr lang="zh-CN" altLang="en-US" dirty="0"/>
          </a:p>
        </p:txBody>
      </p:sp>
    </p:spTree>
    <p:extLst>
      <p:ext uri="{BB962C8B-B14F-4D97-AF65-F5344CB8AC3E}">
        <p14:creationId xmlns:p14="http://schemas.microsoft.com/office/powerpoint/2010/main" val="406048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68DF1-6447-4382-89F6-53F1010027B1}"/>
              </a:ext>
            </a:extLst>
          </p:cNvPr>
          <p:cNvSpPr txBox="1"/>
          <p:nvPr/>
        </p:nvSpPr>
        <p:spPr>
          <a:xfrm>
            <a:off x="957943" y="416767"/>
            <a:ext cx="4043265" cy="646331"/>
          </a:xfrm>
          <a:prstGeom prst="rect">
            <a:avLst/>
          </a:prstGeom>
          <a:noFill/>
        </p:spPr>
        <p:txBody>
          <a:bodyPr wrap="square" rtlCol="0">
            <a:spAutoFit/>
          </a:bodyPr>
          <a:lstStyle/>
          <a:p>
            <a:r>
              <a:rPr lang="zh-CN" altLang="en-US" dirty="0"/>
              <a:t>在验证过程中出现的代码问题：</a:t>
            </a:r>
            <a:endParaRPr lang="en-US" altLang="zh-CN" dirty="0"/>
          </a:p>
          <a:p>
            <a:endParaRPr lang="zh-CN" altLang="en-US" dirty="0"/>
          </a:p>
        </p:txBody>
      </p:sp>
      <p:pic>
        <p:nvPicPr>
          <p:cNvPr id="4" name="图片 3">
            <a:extLst>
              <a:ext uri="{FF2B5EF4-FFF2-40B4-BE49-F238E27FC236}">
                <a16:creationId xmlns:a16="http://schemas.microsoft.com/office/drawing/2014/main" id="{58123332-6D41-41D9-B8A9-8D016200C0C6}"/>
              </a:ext>
            </a:extLst>
          </p:cNvPr>
          <p:cNvPicPr>
            <a:picLocks noChangeAspect="1"/>
          </p:cNvPicPr>
          <p:nvPr/>
        </p:nvPicPr>
        <p:blipFill>
          <a:blip r:embed="rId2"/>
          <a:stretch>
            <a:fillRect/>
          </a:stretch>
        </p:blipFill>
        <p:spPr>
          <a:xfrm>
            <a:off x="1057470" y="894562"/>
            <a:ext cx="3999686" cy="741406"/>
          </a:xfrm>
          <a:prstGeom prst="rect">
            <a:avLst/>
          </a:prstGeom>
        </p:spPr>
      </p:pic>
      <p:sp>
        <p:nvSpPr>
          <p:cNvPr id="5" name="文本框 4">
            <a:extLst>
              <a:ext uri="{FF2B5EF4-FFF2-40B4-BE49-F238E27FC236}">
                <a16:creationId xmlns:a16="http://schemas.microsoft.com/office/drawing/2014/main" id="{710A2972-B47D-42C7-9572-DC3B27F60B52}"/>
              </a:ext>
            </a:extLst>
          </p:cNvPr>
          <p:cNvSpPr txBox="1"/>
          <p:nvPr/>
        </p:nvSpPr>
        <p:spPr>
          <a:xfrm>
            <a:off x="957943" y="1928327"/>
            <a:ext cx="7756849" cy="1200329"/>
          </a:xfrm>
          <a:prstGeom prst="rect">
            <a:avLst/>
          </a:prstGeom>
          <a:noFill/>
        </p:spPr>
        <p:txBody>
          <a:bodyPr wrap="square" rtlCol="0">
            <a:spAutoFit/>
          </a:bodyPr>
          <a:lstStyle/>
          <a:p>
            <a:r>
              <a:rPr lang="zh-CN" altLang="en-US" dirty="0"/>
              <a:t>之前用一个</a:t>
            </a:r>
            <a:r>
              <a:rPr lang="en-US" altLang="zh-CN" dirty="0"/>
              <a:t>CLASS</a:t>
            </a:r>
            <a:r>
              <a:rPr lang="zh-CN" altLang="en-US" dirty="0"/>
              <a:t>变量对所有流进行预测，因此公用一套时间序列参数</a:t>
            </a:r>
            <a:r>
              <a:rPr lang="en-US" altLang="zh-CN" dirty="0"/>
              <a:t>S(t)</a:t>
            </a:r>
            <a:r>
              <a:rPr lang="zh-CN" altLang="en-US" dirty="0"/>
              <a:t>，这导致预测效率低下，</a:t>
            </a:r>
            <a:r>
              <a:rPr lang="en-US" altLang="zh-CN" dirty="0"/>
              <a:t>MAPE</a:t>
            </a:r>
            <a:r>
              <a:rPr lang="zh-CN" altLang="en-US" dirty="0"/>
              <a:t>值在</a:t>
            </a:r>
            <a:r>
              <a:rPr lang="en-US" altLang="zh-CN" dirty="0"/>
              <a:t>90%</a:t>
            </a:r>
            <a:r>
              <a:rPr lang="zh-CN" altLang="en-US" dirty="0"/>
              <a:t>，几乎和未训练的神经网络效果一样，但是在实际效果中发小预测曲线拟合较好，是因为</a:t>
            </a:r>
            <a:r>
              <a:rPr lang="en-US" altLang="zh-CN" dirty="0"/>
              <a:t>INCAST</a:t>
            </a:r>
            <a:r>
              <a:rPr lang="zh-CN" altLang="en-US" dirty="0"/>
              <a:t>场景所有流同时开始发送，且目标</a:t>
            </a:r>
            <a:r>
              <a:rPr lang="en-US" altLang="zh-CN" dirty="0"/>
              <a:t>RTT</a:t>
            </a:r>
            <a:r>
              <a:rPr lang="zh-CN" altLang="en-US" dirty="0"/>
              <a:t>较小，这导致他们的平滑值</a:t>
            </a:r>
            <a:r>
              <a:rPr lang="en-US" altLang="zh-CN" dirty="0"/>
              <a:t>S(t)</a:t>
            </a:r>
            <a:r>
              <a:rPr lang="zh-CN" altLang="en-US" dirty="0"/>
              <a:t>差距较小</a:t>
            </a:r>
          </a:p>
        </p:txBody>
      </p:sp>
      <p:pic>
        <p:nvPicPr>
          <p:cNvPr id="7" name="图片 6">
            <a:extLst>
              <a:ext uri="{FF2B5EF4-FFF2-40B4-BE49-F238E27FC236}">
                <a16:creationId xmlns:a16="http://schemas.microsoft.com/office/drawing/2014/main" id="{0204BF6B-760C-41E0-B8AA-C859637017CC}"/>
              </a:ext>
            </a:extLst>
          </p:cNvPr>
          <p:cNvPicPr>
            <a:picLocks noChangeAspect="1"/>
          </p:cNvPicPr>
          <p:nvPr/>
        </p:nvPicPr>
        <p:blipFill>
          <a:blip r:embed="rId3"/>
          <a:stretch>
            <a:fillRect/>
          </a:stretch>
        </p:blipFill>
        <p:spPr>
          <a:xfrm>
            <a:off x="957943" y="3539948"/>
            <a:ext cx="5413325" cy="1969299"/>
          </a:xfrm>
          <a:prstGeom prst="rect">
            <a:avLst/>
          </a:prstGeom>
        </p:spPr>
      </p:pic>
    </p:spTree>
    <p:extLst>
      <p:ext uri="{BB962C8B-B14F-4D97-AF65-F5344CB8AC3E}">
        <p14:creationId xmlns:p14="http://schemas.microsoft.com/office/powerpoint/2010/main" val="3698680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A096E9-69C3-489D-B481-BDC93238CFF2}"/>
              </a:ext>
            </a:extLst>
          </p:cNvPr>
          <p:cNvSpPr txBox="1"/>
          <p:nvPr/>
        </p:nvSpPr>
        <p:spPr>
          <a:xfrm>
            <a:off x="858416" y="734008"/>
            <a:ext cx="7053943" cy="1754326"/>
          </a:xfrm>
          <a:prstGeom prst="rect">
            <a:avLst/>
          </a:prstGeom>
          <a:noFill/>
        </p:spPr>
        <p:txBody>
          <a:bodyPr wrap="square" rtlCol="0">
            <a:spAutoFit/>
          </a:bodyPr>
          <a:lstStyle/>
          <a:p>
            <a:r>
              <a:rPr lang="en-US" altLang="zh-CN" dirty="0" err="1"/>
              <a:t>RTTtarget</a:t>
            </a:r>
            <a:endParaRPr lang="en-US" altLang="zh-CN" dirty="0"/>
          </a:p>
          <a:p>
            <a:r>
              <a:rPr lang="en-US" altLang="zh-CN" dirty="0" err="1"/>
              <a:t>RTTtarget</a:t>
            </a:r>
            <a:r>
              <a:rPr lang="zh-CN" altLang="en-US" dirty="0"/>
              <a:t>动态设置使得算法有了很大的约束</a:t>
            </a:r>
            <a:endParaRPr lang="en-US" altLang="zh-CN" dirty="0"/>
          </a:p>
          <a:p>
            <a:r>
              <a:rPr lang="zh-CN" altLang="en-US" dirty="0"/>
              <a:t>在</a:t>
            </a:r>
            <a:r>
              <a:rPr lang="en-US" altLang="zh-CN" dirty="0"/>
              <a:t>INCAST</a:t>
            </a:r>
            <a:r>
              <a:rPr lang="zh-CN" altLang="en-US" dirty="0"/>
              <a:t>场景下，设置其</a:t>
            </a:r>
            <a:r>
              <a:rPr lang="en-US" altLang="zh-CN" dirty="0"/>
              <a:t>5us\6us\7us</a:t>
            </a:r>
          </a:p>
          <a:p>
            <a:r>
              <a:rPr lang="zh-CN" altLang="en-US" dirty="0"/>
              <a:t>但是在</a:t>
            </a:r>
            <a:r>
              <a:rPr lang="en-US" altLang="zh-CN" dirty="0"/>
              <a:t>30%load+incast(2%)</a:t>
            </a:r>
            <a:r>
              <a:rPr lang="zh-CN" altLang="en-US" dirty="0"/>
              <a:t>场景下</a:t>
            </a:r>
            <a:endParaRPr lang="en-US" altLang="zh-CN" dirty="0"/>
          </a:p>
          <a:p>
            <a:r>
              <a:rPr lang="zh-CN" altLang="en-US" dirty="0"/>
              <a:t>不发生</a:t>
            </a:r>
            <a:r>
              <a:rPr lang="en-US" altLang="zh-CN" dirty="0"/>
              <a:t>INCAST</a:t>
            </a:r>
            <a:r>
              <a:rPr lang="zh-CN" altLang="en-US" dirty="0"/>
              <a:t>场景时平均</a:t>
            </a:r>
            <a:r>
              <a:rPr lang="en-US" altLang="zh-CN" dirty="0"/>
              <a:t>RTT</a:t>
            </a:r>
            <a:r>
              <a:rPr lang="zh-CN" altLang="en-US" dirty="0"/>
              <a:t>在</a:t>
            </a:r>
            <a:r>
              <a:rPr lang="en-US" altLang="zh-CN" dirty="0"/>
              <a:t>8us-15us,</a:t>
            </a:r>
            <a:r>
              <a:rPr lang="zh-CN" altLang="en-US" dirty="0"/>
              <a:t>因此需要重新设计</a:t>
            </a:r>
            <a:r>
              <a:rPr lang="en-US" altLang="zh-CN" dirty="0" err="1"/>
              <a:t>RTTtarget</a:t>
            </a:r>
            <a:r>
              <a:rPr lang="en-US" altLang="zh-CN" dirty="0"/>
              <a:t>,</a:t>
            </a:r>
            <a:r>
              <a:rPr lang="zh-CN" altLang="en-US" dirty="0"/>
              <a:t>使其能够动态变化</a:t>
            </a:r>
          </a:p>
        </p:txBody>
      </p:sp>
      <p:sp>
        <p:nvSpPr>
          <p:cNvPr id="3" name="文本框 2">
            <a:extLst>
              <a:ext uri="{FF2B5EF4-FFF2-40B4-BE49-F238E27FC236}">
                <a16:creationId xmlns:a16="http://schemas.microsoft.com/office/drawing/2014/main" id="{3D529F3C-AC89-4A65-A7AC-6833803A2106}"/>
              </a:ext>
            </a:extLst>
          </p:cNvPr>
          <p:cNvSpPr txBox="1"/>
          <p:nvPr/>
        </p:nvSpPr>
        <p:spPr>
          <a:xfrm>
            <a:off x="858416" y="3141306"/>
            <a:ext cx="7657322" cy="646331"/>
          </a:xfrm>
          <a:prstGeom prst="rect">
            <a:avLst/>
          </a:prstGeom>
          <a:noFill/>
        </p:spPr>
        <p:txBody>
          <a:bodyPr wrap="square" rtlCol="0">
            <a:spAutoFit/>
          </a:bodyPr>
          <a:lstStyle/>
          <a:p>
            <a:r>
              <a:rPr lang="en-US" altLang="zh-CN" dirty="0"/>
              <a:t>PIDNN</a:t>
            </a:r>
            <a:r>
              <a:rPr lang="zh-CN" altLang="en-US" dirty="0"/>
              <a:t>输出问题，之前设置速率控制</a:t>
            </a:r>
            <a:r>
              <a:rPr lang="en-US" altLang="zh-CN" dirty="0"/>
              <a:t>0.4&lt;C&lt;1.6</a:t>
            </a:r>
            <a:r>
              <a:rPr lang="zh-CN" altLang="en-US" dirty="0"/>
              <a:t>，发现：</a:t>
            </a:r>
            <a:endParaRPr lang="en-US" altLang="zh-CN" dirty="0"/>
          </a:p>
          <a:p>
            <a:endParaRPr lang="zh-CN" altLang="en-US" dirty="0"/>
          </a:p>
        </p:txBody>
      </p:sp>
      <p:pic>
        <p:nvPicPr>
          <p:cNvPr id="7" name="图片 6">
            <a:extLst>
              <a:ext uri="{FF2B5EF4-FFF2-40B4-BE49-F238E27FC236}">
                <a16:creationId xmlns:a16="http://schemas.microsoft.com/office/drawing/2014/main" id="{5C09A883-7B38-46D8-8FBF-D4EE409CB996}"/>
              </a:ext>
            </a:extLst>
          </p:cNvPr>
          <p:cNvPicPr>
            <a:picLocks noChangeAspect="1"/>
          </p:cNvPicPr>
          <p:nvPr/>
        </p:nvPicPr>
        <p:blipFill>
          <a:blip r:embed="rId2"/>
          <a:stretch>
            <a:fillRect/>
          </a:stretch>
        </p:blipFill>
        <p:spPr>
          <a:xfrm>
            <a:off x="6618513" y="2443575"/>
            <a:ext cx="5253342" cy="4019429"/>
          </a:xfrm>
          <a:prstGeom prst="rect">
            <a:avLst/>
          </a:prstGeom>
        </p:spPr>
      </p:pic>
    </p:spTree>
    <p:extLst>
      <p:ext uri="{BB962C8B-B14F-4D97-AF65-F5344CB8AC3E}">
        <p14:creationId xmlns:p14="http://schemas.microsoft.com/office/powerpoint/2010/main" val="3578851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144413-9DFB-424D-917C-2B20E6D0DE80}"/>
              </a:ext>
            </a:extLst>
          </p:cNvPr>
          <p:cNvSpPr txBox="1"/>
          <p:nvPr/>
        </p:nvSpPr>
        <p:spPr>
          <a:xfrm>
            <a:off x="640701" y="422988"/>
            <a:ext cx="6207967" cy="1200329"/>
          </a:xfrm>
          <a:prstGeom prst="rect">
            <a:avLst/>
          </a:prstGeom>
          <a:noFill/>
        </p:spPr>
        <p:txBody>
          <a:bodyPr wrap="square" rtlCol="0">
            <a:spAutoFit/>
          </a:bodyPr>
          <a:lstStyle/>
          <a:p>
            <a:r>
              <a:rPr lang="zh-CN" altLang="en-US" dirty="0"/>
              <a:t>解决思路：</a:t>
            </a:r>
            <a:endParaRPr lang="en-US" altLang="zh-CN" dirty="0"/>
          </a:p>
          <a:p>
            <a:r>
              <a:rPr lang="en-US" altLang="zh-CN" dirty="0"/>
              <a:t>C = 0.5+sigmod(</a:t>
            </a:r>
            <a:r>
              <a:rPr lang="en-US" altLang="zh-CN" dirty="0" err="1"/>
              <a:t>PIDout</a:t>
            </a:r>
            <a:r>
              <a:rPr lang="en-US" altLang="zh-CN" dirty="0"/>
              <a:t>)</a:t>
            </a:r>
          </a:p>
          <a:p>
            <a:r>
              <a:rPr lang="zh-CN" altLang="en-US" dirty="0"/>
              <a:t>阈值修改：</a:t>
            </a:r>
            <a:r>
              <a:rPr lang="en-US" altLang="zh-CN" dirty="0"/>
              <a:t> 0.4&lt;C&lt;1.5</a:t>
            </a:r>
          </a:p>
          <a:p>
            <a:r>
              <a:rPr lang="zh-CN" altLang="en-US" dirty="0"/>
              <a:t>存在一个特点：启动慢，</a:t>
            </a:r>
            <a:r>
              <a:rPr lang="en-US" altLang="zh-CN" dirty="0"/>
              <a:t>PID</a:t>
            </a:r>
            <a:r>
              <a:rPr lang="zh-CN" altLang="en-US" dirty="0"/>
              <a:t>参数优化</a:t>
            </a:r>
            <a:endParaRPr lang="en-US" altLang="zh-CN" dirty="0"/>
          </a:p>
        </p:txBody>
      </p:sp>
      <p:sp>
        <p:nvSpPr>
          <p:cNvPr id="3" name="文本框 2">
            <a:extLst>
              <a:ext uri="{FF2B5EF4-FFF2-40B4-BE49-F238E27FC236}">
                <a16:creationId xmlns:a16="http://schemas.microsoft.com/office/drawing/2014/main" id="{32F1253D-F4B2-443E-BC47-D8DE6AA10791}"/>
              </a:ext>
            </a:extLst>
          </p:cNvPr>
          <p:cNvSpPr txBox="1"/>
          <p:nvPr/>
        </p:nvSpPr>
        <p:spPr>
          <a:xfrm>
            <a:off x="640701" y="1903445"/>
            <a:ext cx="6711820" cy="2308324"/>
          </a:xfrm>
          <a:prstGeom prst="rect">
            <a:avLst/>
          </a:prstGeom>
          <a:noFill/>
        </p:spPr>
        <p:txBody>
          <a:bodyPr wrap="square" rtlCol="0">
            <a:spAutoFit/>
          </a:bodyPr>
          <a:lstStyle/>
          <a:p>
            <a:r>
              <a:rPr lang="zh-CN" altLang="en-US" dirty="0"/>
              <a:t>对于</a:t>
            </a:r>
            <a:r>
              <a:rPr lang="en-US" altLang="zh-CN" dirty="0" err="1"/>
              <a:t>RTTtarget</a:t>
            </a:r>
            <a:r>
              <a:rPr lang="zh-CN" altLang="en-US" dirty="0"/>
              <a:t>选择，先加一个调整模块，根据一定时间内统计到的</a:t>
            </a:r>
            <a:r>
              <a:rPr lang="en-US" altLang="zh-CN" dirty="0" err="1"/>
              <a:t>minRTT</a:t>
            </a:r>
            <a:r>
              <a:rPr lang="zh-CN" altLang="en-US" dirty="0"/>
              <a:t>更新</a:t>
            </a:r>
            <a:r>
              <a:rPr lang="en-US" altLang="zh-CN" dirty="0" err="1"/>
              <a:t>RTTtarget</a:t>
            </a:r>
            <a:endParaRPr lang="en-US" altLang="zh-CN" dirty="0"/>
          </a:p>
          <a:p>
            <a:endParaRPr lang="en-US" altLang="zh-CN" dirty="0"/>
          </a:p>
          <a:p>
            <a:r>
              <a:rPr lang="zh-CN" altLang="en-US" dirty="0"/>
              <a:t>给定调整范围：</a:t>
            </a:r>
            <a:endParaRPr lang="en-US" altLang="zh-CN" dirty="0"/>
          </a:p>
          <a:p>
            <a:r>
              <a:rPr lang="zh-CN" altLang="en-US" dirty="0"/>
              <a:t>例如</a:t>
            </a:r>
            <a:r>
              <a:rPr lang="en-US" altLang="zh-CN" dirty="0"/>
              <a:t>4us&lt;</a:t>
            </a:r>
            <a:r>
              <a:rPr lang="en-US" altLang="zh-CN" dirty="0" err="1"/>
              <a:t>RTTtarget</a:t>
            </a:r>
            <a:r>
              <a:rPr lang="en-US" altLang="zh-CN" dirty="0"/>
              <a:t>&lt;20us</a:t>
            </a:r>
          </a:p>
          <a:p>
            <a:r>
              <a:rPr lang="en-US" altLang="zh-CN" dirty="0" err="1"/>
              <a:t>RTTtarget</a:t>
            </a:r>
            <a:r>
              <a:rPr lang="zh-CN" altLang="en-US" dirty="0"/>
              <a:t>初始设置为</a:t>
            </a:r>
            <a:r>
              <a:rPr lang="en-US" altLang="zh-CN" dirty="0"/>
              <a:t>5us,</a:t>
            </a:r>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&gt; </a:t>
            </a:r>
            <a:r>
              <a:rPr lang="en-US" altLang="zh-CN" dirty="0" err="1"/>
              <a:t>RTTtarget</a:t>
            </a:r>
            <a:r>
              <a:rPr lang="zh-CN" altLang="en-US" dirty="0"/>
              <a:t>时，上调</a:t>
            </a:r>
            <a:r>
              <a:rPr lang="en-US" altLang="zh-CN" dirty="0" err="1"/>
              <a:t>RTTtarget</a:t>
            </a:r>
            <a:endParaRPr lang="en-US" altLang="zh-CN" dirty="0"/>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&lt; </a:t>
            </a:r>
            <a:r>
              <a:rPr lang="en-US" altLang="zh-CN" dirty="0" err="1"/>
              <a:t>RTTtarget</a:t>
            </a:r>
            <a:r>
              <a:rPr lang="zh-CN" altLang="en-US" dirty="0"/>
              <a:t>时，下调</a:t>
            </a:r>
            <a:r>
              <a:rPr lang="en-US" altLang="zh-CN" dirty="0" err="1"/>
              <a:t>RTTtarget</a:t>
            </a:r>
            <a:endParaRPr lang="zh-CN" altLang="en-US" dirty="0"/>
          </a:p>
        </p:txBody>
      </p:sp>
    </p:spTree>
    <p:extLst>
      <p:ext uri="{BB962C8B-B14F-4D97-AF65-F5344CB8AC3E}">
        <p14:creationId xmlns:p14="http://schemas.microsoft.com/office/powerpoint/2010/main" val="236467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620A83-9487-4FBC-9D17-563223C3B133}"/>
              </a:ext>
            </a:extLst>
          </p:cNvPr>
          <p:cNvSpPr txBox="1"/>
          <p:nvPr/>
        </p:nvSpPr>
        <p:spPr>
          <a:xfrm>
            <a:off x="777551" y="379445"/>
            <a:ext cx="7843935" cy="2308324"/>
          </a:xfrm>
          <a:prstGeom prst="rect">
            <a:avLst/>
          </a:prstGeom>
          <a:noFill/>
        </p:spPr>
        <p:txBody>
          <a:bodyPr wrap="square" rtlCol="0">
            <a:spAutoFit/>
          </a:bodyPr>
          <a:lstStyle/>
          <a:p>
            <a:r>
              <a:rPr lang="en-US" altLang="zh-CN" dirty="0"/>
              <a:t>PID</a:t>
            </a:r>
            <a:r>
              <a:rPr lang="zh-CN" altLang="en-US" dirty="0"/>
              <a:t>参数优化方法：</a:t>
            </a:r>
            <a:endParaRPr lang="en-US" altLang="zh-CN" dirty="0"/>
          </a:p>
          <a:p>
            <a:r>
              <a:rPr lang="zh-CN" altLang="en-US" dirty="0"/>
              <a:t>参数</a:t>
            </a:r>
            <a:r>
              <a:rPr lang="en-US" altLang="zh-CN" dirty="0"/>
              <a:t>P</a:t>
            </a:r>
            <a:r>
              <a:rPr lang="zh-CN" altLang="en-US" dirty="0"/>
              <a:t>对于控制</a:t>
            </a:r>
            <a:r>
              <a:rPr lang="en-US" altLang="zh-CN" dirty="0"/>
              <a:t>RTT</a:t>
            </a:r>
            <a:r>
              <a:rPr lang="zh-CN" altLang="en-US" dirty="0"/>
              <a:t>在</a:t>
            </a:r>
            <a:r>
              <a:rPr lang="en-US" altLang="zh-CN" dirty="0" err="1"/>
              <a:t>RTTtarget</a:t>
            </a:r>
            <a:r>
              <a:rPr lang="zh-CN" altLang="en-US" dirty="0"/>
              <a:t>上下抖动，</a:t>
            </a:r>
            <a:r>
              <a:rPr lang="en-US" altLang="zh-CN" dirty="0"/>
              <a:t>|P|</a:t>
            </a:r>
            <a:r>
              <a:rPr lang="zh-CN" altLang="en-US" dirty="0"/>
              <a:t>越大，抖动越快（不考虑阈值限制），频率越快越好，最好为</a:t>
            </a:r>
            <a:r>
              <a:rPr lang="en-US" altLang="zh-CN" dirty="0"/>
              <a:t>2</a:t>
            </a:r>
            <a:r>
              <a:rPr lang="zh-CN" altLang="en-US" dirty="0"/>
              <a:t>，但实际控制具有滞后性，无法达到该频率，且频率越大幅度越大，目的选择一个合适的频率和幅值及较高的吞吐量，优化</a:t>
            </a:r>
            <a:r>
              <a:rPr lang="en-US" altLang="zh-CN" dirty="0"/>
              <a:t>P</a:t>
            </a:r>
            <a:r>
              <a:rPr lang="zh-CN" altLang="en-US" dirty="0"/>
              <a:t>参数</a:t>
            </a:r>
            <a:endParaRPr lang="en-US" altLang="zh-CN" dirty="0"/>
          </a:p>
          <a:p>
            <a:r>
              <a:rPr lang="zh-CN" altLang="en-US" dirty="0"/>
              <a:t>参数</a:t>
            </a:r>
            <a:r>
              <a:rPr lang="en-US" altLang="zh-CN" dirty="0"/>
              <a:t>I</a:t>
            </a:r>
            <a:r>
              <a:rPr lang="zh-CN" altLang="en-US" dirty="0"/>
              <a:t>对于控制平均</a:t>
            </a:r>
            <a:r>
              <a:rPr lang="en-US" altLang="zh-CN" dirty="0"/>
              <a:t>RTT</a:t>
            </a:r>
            <a:r>
              <a:rPr lang="zh-CN" altLang="en-US" dirty="0"/>
              <a:t>最终和</a:t>
            </a:r>
            <a:r>
              <a:rPr lang="en-US" altLang="zh-CN" dirty="0" err="1"/>
              <a:t>RTTtarget</a:t>
            </a:r>
            <a:r>
              <a:rPr lang="zh-CN" altLang="en-US" dirty="0"/>
              <a:t>无限接近，根据平均</a:t>
            </a:r>
            <a:r>
              <a:rPr lang="en-US" altLang="zh-CN" dirty="0"/>
              <a:t>RTT</a:t>
            </a:r>
            <a:r>
              <a:rPr lang="zh-CN" altLang="en-US" dirty="0"/>
              <a:t>调整参数</a:t>
            </a:r>
            <a:r>
              <a:rPr lang="en-US" altLang="zh-CN" dirty="0"/>
              <a:t>I</a:t>
            </a:r>
          </a:p>
          <a:p>
            <a:r>
              <a:rPr lang="zh-CN" altLang="en-US" dirty="0"/>
              <a:t>参数</a:t>
            </a:r>
            <a:r>
              <a:rPr lang="en-US" altLang="zh-CN" dirty="0"/>
              <a:t>D</a:t>
            </a:r>
            <a:r>
              <a:rPr lang="zh-CN" altLang="en-US" dirty="0"/>
              <a:t>影响</a:t>
            </a:r>
            <a:r>
              <a:rPr lang="en-US" altLang="zh-CN" dirty="0"/>
              <a:t>RTT</a:t>
            </a:r>
            <a:r>
              <a:rPr lang="zh-CN" altLang="en-US" dirty="0"/>
              <a:t>变化幅度，根据</a:t>
            </a:r>
            <a:r>
              <a:rPr lang="en-US" altLang="zh-CN" dirty="0"/>
              <a:t>RTT</a:t>
            </a:r>
            <a:r>
              <a:rPr lang="zh-CN" altLang="en-US" dirty="0"/>
              <a:t>震动幅度调整</a:t>
            </a:r>
            <a:r>
              <a:rPr lang="en-US" altLang="zh-CN" dirty="0"/>
              <a:t>D</a:t>
            </a:r>
          </a:p>
          <a:p>
            <a:r>
              <a:rPr lang="zh-CN" altLang="en-US" dirty="0"/>
              <a:t>优化顺序：</a:t>
            </a:r>
            <a:r>
              <a:rPr lang="en-US" altLang="zh-CN" dirty="0"/>
              <a:t>P &gt;I &gt;D</a:t>
            </a:r>
            <a:endParaRPr lang="zh-CN" altLang="en-US" dirty="0"/>
          </a:p>
        </p:txBody>
      </p:sp>
      <p:pic>
        <p:nvPicPr>
          <p:cNvPr id="4" name="图片 3">
            <a:extLst>
              <a:ext uri="{FF2B5EF4-FFF2-40B4-BE49-F238E27FC236}">
                <a16:creationId xmlns:a16="http://schemas.microsoft.com/office/drawing/2014/main" id="{A334E0B5-441E-4C24-B14B-124995AA9B62}"/>
              </a:ext>
            </a:extLst>
          </p:cNvPr>
          <p:cNvPicPr>
            <a:picLocks noChangeAspect="1"/>
          </p:cNvPicPr>
          <p:nvPr/>
        </p:nvPicPr>
        <p:blipFill>
          <a:blip r:embed="rId2"/>
          <a:stretch>
            <a:fillRect/>
          </a:stretch>
        </p:blipFill>
        <p:spPr>
          <a:xfrm>
            <a:off x="888180" y="3236111"/>
            <a:ext cx="7158090" cy="1976452"/>
          </a:xfrm>
          <a:prstGeom prst="rect">
            <a:avLst/>
          </a:prstGeom>
        </p:spPr>
      </p:pic>
    </p:spTree>
    <p:extLst>
      <p:ext uri="{BB962C8B-B14F-4D97-AF65-F5344CB8AC3E}">
        <p14:creationId xmlns:p14="http://schemas.microsoft.com/office/powerpoint/2010/main" val="28961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865C9BF-5A00-45E0-91D9-A58FEAE8B8FA}"/>
              </a:ext>
            </a:extLst>
          </p:cNvPr>
          <p:cNvSpPr txBox="1"/>
          <p:nvPr/>
        </p:nvSpPr>
        <p:spPr>
          <a:xfrm>
            <a:off x="597159" y="478971"/>
            <a:ext cx="7246776" cy="1754326"/>
          </a:xfrm>
          <a:prstGeom prst="rect">
            <a:avLst/>
          </a:prstGeom>
          <a:noFill/>
        </p:spPr>
        <p:txBody>
          <a:bodyPr wrap="square" rtlCol="0">
            <a:spAutoFit/>
          </a:bodyPr>
          <a:lstStyle/>
          <a:p>
            <a:r>
              <a:rPr lang="en-US" altLang="zh-CN" dirty="0" err="1"/>
              <a:t>RTTtarget</a:t>
            </a:r>
            <a:r>
              <a:rPr lang="zh-CN" altLang="en-US" dirty="0"/>
              <a:t>动态调整方法：</a:t>
            </a:r>
            <a:endParaRPr lang="en-US" altLang="zh-CN" dirty="0"/>
          </a:p>
          <a:p>
            <a:r>
              <a:rPr lang="en-US" altLang="zh-CN" dirty="0"/>
              <a:t>A.</a:t>
            </a:r>
            <a:r>
              <a:rPr lang="zh-CN" altLang="en-US" dirty="0"/>
              <a:t>根据连续</a:t>
            </a:r>
            <a:r>
              <a:rPr lang="en-US" altLang="zh-CN" dirty="0"/>
              <a:t>RTT</a:t>
            </a:r>
            <a:r>
              <a:rPr lang="zh-CN" altLang="en-US" dirty="0"/>
              <a:t>观察值，设计 计数器（从</a:t>
            </a:r>
            <a:r>
              <a:rPr lang="en-US" altLang="zh-CN" dirty="0"/>
              <a:t>0</a:t>
            </a:r>
            <a:r>
              <a:rPr lang="zh-CN" altLang="en-US" dirty="0"/>
              <a:t>开始），当计数器到一定范围之后，调整</a:t>
            </a:r>
            <a:r>
              <a:rPr lang="en-US" altLang="zh-CN" dirty="0" err="1"/>
              <a:t>RTTtarget</a:t>
            </a:r>
            <a:r>
              <a:rPr lang="zh-CN" altLang="en-US" dirty="0"/>
              <a:t>增加或减少单位时间</a:t>
            </a:r>
            <a:r>
              <a:rPr lang="en-US" altLang="zh-CN" dirty="0"/>
              <a:t>1us</a:t>
            </a:r>
            <a:r>
              <a:rPr lang="zh-CN" altLang="en-US" dirty="0"/>
              <a:t>，并以调整</a:t>
            </a:r>
            <a:r>
              <a:rPr lang="en-US" altLang="zh-CN" dirty="0" err="1"/>
              <a:t>RTTtarget</a:t>
            </a:r>
            <a:r>
              <a:rPr lang="zh-CN" altLang="en-US" dirty="0"/>
              <a:t>初始值为辅助，效果：</a:t>
            </a:r>
            <a:endParaRPr lang="en-US" altLang="zh-CN" dirty="0"/>
          </a:p>
          <a:p>
            <a:r>
              <a:rPr lang="en-US" altLang="zh-CN" dirty="0"/>
              <a:t>|</a:t>
            </a:r>
            <a:r>
              <a:rPr lang="zh-CN" altLang="en-US" dirty="0"/>
              <a:t>计数器</a:t>
            </a:r>
            <a:r>
              <a:rPr lang="en-US" altLang="zh-CN" dirty="0"/>
              <a:t>|&gt;X</a:t>
            </a:r>
            <a:r>
              <a:rPr lang="zh-CN" altLang="en-US" dirty="0"/>
              <a:t>调整，初始值</a:t>
            </a:r>
            <a:r>
              <a:rPr lang="en-US" altLang="zh-CN" dirty="0"/>
              <a:t>5us/10us</a:t>
            </a:r>
          </a:p>
          <a:p>
            <a:endParaRPr lang="zh-CN" altLang="en-US" dirty="0"/>
          </a:p>
        </p:txBody>
      </p:sp>
      <p:pic>
        <p:nvPicPr>
          <p:cNvPr id="4" name="图片 3">
            <a:extLst>
              <a:ext uri="{FF2B5EF4-FFF2-40B4-BE49-F238E27FC236}">
                <a16:creationId xmlns:a16="http://schemas.microsoft.com/office/drawing/2014/main" id="{43B8C750-FC03-4550-AEBA-9AC29D24A068}"/>
              </a:ext>
            </a:extLst>
          </p:cNvPr>
          <p:cNvPicPr>
            <a:picLocks noChangeAspect="1"/>
          </p:cNvPicPr>
          <p:nvPr/>
        </p:nvPicPr>
        <p:blipFill>
          <a:blip r:embed="rId2"/>
          <a:stretch>
            <a:fillRect/>
          </a:stretch>
        </p:blipFill>
        <p:spPr>
          <a:xfrm>
            <a:off x="2202025" y="2115013"/>
            <a:ext cx="4431866" cy="3536228"/>
          </a:xfrm>
          <a:prstGeom prst="rect">
            <a:avLst/>
          </a:prstGeom>
        </p:spPr>
      </p:pic>
    </p:spTree>
    <p:extLst>
      <p:ext uri="{BB962C8B-B14F-4D97-AF65-F5344CB8AC3E}">
        <p14:creationId xmlns:p14="http://schemas.microsoft.com/office/powerpoint/2010/main" val="119045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C23433-1566-46C4-A623-870601618644}"/>
              </a:ext>
            </a:extLst>
          </p:cNvPr>
          <p:cNvPicPr>
            <a:picLocks noChangeAspect="1"/>
          </p:cNvPicPr>
          <p:nvPr/>
        </p:nvPicPr>
        <p:blipFill>
          <a:blip r:embed="rId2"/>
          <a:stretch>
            <a:fillRect/>
          </a:stretch>
        </p:blipFill>
        <p:spPr>
          <a:xfrm>
            <a:off x="1877329" y="1460419"/>
            <a:ext cx="5376902" cy="4248181"/>
          </a:xfrm>
          <a:prstGeom prst="rect">
            <a:avLst/>
          </a:prstGeom>
        </p:spPr>
      </p:pic>
      <p:sp>
        <p:nvSpPr>
          <p:cNvPr id="4" name="文本框 3">
            <a:extLst>
              <a:ext uri="{FF2B5EF4-FFF2-40B4-BE49-F238E27FC236}">
                <a16:creationId xmlns:a16="http://schemas.microsoft.com/office/drawing/2014/main" id="{4812876A-44A2-41A9-ADF8-98622D86357B}"/>
              </a:ext>
            </a:extLst>
          </p:cNvPr>
          <p:cNvSpPr txBox="1"/>
          <p:nvPr/>
        </p:nvSpPr>
        <p:spPr>
          <a:xfrm>
            <a:off x="976604" y="578498"/>
            <a:ext cx="5772539" cy="369332"/>
          </a:xfrm>
          <a:prstGeom prst="rect">
            <a:avLst/>
          </a:prstGeom>
          <a:noFill/>
        </p:spPr>
        <p:txBody>
          <a:bodyPr wrap="square" rtlCol="0">
            <a:spAutoFit/>
          </a:bodyPr>
          <a:lstStyle/>
          <a:p>
            <a:r>
              <a:rPr lang="en-US" altLang="zh-CN" dirty="0" err="1"/>
              <a:t>RTTtarget</a:t>
            </a:r>
            <a:r>
              <a:rPr lang="zh-CN" altLang="en-US" dirty="0"/>
              <a:t>初始值</a:t>
            </a:r>
            <a:r>
              <a:rPr lang="en-US" altLang="zh-CN" dirty="0"/>
              <a:t>5us,</a:t>
            </a:r>
            <a:r>
              <a:rPr lang="zh-CN" altLang="en-US" dirty="0"/>
              <a:t>计数器分别</a:t>
            </a:r>
            <a:r>
              <a:rPr lang="en-US" altLang="zh-CN" dirty="0"/>
              <a:t>|</a:t>
            </a:r>
            <a:r>
              <a:rPr lang="zh-CN" altLang="en-US" dirty="0"/>
              <a:t>计数器</a:t>
            </a:r>
            <a:r>
              <a:rPr lang="en-US" altLang="zh-CN" dirty="0"/>
              <a:t>|&gt;6/10</a:t>
            </a:r>
            <a:r>
              <a:rPr lang="zh-CN" altLang="en-US" dirty="0"/>
              <a:t>调整</a:t>
            </a:r>
          </a:p>
        </p:txBody>
      </p:sp>
    </p:spTree>
    <p:extLst>
      <p:ext uri="{BB962C8B-B14F-4D97-AF65-F5344CB8AC3E}">
        <p14:creationId xmlns:p14="http://schemas.microsoft.com/office/powerpoint/2010/main" val="3231386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533537-A3CC-4F6C-9861-BB236E84511B}"/>
              </a:ext>
            </a:extLst>
          </p:cNvPr>
          <p:cNvPicPr>
            <a:picLocks noChangeAspect="1"/>
          </p:cNvPicPr>
          <p:nvPr/>
        </p:nvPicPr>
        <p:blipFill>
          <a:blip r:embed="rId2"/>
          <a:stretch>
            <a:fillRect/>
          </a:stretch>
        </p:blipFill>
        <p:spPr>
          <a:xfrm>
            <a:off x="1698977" y="1373091"/>
            <a:ext cx="5634079" cy="4348194"/>
          </a:xfrm>
          <a:prstGeom prst="rect">
            <a:avLst/>
          </a:prstGeom>
        </p:spPr>
      </p:pic>
      <p:sp>
        <p:nvSpPr>
          <p:cNvPr id="4" name="文本框 3">
            <a:extLst>
              <a:ext uri="{FF2B5EF4-FFF2-40B4-BE49-F238E27FC236}">
                <a16:creationId xmlns:a16="http://schemas.microsoft.com/office/drawing/2014/main" id="{EF83EF68-7F15-41D8-A2DF-F4C8944CCEE6}"/>
              </a:ext>
            </a:extLst>
          </p:cNvPr>
          <p:cNvSpPr txBox="1"/>
          <p:nvPr/>
        </p:nvSpPr>
        <p:spPr>
          <a:xfrm>
            <a:off x="821094" y="317241"/>
            <a:ext cx="5274906" cy="373224"/>
          </a:xfrm>
          <a:prstGeom prst="rect">
            <a:avLst/>
          </a:prstGeom>
          <a:noFill/>
        </p:spPr>
        <p:txBody>
          <a:bodyPr wrap="square" rtlCol="0">
            <a:spAutoFit/>
          </a:bodyPr>
          <a:lstStyle/>
          <a:p>
            <a:r>
              <a:rPr lang="en-US" altLang="zh-CN" dirty="0"/>
              <a:t>RTT</a:t>
            </a:r>
            <a:r>
              <a:rPr lang="zh-CN" altLang="en-US" dirty="0"/>
              <a:t>不调整</a:t>
            </a:r>
            <a:r>
              <a:rPr lang="en-US" altLang="zh-CN" dirty="0"/>
              <a:t>/</a:t>
            </a:r>
            <a:r>
              <a:rPr lang="zh-CN" altLang="en-US" dirty="0"/>
              <a:t>计数器</a:t>
            </a:r>
            <a:r>
              <a:rPr lang="en-US" altLang="zh-CN" dirty="0"/>
              <a:t>10</a:t>
            </a:r>
            <a:r>
              <a:rPr lang="zh-CN" altLang="en-US" dirty="0"/>
              <a:t>调整</a:t>
            </a:r>
          </a:p>
        </p:txBody>
      </p:sp>
    </p:spTree>
    <p:extLst>
      <p:ext uri="{BB962C8B-B14F-4D97-AF65-F5344CB8AC3E}">
        <p14:creationId xmlns:p14="http://schemas.microsoft.com/office/powerpoint/2010/main" val="2873691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4A50BC-3A3D-43D7-8C36-B615510945AA}"/>
              </a:ext>
            </a:extLst>
          </p:cNvPr>
          <p:cNvSpPr txBox="1"/>
          <p:nvPr/>
        </p:nvSpPr>
        <p:spPr>
          <a:xfrm>
            <a:off x="1194318" y="821094"/>
            <a:ext cx="5610809" cy="1754326"/>
          </a:xfrm>
          <a:prstGeom prst="rect">
            <a:avLst/>
          </a:prstGeom>
          <a:noFill/>
        </p:spPr>
        <p:txBody>
          <a:bodyPr wrap="square" rtlCol="0">
            <a:spAutoFit/>
          </a:bodyPr>
          <a:lstStyle/>
          <a:p>
            <a:r>
              <a:rPr lang="zh-CN" altLang="en-US" dirty="0"/>
              <a:t>调整方法：</a:t>
            </a:r>
            <a:endParaRPr lang="en-US" altLang="zh-CN" dirty="0"/>
          </a:p>
          <a:p>
            <a:r>
              <a:rPr lang="en-US" altLang="zh-CN" dirty="0"/>
              <a:t>B.</a:t>
            </a:r>
            <a:r>
              <a:rPr lang="zh-CN" altLang="en-US" dirty="0"/>
              <a:t>设计一个</a:t>
            </a:r>
            <a:r>
              <a:rPr lang="en-US" altLang="zh-CN" dirty="0"/>
              <a:t>RTT</a:t>
            </a:r>
            <a:r>
              <a:rPr lang="zh-CN" altLang="en-US" dirty="0"/>
              <a:t>采集模块，同样使用计数器，当计数器触发</a:t>
            </a:r>
            <a:r>
              <a:rPr lang="en-US" altLang="zh-CN" dirty="0" err="1"/>
              <a:t>RTTtarget</a:t>
            </a:r>
            <a:r>
              <a:rPr lang="zh-CN" altLang="en-US" dirty="0"/>
              <a:t>调整后，</a:t>
            </a:r>
            <a:r>
              <a:rPr lang="en-US" altLang="zh-CN" dirty="0" err="1"/>
              <a:t>RTTtarget</a:t>
            </a:r>
            <a:r>
              <a:rPr lang="en-US" altLang="zh-CN" dirty="0"/>
              <a:t> = </a:t>
            </a:r>
            <a:r>
              <a:rPr lang="zh-CN" altLang="en-US" dirty="0"/>
              <a:t>采集数据</a:t>
            </a:r>
            <a:endParaRPr lang="en-US" altLang="zh-CN" dirty="0"/>
          </a:p>
          <a:p>
            <a:r>
              <a:rPr lang="zh-CN" altLang="en-US" dirty="0"/>
              <a:t>采集数据的确定：连续几个</a:t>
            </a:r>
            <a:r>
              <a:rPr lang="en-US" altLang="zh-CN" dirty="0"/>
              <a:t>RTT</a:t>
            </a:r>
            <a:r>
              <a:rPr lang="zh-CN" altLang="en-US" dirty="0"/>
              <a:t>均值（</a:t>
            </a:r>
            <a:r>
              <a:rPr lang="en-US" altLang="zh-CN" dirty="0" err="1"/>
              <a:t>RTTtarget+outi</a:t>
            </a:r>
            <a:r>
              <a:rPr lang="zh-CN" altLang="en-US" dirty="0"/>
              <a:t>）、中位数</a:t>
            </a:r>
            <a:r>
              <a:rPr lang="en-US" altLang="zh-CN" dirty="0"/>
              <a:t>(</a:t>
            </a:r>
            <a:r>
              <a:rPr lang="zh-CN" altLang="en-US" dirty="0"/>
              <a:t>新增变量储存，排序，计算中位数</a:t>
            </a:r>
            <a:r>
              <a:rPr lang="en-US" altLang="zh-CN" dirty="0"/>
              <a:t>)</a:t>
            </a:r>
            <a:r>
              <a:rPr lang="zh-CN" altLang="en-US" dirty="0"/>
              <a:t>或最大最小值（比较，储存）</a:t>
            </a:r>
            <a:r>
              <a:rPr lang="en-US" altLang="zh-CN" dirty="0"/>
              <a:t>*</a:t>
            </a:r>
            <a:r>
              <a:rPr lang="zh-CN" altLang="en-US" dirty="0"/>
              <a:t>系数</a:t>
            </a:r>
          </a:p>
        </p:txBody>
      </p:sp>
    </p:spTree>
    <p:extLst>
      <p:ext uri="{BB962C8B-B14F-4D97-AF65-F5344CB8AC3E}">
        <p14:creationId xmlns:p14="http://schemas.microsoft.com/office/powerpoint/2010/main" val="3612344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CC039B-CCAB-429C-AB66-34715EDE6E5F}"/>
              </a:ext>
            </a:extLst>
          </p:cNvPr>
          <p:cNvSpPr txBox="1"/>
          <p:nvPr/>
        </p:nvSpPr>
        <p:spPr>
          <a:xfrm>
            <a:off x="422988" y="460310"/>
            <a:ext cx="8105192" cy="3693319"/>
          </a:xfrm>
          <a:prstGeom prst="rect">
            <a:avLst/>
          </a:prstGeom>
          <a:noFill/>
        </p:spPr>
        <p:txBody>
          <a:bodyPr wrap="square" rtlCol="0">
            <a:spAutoFit/>
          </a:bodyPr>
          <a:lstStyle/>
          <a:p>
            <a:r>
              <a:rPr lang="zh-CN" altLang="en-US" dirty="0"/>
              <a:t>遇到的问题：</a:t>
            </a:r>
            <a:endParaRPr lang="en-US" altLang="zh-CN" dirty="0"/>
          </a:p>
          <a:p>
            <a:r>
              <a:rPr lang="zh-CN" altLang="en-US" dirty="0"/>
              <a:t>一个是前一天仿真出来的结果，第二天忘了改了那儿部分效果变差，又得尝试该回去复现前一天效果，才能开展新工作。</a:t>
            </a:r>
            <a:endParaRPr lang="en-US" altLang="zh-CN" dirty="0"/>
          </a:p>
          <a:p>
            <a:r>
              <a:rPr lang="zh-CN" altLang="en-US" dirty="0"/>
              <a:t>二是论文上，每当修改算法时，论文就需要跟着改很多部分，会出现漏改忘改的部分，花费时间效果不好。</a:t>
            </a:r>
            <a:endParaRPr lang="en-US" altLang="zh-CN" dirty="0"/>
          </a:p>
          <a:p>
            <a:r>
              <a:rPr lang="zh-CN" altLang="en-US" dirty="0"/>
              <a:t>三是随着仿真次数原来越多，一些数据的保存为</a:t>
            </a:r>
            <a:r>
              <a:rPr lang="en-US" altLang="zh-CN" dirty="0"/>
              <a:t>TXT</a:t>
            </a:r>
            <a:r>
              <a:rPr lang="zh-CN" altLang="en-US" dirty="0"/>
              <a:t>文件，不规范的命名导致后续数据文件的杂乱，找不到想要的</a:t>
            </a:r>
            <a:r>
              <a:rPr lang="en-US" altLang="zh-CN" dirty="0"/>
              <a:t>TXT</a:t>
            </a:r>
            <a:r>
              <a:rPr lang="zh-CN" altLang="en-US" dirty="0"/>
              <a:t>，以致不想再去翻那些文件，而是修改参数重新仿真，回到问题一。</a:t>
            </a:r>
            <a:endParaRPr lang="en-US" altLang="zh-CN" dirty="0"/>
          </a:p>
          <a:p>
            <a:r>
              <a:rPr lang="zh-CN" altLang="en-US" dirty="0"/>
              <a:t>四是</a:t>
            </a:r>
            <a:r>
              <a:rPr lang="en-US" altLang="zh-CN" dirty="0"/>
              <a:t>PID</a:t>
            </a:r>
            <a:r>
              <a:rPr lang="zh-CN" altLang="en-US" dirty="0"/>
              <a:t>参数优化一直找不到好的方法，论文中的参数优化收敛是在一次训练中的收敛，由于时间约束和梯度大小约束，初始值约束等，使得能够收敛到一定的范围，更好的调整方法只进行了思考，见</a:t>
            </a:r>
            <a:r>
              <a:rPr lang="en-US" altLang="zh-CN" dirty="0"/>
              <a:t>49</a:t>
            </a:r>
            <a:r>
              <a:rPr lang="zh-CN" altLang="en-US" dirty="0"/>
              <a:t>页</a:t>
            </a:r>
            <a:r>
              <a:rPr lang="en-US" altLang="zh-CN" dirty="0"/>
              <a:t>PPT</a:t>
            </a:r>
            <a:r>
              <a:rPr lang="zh-CN" altLang="en-US" dirty="0"/>
              <a:t>。</a:t>
            </a:r>
            <a:r>
              <a:rPr lang="en-US" altLang="zh-CN" dirty="0"/>
              <a:t>PID</a:t>
            </a:r>
            <a:r>
              <a:rPr lang="zh-CN" altLang="en-US" dirty="0"/>
              <a:t>参数设置以前一直是根据人工经验，根据每一轮的效果反复修改测试，直到较为满意，也不能证明为该问题下的最优解，或许</a:t>
            </a:r>
            <a:r>
              <a:rPr lang="en-US" altLang="zh-CN" dirty="0"/>
              <a:t>PID</a:t>
            </a:r>
            <a:r>
              <a:rPr lang="zh-CN" altLang="en-US" dirty="0"/>
              <a:t>参数没有最优这个说法等。</a:t>
            </a:r>
          </a:p>
        </p:txBody>
      </p:sp>
    </p:spTree>
    <p:extLst>
      <p:ext uri="{BB962C8B-B14F-4D97-AF65-F5344CB8AC3E}">
        <p14:creationId xmlns:p14="http://schemas.microsoft.com/office/powerpoint/2010/main" val="3973740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B6A36E7-C064-4E24-9B84-0143FD5ED30F}"/>
              </a:ext>
            </a:extLst>
          </p:cNvPr>
          <p:cNvSpPr txBox="1"/>
          <p:nvPr/>
        </p:nvSpPr>
        <p:spPr>
          <a:xfrm>
            <a:off x="590938" y="223526"/>
            <a:ext cx="9380375" cy="6524863"/>
          </a:xfrm>
          <a:prstGeom prst="rect">
            <a:avLst/>
          </a:prstGeom>
          <a:noFill/>
        </p:spPr>
        <p:txBody>
          <a:bodyPr wrap="square">
            <a:spAutoFit/>
          </a:bodyPr>
          <a:lstStyle/>
          <a:p>
            <a:r>
              <a:rPr lang="en-US" altLang="zh-CN" sz="1100" b="0" i="1" dirty="0">
                <a:solidFill>
                  <a:srgbClr val="83D6C5"/>
                </a:solidFill>
                <a:effectLst/>
                <a:latin typeface="Consolas" panose="020B0609020204030204" pitchFamily="49" charset="0"/>
              </a:rPr>
              <a:t>import</a:t>
            </a:r>
            <a:r>
              <a:rPr lang="en-US" altLang="zh-CN" sz="1100" b="0" dirty="0">
                <a:solidFill>
                  <a:srgbClr val="D6D6DD"/>
                </a:solidFill>
                <a:effectLst/>
                <a:latin typeface="Consolas" panose="020B0609020204030204" pitchFamily="49" charset="0"/>
              </a:rPr>
              <a:t> </a:t>
            </a:r>
            <a:r>
              <a:rPr lang="en-US" altLang="zh-CN" sz="1100" b="0" dirty="0" err="1">
                <a:solidFill>
                  <a:srgbClr val="D6D6DD"/>
                </a:solidFill>
                <a:effectLst/>
                <a:latin typeface="Consolas" panose="020B0609020204030204" pitchFamily="49" charset="0"/>
              </a:rPr>
              <a:t>numpy</a:t>
            </a:r>
            <a:r>
              <a:rPr lang="en-US" altLang="zh-CN" sz="1100" b="0" dirty="0">
                <a:solidFill>
                  <a:srgbClr val="D6D6DD"/>
                </a:solidFill>
                <a:effectLst/>
                <a:latin typeface="Consolas" panose="020B0609020204030204" pitchFamily="49" charset="0"/>
              </a:rPr>
              <a:t> </a:t>
            </a:r>
            <a:r>
              <a:rPr lang="en-US" altLang="zh-CN" sz="1100" b="0" i="1" dirty="0">
                <a:solidFill>
                  <a:srgbClr val="83D6C5"/>
                </a:solidFill>
                <a:effectLst/>
                <a:latin typeface="Consolas" panose="020B0609020204030204" pitchFamily="49" charset="0"/>
              </a:rPr>
              <a:t>as</a:t>
            </a:r>
            <a:r>
              <a:rPr lang="en-US" altLang="zh-CN" sz="1100" b="0" dirty="0">
                <a:solidFill>
                  <a:srgbClr val="D6D6DD"/>
                </a:solidFill>
                <a:effectLst/>
                <a:latin typeface="Consolas" panose="020B0609020204030204" pitchFamily="49" charset="0"/>
              </a:rPr>
              <a:t> np</a:t>
            </a:r>
          </a:p>
          <a:p>
            <a:br>
              <a:rPr lang="en-US" altLang="zh-CN" sz="1100" b="0" dirty="0">
                <a:solidFill>
                  <a:srgbClr val="D6D6DD"/>
                </a:solidFill>
                <a:effectLst/>
                <a:latin typeface="Consolas" panose="020B0609020204030204" pitchFamily="49" charset="0"/>
              </a:rPr>
            </a:br>
            <a:r>
              <a:rPr lang="en-US" altLang="zh-CN" sz="1100" b="0" dirty="0">
                <a:solidFill>
                  <a:srgbClr val="82D2CE"/>
                </a:solidFill>
                <a:effectLst/>
                <a:latin typeface="Consolas" panose="020B0609020204030204" pitchFamily="49" charset="0"/>
              </a:rPr>
              <a:t>class</a:t>
            </a:r>
            <a:r>
              <a:rPr lang="en-US" altLang="zh-CN" sz="1100" b="0" dirty="0">
                <a:solidFill>
                  <a:srgbClr val="D6D6DD"/>
                </a:solidFill>
                <a:effectLst/>
                <a:latin typeface="Consolas" panose="020B0609020204030204" pitchFamily="49" charset="0"/>
              </a:rPr>
              <a:t> </a:t>
            </a:r>
            <a:r>
              <a:rPr lang="en-US" altLang="zh-CN" sz="1100" b="0" dirty="0">
                <a:solidFill>
                  <a:srgbClr val="87C3FF"/>
                </a:solidFill>
                <a:effectLst/>
                <a:latin typeface="Consolas" panose="020B0609020204030204" pitchFamily="49" charset="0"/>
              </a:rPr>
              <a:t>PIDNN</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a:solidFill>
                  <a:srgbClr val="82D2CE"/>
                </a:solidFill>
                <a:effectLst/>
                <a:latin typeface="Consolas" panose="020B0609020204030204" pitchFamily="49" charset="0"/>
              </a:rPr>
              <a:t>def</a:t>
            </a:r>
            <a:r>
              <a:rPr lang="en-US" altLang="zh-CN" sz="1100" b="0" dirty="0">
                <a:solidFill>
                  <a:srgbClr val="D6D6DD"/>
                </a:solidFill>
                <a:effectLst/>
                <a:latin typeface="Consolas" panose="020B0609020204030204" pitchFamily="49" charset="0"/>
              </a:rPr>
              <a:t> </a:t>
            </a:r>
            <a:r>
              <a:rPr lang="en-US" altLang="zh-CN" sz="1100" b="0" dirty="0">
                <a:solidFill>
                  <a:srgbClr val="EFB080"/>
                </a:solidFill>
                <a:effectLst/>
                <a:latin typeface="Consolas" panose="020B0609020204030204" pitchFamily="49" charset="0"/>
              </a:rPr>
              <a:t>__</a:t>
            </a:r>
            <a:r>
              <a:rPr lang="en-US" altLang="zh-CN" sz="1100" b="0" dirty="0" err="1">
                <a:solidFill>
                  <a:srgbClr val="EFB080"/>
                </a:solidFill>
                <a:effectLst/>
                <a:latin typeface="Consolas" panose="020B0609020204030204" pitchFamily="49" charset="0"/>
              </a:rPr>
              <a:t>init</a:t>
            </a:r>
            <a:r>
              <a:rPr lang="en-US" altLang="zh-CN" sz="1100" b="0" dirty="0">
                <a:solidFill>
                  <a:srgbClr val="EFB080"/>
                </a:solidFill>
                <a:effectLst/>
                <a:latin typeface="Consolas" panose="020B0609020204030204" pitchFamily="49" charset="0"/>
              </a:rPr>
              <a:t>__</a:t>
            </a:r>
            <a:r>
              <a:rPr lang="en-US" altLang="zh-CN" sz="1100" b="0" dirty="0">
                <a:solidFill>
                  <a:srgbClr val="D6D6DD"/>
                </a:solidFill>
                <a:effectLst/>
                <a:latin typeface="Consolas" panose="020B0609020204030204" pitchFamily="49" charset="0"/>
              </a:rPr>
              <a:t>(</a:t>
            </a:r>
            <a:r>
              <a:rPr lang="en-US" altLang="zh-CN" sz="1100" b="0" i="1" dirty="0">
                <a:solidFill>
                  <a:srgbClr val="EFB080"/>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 </a:t>
            </a:r>
            <a:r>
              <a:rPr lang="en-US" altLang="zh-CN" sz="1100" b="0" i="1" dirty="0" err="1">
                <a:solidFill>
                  <a:srgbClr val="F8C762"/>
                </a:solidFill>
                <a:effectLst/>
                <a:latin typeface="Consolas" panose="020B0609020204030204" pitchFamily="49" charset="0"/>
              </a:rPr>
              <a:t>kp</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ki</a:t>
            </a:r>
            <a:r>
              <a:rPr lang="en-US" altLang="zh-CN" sz="1100" b="0" dirty="0">
                <a:solidFill>
                  <a:srgbClr val="D6D6DD"/>
                </a:solidFill>
                <a:effectLst/>
                <a:latin typeface="Consolas" panose="020B0609020204030204" pitchFamily="49" charset="0"/>
              </a:rPr>
              <a:t>, </a:t>
            </a:r>
            <a:r>
              <a:rPr lang="en-US" altLang="zh-CN" sz="1100" b="0" i="1" dirty="0" err="1">
                <a:solidFill>
                  <a:srgbClr val="F8C762"/>
                </a:solidFill>
                <a:effectLst/>
                <a:latin typeface="Consolas" panose="020B0609020204030204" pitchFamily="49" charset="0"/>
              </a:rPr>
              <a:t>kd</a:t>
            </a:r>
            <a:r>
              <a:rPr lang="en-US" altLang="zh-CN" sz="1100" b="0" dirty="0">
                <a:solidFill>
                  <a:srgbClr val="D6D6DD"/>
                </a:solidFill>
                <a:effectLst/>
                <a:latin typeface="Consolas" panose="020B0609020204030204" pitchFamily="49" charset="0"/>
              </a:rPr>
              <a:t>, </a:t>
            </a:r>
            <a:r>
              <a:rPr lang="en-US" altLang="zh-CN" sz="1100" b="0" i="1" dirty="0" err="1">
                <a:solidFill>
                  <a:srgbClr val="F8C762"/>
                </a:solidFill>
                <a:effectLst/>
                <a:latin typeface="Consolas" panose="020B0609020204030204" pitchFamily="49" charset="0"/>
              </a:rPr>
              <a:t>hidden_size</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.kp = </a:t>
            </a:r>
            <a:r>
              <a:rPr lang="en-US" altLang="zh-CN" sz="1100" b="0" dirty="0" err="1">
                <a:solidFill>
                  <a:srgbClr val="D6D6DD"/>
                </a:solidFill>
                <a:effectLst/>
                <a:latin typeface="Consolas" panose="020B0609020204030204" pitchFamily="49" charset="0"/>
              </a:rPr>
              <a:t>kp</a:t>
            </a:r>
            <a:endParaRPr lang="en-US" altLang="zh-CN" sz="1100" b="0" dirty="0">
              <a:solidFill>
                <a:srgbClr val="D6D6DD"/>
              </a:solidFill>
              <a:effectLst/>
              <a:latin typeface="Consolas" panose="020B0609020204030204" pitchFamily="49" charset="0"/>
            </a:endParaRPr>
          </a:p>
          <a:p>
            <a:r>
              <a:rPr lang="en-US" altLang="zh-CN" sz="1100" b="0" dirty="0">
                <a:solidFill>
                  <a:srgbClr val="D6D6DD"/>
                </a:solidFill>
                <a:effectLst/>
                <a:latin typeface="Consolas" panose="020B0609020204030204" pitchFamily="49" charset="0"/>
              </a:rPr>
              <a:t>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.ki = ki</a:t>
            </a: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.kd</a:t>
            </a:r>
            <a:r>
              <a:rPr lang="en-US" altLang="zh-CN" sz="1100" b="0" dirty="0">
                <a:solidFill>
                  <a:srgbClr val="D6D6DD"/>
                </a:solidFill>
                <a:effectLst/>
                <a:latin typeface="Consolas" panose="020B0609020204030204" pitchFamily="49" charset="0"/>
              </a:rPr>
              <a:t> = </a:t>
            </a:r>
            <a:r>
              <a:rPr lang="en-US" altLang="zh-CN" sz="1100" b="0" dirty="0" err="1">
                <a:solidFill>
                  <a:srgbClr val="D6D6DD"/>
                </a:solidFill>
                <a:effectLst/>
                <a:latin typeface="Consolas" panose="020B0609020204030204" pitchFamily="49" charset="0"/>
              </a:rPr>
              <a:t>kd</a:t>
            </a:r>
            <a:endParaRPr lang="en-US" altLang="zh-CN" sz="1100" b="0" dirty="0">
              <a:solidFill>
                <a:srgbClr val="D6D6DD"/>
              </a:solidFill>
              <a:effectLst/>
              <a:latin typeface="Consolas" panose="020B0609020204030204" pitchFamily="49" charset="0"/>
            </a:endParaRP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.hidden_size</a:t>
            </a:r>
            <a:r>
              <a:rPr lang="en-US" altLang="zh-CN" sz="1100" b="0" dirty="0">
                <a:solidFill>
                  <a:srgbClr val="D6D6DD"/>
                </a:solidFill>
                <a:effectLst/>
                <a:latin typeface="Consolas" panose="020B0609020204030204" pitchFamily="49" charset="0"/>
              </a:rPr>
              <a:t> = </a:t>
            </a:r>
            <a:r>
              <a:rPr lang="en-US" altLang="zh-CN" sz="1100" b="0" dirty="0" err="1">
                <a:solidFill>
                  <a:srgbClr val="D6D6DD"/>
                </a:solidFill>
                <a:effectLst/>
                <a:latin typeface="Consolas" panose="020B0609020204030204" pitchFamily="49" charset="0"/>
              </a:rPr>
              <a:t>hidden_size</a:t>
            </a:r>
            <a:endParaRPr lang="en-US" altLang="zh-CN" sz="1100" b="0" dirty="0">
              <a:solidFill>
                <a:srgbClr val="D6D6DD"/>
              </a:solidFill>
              <a:effectLst/>
              <a:latin typeface="Consolas" panose="020B0609020204030204" pitchFamily="49" charset="0"/>
            </a:endParaRPr>
          </a:p>
          <a:p>
            <a:r>
              <a:rPr lang="en-US" altLang="zh-CN" sz="1100" b="0" dirty="0">
                <a:solidFill>
                  <a:srgbClr val="D6D6DD"/>
                </a:solidFill>
                <a:effectLst/>
                <a:latin typeface="Consolas" panose="020B0609020204030204" pitchFamily="49" charset="0"/>
              </a:rPr>
              <a:t>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.W1 = </a:t>
            </a:r>
            <a:r>
              <a:rPr lang="en-US" altLang="zh-CN" sz="1100" b="0" dirty="0" err="1">
                <a:solidFill>
                  <a:srgbClr val="D6D6DD"/>
                </a:solidFill>
                <a:effectLst/>
                <a:latin typeface="Consolas" panose="020B0609020204030204" pitchFamily="49" charset="0"/>
              </a:rPr>
              <a:t>np.random.</a:t>
            </a:r>
            <a:r>
              <a:rPr lang="en-US" altLang="zh-CN" sz="1100" b="0" dirty="0" err="1">
                <a:solidFill>
                  <a:srgbClr val="AAA0FA"/>
                </a:solidFill>
                <a:effectLst/>
                <a:latin typeface="Consolas" panose="020B0609020204030204" pitchFamily="49" charset="0"/>
              </a:rPr>
              <a:t>randn</a:t>
            </a:r>
            <a:r>
              <a:rPr lang="en-US" altLang="zh-CN" sz="1100" b="0" dirty="0">
                <a:solidFill>
                  <a:srgbClr val="D6D6DD"/>
                </a:solidFill>
                <a:effectLst/>
                <a:latin typeface="Consolas" panose="020B0609020204030204" pitchFamily="49" charset="0"/>
              </a:rPr>
              <a:t>(</a:t>
            </a:r>
            <a:r>
              <a:rPr lang="en-US" altLang="zh-CN" sz="1100" b="0" dirty="0" err="1">
                <a:solidFill>
                  <a:srgbClr val="D6D6DD"/>
                </a:solidFill>
                <a:effectLst/>
                <a:latin typeface="Consolas" panose="020B0609020204030204" pitchFamily="49" charset="0"/>
              </a:rPr>
              <a:t>hidden_size</a:t>
            </a:r>
            <a:r>
              <a:rPr lang="en-US" altLang="zh-CN" sz="1100" b="0" dirty="0">
                <a:solidFill>
                  <a:srgbClr val="D6D6DD"/>
                </a:solidFill>
                <a:effectLst/>
                <a:latin typeface="Consolas" panose="020B0609020204030204" pitchFamily="49" charset="0"/>
              </a:rPr>
              <a:t>, </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.b1 = </a:t>
            </a:r>
            <a:r>
              <a:rPr lang="en-US" altLang="zh-CN" sz="1100" b="0" dirty="0" err="1">
                <a:solidFill>
                  <a:srgbClr val="D6D6DD"/>
                </a:solidFill>
                <a:effectLst/>
                <a:latin typeface="Consolas" panose="020B0609020204030204" pitchFamily="49" charset="0"/>
              </a:rPr>
              <a:t>np.random.</a:t>
            </a:r>
            <a:r>
              <a:rPr lang="en-US" altLang="zh-CN" sz="1100" b="0" dirty="0" err="1">
                <a:solidFill>
                  <a:srgbClr val="AAA0FA"/>
                </a:solidFill>
                <a:effectLst/>
                <a:latin typeface="Consolas" panose="020B0609020204030204" pitchFamily="49" charset="0"/>
              </a:rPr>
              <a:t>randn</a:t>
            </a:r>
            <a:r>
              <a:rPr lang="en-US" altLang="zh-CN" sz="1100" b="0" dirty="0">
                <a:solidFill>
                  <a:srgbClr val="D6D6DD"/>
                </a:solidFill>
                <a:effectLst/>
                <a:latin typeface="Consolas" panose="020B0609020204030204" pitchFamily="49" charset="0"/>
              </a:rPr>
              <a:t>(</a:t>
            </a:r>
            <a:r>
              <a:rPr lang="en-US" altLang="zh-CN" sz="1100" b="0" dirty="0" err="1">
                <a:solidFill>
                  <a:srgbClr val="D6D6DD"/>
                </a:solidFill>
                <a:effectLst/>
                <a:latin typeface="Consolas" panose="020B0609020204030204" pitchFamily="49" charset="0"/>
              </a:rPr>
              <a:t>hidden_size</a:t>
            </a:r>
            <a:r>
              <a:rPr lang="en-US" altLang="zh-CN" sz="1100" b="0" dirty="0">
                <a:solidFill>
                  <a:srgbClr val="D6D6DD"/>
                </a:solidFill>
                <a:effectLst/>
                <a:latin typeface="Consolas" panose="020B0609020204030204" pitchFamily="49" charset="0"/>
              </a:rPr>
              <a:t>, </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.W2 = </a:t>
            </a:r>
            <a:r>
              <a:rPr lang="en-US" altLang="zh-CN" sz="1100" b="0" dirty="0" err="1">
                <a:solidFill>
                  <a:srgbClr val="D6D6DD"/>
                </a:solidFill>
                <a:effectLst/>
                <a:latin typeface="Consolas" panose="020B0609020204030204" pitchFamily="49" charset="0"/>
              </a:rPr>
              <a:t>np.random.</a:t>
            </a:r>
            <a:r>
              <a:rPr lang="en-US" altLang="zh-CN" sz="1100" b="0" dirty="0" err="1">
                <a:solidFill>
                  <a:srgbClr val="AAA0FA"/>
                </a:solidFill>
                <a:effectLst/>
                <a:latin typeface="Consolas" panose="020B0609020204030204" pitchFamily="49" charset="0"/>
              </a:rPr>
              <a:t>randn</a:t>
            </a:r>
            <a:r>
              <a:rPr lang="en-US" altLang="zh-CN" sz="1100" b="0" dirty="0">
                <a:solidFill>
                  <a:srgbClr val="D6D6DD"/>
                </a:solidFill>
                <a:effectLst/>
                <a:latin typeface="Consolas" panose="020B0609020204030204" pitchFamily="49" charset="0"/>
              </a:rPr>
              <a:t>(</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 </a:t>
            </a:r>
            <a:r>
              <a:rPr lang="en-US" altLang="zh-CN" sz="1100" b="0" dirty="0" err="1">
                <a:solidFill>
                  <a:srgbClr val="D6D6DD"/>
                </a:solidFill>
                <a:effectLst/>
                <a:latin typeface="Consolas" panose="020B0609020204030204" pitchFamily="49" charset="0"/>
              </a:rPr>
              <a:t>hidden_size</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.b2 = </a:t>
            </a:r>
            <a:r>
              <a:rPr lang="en-US" altLang="zh-CN" sz="1100" b="0" dirty="0" err="1">
                <a:solidFill>
                  <a:srgbClr val="D6D6DD"/>
                </a:solidFill>
                <a:effectLst/>
                <a:latin typeface="Consolas" panose="020B0609020204030204" pitchFamily="49" charset="0"/>
              </a:rPr>
              <a:t>np.random.</a:t>
            </a:r>
            <a:r>
              <a:rPr lang="en-US" altLang="zh-CN" sz="1100" b="0" dirty="0" err="1">
                <a:solidFill>
                  <a:srgbClr val="AAA0FA"/>
                </a:solidFill>
                <a:effectLst/>
                <a:latin typeface="Consolas" panose="020B0609020204030204" pitchFamily="49" charset="0"/>
              </a:rPr>
              <a:t>randn</a:t>
            </a:r>
            <a:r>
              <a:rPr lang="en-US" altLang="zh-CN" sz="1100" b="0" dirty="0">
                <a:solidFill>
                  <a:srgbClr val="D6D6DD"/>
                </a:solidFill>
                <a:effectLst/>
                <a:latin typeface="Consolas" panose="020B0609020204030204" pitchFamily="49" charset="0"/>
              </a:rPr>
              <a:t>(</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 </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a:t>
            </a:r>
            <a:r>
              <a:rPr lang="en-US" altLang="zh-CN" sz="1100" b="0" dirty="0" err="1">
                <a:solidFill>
                  <a:srgbClr val="AAA0FA"/>
                </a:solidFill>
                <a:effectLst/>
                <a:latin typeface="Consolas" panose="020B0609020204030204" pitchFamily="49" charset="0"/>
              </a:rPr>
              <a:t>reset</a:t>
            </a:r>
            <a:r>
              <a:rPr lang="en-US" altLang="zh-CN" sz="1100" b="0" dirty="0">
                <a:solidFill>
                  <a:srgbClr val="D6D6DD"/>
                </a:solidFill>
                <a:effectLst/>
                <a:latin typeface="Consolas" panose="020B0609020204030204" pitchFamily="49" charset="0"/>
              </a:rPr>
              <a:t>()</a:t>
            </a:r>
          </a:p>
          <a:p>
            <a:br>
              <a:rPr lang="en-US" altLang="zh-CN" sz="1100" b="0" dirty="0">
                <a:solidFill>
                  <a:srgbClr val="D6D6DD"/>
                </a:solidFill>
                <a:effectLst/>
                <a:latin typeface="Consolas" panose="020B0609020204030204" pitchFamily="49" charset="0"/>
              </a:rPr>
            </a:br>
            <a:r>
              <a:rPr lang="en-US" altLang="zh-CN" sz="1100" b="0" dirty="0">
                <a:solidFill>
                  <a:srgbClr val="D6D6DD"/>
                </a:solidFill>
                <a:effectLst/>
                <a:latin typeface="Consolas" panose="020B0609020204030204" pitchFamily="49" charset="0"/>
              </a:rPr>
              <a:t>    </a:t>
            </a:r>
            <a:r>
              <a:rPr lang="en-US" altLang="zh-CN" sz="1100" b="0" dirty="0">
                <a:solidFill>
                  <a:srgbClr val="82D2CE"/>
                </a:solidFill>
                <a:effectLst/>
                <a:latin typeface="Consolas" panose="020B0609020204030204" pitchFamily="49" charset="0"/>
              </a:rPr>
              <a:t>def</a:t>
            </a:r>
            <a:r>
              <a:rPr lang="en-US" altLang="zh-CN" sz="1100" b="0" dirty="0">
                <a:solidFill>
                  <a:srgbClr val="D6D6DD"/>
                </a:solidFill>
                <a:effectLst/>
                <a:latin typeface="Consolas" panose="020B0609020204030204" pitchFamily="49" charset="0"/>
              </a:rPr>
              <a:t> reset(</a:t>
            </a:r>
            <a:r>
              <a:rPr lang="en-US" altLang="zh-CN" sz="1100" b="0" i="1" dirty="0">
                <a:solidFill>
                  <a:srgbClr val="EFB080"/>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.last_error</a:t>
            </a:r>
            <a:r>
              <a:rPr lang="en-US" altLang="zh-CN" sz="1100" b="0" dirty="0">
                <a:solidFill>
                  <a:srgbClr val="D6D6DD"/>
                </a:solidFill>
                <a:effectLst/>
                <a:latin typeface="Consolas" panose="020B0609020204030204" pitchFamily="49" charset="0"/>
              </a:rPr>
              <a:t> = </a:t>
            </a:r>
            <a:r>
              <a:rPr lang="en-US" altLang="zh-CN" sz="1100" b="0" dirty="0">
                <a:solidFill>
                  <a:srgbClr val="EBC88D"/>
                </a:solidFill>
                <a:effectLst/>
                <a:latin typeface="Consolas" panose="020B0609020204030204" pitchFamily="49" charset="0"/>
              </a:rPr>
              <a:t>0</a:t>
            </a:r>
            <a:endParaRPr lang="en-US" altLang="zh-CN" sz="1100" b="0" dirty="0">
              <a:solidFill>
                <a:srgbClr val="D6D6DD"/>
              </a:solidFill>
              <a:effectLst/>
              <a:latin typeface="Consolas" panose="020B0609020204030204" pitchFamily="49" charset="0"/>
            </a:endParaRP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.integral</a:t>
            </a:r>
            <a:r>
              <a:rPr lang="en-US" altLang="zh-CN" sz="1100" b="0" dirty="0">
                <a:solidFill>
                  <a:srgbClr val="D6D6DD"/>
                </a:solidFill>
                <a:effectLst/>
                <a:latin typeface="Consolas" panose="020B0609020204030204" pitchFamily="49" charset="0"/>
              </a:rPr>
              <a:t> = </a:t>
            </a:r>
            <a:r>
              <a:rPr lang="en-US" altLang="zh-CN" sz="1100" b="0" dirty="0">
                <a:solidFill>
                  <a:srgbClr val="EBC88D"/>
                </a:solidFill>
                <a:effectLst/>
                <a:latin typeface="Consolas" panose="020B0609020204030204" pitchFamily="49" charset="0"/>
              </a:rPr>
              <a:t>0</a:t>
            </a:r>
            <a:endParaRPr lang="en-US" altLang="zh-CN" sz="1100" b="0" dirty="0">
              <a:solidFill>
                <a:srgbClr val="D6D6DD"/>
              </a:solidFill>
              <a:effectLst/>
              <a:latin typeface="Consolas" panose="020B0609020204030204" pitchFamily="49" charset="0"/>
            </a:endParaRPr>
          </a:p>
          <a:p>
            <a:br>
              <a:rPr lang="en-US" altLang="zh-CN" sz="1100" b="0" dirty="0">
                <a:solidFill>
                  <a:srgbClr val="D6D6DD"/>
                </a:solidFill>
                <a:effectLst/>
                <a:latin typeface="Consolas" panose="020B0609020204030204" pitchFamily="49" charset="0"/>
              </a:rPr>
            </a:br>
            <a:r>
              <a:rPr lang="en-US" altLang="zh-CN" sz="1100" b="0" dirty="0">
                <a:solidFill>
                  <a:srgbClr val="D6D6DD"/>
                </a:solidFill>
                <a:effectLst/>
                <a:latin typeface="Consolas" panose="020B0609020204030204" pitchFamily="49" charset="0"/>
              </a:rPr>
              <a:t>    </a:t>
            </a:r>
            <a:r>
              <a:rPr lang="en-US" altLang="zh-CN" sz="1100" b="0" dirty="0">
                <a:solidFill>
                  <a:srgbClr val="82D2CE"/>
                </a:solidFill>
                <a:effectLst/>
                <a:latin typeface="Consolas" panose="020B0609020204030204" pitchFamily="49" charset="0"/>
              </a:rPr>
              <a:t>def</a:t>
            </a:r>
            <a:r>
              <a:rPr lang="en-US" altLang="zh-CN" sz="1100" b="0" dirty="0">
                <a:solidFill>
                  <a:srgbClr val="D6D6DD"/>
                </a:solidFill>
                <a:effectLst/>
                <a:latin typeface="Consolas" panose="020B0609020204030204" pitchFamily="49" charset="0"/>
              </a:rPr>
              <a:t> forward(</a:t>
            </a:r>
            <a:r>
              <a:rPr lang="en-US" altLang="zh-CN" sz="1100" b="0" i="1" dirty="0">
                <a:solidFill>
                  <a:srgbClr val="EFB080"/>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x</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x = </a:t>
            </a:r>
            <a:r>
              <a:rPr lang="en-US" altLang="zh-CN" sz="1100" b="0" dirty="0" err="1">
                <a:solidFill>
                  <a:srgbClr val="D6D6DD"/>
                </a:solidFill>
                <a:effectLst/>
                <a:latin typeface="Consolas" panose="020B0609020204030204" pitchFamily="49" charset="0"/>
              </a:rPr>
              <a:t>np.</a:t>
            </a:r>
            <a:r>
              <a:rPr lang="en-US" altLang="zh-CN" sz="1100" b="0" dirty="0" err="1">
                <a:solidFill>
                  <a:srgbClr val="AAA0FA"/>
                </a:solidFill>
                <a:effectLst/>
                <a:latin typeface="Consolas" panose="020B0609020204030204" pitchFamily="49" charset="0"/>
              </a:rPr>
              <a:t>array</a:t>
            </a:r>
            <a:r>
              <a:rPr lang="en-US" altLang="zh-CN" sz="1100" b="0" dirty="0">
                <a:solidFill>
                  <a:srgbClr val="D6D6DD"/>
                </a:solidFill>
                <a:effectLst/>
                <a:latin typeface="Consolas" panose="020B0609020204030204" pitchFamily="49" charset="0"/>
              </a:rPr>
              <a:t>(x).</a:t>
            </a:r>
            <a:r>
              <a:rPr lang="en-US" altLang="zh-CN" sz="1100" b="0" dirty="0">
                <a:solidFill>
                  <a:srgbClr val="AAA0FA"/>
                </a:solidFill>
                <a:effectLst/>
                <a:latin typeface="Consolas" panose="020B0609020204030204" pitchFamily="49" charset="0"/>
              </a:rPr>
              <a:t>reshape</a:t>
            </a:r>
            <a:r>
              <a:rPr lang="en-US" altLang="zh-CN" sz="1100" b="0" dirty="0">
                <a:solidFill>
                  <a:srgbClr val="D6D6DD"/>
                </a:solidFill>
                <a:effectLst/>
                <a:latin typeface="Consolas" panose="020B0609020204030204" pitchFamily="49" charset="0"/>
              </a:rPr>
              <a:t>(-</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 </a:t>
            </a:r>
            <a:r>
              <a:rPr lang="en-US" altLang="zh-CN" sz="1100" b="0" dirty="0">
                <a:solidFill>
                  <a:srgbClr val="EBC88D"/>
                </a:solidFill>
                <a:effectLst/>
                <a:latin typeface="Consolas" panose="020B0609020204030204" pitchFamily="49" charset="0"/>
              </a:rPr>
              <a:t>1</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z1 = np.</a:t>
            </a:r>
            <a:r>
              <a:rPr lang="en-US" altLang="zh-CN" sz="1100" b="0" dirty="0">
                <a:solidFill>
                  <a:srgbClr val="AAA0FA"/>
                </a:solidFill>
                <a:effectLst/>
                <a:latin typeface="Consolas" panose="020B0609020204030204" pitchFamily="49" charset="0"/>
              </a:rPr>
              <a:t>dot</a:t>
            </a:r>
            <a:r>
              <a:rPr lang="en-US" altLang="zh-CN" sz="1100" b="0" dirty="0">
                <a:solidFill>
                  <a:srgbClr val="D6D6DD"/>
                </a:solidFill>
                <a:effectLst/>
                <a:latin typeface="Consolas" panose="020B0609020204030204" pitchFamily="49" charset="0"/>
              </a:rPr>
              <a:t>(</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.W1, x) +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.b1</a:t>
            </a:r>
          </a:p>
          <a:p>
            <a:r>
              <a:rPr lang="en-US" altLang="zh-CN" sz="1100" b="0" dirty="0">
                <a:solidFill>
                  <a:srgbClr val="D6D6DD"/>
                </a:solidFill>
                <a:effectLst/>
                <a:latin typeface="Consolas" panose="020B0609020204030204" pitchFamily="49" charset="0"/>
              </a:rPr>
              <a:t>        a1 = </a:t>
            </a:r>
            <a:r>
              <a:rPr lang="en-US" altLang="zh-CN" sz="1100" b="0" dirty="0" err="1">
                <a:solidFill>
                  <a:srgbClr val="D6D6DD"/>
                </a:solidFill>
                <a:effectLst/>
                <a:latin typeface="Consolas" panose="020B0609020204030204" pitchFamily="49" charset="0"/>
              </a:rPr>
              <a:t>np.</a:t>
            </a:r>
            <a:r>
              <a:rPr lang="en-US" altLang="zh-CN" sz="1100" b="0" dirty="0" err="1">
                <a:solidFill>
                  <a:srgbClr val="AAA0FA"/>
                </a:solidFill>
                <a:effectLst/>
                <a:latin typeface="Consolas" panose="020B0609020204030204" pitchFamily="49" charset="0"/>
              </a:rPr>
              <a:t>tanh</a:t>
            </a:r>
            <a:r>
              <a:rPr lang="en-US" altLang="zh-CN" sz="1100" b="0" dirty="0">
                <a:solidFill>
                  <a:srgbClr val="D6D6DD"/>
                </a:solidFill>
                <a:effectLst/>
                <a:latin typeface="Consolas" panose="020B0609020204030204" pitchFamily="49" charset="0"/>
              </a:rPr>
              <a:t>(z1)</a:t>
            </a:r>
          </a:p>
          <a:p>
            <a:r>
              <a:rPr lang="en-US" altLang="zh-CN" sz="1100" b="0" dirty="0">
                <a:solidFill>
                  <a:srgbClr val="D6D6DD"/>
                </a:solidFill>
                <a:effectLst/>
                <a:latin typeface="Consolas" panose="020B0609020204030204" pitchFamily="49" charset="0"/>
              </a:rPr>
              <a:t>        z2 = np.</a:t>
            </a:r>
            <a:r>
              <a:rPr lang="en-US" altLang="zh-CN" sz="1100" b="0" dirty="0">
                <a:solidFill>
                  <a:srgbClr val="AAA0FA"/>
                </a:solidFill>
                <a:effectLst/>
                <a:latin typeface="Consolas" panose="020B0609020204030204" pitchFamily="49" charset="0"/>
              </a:rPr>
              <a:t>dot</a:t>
            </a:r>
            <a:r>
              <a:rPr lang="en-US" altLang="zh-CN" sz="1100" b="0" dirty="0">
                <a:solidFill>
                  <a:srgbClr val="D6D6DD"/>
                </a:solidFill>
                <a:effectLst/>
                <a:latin typeface="Consolas" panose="020B0609020204030204" pitchFamily="49" charset="0"/>
              </a:rPr>
              <a:t>(</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.W2, a1) +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.b2</a:t>
            </a:r>
          </a:p>
          <a:p>
            <a:r>
              <a:rPr lang="en-US" altLang="zh-CN" sz="1100" b="0" dirty="0">
                <a:solidFill>
                  <a:srgbClr val="D6D6DD"/>
                </a:solidFill>
                <a:effectLst/>
                <a:latin typeface="Consolas" panose="020B0609020204030204" pitchFamily="49" charset="0"/>
              </a:rPr>
              <a:t>        </a:t>
            </a:r>
            <a:r>
              <a:rPr lang="en-US" altLang="zh-CN" sz="1100" b="0" i="1" dirty="0">
                <a:solidFill>
                  <a:srgbClr val="83D6C5"/>
                </a:solidFill>
                <a:effectLst/>
                <a:latin typeface="Consolas" panose="020B0609020204030204" pitchFamily="49" charset="0"/>
              </a:rPr>
              <a:t>return</a:t>
            </a:r>
            <a:r>
              <a:rPr lang="en-US" altLang="zh-CN" sz="1100" b="0" dirty="0">
                <a:solidFill>
                  <a:srgbClr val="D6D6DD"/>
                </a:solidFill>
                <a:effectLst/>
                <a:latin typeface="Consolas" panose="020B0609020204030204" pitchFamily="49" charset="0"/>
              </a:rPr>
              <a:t> z2[</a:t>
            </a:r>
            <a:r>
              <a:rPr lang="en-US" altLang="zh-CN" sz="1100" b="0" dirty="0">
                <a:solidFill>
                  <a:srgbClr val="EBC88D"/>
                </a:solidFill>
                <a:effectLst/>
                <a:latin typeface="Consolas" panose="020B0609020204030204" pitchFamily="49" charset="0"/>
              </a:rPr>
              <a:t>0</a:t>
            </a:r>
            <a:r>
              <a:rPr lang="en-US" altLang="zh-CN" sz="1100" b="0" dirty="0">
                <a:solidFill>
                  <a:srgbClr val="D6D6DD"/>
                </a:solidFill>
                <a:effectLst/>
                <a:latin typeface="Consolas" panose="020B0609020204030204" pitchFamily="49" charset="0"/>
              </a:rPr>
              <a:t>, </a:t>
            </a:r>
            <a:r>
              <a:rPr lang="en-US" altLang="zh-CN" sz="1100" b="0" dirty="0">
                <a:solidFill>
                  <a:srgbClr val="EBC88D"/>
                </a:solidFill>
                <a:effectLst/>
                <a:latin typeface="Consolas" panose="020B0609020204030204" pitchFamily="49" charset="0"/>
              </a:rPr>
              <a:t>0</a:t>
            </a:r>
            <a:r>
              <a:rPr lang="en-US" altLang="zh-CN" sz="1100" b="0" dirty="0">
                <a:solidFill>
                  <a:srgbClr val="D6D6DD"/>
                </a:solidFill>
                <a:effectLst/>
                <a:latin typeface="Consolas" panose="020B0609020204030204" pitchFamily="49" charset="0"/>
              </a:rPr>
              <a:t>]</a:t>
            </a:r>
          </a:p>
          <a:p>
            <a:br>
              <a:rPr lang="en-US" altLang="zh-CN" sz="1100" b="0" dirty="0">
                <a:solidFill>
                  <a:srgbClr val="D6D6DD"/>
                </a:solidFill>
                <a:effectLst/>
                <a:latin typeface="Consolas" panose="020B0609020204030204" pitchFamily="49" charset="0"/>
              </a:rPr>
            </a:br>
            <a:r>
              <a:rPr lang="en-US" altLang="zh-CN" sz="1100" b="0" dirty="0">
                <a:solidFill>
                  <a:srgbClr val="D6D6DD"/>
                </a:solidFill>
                <a:effectLst/>
                <a:latin typeface="Consolas" panose="020B0609020204030204" pitchFamily="49" charset="0"/>
              </a:rPr>
              <a:t>    </a:t>
            </a:r>
            <a:r>
              <a:rPr lang="en-US" altLang="zh-CN" sz="1100" b="0" dirty="0">
                <a:solidFill>
                  <a:srgbClr val="82D2CE"/>
                </a:solidFill>
                <a:effectLst/>
                <a:latin typeface="Consolas" panose="020B0609020204030204" pitchFamily="49" charset="0"/>
              </a:rPr>
              <a:t>def</a:t>
            </a:r>
            <a:r>
              <a:rPr lang="en-US" altLang="zh-CN" sz="1100" b="0" dirty="0">
                <a:solidFill>
                  <a:srgbClr val="D6D6DD"/>
                </a:solidFill>
                <a:effectLst/>
                <a:latin typeface="Consolas" panose="020B0609020204030204" pitchFamily="49" charset="0"/>
              </a:rPr>
              <a:t> update(</a:t>
            </a:r>
            <a:r>
              <a:rPr lang="en-US" altLang="zh-CN" sz="1100" b="0" i="1" dirty="0">
                <a:solidFill>
                  <a:srgbClr val="EFB080"/>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error</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dt</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.integral</a:t>
            </a:r>
            <a:r>
              <a:rPr lang="en-US" altLang="zh-CN" sz="1100" b="0" dirty="0">
                <a:solidFill>
                  <a:srgbClr val="D6D6DD"/>
                </a:solidFill>
                <a:effectLst/>
                <a:latin typeface="Consolas" panose="020B0609020204030204" pitchFamily="49" charset="0"/>
              </a:rPr>
              <a:t> += error * dt</a:t>
            </a:r>
          </a:p>
          <a:p>
            <a:r>
              <a:rPr lang="en-US" altLang="zh-CN" sz="1100" b="0" dirty="0">
                <a:solidFill>
                  <a:srgbClr val="D6D6DD"/>
                </a:solidFill>
                <a:effectLst/>
                <a:latin typeface="Consolas" panose="020B0609020204030204" pitchFamily="49" charset="0"/>
              </a:rPr>
              <a:t>        derivative = (error -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.last_error</a:t>
            </a:r>
            <a:r>
              <a:rPr lang="en-US" altLang="zh-CN" sz="1100" b="0" dirty="0">
                <a:solidFill>
                  <a:srgbClr val="D6D6DD"/>
                </a:solidFill>
                <a:effectLst/>
                <a:latin typeface="Consolas" panose="020B0609020204030204" pitchFamily="49" charset="0"/>
              </a:rPr>
              <a:t>) / dt</a:t>
            </a:r>
          </a:p>
          <a:p>
            <a:r>
              <a:rPr lang="en-US" altLang="zh-CN" sz="1100" b="0" dirty="0">
                <a:solidFill>
                  <a:srgbClr val="D6D6DD"/>
                </a:solidFill>
                <a:effectLst/>
                <a:latin typeface="Consolas" panose="020B0609020204030204" pitchFamily="49" charset="0"/>
              </a:rPr>
              <a:t>        output =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.kp * error + </a:t>
            </a:r>
            <a:r>
              <a:rPr lang="en-US" altLang="zh-CN" sz="1100" b="0" dirty="0">
                <a:solidFill>
                  <a:srgbClr val="C1808A"/>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.ki *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.integral</a:t>
            </a:r>
            <a:r>
              <a:rPr lang="en-US" altLang="zh-CN" sz="1100" b="0" dirty="0">
                <a:solidFill>
                  <a:srgbClr val="D6D6DD"/>
                </a:solidFill>
                <a:effectLst/>
                <a:latin typeface="Consolas" panose="020B0609020204030204" pitchFamily="49" charset="0"/>
              </a:rPr>
              <a:t> +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.kd</a:t>
            </a:r>
            <a:r>
              <a:rPr lang="en-US" altLang="zh-CN" sz="1100" b="0" dirty="0">
                <a:solidFill>
                  <a:srgbClr val="D6D6DD"/>
                </a:solidFill>
                <a:effectLst/>
                <a:latin typeface="Consolas" panose="020B0609020204030204" pitchFamily="49" charset="0"/>
              </a:rPr>
              <a:t> * derivative</a:t>
            </a:r>
          </a:p>
          <a:p>
            <a:r>
              <a:rPr lang="en-US" altLang="zh-CN" sz="1100" b="0" dirty="0">
                <a:solidFill>
                  <a:srgbClr val="D6D6DD"/>
                </a:solidFill>
                <a:effectLst/>
                <a:latin typeface="Consolas" panose="020B0609020204030204" pitchFamily="49" charset="0"/>
              </a:rPr>
              <a:t>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.last_error</a:t>
            </a:r>
            <a:r>
              <a:rPr lang="en-US" altLang="zh-CN" sz="1100" b="0" dirty="0">
                <a:solidFill>
                  <a:srgbClr val="D6D6DD"/>
                </a:solidFill>
                <a:effectLst/>
                <a:latin typeface="Consolas" panose="020B0609020204030204" pitchFamily="49" charset="0"/>
              </a:rPr>
              <a:t> = error</a:t>
            </a:r>
          </a:p>
          <a:p>
            <a:r>
              <a:rPr lang="en-US" altLang="zh-CN" sz="1100" b="0" dirty="0">
                <a:solidFill>
                  <a:srgbClr val="D6D6DD"/>
                </a:solidFill>
                <a:effectLst/>
                <a:latin typeface="Consolas" panose="020B0609020204030204" pitchFamily="49" charset="0"/>
              </a:rPr>
              <a:t>        </a:t>
            </a:r>
            <a:r>
              <a:rPr lang="en-US" altLang="zh-CN" sz="1100" b="0" i="1" dirty="0">
                <a:solidFill>
                  <a:srgbClr val="83D6C5"/>
                </a:solidFill>
                <a:effectLst/>
                <a:latin typeface="Consolas" panose="020B0609020204030204" pitchFamily="49" charset="0"/>
              </a:rPr>
              <a:t>return</a:t>
            </a:r>
            <a:r>
              <a:rPr lang="en-US" altLang="zh-CN" sz="1100" b="0" dirty="0">
                <a:solidFill>
                  <a:srgbClr val="D6D6DD"/>
                </a:solidFill>
                <a:effectLst/>
                <a:latin typeface="Consolas" panose="020B0609020204030204" pitchFamily="49" charset="0"/>
              </a:rPr>
              <a:t> output</a:t>
            </a:r>
          </a:p>
          <a:p>
            <a:br>
              <a:rPr lang="en-US" altLang="zh-CN" sz="1100" b="0" dirty="0">
                <a:solidFill>
                  <a:srgbClr val="D6D6DD"/>
                </a:solidFill>
                <a:effectLst/>
                <a:latin typeface="Consolas" panose="020B0609020204030204" pitchFamily="49" charset="0"/>
              </a:rPr>
            </a:br>
            <a:r>
              <a:rPr lang="en-US" altLang="zh-CN" sz="1100" b="0" dirty="0">
                <a:solidFill>
                  <a:srgbClr val="D6D6DD"/>
                </a:solidFill>
                <a:effectLst/>
                <a:latin typeface="Consolas" panose="020B0609020204030204" pitchFamily="49" charset="0"/>
              </a:rPr>
              <a:t>    </a:t>
            </a:r>
            <a:r>
              <a:rPr lang="en-US" altLang="zh-CN" sz="1100" b="0" dirty="0">
                <a:solidFill>
                  <a:srgbClr val="82D2CE"/>
                </a:solidFill>
                <a:effectLst/>
                <a:latin typeface="Consolas" panose="020B0609020204030204" pitchFamily="49" charset="0"/>
              </a:rPr>
              <a:t>def</a:t>
            </a:r>
            <a:r>
              <a:rPr lang="en-US" altLang="zh-CN" sz="1100" b="0" dirty="0">
                <a:solidFill>
                  <a:srgbClr val="D6D6DD"/>
                </a:solidFill>
                <a:effectLst/>
                <a:latin typeface="Consolas" panose="020B0609020204030204" pitchFamily="49" charset="0"/>
              </a:rPr>
              <a:t> control(</a:t>
            </a:r>
            <a:r>
              <a:rPr lang="en-US" altLang="zh-CN" sz="1100" b="0" i="1" dirty="0">
                <a:solidFill>
                  <a:srgbClr val="EFB080"/>
                </a:solidFill>
                <a:effectLst/>
                <a:latin typeface="Consolas" panose="020B0609020204030204" pitchFamily="49" charset="0"/>
              </a:rPr>
              <a:t>self</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x</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target</a:t>
            </a:r>
            <a:r>
              <a:rPr lang="en-US" altLang="zh-CN" sz="1100" b="0" dirty="0">
                <a:solidFill>
                  <a:srgbClr val="D6D6DD"/>
                </a:solidFill>
                <a:effectLst/>
                <a:latin typeface="Consolas" panose="020B0609020204030204" pitchFamily="49" charset="0"/>
              </a:rPr>
              <a:t>, </a:t>
            </a:r>
            <a:r>
              <a:rPr lang="en-US" altLang="zh-CN" sz="1100" b="0" i="1" dirty="0">
                <a:solidFill>
                  <a:srgbClr val="F8C762"/>
                </a:solidFill>
                <a:effectLst/>
                <a:latin typeface="Consolas" panose="020B0609020204030204" pitchFamily="49" charset="0"/>
              </a:rPr>
              <a:t>dt</a:t>
            </a:r>
            <a:r>
              <a:rPr lang="en-US" altLang="zh-CN" sz="1100" b="0" dirty="0">
                <a:solidFill>
                  <a:srgbClr val="D6D6DD"/>
                </a:solidFill>
                <a:effectLst/>
                <a:latin typeface="Consolas" panose="020B0609020204030204" pitchFamily="49" charset="0"/>
              </a:rPr>
              <a:t>):</a:t>
            </a:r>
          </a:p>
          <a:p>
            <a:r>
              <a:rPr lang="en-US" altLang="zh-CN" sz="1100" b="0" dirty="0">
                <a:solidFill>
                  <a:srgbClr val="D6D6DD"/>
                </a:solidFill>
                <a:effectLst/>
                <a:latin typeface="Consolas" panose="020B0609020204030204" pitchFamily="49" charset="0"/>
              </a:rPr>
              <a:t>        y =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a:t>
            </a:r>
            <a:r>
              <a:rPr lang="en-US" altLang="zh-CN" sz="1100" b="0" dirty="0" err="1">
                <a:solidFill>
                  <a:srgbClr val="AAA0FA"/>
                </a:solidFill>
                <a:effectLst/>
                <a:latin typeface="Consolas" panose="020B0609020204030204" pitchFamily="49" charset="0"/>
              </a:rPr>
              <a:t>forward</a:t>
            </a:r>
            <a:r>
              <a:rPr lang="en-US" altLang="zh-CN" sz="1100" b="0" dirty="0">
                <a:solidFill>
                  <a:srgbClr val="D6D6DD"/>
                </a:solidFill>
                <a:effectLst/>
                <a:latin typeface="Consolas" panose="020B0609020204030204" pitchFamily="49" charset="0"/>
              </a:rPr>
              <a:t>(x)</a:t>
            </a:r>
          </a:p>
          <a:p>
            <a:r>
              <a:rPr lang="en-US" altLang="zh-CN" sz="1100" b="0" dirty="0">
                <a:solidFill>
                  <a:srgbClr val="D6D6DD"/>
                </a:solidFill>
                <a:effectLst/>
                <a:latin typeface="Consolas" panose="020B0609020204030204" pitchFamily="49" charset="0"/>
              </a:rPr>
              <a:t>        error = target - y</a:t>
            </a:r>
          </a:p>
          <a:p>
            <a:r>
              <a:rPr lang="en-US" altLang="zh-CN" sz="1100" b="0" dirty="0">
                <a:solidFill>
                  <a:srgbClr val="D6D6DD"/>
                </a:solidFill>
                <a:effectLst/>
                <a:latin typeface="Consolas" panose="020B0609020204030204" pitchFamily="49" charset="0"/>
              </a:rPr>
              <a:t>        output = </a:t>
            </a:r>
            <a:r>
              <a:rPr lang="en-US" altLang="zh-CN" sz="1100" b="0" dirty="0" err="1">
                <a:solidFill>
                  <a:srgbClr val="C1808A"/>
                </a:solidFill>
                <a:effectLst/>
                <a:latin typeface="Consolas" panose="020B0609020204030204" pitchFamily="49" charset="0"/>
              </a:rPr>
              <a:t>self</a:t>
            </a:r>
            <a:r>
              <a:rPr lang="en-US" altLang="zh-CN" sz="1100" b="0" dirty="0" err="1">
                <a:solidFill>
                  <a:srgbClr val="D6D6DD"/>
                </a:solidFill>
                <a:effectLst/>
                <a:latin typeface="Consolas" panose="020B0609020204030204" pitchFamily="49" charset="0"/>
              </a:rPr>
              <a:t>.</a:t>
            </a:r>
            <a:r>
              <a:rPr lang="en-US" altLang="zh-CN" sz="1100" b="0" dirty="0" err="1">
                <a:solidFill>
                  <a:srgbClr val="AAA0FA"/>
                </a:solidFill>
                <a:effectLst/>
                <a:latin typeface="Consolas" panose="020B0609020204030204" pitchFamily="49" charset="0"/>
              </a:rPr>
              <a:t>update</a:t>
            </a:r>
            <a:r>
              <a:rPr lang="en-US" altLang="zh-CN" sz="1100" b="0" dirty="0">
                <a:solidFill>
                  <a:srgbClr val="D6D6DD"/>
                </a:solidFill>
                <a:effectLst/>
                <a:latin typeface="Consolas" panose="020B0609020204030204" pitchFamily="49" charset="0"/>
              </a:rPr>
              <a:t>(error, dt)</a:t>
            </a:r>
          </a:p>
          <a:p>
            <a:r>
              <a:rPr lang="en-US" altLang="zh-CN" sz="1100" b="0" dirty="0">
                <a:solidFill>
                  <a:srgbClr val="D6D6DD"/>
                </a:solidFill>
                <a:effectLst/>
                <a:latin typeface="Consolas" panose="020B0609020204030204" pitchFamily="49" charset="0"/>
              </a:rPr>
              <a:t>        </a:t>
            </a:r>
            <a:r>
              <a:rPr lang="en-US" altLang="zh-CN" sz="1100" b="0" i="1" dirty="0">
                <a:solidFill>
                  <a:srgbClr val="83D6C5"/>
                </a:solidFill>
                <a:effectLst/>
                <a:latin typeface="Consolas" panose="020B0609020204030204" pitchFamily="49" charset="0"/>
              </a:rPr>
              <a:t>return</a:t>
            </a:r>
            <a:r>
              <a:rPr lang="en-US" altLang="zh-CN" sz="1100" b="0" dirty="0">
                <a:solidFill>
                  <a:srgbClr val="D6D6DD"/>
                </a:solidFill>
                <a:effectLst/>
                <a:latin typeface="Consolas" panose="020B0609020204030204" pitchFamily="49" charset="0"/>
              </a:rPr>
              <a:t> output</a:t>
            </a:r>
          </a:p>
        </p:txBody>
      </p:sp>
    </p:spTree>
    <p:extLst>
      <p:ext uri="{BB962C8B-B14F-4D97-AF65-F5344CB8AC3E}">
        <p14:creationId xmlns:p14="http://schemas.microsoft.com/office/powerpoint/2010/main" val="648069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C3CF20-9248-4C27-A5C8-32A4A2C16A7E}"/>
              </a:ext>
            </a:extLst>
          </p:cNvPr>
          <p:cNvSpPr txBox="1"/>
          <p:nvPr/>
        </p:nvSpPr>
        <p:spPr>
          <a:xfrm>
            <a:off x="516294" y="528735"/>
            <a:ext cx="8372669" cy="2308324"/>
          </a:xfrm>
          <a:prstGeom prst="rect">
            <a:avLst/>
          </a:prstGeom>
          <a:noFill/>
        </p:spPr>
        <p:txBody>
          <a:bodyPr wrap="square" rtlCol="0">
            <a:spAutoFit/>
          </a:bodyPr>
          <a:lstStyle/>
          <a:p>
            <a:r>
              <a:rPr lang="zh-CN" altLang="en-US" dirty="0"/>
              <a:t>关于</a:t>
            </a:r>
            <a:r>
              <a:rPr lang="en-US" altLang="zh-CN" dirty="0"/>
              <a:t>FCT slowdown</a:t>
            </a:r>
            <a:r>
              <a:rPr lang="zh-CN" altLang="en-US" dirty="0"/>
              <a:t>指标：</a:t>
            </a:r>
            <a:endParaRPr lang="en-US" altLang="zh-CN" dirty="0"/>
          </a:p>
          <a:p>
            <a:r>
              <a:rPr lang="zh-CN" altLang="en-US" dirty="0"/>
              <a:t>当设置所有节点发送</a:t>
            </a:r>
            <a:r>
              <a:rPr lang="en-US" altLang="zh-CN" dirty="0"/>
              <a:t>RTT</a:t>
            </a:r>
            <a:r>
              <a:rPr lang="zh-CN" altLang="en-US" dirty="0"/>
              <a:t>目标都为</a:t>
            </a:r>
            <a:r>
              <a:rPr lang="en-US" altLang="zh-CN" dirty="0"/>
              <a:t>5us</a:t>
            </a:r>
            <a:r>
              <a:rPr lang="zh-CN" altLang="en-US" dirty="0"/>
              <a:t>时，链路传播时延若大于</a:t>
            </a:r>
            <a:r>
              <a:rPr lang="en-US" altLang="zh-CN" dirty="0"/>
              <a:t>5us</a:t>
            </a:r>
            <a:r>
              <a:rPr lang="zh-CN" altLang="en-US" dirty="0"/>
              <a:t>，该节点则会一直以最低速度发送；实际过程中很多流传播时延大于</a:t>
            </a:r>
            <a:r>
              <a:rPr lang="en-US" altLang="zh-CN" dirty="0"/>
              <a:t>5us</a:t>
            </a:r>
            <a:r>
              <a:rPr lang="zh-CN" altLang="en-US" dirty="0"/>
              <a:t>，这使得整个链路带宽利用不足，不考虑窗口限制</a:t>
            </a:r>
            <a:endParaRPr lang="en-US" altLang="zh-CN" dirty="0"/>
          </a:p>
          <a:p>
            <a:r>
              <a:rPr lang="zh-CN" altLang="en-US" dirty="0"/>
              <a:t>流完成时间主要包括两个：发送时间</a:t>
            </a:r>
            <a:r>
              <a:rPr lang="en-US" altLang="zh-CN" dirty="0"/>
              <a:t>+</a:t>
            </a:r>
            <a:r>
              <a:rPr lang="zh-CN" altLang="en-US" dirty="0"/>
              <a:t>最后一个</a:t>
            </a:r>
            <a:r>
              <a:rPr lang="en-US" altLang="zh-CN" dirty="0"/>
              <a:t>RTT</a:t>
            </a:r>
            <a:r>
              <a:rPr lang="zh-CN" altLang="en-US" dirty="0"/>
              <a:t>往返时延</a:t>
            </a:r>
            <a:endParaRPr lang="en-US" altLang="zh-CN" dirty="0"/>
          </a:p>
          <a:p>
            <a:r>
              <a:rPr lang="zh-CN" altLang="en-US" dirty="0"/>
              <a:t>流很小时，流完成时间主要为</a:t>
            </a:r>
            <a:r>
              <a:rPr lang="en-US" altLang="zh-CN" dirty="0"/>
              <a:t>RTT</a:t>
            </a:r>
            <a:r>
              <a:rPr lang="zh-CN" altLang="en-US" dirty="0"/>
              <a:t>往返时延，网络越拥塞，</a:t>
            </a:r>
            <a:r>
              <a:rPr lang="en-US" altLang="zh-CN" dirty="0"/>
              <a:t>FCT slowdown</a:t>
            </a:r>
            <a:r>
              <a:rPr lang="zh-CN" altLang="en-US" dirty="0"/>
              <a:t>越大。</a:t>
            </a:r>
            <a:endParaRPr lang="en-US" altLang="zh-CN" dirty="0"/>
          </a:p>
          <a:p>
            <a:r>
              <a:rPr lang="zh-CN" altLang="en-US" dirty="0"/>
              <a:t>流很大时，流完成时间主要为发送时间，发送速率越小，</a:t>
            </a:r>
            <a:r>
              <a:rPr lang="en-US" altLang="zh-CN" dirty="0"/>
              <a:t>FCT slowdown</a:t>
            </a:r>
            <a:r>
              <a:rPr lang="zh-CN" altLang="en-US" dirty="0"/>
              <a:t>越大。</a:t>
            </a:r>
            <a:endParaRPr lang="en-US" altLang="zh-CN" dirty="0"/>
          </a:p>
          <a:p>
            <a:endParaRPr lang="zh-CN" altLang="en-US" dirty="0"/>
          </a:p>
        </p:txBody>
      </p:sp>
    </p:spTree>
    <p:extLst>
      <p:ext uri="{BB962C8B-B14F-4D97-AF65-F5344CB8AC3E}">
        <p14:creationId xmlns:p14="http://schemas.microsoft.com/office/powerpoint/2010/main" val="2755695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7D42E0-8282-4BE9-A170-28E231300816}"/>
              </a:ext>
            </a:extLst>
          </p:cNvPr>
          <p:cNvSpPr txBox="1"/>
          <p:nvPr/>
        </p:nvSpPr>
        <p:spPr>
          <a:xfrm>
            <a:off x="1169437" y="801269"/>
            <a:ext cx="6096000" cy="646331"/>
          </a:xfrm>
          <a:prstGeom prst="rect">
            <a:avLst/>
          </a:prstGeom>
          <a:noFill/>
        </p:spPr>
        <p:txBody>
          <a:bodyPr wrap="square">
            <a:spAutoFit/>
          </a:bodyPr>
          <a:lstStyle/>
          <a:p>
            <a:r>
              <a:rPr lang="zh-CN" altLang="en-US" dirty="0">
                <a:hlinkClick r:id="rId2"/>
              </a:rPr>
              <a:t>模糊自适应</a:t>
            </a:r>
            <a:r>
              <a:rPr lang="en-US" altLang="zh-CN" dirty="0">
                <a:hlinkClick r:id="rId2"/>
              </a:rPr>
              <a:t>PID</a:t>
            </a:r>
            <a:r>
              <a:rPr lang="zh-CN" altLang="en-US" dirty="0">
                <a:hlinkClick r:id="rId2"/>
              </a:rPr>
              <a:t>算法及其运用</a:t>
            </a:r>
            <a:r>
              <a:rPr lang="en-US" altLang="zh-CN" dirty="0">
                <a:hlinkClick r:id="rId2"/>
              </a:rPr>
              <a:t>_</a:t>
            </a:r>
            <a:r>
              <a:rPr lang="zh-CN" altLang="en-US" dirty="0">
                <a:hlinkClick r:id="rId2"/>
              </a:rPr>
              <a:t>镜璍氺月的博客</a:t>
            </a:r>
            <a:r>
              <a:rPr lang="en-US" altLang="zh-CN" dirty="0">
                <a:hlinkClick r:id="rId2"/>
              </a:rPr>
              <a:t>-CSDN</a:t>
            </a:r>
            <a:r>
              <a:rPr lang="zh-CN" altLang="en-US" dirty="0">
                <a:hlinkClick r:id="rId2"/>
              </a:rPr>
              <a:t>博客</a:t>
            </a:r>
            <a:endParaRPr lang="en-US" altLang="zh-CN" dirty="0"/>
          </a:p>
          <a:p>
            <a:r>
              <a:rPr lang="zh-CN" altLang="en-US" dirty="0">
                <a:hlinkClick r:id="rId3"/>
              </a:rPr>
              <a:t>自适应</a:t>
            </a:r>
            <a:r>
              <a:rPr lang="en-US" altLang="zh-CN" dirty="0">
                <a:hlinkClick r:id="rId3"/>
              </a:rPr>
              <a:t>PID</a:t>
            </a:r>
            <a:r>
              <a:rPr lang="zh-CN" altLang="en-US" dirty="0">
                <a:hlinkClick r:id="rId3"/>
              </a:rPr>
              <a:t>控制</a:t>
            </a:r>
            <a:r>
              <a:rPr lang="en-US" altLang="zh-CN" dirty="0">
                <a:hlinkClick r:id="rId3"/>
              </a:rPr>
              <a:t>_</a:t>
            </a:r>
            <a:r>
              <a:rPr lang="zh-CN" altLang="en-US" dirty="0">
                <a:hlinkClick r:id="rId3"/>
              </a:rPr>
              <a:t>百度百科 </a:t>
            </a:r>
            <a:r>
              <a:rPr lang="en-US" altLang="zh-CN">
                <a:hlinkClick r:id="rId3"/>
              </a:rPr>
              <a:t>(baidu.com)</a:t>
            </a:r>
            <a:endParaRPr lang="zh-CN" altLang="en-US" dirty="0"/>
          </a:p>
        </p:txBody>
      </p:sp>
    </p:spTree>
    <p:extLst>
      <p:ext uri="{BB962C8B-B14F-4D97-AF65-F5344CB8AC3E}">
        <p14:creationId xmlns:p14="http://schemas.microsoft.com/office/powerpoint/2010/main" val="34685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29102</TotalTime>
  <Words>5556</Words>
  <Application>Microsoft Office PowerPoint</Application>
  <PresentationFormat>宽屏</PresentationFormat>
  <Paragraphs>485</Paragraphs>
  <Slides>57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-apple-system</vt:lpstr>
      <vt:lpstr>PingFang SC</vt:lpstr>
      <vt:lpstr>等线</vt:lpstr>
      <vt:lpstr>等线 Light</vt:lpstr>
      <vt:lpstr>Microsoft YaHei</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211</cp:revision>
  <dcterms:created xsi:type="dcterms:W3CDTF">2022-11-14T04:49:02Z</dcterms:created>
  <dcterms:modified xsi:type="dcterms:W3CDTF">2023-04-28T13:49:53Z</dcterms:modified>
</cp:coreProperties>
</file>