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1" r:id="rId10"/>
    <p:sldId id="264" r:id="rId11"/>
    <p:sldId id="265" r:id="rId12"/>
    <p:sldId id="266" r:id="rId13"/>
    <p:sldId id="267" r:id="rId14"/>
    <p:sldId id="268" r:id="rId15"/>
    <p:sldId id="269" r:id="rId16"/>
    <p:sldId id="281" r:id="rId17"/>
    <p:sldId id="282" r:id="rId18"/>
    <p:sldId id="270" r:id="rId19"/>
    <p:sldId id="272" r:id="rId20"/>
    <p:sldId id="273" r:id="rId21"/>
    <p:sldId id="274" r:id="rId22"/>
    <p:sldId id="275" r:id="rId23"/>
    <p:sldId id="276" r:id="rId24"/>
    <p:sldId id="279" r:id="rId25"/>
    <p:sldId id="277" r:id="rId26"/>
    <p:sldId id="280" r:id="rId27"/>
    <p:sldId id="283" r:id="rId28"/>
    <p:sldId id="284" r:id="rId29"/>
    <p:sldId id="285" r:id="rId30"/>
    <p:sldId id="286" r:id="rId31"/>
    <p:sldId id="287" r:id="rId32"/>
    <p:sldId id="288" r:id="rId33"/>
    <p:sldId id="289" r:id="rId34"/>
    <p:sldId id="290"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90" autoAdjust="0"/>
    <p:restoredTop sz="94660"/>
  </p:normalViewPr>
  <p:slideViewPr>
    <p:cSldViewPr snapToGrid="0">
      <p:cViewPr varScale="1">
        <p:scale>
          <a:sx n="77" d="100"/>
          <a:sy n="77" d="100"/>
        </p:scale>
        <p:origin x="27" y="135"/>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F71F95-9E8F-461B-9EDF-89DA12356DD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BC158EF-F423-4694-AF8B-91613074EF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CB91445-7887-4C20-9B17-3E6608F6F520}"/>
              </a:ext>
            </a:extLst>
          </p:cNvPr>
          <p:cNvSpPr>
            <a:spLocks noGrp="1"/>
          </p:cNvSpPr>
          <p:nvPr>
            <p:ph type="dt" sz="half" idx="10"/>
          </p:nvPr>
        </p:nvSpPr>
        <p:spPr/>
        <p:txBody>
          <a:bodyPr/>
          <a:lstStyle/>
          <a:p>
            <a:fld id="{AD8B3968-3313-4141-86A3-A13F50CDB1A3}" type="datetimeFigureOut">
              <a:rPr lang="zh-CN" altLang="en-US" smtClean="0"/>
              <a:t>2023/4/3</a:t>
            </a:fld>
            <a:endParaRPr lang="zh-CN" altLang="en-US"/>
          </a:p>
        </p:txBody>
      </p:sp>
      <p:sp>
        <p:nvSpPr>
          <p:cNvPr id="5" name="页脚占位符 4">
            <a:extLst>
              <a:ext uri="{FF2B5EF4-FFF2-40B4-BE49-F238E27FC236}">
                <a16:creationId xmlns:a16="http://schemas.microsoft.com/office/drawing/2014/main" id="{FD90F8FF-39F5-4405-8AC1-978C89581E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8F7810-BFD5-49DB-8313-33EEF1CA911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683033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C35E55-3D9F-4810-BB9B-5B391376D50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51657FA-E039-46C8-B795-115CFE60547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4C4B28-8A3C-410F-A408-3071F974AB47}"/>
              </a:ext>
            </a:extLst>
          </p:cNvPr>
          <p:cNvSpPr>
            <a:spLocks noGrp="1"/>
          </p:cNvSpPr>
          <p:nvPr>
            <p:ph type="dt" sz="half" idx="10"/>
          </p:nvPr>
        </p:nvSpPr>
        <p:spPr/>
        <p:txBody>
          <a:bodyPr/>
          <a:lstStyle/>
          <a:p>
            <a:fld id="{AD8B3968-3313-4141-86A3-A13F50CDB1A3}" type="datetimeFigureOut">
              <a:rPr lang="zh-CN" altLang="en-US" smtClean="0"/>
              <a:t>2023/4/3</a:t>
            </a:fld>
            <a:endParaRPr lang="zh-CN" altLang="en-US"/>
          </a:p>
        </p:txBody>
      </p:sp>
      <p:sp>
        <p:nvSpPr>
          <p:cNvPr id="5" name="页脚占位符 4">
            <a:extLst>
              <a:ext uri="{FF2B5EF4-FFF2-40B4-BE49-F238E27FC236}">
                <a16:creationId xmlns:a16="http://schemas.microsoft.com/office/drawing/2014/main" id="{1ACEEE32-27DE-4824-9E60-E54C27484F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16689F-C0E6-4956-B1BA-F594BB0C05BF}"/>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57628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D687FEC-67A2-4EFE-A553-4E01F515EF0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118A5E8-BFCB-4BC5-8385-401BB2BC7C3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BF1E0D-8D3C-4A7F-AB1C-CCE9232DA7BF}"/>
              </a:ext>
            </a:extLst>
          </p:cNvPr>
          <p:cNvSpPr>
            <a:spLocks noGrp="1"/>
          </p:cNvSpPr>
          <p:nvPr>
            <p:ph type="dt" sz="half" idx="10"/>
          </p:nvPr>
        </p:nvSpPr>
        <p:spPr/>
        <p:txBody>
          <a:bodyPr/>
          <a:lstStyle/>
          <a:p>
            <a:fld id="{AD8B3968-3313-4141-86A3-A13F50CDB1A3}" type="datetimeFigureOut">
              <a:rPr lang="zh-CN" altLang="en-US" smtClean="0"/>
              <a:t>2023/4/3</a:t>
            </a:fld>
            <a:endParaRPr lang="zh-CN" altLang="en-US"/>
          </a:p>
        </p:txBody>
      </p:sp>
      <p:sp>
        <p:nvSpPr>
          <p:cNvPr id="5" name="页脚占位符 4">
            <a:extLst>
              <a:ext uri="{FF2B5EF4-FFF2-40B4-BE49-F238E27FC236}">
                <a16:creationId xmlns:a16="http://schemas.microsoft.com/office/drawing/2014/main" id="{4FCAAE07-06E4-470E-A741-CF97116D1D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3A0E2E-F8EF-4748-8D71-C781F1D657E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2261248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F10A78-B2FA-4E20-88D6-99FAB3E1845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66BDC74-8DCF-48E1-AFEF-4FAB6E9B18F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FDDE7D-107F-45B0-8FB0-A70E80DC57A3}"/>
              </a:ext>
            </a:extLst>
          </p:cNvPr>
          <p:cNvSpPr>
            <a:spLocks noGrp="1"/>
          </p:cNvSpPr>
          <p:nvPr>
            <p:ph type="dt" sz="half" idx="10"/>
          </p:nvPr>
        </p:nvSpPr>
        <p:spPr/>
        <p:txBody>
          <a:bodyPr/>
          <a:lstStyle/>
          <a:p>
            <a:fld id="{AD8B3968-3313-4141-86A3-A13F50CDB1A3}" type="datetimeFigureOut">
              <a:rPr lang="zh-CN" altLang="en-US" smtClean="0"/>
              <a:t>2023/4/3</a:t>
            </a:fld>
            <a:endParaRPr lang="zh-CN" altLang="en-US"/>
          </a:p>
        </p:txBody>
      </p:sp>
      <p:sp>
        <p:nvSpPr>
          <p:cNvPr id="5" name="页脚占位符 4">
            <a:extLst>
              <a:ext uri="{FF2B5EF4-FFF2-40B4-BE49-F238E27FC236}">
                <a16:creationId xmlns:a16="http://schemas.microsoft.com/office/drawing/2014/main" id="{74BC0E22-BAAB-40E1-98A2-56A7C51CF2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0680B8-E677-444F-9EC6-BAFD725CDD2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73942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26F83E-69E5-4B80-9922-7D4A615EA69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C0C6F81-DD72-4FCA-A551-8811328423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8D740BA-C997-4CF0-9CF2-70BB6DEE3EA5}"/>
              </a:ext>
            </a:extLst>
          </p:cNvPr>
          <p:cNvSpPr>
            <a:spLocks noGrp="1"/>
          </p:cNvSpPr>
          <p:nvPr>
            <p:ph type="dt" sz="half" idx="10"/>
          </p:nvPr>
        </p:nvSpPr>
        <p:spPr/>
        <p:txBody>
          <a:bodyPr/>
          <a:lstStyle/>
          <a:p>
            <a:fld id="{AD8B3968-3313-4141-86A3-A13F50CDB1A3}" type="datetimeFigureOut">
              <a:rPr lang="zh-CN" altLang="en-US" smtClean="0"/>
              <a:t>2023/4/3</a:t>
            </a:fld>
            <a:endParaRPr lang="zh-CN" altLang="en-US"/>
          </a:p>
        </p:txBody>
      </p:sp>
      <p:sp>
        <p:nvSpPr>
          <p:cNvPr id="5" name="页脚占位符 4">
            <a:extLst>
              <a:ext uri="{FF2B5EF4-FFF2-40B4-BE49-F238E27FC236}">
                <a16:creationId xmlns:a16="http://schemas.microsoft.com/office/drawing/2014/main" id="{BB0EFAE5-8293-4E98-B92B-D59B9962C8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A857D4-4ECB-4852-B052-49F40AAE4F59}"/>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423712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AA0D18-C107-46D5-A680-2CBB0E63556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40264A9-9486-4E0D-A109-8C3E716F6AA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B4FE384-829C-4ED7-A84C-FCBB738E6A8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F72401D-B72F-4B8E-B868-EB319988F522}"/>
              </a:ext>
            </a:extLst>
          </p:cNvPr>
          <p:cNvSpPr>
            <a:spLocks noGrp="1"/>
          </p:cNvSpPr>
          <p:nvPr>
            <p:ph type="dt" sz="half" idx="10"/>
          </p:nvPr>
        </p:nvSpPr>
        <p:spPr/>
        <p:txBody>
          <a:bodyPr/>
          <a:lstStyle/>
          <a:p>
            <a:fld id="{AD8B3968-3313-4141-86A3-A13F50CDB1A3}" type="datetimeFigureOut">
              <a:rPr lang="zh-CN" altLang="en-US" smtClean="0"/>
              <a:t>2023/4/3</a:t>
            </a:fld>
            <a:endParaRPr lang="zh-CN" altLang="en-US"/>
          </a:p>
        </p:txBody>
      </p:sp>
      <p:sp>
        <p:nvSpPr>
          <p:cNvPr id="6" name="页脚占位符 5">
            <a:extLst>
              <a:ext uri="{FF2B5EF4-FFF2-40B4-BE49-F238E27FC236}">
                <a16:creationId xmlns:a16="http://schemas.microsoft.com/office/drawing/2014/main" id="{AAF786E7-CB3E-4600-A255-EC6FF8E6304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B1A0535-1058-451F-8897-1823E9A7D880}"/>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642980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6C8223-0E0F-4DE3-9AEE-1F7D246D5CD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A333234-8ADC-4CF4-953F-23C8018053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5CF89F9-25F8-42A7-929C-0433E7B2185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1C76CB5-A4FA-478C-AACB-97F7B10CF6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6C495DE-6487-4251-A7D7-A3C9A29394B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B815A08-2D6B-4A04-A38C-74C7FCB8D30B}"/>
              </a:ext>
            </a:extLst>
          </p:cNvPr>
          <p:cNvSpPr>
            <a:spLocks noGrp="1"/>
          </p:cNvSpPr>
          <p:nvPr>
            <p:ph type="dt" sz="half" idx="10"/>
          </p:nvPr>
        </p:nvSpPr>
        <p:spPr/>
        <p:txBody>
          <a:bodyPr/>
          <a:lstStyle/>
          <a:p>
            <a:fld id="{AD8B3968-3313-4141-86A3-A13F50CDB1A3}" type="datetimeFigureOut">
              <a:rPr lang="zh-CN" altLang="en-US" smtClean="0"/>
              <a:t>2023/4/3</a:t>
            </a:fld>
            <a:endParaRPr lang="zh-CN" altLang="en-US"/>
          </a:p>
        </p:txBody>
      </p:sp>
      <p:sp>
        <p:nvSpPr>
          <p:cNvPr id="8" name="页脚占位符 7">
            <a:extLst>
              <a:ext uri="{FF2B5EF4-FFF2-40B4-BE49-F238E27FC236}">
                <a16:creationId xmlns:a16="http://schemas.microsoft.com/office/drawing/2014/main" id="{CEDC81F4-03CE-4801-A5D0-4CEDEBA376B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5AB35A2-3956-4772-8236-D742BBD26B03}"/>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949698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E8D30A-BB3F-4855-A773-5B94D2D79AA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5B080EA-3AD3-4A16-BBFB-4081E697E4F0}"/>
              </a:ext>
            </a:extLst>
          </p:cNvPr>
          <p:cNvSpPr>
            <a:spLocks noGrp="1"/>
          </p:cNvSpPr>
          <p:nvPr>
            <p:ph type="dt" sz="half" idx="10"/>
          </p:nvPr>
        </p:nvSpPr>
        <p:spPr/>
        <p:txBody>
          <a:bodyPr/>
          <a:lstStyle/>
          <a:p>
            <a:fld id="{AD8B3968-3313-4141-86A3-A13F50CDB1A3}" type="datetimeFigureOut">
              <a:rPr lang="zh-CN" altLang="en-US" smtClean="0"/>
              <a:t>2023/4/3</a:t>
            </a:fld>
            <a:endParaRPr lang="zh-CN" altLang="en-US"/>
          </a:p>
        </p:txBody>
      </p:sp>
      <p:sp>
        <p:nvSpPr>
          <p:cNvPr id="4" name="页脚占位符 3">
            <a:extLst>
              <a:ext uri="{FF2B5EF4-FFF2-40B4-BE49-F238E27FC236}">
                <a16:creationId xmlns:a16="http://schemas.microsoft.com/office/drawing/2014/main" id="{1BD40CCC-1A63-43B3-BFB1-57C2616A1A4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4DB7CCB-34B1-40BF-AFC9-68847C4731F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284721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A1DA91D-C6F6-4ECD-8E36-8557CDEF7FBC}"/>
              </a:ext>
            </a:extLst>
          </p:cNvPr>
          <p:cNvSpPr>
            <a:spLocks noGrp="1"/>
          </p:cNvSpPr>
          <p:nvPr>
            <p:ph type="dt" sz="half" idx="10"/>
          </p:nvPr>
        </p:nvSpPr>
        <p:spPr/>
        <p:txBody>
          <a:bodyPr/>
          <a:lstStyle/>
          <a:p>
            <a:fld id="{AD8B3968-3313-4141-86A3-A13F50CDB1A3}" type="datetimeFigureOut">
              <a:rPr lang="zh-CN" altLang="en-US" smtClean="0"/>
              <a:t>2023/4/3</a:t>
            </a:fld>
            <a:endParaRPr lang="zh-CN" altLang="en-US"/>
          </a:p>
        </p:txBody>
      </p:sp>
      <p:sp>
        <p:nvSpPr>
          <p:cNvPr id="3" name="页脚占位符 2">
            <a:extLst>
              <a:ext uri="{FF2B5EF4-FFF2-40B4-BE49-F238E27FC236}">
                <a16:creationId xmlns:a16="http://schemas.microsoft.com/office/drawing/2014/main" id="{60F7D951-34F1-4927-9832-FA5437C0AFC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2D8609C-9CE7-4CB1-B507-8A1ED81C3D5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56793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D6FB05-689F-45ED-9C6D-2A2EED7851F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6AD66A0-874D-48AA-B3DD-230E8AED1A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F6540F5-B8F4-4894-AFA8-50030222BC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CDE3622-A98C-44FC-9CA9-823B53856E67}"/>
              </a:ext>
            </a:extLst>
          </p:cNvPr>
          <p:cNvSpPr>
            <a:spLocks noGrp="1"/>
          </p:cNvSpPr>
          <p:nvPr>
            <p:ph type="dt" sz="half" idx="10"/>
          </p:nvPr>
        </p:nvSpPr>
        <p:spPr/>
        <p:txBody>
          <a:bodyPr/>
          <a:lstStyle/>
          <a:p>
            <a:fld id="{AD8B3968-3313-4141-86A3-A13F50CDB1A3}" type="datetimeFigureOut">
              <a:rPr lang="zh-CN" altLang="en-US" smtClean="0"/>
              <a:t>2023/4/3</a:t>
            </a:fld>
            <a:endParaRPr lang="zh-CN" altLang="en-US"/>
          </a:p>
        </p:txBody>
      </p:sp>
      <p:sp>
        <p:nvSpPr>
          <p:cNvPr id="6" name="页脚占位符 5">
            <a:extLst>
              <a:ext uri="{FF2B5EF4-FFF2-40B4-BE49-F238E27FC236}">
                <a16:creationId xmlns:a16="http://schemas.microsoft.com/office/drawing/2014/main" id="{33542372-155F-4D59-9BB4-010AF1F74DA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87BED9B-D640-4478-A1C5-FE2F7341024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6707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B3A810-2753-4C1E-A934-1815FBAC46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F42C4B8-1CBA-4D92-86AB-5065AF3F65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4DF7F7E-0E64-4F7B-ADE8-DC0CBDEF39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DBD92D3-119A-458C-8EEF-BA13D8A0094B}"/>
              </a:ext>
            </a:extLst>
          </p:cNvPr>
          <p:cNvSpPr>
            <a:spLocks noGrp="1"/>
          </p:cNvSpPr>
          <p:nvPr>
            <p:ph type="dt" sz="half" idx="10"/>
          </p:nvPr>
        </p:nvSpPr>
        <p:spPr/>
        <p:txBody>
          <a:bodyPr/>
          <a:lstStyle/>
          <a:p>
            <a:fld id="{AD8B3968-3313-4141-86A3-A13F50CDB1A3}" type="datetimeFigureOut">
              <a:rPr lang="zh-CN" altLang="en-US" smtClean="0"/>
              <a:t>2023/4/3</a:t>
            </a:fld>
            <a:endParaRPr lang="zh-CN" altLang="en-US"/>
          </a:p>
        </p:txBody>
      </p:sp>
      <p:sp>
        <p:nvSpPr>
          <p:cNvPr id="6" name="页脚占位符 5">
            <a:extLst>
              <a:ext uri="{FF2B5EF4-FFF2-40B4-BE49-F238E27FC236}">
                <a16:creationId xmlns:a16="http://schemas.microsoft.com/office/drawing/2014/main" id="{5D0F4E84-0AAE-47AE-88FC-2A85EA4A49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E2A3845-2714-4CBF-9FA7-F857967335CC}"/>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555164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C941C7D-8F99-429D-9408-D5E3DDADCE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2D3B535-A3F4-4CD5-BBDE-7042D4D30E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140736-7148-476E-8DDD-898FF55E4B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8B3968-3313-4141-86A3-A13F50CDB1A3}" type="datetimeFigureOut">
              <a:rPr lang="zh-CN" altLang="en-US" smtClean="0"/>
              <a:t>2023/4/3</a:t>
            </a:fld>
            <a:endParaRPr lang="zh-CN" altLang="en-US"/>
          </a:p>
        </p:txBody>
      </p:sp>
      <p:sp>
        <p:nvSpPr>
          <p:cNvPr id="5" name="页脚占位符 4">
            <a:extLst>
              <a:ext uri="{FF2B5EF4-FFF2-40B4-BE49-F238E27FC236}">
                <a16:creationId xmlns:a16="http://schemas.microsoft.com/office/drawing/2014/main" id="{2D9EEAA2-562C-4F16-809D-D0E42BBCE1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67F2B03-0389-4698-820D-B30E783CCD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200062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0.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0.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snowzjx/ns3-ecn-sharp" TargetMode="External"/><Relationship Id="rId2" Type="http://schemas.openxmlformats.org/officeDocument/2006/relationships/hyperlink" Target="https://github.com/ndal-eth/netbench" TargetMode="External"/><Relationship Id="rId1" Type="http://schemas.openxmlformats.org/officeDocument/2006/relationships/slideLayout" Target="../slideLayouts/slideLayout7.xml"/><Relationship Id="rId5" Type="http://schemas.openxmlformats.org/officeDocument/2006/relationships/hyperlink" Target="https://github.com/alibaba-edu/High-Precision-Congestion-Control" TargetMode="External"/><Relationship Id="rId4" Type="http://schemas.openxmlformats.org/officeDocument/2006/relationships/hyperlink" Target="https://ngdcn.com/post/236.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blog.csdn.net/sherlockcool/article/details/127173647" TargetMode="External"/><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hyperlink" Target="http://e.dangdang.com/products/1901123248.html"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ngdcn.com/post/236.html" TargetMode="External"/><Relationship Id="rId2" Type="http://schemas.openxmlformats.org/officeDocument/2006/relationships/hyperlink" Target="https://github.com/alibaba-edu/High-Precision-Congestion-Control" TargetMode="Externa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hyperlink" Target="https://zhuanlan.zhihu.com/p/195757767" TargetMode="External"/><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hyperlink" Target="https://www.qcc.com/zhuanliDetail/a937ba46de5a753f6b8fab3502aaf932.html"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hyperlink" Target="https://github.com/jdvalenzuelah/smart-fancontrol/tree/5b5f7d01861b255a0bc8a1f604ce2b5ea239fddf" TargetMode="External"/><Relationship Id="rId3" Type="http://schemas.openxmlformats.org/officeDocument/2006/relationships/hyperlink" Target="https://blog.csdn.net/weixin_41391619/article/details/105254289" TargetMode="External"/><Relationship Id="rId7" Type="http://schemas.openxmlformats.org/officeDocument/2006/relationships/hyperlink" Target="https://github.com/wmylxmj/spidnn-test" TargetMode="External"/><Relationship Id="rId2" Type="http://schemas.openxmlformats.org/officeDocument/2006/relationships/hyperlink" Target="https://www.zhihu.com/question/298220164#:~:text=%E6%97%A9%E6%9C%9F%E7%9A%84%E6%97%B6%E9%97%B4%E5%BA%8F%E5%88%97%E9%A2%84,%E5%8D%95%E5%BA%8F%E5%88%97%E7%BA%BF%E6%80%A7%E6%A8%A1%E5%9E%8B%E3%80%82" TargetMode="External"/><Relationship Id="rId1" Type="http://schemas.openxmlformats.org/officeDocument/2006/relationships/slideLayout" Target="../slideLayouts/slideLayout7.xml"/><Relationship Id="rId6" Type="http://schemas.openxmlformats.org/officeDocument/2006/relationships/hyperlink" Target="https://www.docin.com/p-137724703.html" TargetMode="External"/><Relationship Id="rId5" Type="http://schemas.openxmlformats.org/officeDocument/2006/relationships/hyperlink" Target="https://blog.csdn.net/m0_68041978/article/details/127492556?spm=1001.2101.3001.6650.3&amp;utm_medium=distribute.pc_relevant.none-task-blog-2%7Edefault%7EYuanLiJiHua%7EPosition-3-127492556-blog-87190769.pc_relevant_3mothn_strategy_recovery&amp;depth_1-utm_source=distribute.pc_relevant.none-task-blog-2%7Edefault%7EYuanLiJiHua%7EPosition-3-127492556-blog-87190769.pc_relevant_3mothn_strategy_recovery&amp;utm_relevant_index=6" TargetMode="External"/><Relationship Id="rId4" Type="http://schemas.openxmlformats.org/officeDocument/2006/relationships/hyperlink" Target="https://blog.csdn.net/weixin_41869763/article/details/112849902"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75E9859-947B-4AEB-9619-9A317C2ED698}"/>
              </a:ext>
            </a:extLst>
          </p:cNvPr>
          <p:cNvSpPr txBox="1"/>
          <p:nvPr/>
        </p:nvSpPr>
        <p:spPr>
          <a:xfrm>
            <a:off x="1526020" y="847788"/>
            <a:ext cx="944678" cy="369332"/>
          </a:xfrm>
          <a:prstGeom prst="rect">
            <a:avLst/>
          </a:prstGeom>
          <a:noFill/>
        </p:spPr>
        <p:txBody>
          <a:bodyPr wrap="square" rtlCol="0">
            <a:spAutoFit/>
          </a:bodyPr>
          <a:lstStyle/>
          <a:p>
            <a:r>
              <a:rPr lang="zh-CN" altLang="en-US" dirty="0"/>
              <a:t>服务器</a:t>
            </a:r>
          </a:p>
        </p:txBody>
      </p:sp>
      <p:cxnSp>
        <p:nvCxnSpPr>
          <p:cNvPr id="5" name="直接箭头连接符 4">
            <a:extLst>
              <a:ext uri="{FF2B5EF4-FFF2-40B4-BE49-F238E27FC236}">
                <a16:creationId xmlns:a16="http://schemas.microsoft.com/office/drawing/2014/main" id="{F872320D-8C5C-4411-B1C4-1DA4E7E3F6E0}"/>
              </a:ext>
            </a:extLst>
          </p:cNvPr>
          <p:cNvCxnSpPr>
            <a:stCxn id="2" idx="2"/>
          </p:cNvCxnSpPr>
          <p:nvPr/>
        </p:nvCxnSpPr>
        <p:spPr>
          <a:xfrm>
            <a:off x="1998359" y="1217120"/>
            <a:ext cx="0" cy="508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92269F54-CE31-40B0-B2D3-F7302DED0067}"/>
              </a:ext>
            </a:extLst>
          </p:cNvPr>
          <p:cNvSpPr txBox="1"/>
          <p:nvPr/>
        </p:nvSpPr>
        <p:spPr>
          <a:xfrm>
            <a:off x="2373807" y="935028"/>
            <a:ext cx="847787" cy="369332"/>
          </a:xfrm>
          <a:prstGeom prst="rect">
            <a:avLst/>
          </a:prstGeom>
          <a:noFill/>
        </p:spPr>
        <p:txBody>
          <a:bodyPr wrap="square" rtlCol="0">
            <a:spAutoFit/>
          </a:bodyPr>
          <a:lstStyle/>
          <a:p>
            <a:r>
              <a:rPr lang="zh-CN" altLang="en-US" dirty="0"/>
              <a:t>流</a:t>
            </a:r>
          </a:p>
        </p:txBody>
      </p:sp>
      <p:sp>
        <p:nvSpPr>
          <p:cNvPr id="7" name="文本框 6">
            <a:extLst>
              <a:ext uri="{FF2B5EF4-FFF2-40B4-BE49-F238E27FC236}">
                <a16:creationId xmlns:a16="http://schemas.microsoft.com/office/drawing/2014/main" id="{67A24820-191B-4EB1-B215-EBA39B714B0C}"/>
              </a:ext>
            </a:extLst>
          </p:cNvPr>
          <p:cNvSpPr txBox="1"/>
          <p:nvPr/>
        </p:nvSpPr>
        <p:spPr>
          <a:xfrm>
            <a:off x="1426101" y="1725854"/>
            <a:ext cx="1153596" cy="369332"/>
          </a:xfrm>
          <a:prstGeom prst="rect">
            <a:avLst/>
          </a:prstGeom>
          <a:noFill/>
        </p:spPr>
        <p:txBody>
          <a:bodyPr wrap="square" rtlCol="0">
            <a:spAutoFit/>
          </a:bodyPr>
          <a:lstStyle/>
          <a:p>
            <a:r>
              <a:rPr lang="zh-CN" altLang="en-US" dirty="0"/>
              <a:t>流量识别</a:t>
            </a:r>
          </a:p>
        </p:txBody>
      </p:sp>
      <p:sp>
        <p:nvSpPr>
          <p:cNvPr id="8" name="文本框 7">
            <a:extLst>
              <a:ext uri="{FF2B5EF4-FFF2-40B4-BE49-F238E27FC236}">
                <a16:creationId xmlns:a16="http://schemas.microsoft.com/office/drawing/2014/main" id="{1E273D33-972D-4100-A6B5-440CB2027FD6}"/>
              </a:ext>
            </a:extLst>
          </p:cNvPr>
          <p:cNvSpPr txBox="1"/>
          <p:nvPr/>
        </p:nvSpPr>
        <p:spPr>
          <a:xfrm>
            <a:off x="3402004" y="2665347"/>
            <a:ext cx="1153596" cy="646331"/>
          </a:xfrm>
          <a:prstGeom prst="rect">
            <a:avLst/>
          </a:prstGeom>
          <a:noFill/>
          <a:ln>
            <a:solidFill>
              <a:schemeClr val="tx2"/>
            </a:solidFill>
          </a:ln>
        </p:spPr>
        <p:txBody>
          <a:bodyPr wrap="square" rtlCol="0">
            <a:spAutoFit/>
          </a:bodyPr>
          <a:lstStyle/>
          <a:p>
            <a:r>
              <a:rPr lang="zh-CN" altLang="en-US" dirty="0"/>
              <a:t>发送速率控制模块</a:t>
            </a:r>
          </a:p>
        </p:txBody>
      </p:sp>
      <p:sp>
        <p:nvSpPr>
          <p:cNvPr id="14" name="文本框 13">
            <a:extLst>
              <a:ext uri="{FF2B5EF4-FFF2-40B4-BE49-F238E27FC236}">
                <a16:creationId xmlns:a16="http://schemas.microsoft.com/office/drawing/2014/main" id="{3A5BAB5F-9DA9-4AD9-A9C3-AF4779CA09D2}"/>
              </a:ext>
            </a:extLst>
          </p:cNvPr>
          <p:cNvSpPr txBox="1"/>
          <p:nvPr/>
        </p:nvSpPr>
        <p:spPr>
          <a:xfrm>
            <a:off x="1580522" y="2665348"/>
            <a:ext cx="890176" cy="646331"/>
          </a:xfrm>
          <a:prstGeom prst="rect">
            <a:avLst/>
          </a:prstGeom>
          <a:noFill/>
        </p:spPr>
        <p:txBody>
          <a:bodyPr wrap="square" rtlCol="0">
            <a:spAutoFit/>
          </a:bodyPr>
          <a:lstStyle/>
          <a:p>
            <a:r>
              <a:rPr lang="zh-CN" altLang="en-US" dirty="0"/>
              <a:t>信息收集模块</a:t>
            </a:r>
          </a:p>
        </p:txBody>
      </p:sp>
      <p:cxnSp>
        <p:nvCxnSpPr>
          <p:cNvPr id="16" name="直接箭头连接符 15">
            <a:extLst>
              <a:ext uri="{FF2B5EF4-FFF2-40B4-BE49-F238E27FC236}">
                <a16:creationId xmlns:a16="http://schemas.microsoft.com/office/drawing/2014/main" id="{D6014E3E-5571-4B58-98C4-9967A2A9B2DC}"/>
              </a:ext>
            </a:extLst>
          </p:cNvPr>
          <p:cNvCxnSpPr>
            <a:stCxn id="7" idx="2"/>
            <a:endCxn id="14" idx="0"/>
          </p:cNvCxnSpPr>
          <p:nvPr/>
        </p:nvCxnSpPr>
        <p:spPr>
          <a:xfrm>
            <a:off x="2002899" y="2095186"/>
            <a:ext cx="22711" cy="570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47E5375C-2284-4D4F-8D50-7A208A443EF5}"/>
              </a:ext>
            </a:extLst>
          </p:cNvPr>
          <p:cNvSpPr txBox="1"/>
          <p:nvPr/>
        </p:nvSpPr>
        <p:spPr>
          <a:xfrm>
            <a:off x="5872952" y="2544824"/>
            <a:ext cx="1594649" cy="646331"/>
          </a:xfrm>
          <a:prstGeom prst="rect">
            <a:avLst/>
          </a:prstGeom>
          <a:noFill/>
          <a:ln>
            <a:solidFill>
              <a:schemeClr val="accent1"/>
            </a:solidFill>
          </a:ln>
        </p:spPr>
        <p:txBody>
          <a:bodyPr wrap="square" rtlCol="0">
            <a:spAutoFit/>
          </a:bodyPr>
          <a:lstStyle/>
          <a:p>
            <a:r>
              <a:rPr lang="en-US" altLang="zh-CN" dirty="0"/>
              <a:t>Datacenter </a:t>
            </a:r>
          </a:p>
          <a:p>
            <a:r>
              <a:rPr lang="en-US" altLang="zh-CN" dirty="0"/>
              <a:t>Network</a:t>
            </a:r>
            <a:endParaRPr lang="zh-CN" altLang="en-US" dirty="0"/>
          </a:p>
        </p:txBody>
      </p:sp>
      <p:sp>
        <p:nvSpPr>
          <p:cNvPr id="18" name="文本框 17">
            <a:extLst>
              <a:ext uri="{FF2B5EF4-FFF2-40B4-BE49-F238E27FC236}">
                <a16:creationId xmlns:a16="http://schemas.microsoft.com/office/drawing/2014/main" id="{D1B28EDD-CD17-4554-930D-9081C3E6B757}"/>
              </a:ext>
            </a:extLst>
          </p:cNvPr>
          <p:cNvSpPr txBox="1"/>
          <p:nvPr/>
        </p:nvSpPr>
        <p:spPr>
          <a:xfrm>
            <a:off x="1492715" y="463194"/>
            <a:ext cx="1153596" cy="369332"/>
          </a:xfrm>
          <a:prstGeom prst="rect">
            <a:avLst/>
          </a:prstGeom>
          <a:noFill/>
          <a:ln>
            <a:solidFill>
              <a:schemeClr val="tx1"/>
            </a:solidFill>
          </a:ln>
        </p:spPr>
        <p:txBody>
          <a:bodyPr wrap="square" rtlCol="0">
            <a:spAutoFit/>
          </a:bodyPr>
          <a:lstStyle/>
          <a:p>
            <a:r>
              <a:rPr lang="en-US" altLang="zh-CN" dirty="0"/>
              <a:t>sender</a:t>
            </a:r>
            <a:endParaRPr lang="zh-CN" altLang="en-US" dirty="0"/>
          </a:p>
        </p:txBody>
      </p:sp>
      <p:cxnSp>
        <p:nvCxnSpPr>
          <p:cNvPr id="21" name="连接符: 肘形 20">
            <a:extLst>
              <a:ext uri="{FF2B5EF4-FFF2-40B4-BE49-F238E27FC236}">
                <a16:creationId xmlns:a16="http://schemas.microsoft.com/office/drawing/2014/main" id="{29F98A58-3360-4D5D-87F0-2D43AFB635D7}"/>
              </a:ext>
            </a:extLst>
          </p:cNvPr>
          <p:cNvCxnSpPr/>
          <p:nvPr/>
        </p:nvCxnSpPr>
        <p:spPr>
          <a:xfrm flipV="1">
            <a:off x="7236477" y="1032454"/>
            <a:ext cx="3324540" cy="1894631"/>
          </a:xfrm>
          <a:prstGeom prst="bentConnector3">
            <a:avLst>
              <a:gd name="adj1" fmla="val 99727"/>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15BBCA42-4DFB-49CA-B145-F58EB62E6995}"/>
              </a:ext>
            </a:extLst>
          </p:cNvPr>
          <p:cNvSpPr txBox="1"/>
          <p:nvPr/>
        </p:nvSpPr>
        <p:spPr>
          <a:xfrm>
            <a:off x="10155290" y="744842"/>
            <a:ext cx="944678" cy="369332"/>
          </a:xfrm>
          <a:prstGeom prst="rect">
            <a:avLst/>
          </a:prstGeom>
          <a:noFill/>
        </p:spPr>
        <p:txBody>
          <a:bodyPr wrap="square" rtlCol="0">
            <a:spAutoFit/>
          </a:bodyPr>
          <a:lstStyle/>
          <a:p>
            <a:r>
              <a:rPr lang="en-US" altLang="zh-CN" dirty="0" err="1"/>
              <a:t>recver</a:t>
            </a:r>
            <a:endParaRPr lang="zh-CN" altLang="en-US" dirty="0"/>
          </a:p>
        </p:txBody>
      </p:sp>
      <p:sp>
        <p:nvSpPr>
          <p:cNvPr id="24" name="文本框 23">
            <a:extLst>
              <a:ext uri="{FF2B5EF4-FFF2-40B4-BE49-F238E27FC236}">
                <a16:creationId xmlns:a16="http://schemas.microsoft.com/office/drawing/2014/main" id="{D1CCF342-BA35-4314-9CDA-95599ACBB698}"/>
              </a:ext>
            </a:extLst>
          </p:cNvPr>
          <p:cNvSpPr txBox="1"/>
          <p:nvPr/>
        </p:nvSpPr>
        <p:spPr>
          <a:xfrm>
            <a:off x="5795738" y="2116399"/>
            <a:ext cx="1943857" cy="369332"/>
          </a:xfrm>
          <a:prstGeom prst="rect">
            <a:avLst/>
          </a:prstGeom>
          <a:noFill/>
        </p:spPr>
        <p:txBody>
          <a:bodyPr wrap="square" rtlCol="0">
            <a:spAutoFit/>
          </a:bodyPr>
          <a:lstStyle/>
          <a:p>
            <a:r>
              <a:rPr lang="en-US" altLang="zh-CN" dirty="0"/>
              <a:t>ECN/PCF/ECMP</a:t>
            </a:r>
            <a:endParaRPr lang="zh-CN" altLang="en-US" dirty="0"/>
          </a:p>
        </p:txBody>
      </p:sp>
      <p:sp>
        <p:nvSpPr>
          <p:cNvPr id="26" name="文本框 25">
            <a:extLst>
              <a:ext uri="{FF2B5EF4-FFF2-40B4-BE49-F238E27FC236}">
                <a16:creationId xmlns:a16="http://schemas.microsoft.com/office/drawing/2014/main" id="{50FF5FDD-55A3-4D90-9B51-B11C7D13E0EB}"/>
              </a:ext>
            </a:extLst>
          </p:cNvPr>
          <p:cNvSpPr txBox="1"/>
          <p:nvPr/>
        </p:nvSpPr>
        <p:spPr>
          <a:xfrm>
            <a:off x="1448812" y="3736262"/>
            <a:ext cx="1153596" cy="646331"/>
          </a:xfrm>
          <a:prstGeom prst="rect">
            <a:avLst/>
          </a:prstGeom>
          <a:noFill/>
        </p:spPr>
        <p:txBody>
          <a:bodyPr wrap="square" rtlCol="0">
            <a:spAutoFit/>
          </a:bodyPr>
          <a:lstStyle/>
          <a:p>
            <a:r>
              <a:rPr lang="zh-CN" altLang="en-US" dirty="0"/>
              <a:t>网络计算模块</a:t>
            </a:r>
          </a:p>
        </p:txBody>
      </p:sp>
      <p:cxnSp>
        <p:nvCxnSpPr>
          <p:cNvPr id="29" name="连接符: 肘形 28">
            <a:extLst>
              <a:ext uri="{FF2B5EF4-FFF2-40B4-BE49-F238E27FC236}">
                <a16:creationId xmlns:a16="http://schemas.microsoft.com/office/drawing/2014/main" id="{60D4ED8D-8963-4137-8645-25745BD3E306}"/>
              </a:ext>
            </a:extLst>
          </p:cNvPr>
          <p:cNvCxnSpPr>
            <a:endCxn id="26" idx="3"/>
          </p:cNvCxnSpPr>
          <p:nvPr/>
        </p:nvCxnSpPr>
        <p:spPr>
          <a:xfrm rot="10800000" flipV="1">
            <a:off x="2602409" y="2927084"/>
            <a:ext cx="7881401" cy="11323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6E725767-47D1-4AE6-AC45-4811BC3BA802}"/>
              </a:ext>
            </a:extLst>
          </p:cNvPr>
          <p:cNvCxnSpPr>
            <a:stCxn id="26" idx="0"/>
            <a:endCxn id="14" idx="2"/>
          </p:cNvCxnSpPr>
          <p:nvPr/>
        </p:nvCxnSpPr>
        <p:spPr>
          <a:xfrm flipV="1">
            <a:off x="2025610" y="3311679"/>
            <a:ext cx="0" cy="424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连接符: 肘形 34">
            <a:extLst>
              <a:ext uri="{FF2B5EF4-FFF2-40B4-BE49-F238E27FC236}">
                <a16:creationId xmlns:a16="http://schemas.microsoft.com/office/drawing/2014/main" id="{E60FBC87-9CD2-44A3-8724-88D8286E6618}"/>
              </a:ext>
            </a:extLst>
          </p:cNvPr>
          <p:cNvCxnSpPr>
            <a:endCxn id="17" idx="1"/>
          </p:cNvCxnSpPr>
          <p:nvPr/>
        </p:nvCxnSpPr>
        <p:spPr>
          <a:xfrm>
            <a:off x="2893075" y="1114174"/>
            <a:ext cx="2979877" cy="1753816"/>
          </a:xfrm>
          <a:prstGeom prst="bentConnector3">
            <a:avLst>
              <a:gd name="adj1" fmla="val 3740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接箭头连接符 39">
            <a:extLst>
              <a:ext uri="{FF2B5EF4-FFF2-40B4-BE49-F238E27FC236}">
                <a16:creationId xmlns:a16="http://schemas.microsoft.com/office/drawing/2014/main" id="{7D917473-B3FB-437F-86B2-FA891FE18AD5}"/>
              </a:ext>
            </a:extLst>
          </p:cNvPr>
          <p:cNvCxnSpPr>
            <a:stCxn id="14" idx="3"/>
            <a:endCxn id="8" idx="1"/>
          </p:cNvCxnSpPr>
          <p:nvPr/>
        </p:nvCxnSpPr>
        <p:spPr>
          <a:xfrm flipV="1">
            <a:off x="2470698" y="2988513"/>
            <a:ext cx="931306"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479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4AB71C1-A2F7-42FC-8A02-C63E93DB1D07}"/>
              </a:ext>
            </a:extLst>
          </p:cNvPr>
          <p:cNvSpPr txBox="1"/>
          <p:nvPr/>
        </p:nvSpPr>
        <p:spPr>
          <a:xfrm>
            <a:off x="738786" y="399672"/>
            <a:ext cx="3094427" cy="369332"/>
          </a:xfrm>
          <a:prstGeom prst="rect">
            <a:avLst/>
          </a:prstGeom>
          <a:noFill/>
        </p:spPr>
        <p:txBody>
          <a:bodyPr wrap="square" rtlCol="0">
            <a:spAutoFit/>
          </a:bodyPr>
          <a:lstStyle/>
          <a:p>
            <a:r>
              <a:rPr lang="en-US" altLang="zh-CN" dirty="0"/>
              <a:t>PID</a:t>
            </a:r>
            <a:r>
              <a:rPr lang="zh-CN" altLang="en-US" dirty="0"/>
              <a:t>神经网络搭建及验证</a:t>
            </a:r>
          </a:p>
        </p:txBody>
      </p:sp>
      <p:sp>
        <p:nvSpPr>
          <p:cNvPr id="3" name="文本框 2">
            <a:extLst>
              <a:ext uri="{FF2B5EF4-FFF2-40B4-BE49-F238E27FC236}">
                <a16:creationId xmlns:a16="http://schemas.microsoft.com/office/drawing/2014/main" id="{9145CABB-8525-4BF3-8E3C-4A35D2BFD49B}"/>
              </a:ext>
            </a:extLst>
          </p:cNvPr>
          <p:cNvSpPr txBox="1"/>
          <p:nvPr/>
        </p:nvSpPr>
        <p:spPr>
          <a:xfrm>
            <a:off x="793287" y="1211066"/>
            <a:ext cx="7672482" cy="646331"/>
          </a:xfrm>
          <a:prstGeom prst="rect">
            <a:avLst/>
          </a:prstGeom>
          <a:noFill/>
        </p:spPr>
        <p:txBody>
          <a:bodyPr wrap="square" rtlCol="0">
            <a:spAutoFit/>
          </a:bodyPr>
          <a:lstStyle/>
          <a:p>
            <a:r>
              <a:rPr lang="zh-CN" altLang="en-US" dirty="0"/>
              <a:t>上页</a:t>
            </a:r>
            <a:r>
              <a:rPr lang="en-US" altLang="zh-CN" dirty="0"/>
              <a:t>ppt</a:t>
            </a:r>
            <a:r>
              <a:rPr lang="zh-CN" altLang="en-US" dirty="0"/>
              <a:t>验证了</a:t>
            </a:r>
            <a:r>
              <a:rPr lang="en-US" altLang="zh-CN" dirty="0"/>
              <a:t>PID</a:t>
            </a:r>
            <a:r>
              <a:rPr lang="zh-CN" altLang="en-US" dirty="0"/>
              <a:t>算法应用于拥塞控制窗口的可行性，这里验证使用</a:t>
            </a:r>
            <a:r>
              <a:rPr lang="en-US" altLang="zh-CN" dirty="0" err="1"/>
              <a:t>pytorch</a:t>
            </a:r>
            <a:r>
              <a:rPr lang="zh-CN" altLang="en-US" dirty="0"/>
              <a:t>简易搭建的神经网络能否模拟</a:t>
            </a:r>
            <a:r>
              <a:rPr lang="en-US" altLang="zh-CN" dirty="0"/>
              <a:t>PID</a:t>
            </a:r>
            <a:r>
              <a:rPr lang="zh-CN" altLang="en-US" dirty="0"/>
              <a:t>算法</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C1AAC21-604A-4ADD-94D6-7A600B6EA302}"/>
                  </a:ext>
                </a:extLst>
              </p:cNvPr>
              <p:cNvSpPr txBox="1"/>
              <p:nvPr/>
            </p:nvSpPr>
            <p:spPr>
              <a:xfrm>
                <a:off x="738786" y="2065325"/>
                <a:ext cx="8247768" cy="2727350"/>
              </a:xfrm>
              <a:prstGeom prst="rect">
                <a:avLst/>
              </a:prstGeom>
              <a:noFill/>
            </p:spPr>
            <p:txBody>
              <a:bodyPr wrap="square" rtlCol="0">
                <a:spAutoFit/>
              </a:bodyPr>
              <a:lstStyle/>
              <a:p>
                <a:r>
                  <a:rPr lang="zh-CN" altLang="en-US" dirty="0"/>
                  <a:t>验证意义：已经使用</a:t>
                </a:r>
                <a:r>
                  <a:rPr lang="en-US" altLang="zh-CN" dirty="0"/>
                  <a:t>torch</a:t>
                </a:r>
                <a:r>
                  <a:rPr lang="zh-CN" altLang="en-US" dirty="0"/>
                  <a:t>搭建了</a:t>
                </a:r>
                <a:r>
                  <a:rPr lang="en-US" altLang="zh-CN" dirty="0"/>
                  <a:t>P</a:t>
                </a:r>
                <a:r>
                  <a:rPr lang="zh-CN" altLang="en-US" dirty="0"/>
                  <a:t>、</a:t>
                </a:r>
                <a:r>
                  <a:rPr lang="en-US" altLang="zh-CN" dirty="0"/>
                  <a:t>I</a:t>
                </a:r>
                <a:r>
                  <a:rPr lang="zh-CN" altLang="en-US" dirty="0"/>
                  <a:t>、</a:t>
                </a:r>
                <a:r>
                  <a:rPr lang="en-US" altLang="zh-CN" dirty="0"/>
                  <a:t>D</a:t>
                </a:r>
                <a:r>
                  <a:rPr lang="zh-CN" altLang="en-US" dirty="0"/>
                  <a:t>神经元，但是与常规的神经元不同的是其计算方法；常规的神经元</a:t>
                </a:r>
                <a:r>
                  <a:rPr lang="en-US" altLang="zh-CN" dirty="0"/>
                  <a:t>y = w*</a:t>
                </a:r>
                <a:r>
                  <a:rPr lang="en-US" altLang="zh-CN" dirty="0" err="1"/>
                  <a:t>x+b</a:t>
                </a:r>
                <a:r>
                  <a:rPr lang="en-US" altLang="zh-CN" dirty="0"/>
                  <a:t>,[</a:t>
                </a:r>
                <a:r>
                  <a:rPr lang="en-US" altLang="zh-CN" dirty="0" err="1"/>
                  <a:t>w,b</a:t>
                </a:r>
                <a:r>
                  <a:rPr lang="en-US" altLang="zh-CN" dirty="0"/>
                  <a:t>]</a:t>
                </a:r>
                <a:r>
                  <a:rPr lang="zh-CN" altLang="en-US" dirty="0"/>
                  <a:t>参数经过反向传播可以逼近</a:t>
                </a:r>
                <a:r>
                  <a:rPr lang="en-US" altLang="zh-CN" dirty="0" err="1"/>
                  <a:t>x,y</a:t>
                </a:r>
                <a:r>
                  <a:rPr lang="zh-CN" altLang="en-US" dirty="0"/>
                  <a:t>之间的函数关系，以</a:t>
                </a:r>
                <a:r>
                  <a:rPr lang="en-US" altLang="zh-CN" dirty="0" err="1"/>
                  <a:t>i</a:t>
                </a:r>
                <a:r>
                  <a:rPr lang="zh-CN" altLang="en-US" dirty="0"/>
                  <a:t>神经元为例，</a:t>
                </a:r>
                <a:r>
                  <a:rPr lang="en-US" altLang="zh-CN" dirty="0" err="1"/>
                  <a:t>yi</a:t>
                </a:r>
                <a:r>
                  <a:rPr lang="en-US" altLang="zh-CN" dirty="0"/>
                  <a:t> = </a:t>
                </a:r>
                <a:r>
                  <a:rPr lang="en-US" altLang="zh-CN" dirty="0" err="1"/>
                  <a:t>wi</a:t>
                </a:r>
                <a14:m>
                  <m:oMath xmlns:m="http://schemas.openxmlformats.org/officeDocument/2006/math">
                    <m:nary>
                      <m:naryPr>
                        <m:limLoc m:val="undOvr"/>
                        <m:subHide m:val="on"/>
                        <m:supHide m:val="on"/>
                        <m:ctrlPr>
                          <a:rPr lang="en-US" altLang="zh-CN" i="1" smtClean="0">
                            <a:latin typeface="Cambria Math" panose="02040503050406030204" pitchFamily="18" charset="0"/>
                          </a:rPr>
                        </m:ctrlPr>
                      </m:naryPr>
                      <m:sub/>
                      <m:sup/>
                      <m:e>
                        <m:r>
                          <m:rPr>
                            <m:sty m:val="p"/>
                          </m:rPr>
                          <a:rPr lang="en-US" altLang="zh-CN" i="1">
                            <a:latin typeface="Cambria Math" panose="02040503050406030204" pitchFamily="18" charset="0"/>
                          </a:rPr>
                          <m:t>x</m:t>
                        </m:r>
                      </m:e>
                    </m:nary>
                  </m:oMath>
                </a14:m>
                <a:r>
                  <a:rPr lang="en-US" altLang="zh-CN" dirty="0"/>
                  <a:t>+bi,</a:t>
                </a:r>
                <a:r>
                  <a:rPr lang="zh-CN" altLang="en-US" dirty="0"/>
                  <a:t>其参数</a:t>
                </a:r>
                <a:r>
                  <a:rPr lang="en-US" altLang="zh-CN" dirty="0"/>
                  <a:t>[</a:t>
                </a:r>
                <a:r>
                  <a:rPr lang="en-US" altLang="zh-CN" dirty="0" err="1"/>
                  <a:t>wi,bi</a:t>
                </a:r>
                <a:r>
                  <a:rPr lang="en-US" altLang="zh-CN" dirty="0"/>
                  <a:t>]</a:t>
                </a:r>
                <a:r>
                  <a:rPr lang="zh-CN" altLang="en-US" dirty="0"/>
                  <a:t>不知是否可以用传统算法进行学习，故设计方法进行验证，这对于后续整体神经网络搭建十分重要</a:t>
                </a:r>
                <a:endParaRPr lang="en-US" altLang="zh-CN" dirty="0"/>
              </a:p>
              <a:p>
                <a:r>
                  <a:rPr lang="zh-CN" altLang="en-US" dirty="0"/>
                  <a:t>验证方法</a:t>
                </a:r>
                <a:r>
                  <a:rPr lang="zh-CN" altLang="en-US" dirty="0">
                    <a:sym typeface="Wingdings" panose="05000000000000000000" pitchFamily="2" charset="2"/>
                  </a:rPr>
                  <a:t>（输入</a:t>
                </a:r>
                <a:r>
                  <a:rPr lang="en-US" altLang="zh-CN" dirty="0">
                    <a:sym typeface="Wingdings" panose="05000000000000000000" pitchFamily="2" charset="2"/>
                  </a:rPr>
                  <a:t>x;</a:t>
                </a:r>
                <a:r>
                  <a:rPr lang="zh-CN" altLang="en-US" dirty="0">
                    <a:sym typeface="Wingdings" panose="05000000000000000000" pitchFamily="2" charset="2"/>
                  </a:rPr>
                  <a:t>输出</a:t>
                </a:r>
                <a:r>
                  <a:rPr lang="en-US" altLang="zh-CN" dirty="0">
                    <a:sym typeface="Wingdings" panose="05000000000000000000" pitchFamily="2" charset="2"/>
                  </a:rPr>
                  <a:t>out;</a:t>
                </a:r>
                <a:r>
                  <a:rPr lang="zh-CN" altLang="en-US" dirty="0">
                    <a:sym typeface="Wingdings" panose="05000000000000000000" pitchFamily="2" charset="2"/>
                  </a:rPr>
                  <a:t>真实值</a:t>
                </a:r>
                <a:r>
                  <a:rPr lang="en-US" altLang="zh-CN" dirty="0">
                    <a:sym typeface="Wingdings" panose="05000000000000000000" pitchFamily="2" charset="2"/>
                  </a:rPr>
                  <a:t>y</a:t>
                </a:r>
                <a:r>
                  <a:rPr lang="zh-CN" altLang="en-US" dirty="0">
                    <a:sym typeface="Wingdings" panose="05000000000000000000" pitchFamily="2" charset="2"/>
                  </a:rPr>
                  <a:t>）</a:t>
                </a:r>
                <a:endParaRPr lang="en-US" altLang="zh-CN" dirty="0"/>
              </a:p>
              <a:p>
                <a:r>
                  <a:rPr lang="en-US" altLang="zh-CN" dirty="0"/>
                  <a:t>P:</a:t>
                </a:r>
                <a:r>
                  <a:rPr lang="zh-CN" altLang="en-US" dirty="0"/>
                  <a:t>随机</a:t>
                </a:r>
                <a:r>
                  <a:rPr lang="en-US" altLang="zh-CN" dirty="0"/>
                  <a:t>x,</a:t>
                </a:r>
                <a:r>
                  <a:rPr lang="zh-CN" altLang="en-US" dirty="0"/>
                  <a:t>设置</a:t>
                </a:r>
                <a:r>
                  <a:rPr lang="en-US" altLang="zh-CN" dirty="0"/>
                  <a:t>y = 5*x,</a:t>
                </a:r>
                <a:r>
                  <a:rPr lang="zh-CN" altLang="en-US" dirty="0"/>
                  <a:t>然后网络训练反向传播，在设置测试集，验证这时候的网络输出是否</a:t>
                </a:r>
                <a:r>
                  <a:rPr lang="en-US" altLang="zh-CN" dirty="0"/>
                  <a:t>out</a:t>
                </a:r>
                <a:r>
                  <a:rPr lang="zh-CN" altLang="en-US" dirty="0"/>
                  <a:t>≈</a:t>
                </a:r>
                <a:r>
                  <a:rPr lang="en-US" altLang="zh-CN" dirty="0"/>
                  <a:t>5*x</a:t>
                </a:r>
              </a:p>
              <a:p>
                <a:r>
                  <a:rPr lang="en-US" altLang="zh-CN" dirty="0"/>
                  <a:t>I:y = </a:t>
                </a:r>
                <a14:m>
                  <m:oMath xmlns:m="http://schemas.openxmlformats.org/officeDocument/2006/math">
                    <m:r>
                      <a:rPr lang="en-US" altLang="zh-CN" b="0" i="0" smtClean="0">
                        <a:latin typeface="Cambria Math" panose="02040503050406030204" pitchFamily="18" charset="0"/>
                      </a:rPr>
                      <m:t>2∗</m:t>
                    </m:r>
                    <m:nary>
                      <m:naryPr>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0</m:t>
                        </m:r>
                      </m:sub>
                      <m:sup>
                        <m:r>
                          <a:rPr lang="en-US" altLang="zh-CN" b="0" i="1" smtClean="0">
                            <a:latin typeface="Cambria Math" panose="02040503050406030204" pitchFamily="18" charset="0"/>
                          </a:rPr>
                          <m:t>10</m:t>
                        </m:r>
                      </m:sup>
                      <m:e>
                        <m:r>
                          <a:rPr lang="en-US" altLang="zh-CN" b="0" i="1" smtClean="0">
                            <a:latin typeface="Cambria Math" panose="02040503050406030204" pitchFamily="18" charset="0"/>
                          </a:rPr>
                          <m:t>𝑥</m:t>
                        </m:r>
                      </m:e>
                    </m:nary>
                  </m:oMath>
                </a14:m>
                <a:r>
                  <a:rPr lang="en-US" altLang="zh-CN" dirty="0"/>
                  <a:t>,</a:t>
                </a:r>
                <a:r>
                  <a:rPr lang="zh-CN" altLang="en-US" dirty="0"/>
                  <a:t>训练，</a:t>
                </a:r>
                <a:r>
                  <a:rPr lang="en-US" altLang="zh-CN" dirty="0"/>
                  <a:t>out</a:t>
                </a:r>
                <a:r>
                  <a:rPr lang="zh-CN" altLang="en-US" dirty="0"/>
                  <a:t>≈</a:t>
                </a:r>
                <a:r>
                  <a:rPr lang="en-US" altLang="zh-CN" dirty="0"/>
                  <a:t>y</a:t>
                </a:r>
                <a:r>
                  <a:rPr lang="zh-CN" altLang="en-US" dirty="0"/>
                  <a:t>是否成立</a:t>
                </a:r>
                <a:endParaRPr lang="en-US" altLang="zh-CN" dirty="0"/>
              </a:p>
              <a:p>
                <a:r>
                  <a:rPr lang="en-US" altLang="zh-CN" dirty="0"/>
                  <a:t>D:y = 3(</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oMath>
                </a14:m>
                <a:r>
                  <a:rPr lang="en-US" altLang="zh-CN" dirty="0"/>
                  <a:t>),</a:t>
                </a:r>
                <a:r>
                  <a:rPr lang="zh-CN" altLang="en-US" dirty="0"/>
                  <a:t>验证</a:t>
                </a:r>
                <a:r>
                  <a:rPr lang="en-US" altLang="zh-CN" dirty="0"/>
                  <a:t>out</a:t>
                </a:r>
                <a:r>
                  <a:rPr lang="zh-CN" altLang="en-US" dirty="0"/>
                  <a:t>≈</a:t>
                </a:r>
                <a:r>
                  <a:rPr lang="en-US" altLang="zh-CN" dirty="0"/>
                  <a:t>y</a:t>
                </a:r>
                <a:r>
                  <a:rPr lang="zh-CN" altLang="en-US" dirty="0"/>
                  <a:t>是否成立</a:t>
                </a:r>
                <a:endParaRPr lang="en-US" altLang="zh-CN" dirty="0"/>
              </a:p>
            </p:txBody>
          </p:sp>
        </mc:Choice>
        <mc:Fallback xmlns="">
          <p:sp>
            <p:nvSpPr>
              <p:cNvPr id="4" name="文本框 3">
                <a:extLst>
                  <a:ext uri="{FF2B5EF4-FFF2-40B4-BE49-F238E27FC236}">
                    <a16:creationId xmlns:a16="http://schemas.microsoft.com/office/drawing/2014/main" id="{4C1AAC21-604A-4ADD-94D6-7A600B6EA302}"/>
                  </a:ext>
                </a:extLst>
              </p:cNvPr>
              <p:cNvSpPr txBox="1">
                <a:spLocks noRot="1" noChangeAspect="1" noMove="1" noResize="1" noEditPoints="1" noAdjustHandles="1" noChangeArrowheads="1" noChangeShapeType="1" noTextEdit="1"/>
              </p:cNvSpPr>
              <p:nvPr/>
            </p:nvSpPr>
            <p:spPr>
              <a:xfrm>
                <a:off x="738786" y="2065325"/>
                <a:ext cx="8247768" cy="2727350"/>
              </a:xfrm>
              <a:prstGeom prst="rect">
                <a:avLst/>
              </a:prstGeom>
              <a:blipFill>
                <a:blip r:embed="rId2"/>
                <a:stretch>
                  <a:fillRect l="-591" t="-1342" b="-183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14273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47E2DA0-E3AF-4BA9-9541-CBA6AAE4AD75}"/>
              </a:ext>
            </a:extLst>
          </p:cNvPr>
          <p:cNvPicPr>
            <a:picLocks noChangeAspect="1"/>
          </p:cNvPicPr>
          <p:nvPr/>
        </p:nvPicPr>
        <p:blipFill>
          <a:blip r:embed="rId2"/>
          <a:stretch>
            <a:fillRect/>
          </a:stretch>
        </p:blipFill>
        <p:spPr>
          <a:xfrm>
            <a:off x="990914" y="3919437"/>
            <a:ext cx="4481545" cy="1962164"/>
          </a:xfrm>
          <a:prstGeom prst="rect">
            <a:avLst/>
          </a:prstGeom>
        </p:spPr>
      </p:pic>
      <p:pic>
        <p:nvPicPr>
          <p:cNvPr id="6" name="图片 5">
            <a:extLst>
              <a:ext uri="{FF2B5EF4-FFF2-40B4-BE49-F238E27FC236}">
                <a16:creationId xmlns:a16="http://schemas.microsoft.com/office/drawing/2014/main" id="{CF22F9E4-9D31-4846-9EAE-326161E154E6}"/>
              </a:ext>
            </a:extLst>
          </p:cNvPr>
          <p:cNvPicPr>
            <a:picLocks noChangeAspect="1"/>
          </p:cNvPicPr>
          <p:nvPr/>
        </p:nvPicPr>
        <p:blipFill>
          <a:blip r:embed="rId3"/>
          <a:stretch>
            <a:fillRect/>
          </a:stretch>
        </p:blipFill>
        <p:spPr>
          <a:xfrm>
            <a:off x="6338035" y="2971805"/>
            <a:ext cx="4538696" cy="3167086"/>
          </a:xfrm>
          <a:prstGeom prst="rect">
            <a:avLst/>
          </a:prstGeom>
        </p:spPr>
      </p:pic>
      <p:pic>
        <p:nvPicPr>
          <p:cNvPr id="8" name="图片 7">
            <a:extLst>
              <a:ext uri="{FF2B5EF4-FFF2-40B4-BE49-F238E27FC236}">
                <a16:creationId xmlns:a16="http://schemas.microsoft.com/office/drawing/2014/main" id="{1F740FDF-AAC6-4978-BAB5-132D945F7FAF}"/>
              </a:ext>
            </a:extLst>
          </p:cNvPr>
          <p:cNvPicPr>
            <a:picLocks noChangeAspect="1"/>
          </p:cNvPicPr>
          <p:nvPr/>
        </p:nvPicPr>
        <p:blipFill>
          <a:blip r:embed="rId4"/>
          <a:stretch>
            <a:fillRect/>
          </a:stretch>
        </p:blipFill>
        <p:spPr>
          <a:xfrm>
            <a:off x="5844597" y="819094"/>
            <a:ext cx="4281519" cy="1385898"/>
          </a:xfrm>
          <a:prstGeom prst="rect">
            <a:avLst/>
          </a:prstGeom>
        </p:spPr>
      </p:pic>
      <p:sp>
        <p:nvSpPr>
          <p:cNvPr id="9" name="文本框 8">
            <a:extLst>
              <a:ext uri="{FF2B5EF4-FFF2-40B4-BE49-F238E27FC236}">
                <a16:creationId xmlns:a16="http://schemas.microsoft.com/office/drawing/2014/main" id="{7C49F9FC-D3FA-4204-8DF8-F9F9917C4C2C}"/>
              </a:ext>
            </a:extLst>
          </p:cNvPr>
          <p:cNvSpPr txBox="1"/>
          <p:nvPr/>
        </p:nvSpPr>
        <p:spPr>
          <a:xfrm>
            <a:off x="1096069" y="744842"/>
            <a:ext cx="1968079" cy="369332"/>
          </a:xfrm>
          <a:prstGeom prst="rect">
            <a:avLst/>
          </a:prstGeom>
          <a:noFill/>
        </p:spPr>
        <p:txBody>
          <a:bodyPr wrap="square" rtlCol="0">
            <a:spAutoFit/>
          </a:bodyPr>
          <a:lstStyle/>
          <a:p>
            <a:r>
              <a:rPr lang="en-US" altLang="zh-CN" dirty="0"/>
              <a:t>V1_0</a:t>
            </a:r>
            <a:endParaRPr lang="zh-CN" altLang="en-US" dirty="0"/>
          </a:p>
        </p:txBody>
      </p:sp>
      <p:sp>
        <p:nvSpPr>
          <p:cNvPr id="10" name="文本框 9">
            <a:extLst>
              <a:ext uri="{FF2B5EF4-FFF2-40B4-BE49-F238E27FC236}">
                <a16:creationId xmlns:a16="http://schemas.microsoft.com/office/drawing/2014/main" id="{AF22BFB7-B379-490B-AE14-7658B01CE3BE}"/>
              </a:ext>
            </a:extLst>
          </p:cNvPr>
          <p:cNvSpPr txBox="1"/>
          <p:nvPr/>
        </p:nvSpPr>
        <p:spPr>
          <a:xfrm>
            <a:off x="990914" y="1447295"/>
            <a:ext cx="3786977" cy="923330"/>
          </a:xfrm>
          <a:prstGeom prst="rect">
            <a:avLst/>
          </a:prstGeom>
          <a:noFill/>
        </p:spPr>
        <p:txBody>
          <a:bodyPr wrap="square" rtlCol="0">
            <a:spAutoFit/>
          </a:bodyPr>
          <a:lstStyle/>
          <a:p>
            <a:r>
              <a:rPr lang="zh-CN" altLang="en-US" dirty="0"/>
              <a:t>其中</a:t>
            </a:r>
            <a:r>
              <a:rPr lang="en-US" altLang="zh-CN" dirty="0"/>
              <a:t>P</a:t>
            </a:r>
            <a:r>
              <a:rPr lang="zh-CN" altLang="en-US" dirty="0"/>
              <a:t>、</a:t>
            </a:r>
            <a:r>
              <a:rPr lang="en-US" altLang="zh-CN" dirty="0"/>
              <a:t>D</a:t>
            </a:r>
            <a:r>
              <a:rPr lang="zh-CN" altLang="en-US" dirty="0"/>
              <a:t>符合预期，</a:t>
            </a:r>
            <a:r>
              <a:rPr lang="en-US" altLang="zh-CN" dirty="0"/>
              <a:t>I</a:t>
            </a:r>
            <a:r>
              <a:rPr lang="zh-CN" altLang="en-US" dirty="0"/>
              <a:t>的</a:t>
            </a:r>
            <a:r>
              <a:rPr lang="en-US" altLang="zh-CN" dirty="0"/>
              <a:t>loss</a:t>
            </a:r>
            <a:r>
              <a:rPr lang="zh-CN" altLang="en-US" dirty="0"/>
              <a:t>始终保持较高，优化后没有变化，断定代码模块存在问题</a:t>
            </a:r>
          </a:p>
        </p:txBody>
      </p:sp>
    </p:spTree>
    <p:extLst>
      <p:ext uri="{BB962C8B-B14F-4D97-AF65-F5344CB8AC3E}">
        <p14:creationId xmlns:p14="http://schemas.microsoft.com/office/powerpoint/2010/main" val="1711943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F289526-596A-4CE5-9FF1-2502249211EA}"/>
              </a:ext>
            </a:extLst>
          </p:cNvPr>
          <p:cNvSpPr txBox="1"/>
          <p:nvPr/>
        </p:nvSpPr>
        <p:spPr>
          <a:xfrm>
            <a:off x="647953" y="623729"/>
            <a:ext cx="1968079" cy="369332"/>
          </a:xfrm>
          <a:prstGeom prst="rect">
            <a:avLst/>
          </a:prstGeom>
          <a:noFill/>
        </p:spPr>
        <p:txBody>
          <a:bodyPr wrap="square" rtlCol="0">
            <a:spAutoFit/>
          </a:bodyPr>
          <a:lstStyle/>
          <a:p>
            <a:r>
              <a:rPr lang="en-US" altLang="zh-CN" dirty="0"/>
              <a:t>V2_0</a:t>
            </a:r>
            <a:endParaRPr lang="zh-CN" altLang="en-US" dirty="0"/>
          </a:p>
        </p:txBody>
      </p:sp>
      <p:pic>
        <p:nvPicPr>
          <p:cNvPr id="6" name="图片 5">
            <a:extLst>
              <a:ext uri="{FF2B5EF4-FFF2-40B4-BE49-F238E27FC236}">
                <a16:creationId xmlns:a16="http://schemas.microsoft.com/office/drawing/2014/main" id="{A2BA3418-0E73-4375-B0D1-759B33AC2E58}"/>
              </a:ext>
            </a:extLst>
          </p:cNvPr>
          <p:cNvPicPr>
            <a:picLocks noChangeAspect="1"/>
          </p:cNvPicPr>
          <p:nvPr/>
        </p:nvPicPr>
        <p:blipFill>
          <a:blip r:embed="rId2"/>
          <a:stretch>
            <a:fillRect/>
          </a:stretch>
        </p:blipFill>
        <p:spPr>
          <a:xfrm>
            <a:off x="902289" y="1778404"/>
            <a:ext cx="6653827" cy="4455867"/>
          </a:xfrm>
          <a:prstGeom prst="rect">
            <a:avLst/>
          </a:prstGeom>
        </p:spPr>
      </p:pic>
      <p:sp>
        <p:nvSpPr>
          <p:cNvPr id="7" name="文本框 6">
            <a:extLst>
              <a:ext uri="{FF2B5EF4-FFF2-40B4-BE49-F238E27FC236}">
                <a16:creationId xmlns:a16="http://schemas.microsoft.com/office/drawing/2014/main" id="{B79511D3-F11C-4F38-A2B9-D8895B96987F}"/>
              </a:ext>
            </a:extLst>
          </p:cNvPr>
          <p:cNvSpPr txBox="1"/>
          <p:nvPr/>
        </p:nvSpPr>
        <p:spPr>
          <a:xfrm>
            <a:off x="7175921" y="623729"/>
            <a:ext cx="2252694" cy="646331"/>
          </a:xfrm>
          <a:prstGeom prst="rect">
            <a:avLst/>
          </a:prstGeom>
          <a:noFill/>
        </p:spPr>
        <p:txBody>
          <a:bodyPr wrap="square" rtlCol="0">
            <a:spAutoFit/>
          </a:bodyPr>
          <a:lstStyle/>
          <a:p>
            <a:r>
              <a:rPr lang="zh-CN" altLang="en-US" dirty="0"/>
              <a:t>能够实现积分训练，并设置积分长度</a:t>
            </a:r>
          </a:p>
        </p:txBody>
      </p:sp>
    </p:spTree>
    <p:extLst>
      <p:ext uri="{BB962C8B-B14F-4D97-AF65-F5344CB8AC3E}">
        <p14:creationId xmlns:p14="http://schemas.microsoft.com/office/powerpoint/2010/main" val="2998442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12E53C3-1618-4961-AF5F-5619EE18970D}"/>
              </a:ext>
            </a:extLst>
          </p:cNvPr>
          <p:cNvSpPr txBox="1"/>
          <p:nvPr/>
        </p:nvSpPr>
        <p:spPr>
          <a:xfrm>
            <a:off x="702453" y="296726"/>
            <a:ext cx="1792466" cy="646331"/>
          </a:xfrm>
          <a:prstGeom prst="rect">
            <a:avLst/>
          </a:prstGeom>
          <a:noFill/>
        </p:spPr>
        <p:txBody>
          <a:bodyPr wrap="square" rtlCol="0">
            <a:spAutoFit/>
          </a:bodyPr>
          <a:lstStyle/>
          <a:p>
            <a:r>
              <a:rPr lang="en-US" altLang="zh-CN" dirty="0"/>
              <a:t>V3_0</a:t>
            </a:r>
            <a:r>
              <a:rPr lang="zh-CN" altLang="en-US" dirty="0"/>
              <a:t>，</a:t>
            </a:r>
            <a:r>
              <a:rPr lang="en-US" altLang="zh-CN" dirty="0"/>
              <a:t>PID</a:t>
            </a:r>
            <a:r>
              <a:rPr lang="zh-CN" altLang="en-US" dirty="0"/>
              <a:t>系统优化</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8EDB7F82-BE75-4074-9D71-818AED6CE5DF}"/>
                  </a:ext>
                </a:extLst>
              </p:cNvPr>
              <p:cNvSpPr txBox="1"/>
              <p:nvPr/>
            </p:nvSpPr>
            <p:spPr>
              <a:xfrm>
                <a:off x="781176" y="1162681"/>
                <a:ext cx="3306374" cy="3033651"/>
              </a:xfrm>
              <a:prstGeom prst="rect">
                <a:avLst/>
              </a:prstGeom>
              <a:noFill/>
            </p:spPr>
            <p:txBody>
              <a:bodyPr wrap="square" rtlCol="0">
                <a:spAutoFit/>
              </a:bodyPr>
              <a:lstStyle/>
              <a:p>
                <a:r>
                  <a:rPr lang="zh-CN" altLang="en-US" i="1" dirty="0">
                    <a:latin typeface="Cambria Math" panose="02040503050406030204" pitchFamily="18" charset="0"/>
                  </a:rPr>
                  <a:t>原始公式：</a:t>
                </a:r>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 </m:t>
                          </m:r>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𝑏𝑝</m:t>
                      </m:r>
                    </m:oMath>
                  </m:oMathPara>
                </a14:m>
                <a:endParaRPr lang="en-US" altLang="zh-CN" b="0" dirty="0"/>
              </a:p>
              <a:p>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𝑘𝑖</m:t>
                    </m:r>
                    <m:nary>
                      <m:naryPr>
                        <m:limLoc m:val="undOvr"/>
                        <m:subHide m:val="on"/>
                        <m:supHide m:val="on"/>
                        <m:ctrlPr>
                          <a:rPr lang="en-US" altLang="zh-CN" b="0" i="1" smtClean="0">
                            <a:latin typeface="Cambria Math" panose="02040503050406030204" pitchFamily="18" charset="0"/>
                          </a:rPr>
                        </m:ctrlPr>
                      </m:naryPr>
                      <m:sub/>
                      <m:sup/>
                      <m:e>
                        <m:r>
                          <a:rPr lang="en-US" altLang="zh-CN" b="0" i="1" smtClean="0">
                            <a:latin typeface="Cambria Math" panose="02040503050406030204" pitchFamily="18" charset="0"/>
                          </a:rPr>
                          <m:t>𝑒</m:t>
                        </m:r>
                      </m:e>
                    </m:nary>
                    <m:r>
                      <a:rPr lang="en-US" altLang="zh-CN" b="0" i="1" smtClean="0">
                        <a:latin typeface="Cambria Math" panose="02040503050406030204" pitchFamily="18" charset="0"/>
                      </a:rPr>
                      <m:t>+</m:t>
                    </m:r>
                    <m:r>
                      <a:rPr lang="en-US" altLang="zh-CN" b="0" i="1" smtClean="0">
                        <a:latin typeface="Cambria Math" panose="02040503050406030204" pitchFamily="18" charset="0"/>
                      </a:rPr>
                      <m:t>𝑏𝑖</m:t>
                    </m:r>
                  </m:oMath>
                </a14:m>
                <a:endParaRPr lang="en-US" altLang="zh-CN" b="0"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𝑘𝑑</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𝑏𝑑</m:t>
                      </m:r>
                    </m:oMath>
                  </m:oMathPara>
                </a14:m>
                <a:endParaRPr lang="en-US" altLang="zh-CN" b="0"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𝑝𝑖𝑑</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oMath>
                </a14:m>
                <a:r>
                  <a:rPr lang="en-US" altLang="zh-CN" dirty="0"/>
                  <a:t> </a:t>
                </a:r>
                <a14:m>
                  <m:oMath xmlns:m="http://schemas.openxmlformats.org/officeDocument/2006/math">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𝑑</m:t>
                        </m:r>
                      </m:sub>
                    </m:sSub>
                  </m:oMath>
                </a14:m>
                <a:endParaRPr lang="en-US" altLang="zh-CN" dirty="0"/>
              </a:p>
              <a:p>
                <a:r>
                  <a:rPr lang="zh-CN" altLang="en-US" dirty="0"/>
                  <a:t>优化后：</a:t>
                </a:r>
                <a:endParaRPr lang="en-US" altLang="zh-CN"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 </m:t>
                          </m:r>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oMath>
                  </m:oMathPara>
                </a14:m>
                <a:endParaRPr lang="en-US" altLang="zh-CN" b="0" dirty="0"/>
              </a:p>
              <a:p>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𝑘𝑖</m:t>
                    </m:r>
                    <m:nary>
                      <m:naryPr>
                        <m:limLoc m:val="undOvr"/>
                        <m:subHide m:val="on"/>
                        <m:supHide m:val="on"/>
                        <m:ctrlPr>
                          <a:rPr lang="en-US" altLang="zh-CN" b="0" i="1" smtClean="0">
                            <a:latin typeface="Cambria Math" panose="02040503050406030204" pitchFamily="18" charset="0"/>
                          </a:rPr>
                        </m:ctrlPr>
                      </m:naryPr>
                      <m:sub/>
                      <m:sup/>
                      <m:e>
                        <m:r>
                          <a:rPr lang="en-US" altLang="zh-CN" b="0" i="1" smtClean="0">
                            <a:latin typeface="Cambria Math" panose="02040503050406030204" pitchFamily="18" charset="0"/>
                          </a:rPr>
                          <m:t>𝑒</m:t>
                        </m:r>
                      </m:e>
                    </m:nary>
                  </m:oMath>
                </a14:m>
                <a:endParaRPr lang="en-US" altLang="zh-CN" b="0"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𝑘𝑑</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e>
                      </m:d>
                    </m:oMath>
                  </m:oMathPara>
                </a14:m>
                <a:endParaRPr lang="en-US" altLang="zh-CN" b="0"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𝑝𝑖𝑑</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oMath>
                </a14:m>
                <a:r>
                  <a:rPr lang="en-US" altLang="zh-CN" dirty="0"/>
                  <a:t> </a:t>
                </a:r>
                <a14:m>
                  <m:oMath xmlns:m="http://schemas.openxmlformats.org/officeDocument/2006/math">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0"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𝑝𝑖𝑑</m:t>
                        </m:r>
                      </m:sub>
                    </m:sSub>
                  </m:oMath>
                </a14:m>
                <a:endParaRPr lang="zh-CN" altLang="en-US" dirty="0"/>
              </a:p>
            </p:txBody>
          </p:sp>
        </mc:Choice>
        <mc:Fallback xmlns="">
          <p:sp>
            <p:nvSpPr>
              <p:cNvPr id="4" name="文本框 3">
                <a:extLst>
                  <a:ext uri="{FF2B5EF4-FFF2-40B4-BE49-F238E27FC236}">
                    <a16:creationId xmlns:a16="http://schemas.microsoft.com/office/drawing/2014/main" id="{8EDB7F82-BE75-4074-9D71-818AED6CE5DF}"/>
                  </a:ext>
                </a:extLst>
              </p:cNvPr>
              <p:cNvSpPr txBox="1">
                <a:spLocks noRot="1" noChangeAspect="1" noMove="1" noResize="1" noEditPoints="1" noAdjustHandles="1" noChangeArrowheads="1" noChangeShapeType="1" noTextEdit="1"/>
              </p:cNvSpPr>
              <p:nvPr/>
            </p:nvSpPr>
            <p:spPr>
              <a:xfrm>
                <a:off x="781176" y="1162681"/>
                <a:ext cx="3306374" cy="3033651"/>
              </a:xfrm>
              <a:prstGeom prst="rect">
                <a:avLst/>
              </a:prstGeom>
              <a:blipFill>
                <a:blip r:embed="rId2"/>
                <a:stretch>
                  <a:fillRect l="-1473" t="-1207" b="-6841"/>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18C052FF-EE53-4786-AB26-E3C14E0D011A}"/>
              </a:ext>
            </a:extLst>
          </p:cNvPr>
          <p:cNvPicPr>
            <a:picLocks noChangeAspect="1"/>
          </p:cNvPicPr>
          <p:nvPr/>
        </p:nvPicPr>
        <p:blipFill>
          <a:blip r:embed="rId3"/>
          <a:stretch>
            <a:fillRect/>
          </a:stretch>
        </p:blipFill>
        <p:spPr>
          <a:xfrm>
            <a:off x="3867778" y="801915"/>
            <a:ext cx="7543046" cy="4430147"/>
          </a:xfrm>
          <a:prstGeom prst="rect">
            <a:avLst/>
          </a:prstGeom>
        </p:spPr>
      </p:pic>
    </p:spTree>
    <p:extLst>
      <p:ext uri="{BB962C8B-B14F-4D97-AF65-F5344CB8AC3E}">
        <p14:creationId xmlns:p14="http://schemas.microsoft.com/office/powerpoint/2010/main" val="1439105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52AC55A-B055-47D5-A9F1-D8249557C882}"/>
              </a:ext>
            </a:extLst>
          </p:cNvPr>
          <p:cNvSpPr txBox="1"/>
          <p:nvPr/>
        </p:nvSpPr>
        <p:spPr>
          <a:xfrm>
            <a:off x="1005234" y="357282"/>
            <a:ext cx="1683465" cy="369332"/>
          </a:xfrm>
          <a:prstGeom prst="rect">
            <a:avLst/>
          </a:prstGeom>
          <a:noFill/>
        </p:spPr>
        <p:txBody>
          <a:bodyPr wrap="square" rtlCol="0">
            <a:spAutoFit/>
          </a:bodyPr>
          <a:lstStyle/>
          <a:p>
            <a:r>
              <a:rPr lang="en-US" altLang="zh-CN" dirty="0"/>
              <a:t>PID</a:t>
            </a:r>
            <a:r>
              <a:rPr lang="zh-CN" altLang="en-US" dirty="0"/>
              <a:t>系统验证</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B9B25EC-5B39-495D-B512-DBA03C7CCD8D}"/>
                  </a:ext>
                </a:extLst>
              </p:cNvPr>
              <p:cNvSpPr txBox="1"/>
              <p:nvPr/>
            </p:nvSpPr>
            <p:spPr>
              <a:xfrm>
                <a:off x="1005234" y="726614"/>
                <a:ext cx="7678537" cy="2083071"/>
              </a:xfrm>
              <a:prstGeom prst="rect">
                <a:avLst/>
              </a:prstGeom>
              <a:noFill/>
            </p:spPr>
            <p:txBody>
              <a:bodyPr wrap="square" rtlCol="0">
                <a:spAutoFit/>
              </a:bodyPr>
              <a:lstStyle/>
              <a:p>
                <a:r>
                  <a:rPr lang="zh-CN" altLang="en-US" dirty="0"/>
                  <a:t>所有可训练的参数随机初始化，设输入</a:t>
                </a:r>
                <a:r>
                  <a:rPr lang="en-US" altLang="zh-CN" dirty="0"/>
                  <a:t>x,</a:t>
                </a:r>
                <a:r>
                  <a:rPr lang="zh-CN" altLang="en-US" dirty="0"/>
                  <a:t>输出</a:t>
                </a:r>
                <a:r>
                  <a:rPr lang="en-US" altLang="zh-CN" dirty="0"/>
                  <a:t>out =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𝑝𝑖𝑑</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oMath>
                </a14:m>
                <a:endParaRPr lang="en-US" altLang="zh-CN" b="0" i="1" dirty="0">
                  <a:latin typeface="Cambria Math" panose="02040503050406030204" pitchFamily="18" charset="0"/>
                </a:endParaRPr>
              </a:p>
              <a:p>
                <a14:m>
                  <m:oMath xmlns:m="http://schemas.openxmlformats.org/officeDocument/2006/math">
                    <m:r>
                      <a:rPr lang="zh-CN" altLang="en-US" i="1">
                        <a:latin typeface="Cambria Math" panose="02040503050406030204" pitchFamily="18" charset="0"/>
                      </a:rPr>
                      <m:t>真实值</m:t>
                    </m:r>
                    <m:r>
                      <m:rPr>
                        <m:sty m:val="p"/>
                      </m:rPr>
                      <a:rPr lang="en-US" altLang="zh-CN" i="1" smtClean="0">
                        <a:latin typeface="Cambria Math" panose="02040503050406030204" pitchFamily="18" charset="0"/>
                      </a:rPr>
                      <m:t>y</m:t>
                    </m:r>
                  </m:oMath>
                </a14:m>
                <a:r>
                  <a:rPr lang="en-US" altLang="zh-CN" dirty="0"/>
                  <a:t>=5*X+</a:t>
                </a:r>
                <a14:m>
                  <m:oMath xmlns:m="http://schemas.openxmlformats.org/officeDocument/2006/math">
                    <m:r>
                      <a:rPr lang="en-US" altLang="zh-CN">
                        <a:latin typeface="Cambria Math" panose="02040503050406030204" pitchFamily="18" charset="0"/>
                      </a:rPr>
                      <m:t>2</m:t>
                    </m:r>
                    <m:r>
                      <a:rPr lang="en-US" altLang="zh-CN" b="0" i="0" smtClean="0">
                        <a:latin typeface="Cambria Math" panose="02040503050406030204" pitchFamily="18" charset="0"/>
                      </a:rPr>
                      <m:t>∗</m:t>
                    </m:r>
                    <m:nary>
                      <m:naryPr>
                        <m:limLoc m:val="undOvr"/>
                        <m:subHide m:val="on"/>
                        <m:supHide m:val="on"/>
                        <m:ctrlPr>
                          <a:rPr lang="en-US" altLang="zh-CN" i="1" smtClean="0">
                            <a:latin typeface="Cambria Math" panose="02040503050406030204" pitchFamily="18" charset="0"/>
                          </a:rPr>
                        </m:ctrlPr>
                      </m:naryPr>
                      <m:sub/>
                      <m:sup/>
                      <m:e>
                        <m:r>
                          <a:rPr lang="en-US" altLang="zh-CN" b="0" i="1" smtClean="0">
                            <a:latin typeface="Cambria Math" panose="02040503050406030204" pitchFamily="18" charset="0"/>
                          </a:rPr>
                          <m:t>𝑥</m:t>
                        </m:r>
                      </m:e>
                    </m:nary>
                    <m:r>
                      <a:rPr lang="en-US" altLang="zh-CN" b="0" i="1" smtClean="0">
                        <a:latin typeface="Cambria Math" panose="02040503050406030204" pitchFamily="18" charset="0"/>
                      </a:rPr>
                      <m:t>𝑑𝑥</m:t>
                    </m:r>
                    <m:r>
                      <a:rPr lang="en-US" altLang="zh-CN" b="0" i="1" smtClean="0">
                        <a:latin typeface="Cambria Math" panose="02040503050406030204" pitchFamily="18" charset="0"/>
                      </a:rPr>
                      <m:t>+3∗</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𝑟𝑎𝑛𝑑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𝑏𝑎𝑡𝑐</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𝑠𝑖𝑧𝑒</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h𝑖𝑑𝑑𝑒</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𝑠𝑖𝑧𝑒</m:t>
                            </m:r>
                          </m:sub>
                        </m:sSub>
                      </m:e>
                    </m:d>
                  </m:oMath>
                </a14:m>
                <a:endParaRPr lang="en-US" altLang="zh-CN" b="0" dirty="0"/>
              </a:p>
              <a:p>
                <a:r>
                  <a:rPr lang="zh-CN" altLang="en-US" dirty="0"/>
                  <a:t>输入矩阵大小</a:t>
                </a:r>
                <a:r>
                  <a:rPr lang="en-US" altLang="zh-CN" dirty="0"/>
                  <a:t>SIZE_X =SIZE_Y=</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𝑏𝑎𝑡𝑐</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𝑠𝑖𝑧𝑒</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h𝑖𝑑𝑑𝑒</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𝑠𝑖𝑧𝑒</m:t>
                            </m:r>
                          </m:sub>
                        </m:sSub>
                      </m:e>
                    </m:d>
                    <m:r>
                      <a:rPr lang="en-US" altLang="zh-CN" b="0" i="1" smtClean="0">
                        <a:latin typeface="Cambria Math" panose="02040503050406030204" pitchFamily="18" charset="0"/>
                      </a:rPr>
                      <m:t>=(5,1),</m:t>
                    </m:r>
                  </m:oMath>
                </a14:m>
                <a:endParaRPr lang="en-US" altLang="zh-CN" dirty="0"/>
              </a:p>
              <a:p>
                <a:r>
                  <a:rPr lang="en-US" altLang="zh-CN" dirty="0"/>
                  <a:t>EPOCH = 5</a:t>
                </a:r>
              </a:p>
              <a:p>
                <a:r>
                  <a:rPr lang="en-US" altLang="zh-CN" dirty="0"/>
                  <a:t>STEP=5000</a:t>
                </a:r>
              </a:p>
              <a:p>
                <a:r>
                  <a:rPr lang="en-US" altLang="zh-CN" dirty="0"/>
                  <a:t>LR = 2*10^-3</a:t>
                </a:r>
              </a:p>
              <a:p>
                <a:r>
                  <a:rPr lang="en-US" altLang="zh-CN" dirty="0" err="1"/>
                  <a:t>Pid_ilen</a:t>
                </a:r>
                <a:r>
                  <a:rPr lang="en-US" altLang="zh-CN" dirty="0"/>
                  <a:t> = 1000</a:t>
                </a:r>
                <a:endParaRPr lang="zh-CN" altLang="en-US" dirty="0"/>
              </a:p>
            </p:txBody>
          </p:sp>
        </mc:Choice>
        <mc:Fallback xmlns="">
          <p:sp>
            <p:nvSpPr>
              <p:cNvPr id="3" name="文本框 2">
                <a:extLst>
                  <a:ext uri="{FF2B5EF4-FFF2-40B4-BE49-F238E27FC236}">
                    <a16:creationId xmlns:a16="http://schemas.microsoft.com/office/drawing/2014/main" id="{0B9B25EC-5B39-495D-B512-DBA03C7CCD8D}"/>
                  </a:ext>
                </a:extLst>
              </p:cNvPr>
              <p:cNvSpPr txBox="1">
                <a:spLocks noRot="1" noChangeAspect="1" noMove="1" noResize="1" noEditPoints="1" noAdjustHandles="1" noChangeArrowheads="1" noChangeShapeType="1" noTextEdit="1"/>
              </p:cNvSpPr>
              <p:nvPr/>
            </p:nvSpPr>
            <p:spPr>
              <a:xfrm>
                <a:off x="1005234" y="726614"/>
                <a:ext cx="7678537" cy="2083071"/>
              </a:xfrm>
              <a:prstGeom prst="rect">
                <a:avLst/>
              </a:prstGeom>
              <a:blipFill>
                <a:blip r:embed="rId2"/>
                <a:stretch>
                  <a:fillRect l="-714" t="-12573" b="-3509"/>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91595298-9C2F-4621-A8B5-AAB72BB52BDF}"/>
              </a:ext>
            </a:extLst>
          </p:cNvPr>
          <p:cNvSpPr txBox="1"/>
          <p:nvPr/>
        </p:nvSpPr>
        <p:spPr>
          <a:xfrm>
            <a:off x="1005234" y="2930925"/>
            <a:ext cx="2882480" cy="369332"/>
          </a:xfrm>
          <a:prstGeom prst="rect">
            <a:avLst/>
          </a:prstGeom>
          <a:noFill/>
        </p:spPr>
        <p:txBody>
          <a:bodyPr wrap="square" rtlCol="0">
            <a:spAutoFit/>
          </a:bodyPr>
          <a:lstStyle/>
          <a:p>
            <a:r>
              <a:rPr lang="zh-CN" altLang="en-US" dirty="0"/>
              <a:t>最终学习效果</a:t>
            </a:r>
          </a:p>
        </p:txBody>
      </p:sp>
      <p:pic>
        <p:nvPicPr>
          <p:cNvPr id="14" name="图片 13">
            <a:extLst>
              <a:ext uri="{FF2B5EF4-FFF2-40B4-BE49-F238E27FC236}">
                <a16:creationId xmlns:a16="http://schemas.microsoft.com/office/drawing/2014/main" id="{8F5F72C5-FE57-45D5-AD31-204D7F31C20D}"/>
              </a:ext>
            </a:extLst>
          </p:cNvPr>
          <p:cNvPicPr>
            <a:picLocks noChangeAspect="1"/>
          </p:cNvPicPr>
          <p:nvPr/>
        </p:nvPicPr>
        <p:blipFill>
          <a:blip r:embed="rId3"/>
          <a:stretch>
            <a:fillRect/>
          </a:stretch>
        </p:blipFill>
        <p:spPr>
          <a:xfrm>
            <a:off x="1091897" y="3520321"/>
            <a:ext cx="4810160" cy="2438418"/>
          </a:xfrm>
          <a:prstGeom prst="rect">
            <a:avLst/>
          </a:prstGeom>
        </p:spPr>
      </p:pic>
      <p:pic>
        <p:nvPicPr>
          <p:cNvPr id="16" name="图片 15">
            <a:extLst>
              <a:ext uri="{FF2B5EF4-FFF2-40B4-BE49-F238E27FC236}">
                <a16:creationId xmlns:a16="http://schemas.microsoft.com/office/drawing/2014/main" id="{9AC795D7-17CA-45DA-82BF-6026065EE3E3}"/>
              </a:ext>
            </a:extLst>
          </p:cNvPr>
          <p:cNvPicPr>
            <a:picLocks noChangeAspect="1"/>
          </p:cNvPicPr>
          <p:nvPr/>
        </p:nvPicPr>
        <p:blipFill>
          <a:blip r:embed="rId4"/>
          <a:stretch>
            <a:fillRect/>
          </a:stretch>
        </p:blipFill>
        <p:spPr>
          <a:xfrm>
            <a:off x="7364419" y="2298052"/>
            <a:ext cx="3343337" cy="2832983"/>
          </a:xfrm>
          <a:prstGeom prst="rect">
            <a:avLst/>
          </a:prstGeom>
        </p:spPr>
      </p:pic>
      <p:sp>
        <p:nvSpPr>
          <p:cNvPr id="17" name="文本框 16">
            <a:extLst>
              <a:ext uri="{FF2B5EF4-FFF2-40B4-BE49-F238E27FC236}">
                <a16:creationId xmlns:a16="http://schemas.microsoft.com/office/drawing/2014/main" id="{E502F1E9-E2B5-4A35-95C9-75592087604C}"/>
              </a:ext>
            </a:extLst>
          </p:cNvPr>
          <p:cNvSpPr txBox="1"/>
          <p:nvPr/>
        </p:nvSpPr>
        <p:spPr>
          <a:xfrm>
            <a:off x="7175919" y="5497074"/>
            <a:ext cx="4523555" cy="923330"/>
          </a:xfrm>
          <a:prstGeom prst="rect">
            <a:avLst/>
          </a:prstGeom>
          <a:noFill/>
        </p:spPr>
        <p:txBody>
          <a:bodyPr wrap="square" rtlCol="0">
            <a:spAutoFit/>
          </a:bodyPr>
          <a:lstStyle/>
          <a:p>
            <a:r>
              <a:rPr lang="zh-CN" altLang="en-US" dirty="0"/>
              <a:t>可以观察到，在第一轮</a:t>
            </a:r>
            <a:r>
              <a:rPr lang="en-US" altLang="zh-CN" dirty="0"/>
              <a:t>EPOCH</a:t>
            </a:r>
            <a:r>
              <a:rPr lang="zh-CN" altLang="en-US" dirty="0"/>
              <a:t>时</a:t>
            </a:r>
            <a:r>
              <a:rPr lang="en-US" altLang="zh-CN" dirty="0"/>
              <a:t>LOSS</a:t>
            </a:r>
            <a:r>
              <a:rPr lang="zh-CN" altLang="en-US" dirty="0"/>
              <a:t>已经几乎趋近于</a:t>
            </a:r>
            <a:r>
              <a:rPr lang="en-US" altLang="zh-CN" dirty="0"/>
              <a:t>0</a:t>
            </a:r>
            <a:r>
              <a:rPr lang="zh-CN" altLang="en-US" dirty="0"/>
              <a:t>了，因此不需要</a:t>
            </a:r>
            <a:r>
              <a:rPr lang="en-US" altLang="zh-CN" dirty="0"/>
              <a:t>12.28s</a:t>
            </a:r>
            <a:r>
              <a:rPr lang="zh-CN" altLang="en-US" dirty="0"/>
              <a:t>，经后续测试，训练完成时间大概为</a:t>
            </a:r>
            <a:r>
              <a:rPr lang="en-US" altLang="zh-CN" dirty="0"/>
              <a:t>0.96s</a:t>
            </a:r>
            <a:endParaRPr lang="zh-CN" altLang="en-US" dirty="0"/>
          </a:p>
        </p:txBody>
      </p:sp>
      <p:sp>
        <p:nvSpPr>
          <p:cNvPr id="18" name="文本框 17">
            <a:extLst>
              <a:ext uri="{FF2B5EF4-FFF2-40B4-BE49-F238E27FC236}">
                <a16:creationId xmlns:a16="http://schemas.microsoft.com/office/drawing/2014/main" id="{9CDC0F8D-0921-4B7D-9613-350EAC188FD3}"/>
              </a:ext>
            </a:extLst>
          </p:cNvPr>
          <p:cNvSpPr txBox="1"/>
          <p:nvPr/>
        </p:nvSpPr>
        <p:spPr>
          <a:xfrm>
            <a:off x="1005234" y="6178803"/>
            <a:ext cx="3693933" cy="369332"/>
          </a:xfrm>
          <a:prstGeom prst="rect">
            <a:avLst/>
          </a:prstGeom>
          <a:noFill/>
        </p:spPr>
        <p:txBody>
          <a:bodyPr wrap="square" rtlCol="0">
            <a:spAutoFit/>
          </a:bodyPr>
          <a:lstStyle/>
          <a:p>
            <a:r>
              <a:rPr lang="en-US" altLang="zh-CN" dirty="0"/>
              <a:t>I</a:t>
            </a:r>
            <a:r>
              <a:rPr lang="zh-CN" altLang="en-US" dirty="0"/>
              <a:t>学习效果最好</a:t>
            </a:r>
          </a:p>
        </p:txBody>
      </p:sp>
      <p:sp>
        <p:nvSpPr>
          <p:cNvPr id="4" name="文本框 3">
            <a:extLst>
              <a:ext uri="{FF2B5EF4-FFF2-40B4-BE49-F238E27FC236}">
                <a16:creationId xmlns:a16="http://schemas.microsoft.com/office/drawing/2014/main" id="{B7FED58E-C848-4D3B-BECA-DCFAADF91F79}"/>
              </a:ext>
            </a:extLst>
          </p:cNvPr>
          <p:cNvSpPr txBox="1"/>
          <p:nvPr/>
        </p:nvSpPr>
        <p:spPr>
          <a:xfrm>
            <a:off x="9362003" y="1017346"/>
            <a:ext cx="1988265" cy="923330"/>
          </a:xfrm>
          <a:prstGeom prst="rect">
            <a:avLst/>
          </a:prstGeom>
          <a:noFill/>
        </p:spPr>
        <p:txBody>
          <a:bodyPr wrap="square" rtlCol="0">
            <a:spAutoFit/>
          </a:bodyPr>
          <a:lstStyle/>
          <a:p>
            <a:r>
              <a:rPr lang="en-US" altLang="zh-CN" dirty="0"/>
              <a:t>Loss</a:t>
            </a:r>
            <a:r>
              <a:rPr lang="zh-CN" altLang="en-US" dirty="0"/>
              <a:t>在最开始增加是因为</a:t>
            </a:r>
            <a:r>
              <a:rPr lang="en-US" altLang="zh-CN" dirty="0"/>
              <a:t>PID</a:t>
            </a:r>
            <a:r>
              <a:rPr lang="zh-CN" altLang="en-US" dirty="0"/>
              <a:t>中的积分</a:t>
            </a:r>
          </a:p>
        </p:txBody>
      </p:sp>
    </p:spTree>
    <p:extLst>
      <p:ext uri="{BB962C8B-B14F-4D97-AF65-F5344CB8AC3E}">
        <p14:creationId xmlns:p14="http://schemas.microsoft.com/office/powerpoint/2010/main" val="4119326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2751626-4097-4538-89C1-E77E166140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229" y="473726"/>
            <a:ext cx="9639300" cy="2095500"/>
          </a:xfrm>
          <a:prstGeom prst="rect">
            <a:avLst/>
          </a:prstGeom>
        </p:spPr>
      </p:pic>
    </p:spTree>
    <p:extLst>
      <p:ext uri="{BB962C8B-B14F-4D97-AF65-F5344CB8AC3E}">
        <p14:creationId xmlns:p14="http://schemas.microsoft.com/office/powerpoint/2010/main" val="2939607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FDB244A-360C-4656-BAB7-23B7758DF124}"/>
              </a:ext>
            </a:extLst>
          </p:cNvPr>
          <p:cNvSpPr txBox="1"/>
          <p:nvPr/>
        </p:nvSpPr>
        <p:spPr>
          <a:xfrm>
            <a:off x="374955" y="532895"/>
            <a:ext cx="2658421" cy="369332"/>
          </a:xfrm>
          <a:prstGeom prst="rect">
            <a:avLst/>
          </a:prstGeom>
          <a:noFill/>
        </p:spPr>
        <p:txBody>
          <a:bodyPr wrap="square" rtlCol="0">
            <a:spAutoFit/>
          </a:bodyPr>
          <a:lstStyle/>
          <a:p>
            <a:r>
              <a:rPr lang="en-US" altLang="zh-CN" dirty="0" err="1"/>
              <a:t>Srn</a:t>
            </a:r>
            <a:r>
              <a:rPr lang="zh-CN" altLang="en-US" dirty="0"/>
              <a:t>测试</a:t>
            </a:r>
          </a:p>
        </p:txBody>
      </p:sp>
      <p:pic>
        <p:nvPicPr>
          <p:cNvPr id="4" name="图片 3">
            <a:extLst>
              <a:ext uri="{FF2B5EF4-FFF2-40B4-BE49-F238E27FC236}">
                <a16:creationId xmlns:a16="http://schemas.microsoft.com/office/drawing/2014/main" id="{DB73B142-9392-4799-A394-3EE9943CD143}"/>
              </a:ext>
            </a:extLst>
          </p:cNvPr>
          <p:cNvPicPr>
            <a:picLocks noChangeAspect="1"/>
          </p:cNvPicPr>
          <p:nvPr/>
        </p:nvPicPr>
        <p:blipFill>
          <a:blip r:embed="rId2"/>
          <a:stretch>
            <a:fillRect/>
          </a:stretch>
        </p:blipFill>
        <p:spPr>
          <a:xfrm>
            <a:off x="616201" y="1264662"/>
            <a:ext cx="5360705" cy="4559104"/>
          </a:xfrm>
          <a:prstGeom prst="rect">
            <a:avLst/>
          </a:prstGeom>
        </p:spPr>
      </p:pic>
      <p:sp>
        <p:nvSpPr>
          <p:cNvPr id="5" name="文本框 4">
            <a:extLst>
              <a:ext uri="{FF2B5EF4-FFF2-40B4-BE49-F238E27FC236}">
                <a16:creationId xmlns:a16="http://schemas.microsoft.com/office/drawing/2014/main" id="{8D76B140-C17E-4FC9-9799-76496B609361}"/>
              </a:ext>
            </a:extLst>
          </p:cNvPr>
          <p:cNvSpPr txBox="1"/>
          <p:nvPr/>
        </p:nvSpPr>
        <p:spPr>
          <a:xfrm>
            <a:off x="6340244" y="1083958"/>
            <a:ext cx="2955147" cy="923330"/>
          </a:xfrm>
          <a:prstGeom prst="rect">
            <a:avLst/>
          </a:prstGeom>
          <a:noFill/>
        </p:spPr>
        <p:txBody>
          <a:bodyPr wrap="square" rtlCol="0">
            <a:spAutoFit/>
          </a:bodyPr>
          <a:lstStyle/>
          <a:p>
            <a:r>
              <a:rPr lang="en-US" altLang="zh-CN" dirty="0"/>
              <a:t>1.dRTT+rate -&gt;&gt;&gt; </a:t>
            </a:r>
            <a:r>
              <a:rPr lang="en-US" altLang="zh-CN" dirty="0" err="1"/>
              <a:t>drate</a:t>
            </a:r>
            <a:endParaRPr lang="en-US" altLang="zh-CN" dirty="0"/>
          </a:p>
          <a:p>
            <a:r>
              <a:rPr lang="en-US" altLang="zh-CN" dirty="0"/>
              <a:t>2.RTT+rate-&gt;&gt;&gt;&gt;&gt;&gt;rate</a:t>
            </a:r>
          </a:p>
          <a:p>
            <a:r>
              <a:rPr lang="en-US" altLang="zh-CN" dirty="0"/>
              <a:t>3.Drtt+rate-&gt;</a:t>
            </a:r>
            <a:r>
              <a:rPr lang="en-US" altLang="zh-CN" dirty="0" err="1"/>
              <a:t>drate</a:t>
            </a:r>
            <a:endParaRPr lang="zh-CN" altLang="en-US" dirty="0"/>
          </a:p>
        </p:txBody>
      </p:sp>
    </p:spTree>
    <p:extLst>
      <p:ext uri="{BB962C8B-B14F-4D97-AF65-F5344CB8AC3E}">
        <p14:creationId xmlns:p14="http://schemas.microsoft.com/office/powerpoint/2010/main" val="2584398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E2893C0-A492-4A0A-8375-F1BB40E4C35A}"/>
              </a:ext>
            </a:extLst>
          </p:cNvPr>
          <p:cNvSpPr txBox="1"/>
          <p:nvPr/>
        </p:nvSpPr>
        <p:spPr>
          <a:xfrm>
            <a:off x="510072" y="311020"/>
            <a:ext cx="6774025" cy="923330"/>
          </a:xfrm>
          <a:prstGeom prst="rect">
            <a:avLst/>
          </a:prstGeom>
          <a:noFill/>
        </p:spPr>
        <p:txBody>
          <a:bodyPr wrap="square" rtlCol="0">
            <a:spAutoFit/>
          </a:bodyPr>
          <a:lstStyle/>
          <a:p>
            <a:r>
              <a:rPr lang="zh-CN" altLang="en-US" dirty="0"/>
              <a:t>解决神经网络输入输出映射</a:t>
            </a:r>
            <a:r>
              <a:rPr lang="en-US" altLang="zh-CN" dirty="0"/>
              <a:t>:</a:t>
            </a:r>
            <a:r>
              <a:rPr lang="zh-CN" altLang="en-US" dirty="0"/>
              <a:t>参考</a:t>
            </a:r>
            <a:r>
              <a:rPr lang="en-US" altLang="zh-CN" dirty="0" err="1"/>
              <a:t>timely_cc</a:t>
            </a:r>
            <a:endParaRPr lang="en-US" altLang="zh-CN" dirty="0"/>
          </a:p>
          <a:p>
            <a:endParaRPr lang="en-US" altLang="zh-CN" dirty="0"/>
          </a:p>
          <a:p>
            <a:r>
              <a:rPr lang="en-US" altLang="zh-CN" dirty="0" err="1"/>
              <a:t>drtt</a:t>
            </a:r>
            <a:r>
              <a:rPr lang="en-US" altLang="zh-CN" dirty="0"/>
              <a:t>-&gt;</a:t>
            </a:r>
            <a:r>
              <a:rPr lang="en-US" altLang="zh-CN" dirty="0" err="1"/>
              <a:t>drate</a:t>
            </a:r>
            <a:r>
              <a:rPr lang="en-US" altLang="zh-CN" dirty="0"/>
              <a:t>,</a:t>
            </a:r>
            <a:r>
              <a:rPr lang="zh-CN" altLang="en-US" dirty="0"/>
              <a:t>使用阶梯策略控制</a:t>
            </a:r>
          </a:p>
        </p:txBody>
      </p:sp>
    </p:spTree>
    <p:extLst>
      <p:ext uri="{BB962C8B-B14F-4D97-AF65-F5344CB8AC3E}">
        <p14:creationId xmlns:p14="http://schemas.microsoft.com/office/powerpoint/2010/main" val="2386164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AB43917-1776-4901-B4B2-90885CB8671C}"/>
              </a:ext>
            </a:extLst>
          </p:cNvPr>
          <p:cNvSpPr txBox="1"/>
          <p:nvPr/>
        </p:nvSpPr>
        <p:spPr>
          <a:xfrm>
            <a:off x="587396" y="363338"/>
            <a:ext cx="4384276" cy="369332"/>
          </a:xfrm>
          <a:prstGeom prst="rect">
            <a:avLst/>
          </a:prstGeom>
          <a:noFill/>
        </p:spPr>
        <p:txBody>
          <a:bodyPr wrap="square" rtlCol="0">
            <a:spAutoFit/>
          </a:bodyPr>
          <a:lstStyle/>
          <a:p>
            <a:r>
              <a:rPr lang="zh-CN" altLang="en-US" dirty="0"/>
              <a:t>数据集获取</a:t>
            </a:r>
          </a:p>
        </p:txBody>
      </p:sp>
      <p:sp>
        <p:nvSpPr>
          <p:cNvPr id="3" name="文本框 2">
            <a:extLst>
              <a:ext uri="{FF2B5EF4-FFF2-40B4-BE49-F238E27FC236}">
                <a16:creationId xmlns:a16="http://schemas.microsoft.com/office/drawing/2014/main" id="{56726836-7548-4E47-B77B-A91163073E95}"/>
              </a:ext>
            </a:extLst>
          </p:cNvPr>
          <p:cNvSpPr txBox="1"/>
          <p:nvPr/>
        </p:nvSpPr>
        <p:spPr>
          <a:xfrm>
            <a:off x="732731" y="908344"/>
            <a:ext cx="3052037" cy="369332"/>
          </a:xfrm>
          <a:prstGeom prst="rect">
            <a:avLst/>
          </a:prstGeom>
          <a:noFill/>
        </p:spPr>
        <p:txBody>
          <a:bodyPr wrap="square" rtlCol="0">
            <a:spAutoFit/>
          </a:bodyPr>
          <a:lstStyle/>
          <a:p>
            <a:r>
              <a:rPr lang="en-US" altLang="zh-CN" dirty="0"/>
              <a:t>Ns2</a:t>
            </a:r>
            <a:r>
              <a:rPr lang="zh-CN" altLang="en-US" dirty="0"/>
              <a:t>仿真平台学习。。。。</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12549D9-A024-46D7-8FAB-0A1825C686F1}"/>
                  </a:ext>
                </a:extLst>
              </p:cNvPr>
              <p:cNvSpPr txBox="1"/>
              <p:nvPr/>
            </p:nvSpPr>
            <p:spPr>
              <a:xfrm>
                <a:off x="902289" y="1568408"/>
                <a:ext cx="5849737" cy="369332"/>
              </a:xfrm>
              <a:prstGeom prst="rect">
                <a:avLst/>
              </a:prstGeom>
              <a:noFill/>
            </p:spPr>
            <p:txBody>
              <a:bodyPr wrap="square" rtlCol="0">
                <a:spAutoFit/>
              </a:bodyPr>
              <a:lstStyle/>
              <a:p>
                <a:r>
                  <a:rPr lang="zh-CN" altLang="en-US" dirty="0"/>
                  <a:t>数据集格式</a:t>
                </a:r>
                <a:r>
                  <a:rPr lang="en-US" altLang="zh-CN" dirty="0"/>
                  <a:t>input:【</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𝑅𝑇𝑇</m:t>
                        </m:r>
                      </m:e>
                      <m:sub>
                        <m:r>
                          <m:rPr>
                            <m:sty m:val="p"/>
                          </m:rPr>
                          <a:rPr lang="en-US" altLang="zh-CN" i="1">
                            <a:latin typeface="Cambria Math" panose="02040503050406030204" pitchFamily="18" charset="0"/>
                          </a:rPr>
                          <m:t>i</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𝐸𝐶𝑁</m:t>
                        </m:r>
                      </m:e>
                      <m:sub>
                        <m:r>
                          <a:rPr lang="en-US" altLang="zh-CN" b="0" i="1" smtClean="0">
                            <a:latin typeface="Cambria Math" panose="02040503050406030204" pitchFamily="18" charset="0"/>
                          </a:rPr>
                          <m:t>𝐼</m:t>
                        </m:r>
                      </m:sub>
                    </m:sSub>
                    <m:r>
                      <a:rPr lang="en-US" altLang="zh-CN" b="0" i="1" smtClean="0">
                        <a:latin typeface="Cambria Math" panose="02040503050406030204" pitchFamily="18" charset="0"/>
                      </a:rPr>
                      <m:t> </m:t>
                    </m:r>
                  </m:oMath>
                </a14:m>
                <a:r>
                  <a:rPr lang="en-US" altLang="zh-CN" dirty="0"/>
                  <a:t>】,output:【</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e>
                      <m:sub>
                        <m:r>
                          <a:rPr lang="en-US" altLang="zh-CN" b="0" i="1" smtClean="0">
                            <a:latin typeface="Cambria Math" panose="02040503050406030204" pitchFamily="18" charset="0"/>
                          </a:rPr>
                          <m:t>𝑖</m:t>
                        </m:r>
                      </m:sub>
                    </m:sSub>
                  </m:oMath>
                </a14:m>
                <a:r>
                  <a:rPr lang="en-US" altLang="zh-CN" dirty="0"/>
                  <a:t>】</a:t>
                </a:r>
                <a:endParaRPr lang="zh-CN" altLang="en-US" dirty="0"/>
              </a:p>
            </p:txBody>
          </p:sp>
        </mc:Choice>
        <mc:Fallback xmlns="">
          <p:sp>
            <p:nvSpPr>
              <p:cNvPr id="4" name="文本框 3">
                <a:extLst>
                  <a:ext uri="{FF2B5EF4-FFF2-40B4-BE49-F238E27FC236}">
                    <a16:creationId xmlns:a16="http://schemas.microsoft.com/office/drawing/2014/main" id="{412549D9-A024-46D7-8FAB-0A1825C686F1}"/>
                  </a:ext>
                </a:extLst>
              </p:cNvPr>
              <p:cNvSpPr txBox="1">
                <a:spLocks noRot="1" noChangeAspect="1" noMove="1" noResize="1" noEditPoints="1" noAdjustHandles="1" noChangeArrowheads="1" noChangeShapeType="1" noTextEdit="1"/>
              </p:cNvSpPr>
              <p:nvPr/>
            </p:nvSpPr>
            <p:spPr>
              <a:xfrm>
                <a:off x="902289" y="1568408"/>
                <a:ext cx="5849737" cy="369332"/>
              </a:xfrm>
              <a:prstGeom prst="rect">
                <a:avLst/>
              </a:prstGeom>
              <a:blipFill>
                <a:blip r:embed="rId2"/>
                <a:stretch>
                  <a:fillRect l="-833" t="-8197" b="-24590"/>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F1A935F2-81D3-449D-A0CC-9539DFB7ACEA}"/>
              </a:ext>
            </a:extLst>
          </p:cNvPr>
          <p:cNvSpPr txBox="1"/>
          <p:nvPr/>
        </p:nvSpPr>
        <p:spPr>
          <a:xfrm>
            <a:off x="4226829" y="363338"/>
            <a:ext cx="4287386" cy="923330"/>
          </a:xfrm>
          <a:prstGeom prst="rect">
            <a:avLst/>
          </a:prstGeom>
          <a:noFill/>
        </p:spPr>
        <p:txBody>
          <a:bodyPr wrap="square" rtlCol="0">
            <a:spAutoFit/>
          </a:bodyPr>
          <a:lstStyle/>
          <a:p>
            <a:r>
              <a:rPr lang="en-US" altLang="zh-CN" dirty="0"/>
              <a:t>RTT</a:t>
            </a:r>
            <a:r>
              <a:rPr lang="zh-CN" altLang="en-US" dirty="0"/>
              <a:t>表示发送报文的往返延时，</a:t>
            </a:r>
            <a:r>
              <a:rPr lang="en-US" altLang="zh-CN" dirty="0"/>
              <a:t>ECN</a:t>
            </a:r>
            <a:r>
              <a:rPr lang="zh-CN" altLang="en-US" dirty="0"/>
              <a:t>表示短时间内连续</a:t>
            </a:r>
            <a:r>
              <a:rPr lang="en-US" altLang="zh-CN" dirty="0"/>
              <a:t>M</a:t>
            </a:r>
            <a:r>
              <a:rPr lang="zh-CN" altLang="en-US" dirty="0"/>
              <a:t>个报文的标记概率，而非某个报文是否被标记</a:t>
            </a:r>
          </a:p>
        </p:txBody>
      </p:sp>
      <p:sp>
        <p:nvSpPr>
          <p:cNvPr id="7" name="文本框 6">
            <a:extLst>
              <a:ext uri="{FF2B5EF4-FFF2-40B4-BE49-F238E27FC236}">
                <a16:creationId xmlns:a16="http://schemas.microsoft.com/office/drawing/2014/main" id="{5CFF1574-1867-4527-BAB1-156ED386E8B2}"/>
              </a:ext>
            </a:extLst>
          </p:cNvPr>
          <p:cNvSpPr txBox="1"/>
          <p:nvPr/>
        </p:nvSpPr>
        <p:spPr>
          <a:xfrm>
            <a:off x="829621" y="2379862"/>
            <a:ext cx="8417325" cy="646331"/>
          </a:xfrm>
          <a:prstGeom prst="rect">
            <a:avLst/>
          </a:prstGeom>
          <a:noFill/>
        </p:spPr>
        <p:txBody>
          <a:bodyPr wrap="square" rtlCol="0">
            <a:spAutoFit/>
          </a:bodyPr>
          <a:lstStyle/>
          <a:p>
            <a:r>
              <a:rPr lang="zh-CN" altLang="en-US" dirty="0"/>
              <a:t>数据集如何获取：先搭建拓扑（</a:t>
            </a:r>
            <a:r>
              <a:rPr lang="en-US" altLang="zh-CN" dirty="0" err="1"/>
              <a:t>incast</a:t>
            </a:r>
            <a:r>
              <a:rPr lang="zh-CN" altLang="en-US" dirty="0"/>
              <a:t>），初始终端的发送速率，不断修改发送窗口，观察</a:t>
            </a:r>
            <a:r>
              <a:rPr lang="en-US" altLang="zh-CN" dirty="0"/>
              <a:t>X,</a:t>
            </a:r>
            <a:r>
              <a:rPr lang="zh-CN" altLang="en-US" dirty="0"/>
              <a:t>当</a:t>
            </a:r>
            <a:r>
              <a:rPr lang="en-US" altLang="zh-CN" dirty="0"/>
              <a:t>X</a:t>
            </a:r>
            <a:r>
              <a:rPr lang="zh-CN" altLang="en-US" dirty="0"/>
              <a:t>怎么怎么或者挑选最？</a:t>
            </a:r>
            <a:r>
              <a:rPr lang="en-US" altLang="zh-CN" dirty="0"/>
              <a:t>X</a:t>
            </a:r>
            <a:r>
              <a:rPr lang="zh-CN" altLang="en-US" dirty="0"/>
              <a:t>时的发送窗口作为数据集输出，</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B6CB67B-00C4-4887-BA6C-BDF16EC09B32}"/>
                  </a:ext>
                </a:extLst>
              </p:cNvPr>
              <p:cNvSpPr txBox="1"/>
              <p:nvPr/>
            </p:nvSpPr>
            <p:spPr>
              <a:xfrm>
                <a:off x="999179" y="4187713"/>
                <a:ext cx="3681823" cy="1477328"/>
              </a:xfrm>
              <a:prstGeom prst="rect">
                <a:avLst/>
              </a:prstGeom>
              <a:noFill/>
            </p:spPr>
            <p:txBody>
              <a:bodyPr wrap="square" rtlCol="0">
                <a:spAutoFit/>
              </a:bodyPr>
              <a:lstStyle/>
              <a:p>
                <a:r>
                  <a:rPr lang="zh-CN" altLang="en-US" dirty="0"/>
                  <a:t>面临的问题：</a:t>
                </a:r>
                <a:endParaRPr lang="en-US" altLang="zh-CN" dirty="0"/>
              </a:p>
              <a:p>
                <a:r>
                  <a:rPr lang="zh-CN" altLang="en-US" dirty="0"/>
                  <a:t>①</a:t>
                </a:r>
                <a:r>
                  <a:rPr lang="en-US" altLang="zh-CN" dirty="0"/>
                  <a:t>X</a:t>
                </a:r>
                <a:r>
                  <a:rPr lang="zh-CN" altLang="en-US" dirty="0"/>
                  <a:t>是什么：</a:t>
                </a:r>
                <a14:m>
                  <m:oMath xmlns:m="http://schemas.openxmlformats.org/officeDocument/2006/math">
                    <m:r>
                      <a:rPr lang="en-US" altLang="zh-CN" b="0" i="0" smtClean="0">
                        <a:latin typeface="Cambria Math" panose="02040503050406030204" pitchFamily="18" charset="0"/>
                      </a:rPr>
                      <m:t>[</m:t>
                    </m:r>
                    <m:sSub>
                      <m:sSubPr>
                        <m:ctrlPr>
                          <a:rPr lang="en-US"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𝑅𝑇𝑇</m:t>
                        </m:r>
                      </m:e>
                      <m:sub>
                        <m:r>
                          <m:rPr>
                            <m:sty m:val="p"/>
                          </m:rPr>
                          <a:rPr lang="en-US" altLang="zh-CN" i="1">
                            <a:solidFill>
                              <a:srgbClr val="FF0000"/>
                            </a:solidFill>
                            <a:latin typeface="Cambria Math" panose="02040503050406030204" pitchFamily="18" charset="0"/>
                          </a:rPr>
                          <m:t>i</m:t>
                        </m:r>
                        <m:r>
                          <a:rPr lang="en-US" altLang="zh-CN" i="1">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 </m:t>
                    </m:r>
                  </m:oMath>
                </a14:m>
                <a:r>
                  <a:rPr lang="zh-CN" altLang="en-US" dirty="0">
                    <a:solidFill>
                      <a:srgbClr val="FF0000"/>
                    </a:solidFill>
                  </a:rPr>
                  <a:t> </a:t>
                </a:r>
                <a14:m>
                  <m:oMath xmlns:m="http://schemas.openxmlformats.org/officeDocument/2006/math">
                    <m:sSub>
                      <m:sSubPr>
                        <m:ctrlPr>
                          <a:rPr lang="en-US" altLang="zh-CN" i="1" dirty="0" smtClean="0">
                            <a:solidFill>
                              <a:srgbClr val="FF0000"/>
                            </a:solidFill>
                            <a:latin typeface="Cambria Math" panose="02040503050406030204" pitchFamily="18" charset="0"/>
                          </a:rPr>
                        </m:ctrlPr>
                      </m:sSubPr>
                      <m:e>
                        <m:r>
                          <a:rPr lang="en-US" altLang="zh-CN" b="0" i="1" dirty="0" smtClean="0">
                            <a:solidFill>
                              <a:srgbClr val="FF0000"/>
                            </a:solidFill>
                            <a:latin typeface="Cambria Math" panose="02040503050406030204" pitchFamily="18" charset="0"/>
                          </a:rPr>
                          <m:t>𝐸𝐶𝑁</m:t>
                        </m:r>
                      </m:e>
                      <m:sub>
                        <m:r>
                          <a:rPr lang="en-US" altLang="zh-CN" b="0" i="1" dirty="0" smtClean="0">
                            <a:solidFill>
                              <a:srgbClr val="FF0000"/>
                            </a:solidFill>
                            <a:latin typeface="Cambria Math" panose="02040503050406030204" pitchFamily="18" charset="0"/>
                          </a:rPr>
                          <m:t>𝑖</m:t>
                        </m:r>
                        <m:r>
                          <a:rPr lang="en-US" altLang="zh-CN" b="0" i="1" dirty="0" smtClean="0">
                            <a:solidFill>
                              <a:srgbClr val="FF0000"/>
                            </a:solidFill>
                            <a:latin typeface="Cambria Math" panose="02040503050406030204" pitchFamily="18" charset="0"/>
                          </a:rPr>
                          <m:t>+1</m:t>
                        </m:r>
                      </m:sub>
                    </m:sSub>
                    <m:r>
                      <a:rPr lang="en-US" altLang="zh-CN" b="0" i="1" dirty="0" smtClean="0">
                        <a:latin typeface="Cambria Math" panose="02040503050406030204" pitchFamily="18" charset="0"/>
                      </a:rPr>
                      <m:t>]</m:t>
                    </m:r>
                    <m:r>
                      <a:rPr lang="zh-CN" altLang="en-US" i="1" dirty="0">
                        <a:latin typeface="Cambria Math" panose="02040503050406030204" pitchFamily="18" charset="0"/>
                      </a:rPr>
                      <m:t>还是</m:t>
                    </m:r>
                  </m:oMath>
                </a14:m>
                <a:r>
                  <a:rPr lang="zh-CN" altLang="en-US" dirty="0">
                    <a:solidFill>
                      <a:srgbClr val="FF0000"/>
                    </a:solidFill>
                  </a:rPr>
                  <a:t>链路带宽利用率 </a:t>
                </a:r>
                <a:r>
                  <a:rPr lang="zh-CN" altLang="en-US" dirty="0"/>
                  <a:t>还是</a:t>
                </a:r>
                <a:r>
                  <a:rPr lang="zh-CN" altLang="en-US" dirty="0">
                    <a:solidFill>
                      <a:srgbClr val="FF0000"/>
                    </a:solidFill>
                  </a:rPr>
                  <a:t>发送速率</a:t>
                </a:r>
                <a:endParaRPr lang="en-US" altLang="zh-CN" dirty="0">
                  <a:solidFill>
                    <a:srgbClr val="FF0000"/>
                  </a:solidFill>
                </a:endParaRPr>
              </a:p>
              <a:p>
                <a:r>
                  <a:rPr lang="zh-CN" altLang="en-US" dirty="0"/>
                  <a:t>②如何判断哪儿</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𝑊</m:t>
                    </m:r>
                    <m:r>
                      <a:rPr lang="zh-CN" altLang="en-US" i="1">
                        <a:latin typeface="Cambria Math" panose="02040503050406030204" pitchFamily="18" charset="0"/>
                      </a:rPr>
                      <m:t>是想要的</m:t>
                    </m:r>
                  </m:oMath>
                </a14:m>
                <a:endParaRPr lang="en-US" altLang="zh-CN" dirty="0"/>
              </a:p>
              <a:p>
                <a:r>
                  <a:rPr lang="zh-CN" altLang="en-US" dirty="0"/>
                  <a:t>③这个</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𝑊</m:t>
                    </m:r>
                  </m:oMath>
                </a14:m>
                <a:r>
                  <a:rPr lang="zh-CN" altLang="en-US" dirty="0"/>
                  <a:t>是否会受到拓扑的影响</a:t>
                </a:r>
                <a:endParaRPr lang="en-US" altLang="zh-CN" dirty="0"/>
              </a:p>
            </p:txBody>
          </p:sp>
        </mc:Choice>
        <mc:Fallback xmlns="">
          <p:sp>
            <p:nvSpPr>
              <p:cNvPr id="8" name="文本框 7">
                <a:extLst>
                  <a:ext uri="{FF2B5EF4-FFF2-40B4-BE49-F238E27FC236}">
                    <a16:creationId xmlns:a16="http://schemas.microsoft.com/office/drawing/2014/main" id="{7B6CB67B-00C4-4887-BA6C-BDF16EC09B32}"/>
                  </a:ext>
                </a:extLst>
              </p:cNvPr>
              <p:cNvSpPr txBox="1">
                <a:spLocks noRot="1" noChangeAspect="1" noMove="1" noResize="1" noEditPoints="1" noAdjustHandles="1" noChangeArrowheads="1" noChangeShapeType="1" noTextEdit="1"/>
              </p:cNvSpPr>
              <p:nvPr/>
            </p:nvSpPr>
            <p:spPr>
              <a:xfrm>
                <a:off x="999179" y="4187713"/>
                <a:ext cx="3681823" cy="1477328"/>
              </a:xfrm>
              <a:prstGeom prst="rect">
                <a:avLst/>
              </a:prstGeom>
              <a:blipFill>
                <a:blip r:embed="rId3"/>
                <a:stretch>
                  <a:fillRect l="-1490" t="-2479" b="-57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FD64587D-FA26-463F-A8BC-5124F58ABA8E}"/>
                  </a:ext>
                </a:extLst>
              </p:cNvPr>
              <p:cNvSpPr txBox="1"/>
              <p:nvPr/>
            </p:nvSpPr>
            <p:spPr>
              <a:xfrm>
                <a:off x="5807348" y="3995678"/>
                <a:ext cx="4257107" cy="2585323"/>
              </a:xfrm>
              <a:prstGeom prst="rect">
                <a:avLst/>
              </a:prstGeom>
              <a:noFill/>
            </p:spPr>
            <p:txBody>
              <a:bodyPr wrap="square" rtlCol="0">
                <a:spAutoFit/>
              </a:bodyPr>
              <a:lstStyle/>
              <a:p>
                <a:r>
                  <a:rPr lang="zh-CN" altLang="en-US" dirty="0"/>
                  <a:t>解决思路或想法：</a:t>
                </a:r>
                <a:endParaRPr lang="en-US" altLang="zh-CN" dirty="0"/>
              </a:p>
              <a:p>
                <a:r>
                  <a:rPr lang="zh-CN" altLang="en-US" dirty="0"/>
                  <a:t>①</a:t>
                </a:r>
                <a:r>
                  <a:rPr lang="en-US" altLang="zh-CN" dirty="0"/>
                  <a:t>X</a:t>
                </a:r>
                <a:r>
                  <a:rPr lang="zh-CN" altLang="en-US" dirty="0"/>
                  <a:t>包括</a:t>
                </a:r>
                <a14:m>
                  <m:oMath xmlns:m="http://schemas.openxmlformats.org/officeDocument/2006/math">
                    <m:sSub>
                      <m:sSubPr>
                        <m:ctrlPr>
                          <a:rPr lang="en-US"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𝑅𝑇𝑇</m:t>
                        </m:r>
                      </m:e>
                      <m:sub>
                        <m:r>
                          <m:rPr>
                            <m:sty m:val="p"/>
                          </m:rPr>
                          <a:rPr lang="en-US" altLang="zh-CN" i="1">
                            <a:solidFill>
                              <a:srgbClr val="FF0000"/>
                            </a:solidFill>
                            <a:latin typeface="Cambria Math" panose="02040503050406030204" pitchFamily="18" charset="0"/>
                          </a:rPr>
                          <m:t>i</m:t>
                        </m:r>
                        <m:r>
                          <a:rPr lang="en-US" altLang="zh-CN" i="1">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 </m:t>
                    </m:r>
                  </m:oMath>
                </a14:m>
                <a:r>
                  <a:rPr lang="zh-CN" altLang="en-US" dirty="0">
                    <a:solidFill>
                      <a:srgbClr val="FF0000"/>
                    </a:solidFill>
                  </a:rPr>
                  <a:t> </a:t>
                </a:r>
                <a14:m>
                  <m:oMath xmlns:m="http://schemas.openxmlformats.org/officeDocument/2006/math">
                    <m:sSub>
                      <m:sSubPr>
                        <m:ctrlPr>
                          <a:rPr lang="en-US" altLang="zh-CN" i="1" dirty="0" smtClean="0">
                            <a:solidFill>
                              <a:srgbClr val="FF0000"/>
                            </a:solidFill>
                            <a:latin typeface="Cambria Math" panose="02040503050406030204" pitchFamily="18" charset="0"/>
                          </a:rPr>
                        </m:ctrlPr>
                      </m:sSubPr>
                      <m:e>
                        <m:r>
                          <a:rPr lang="en-US" altLang="zh-CN" b="0" i="1" dirty="0" smtClean="0">
                            <a:solidFill>
                              <a:srgbClr val="FF0000"/>
                            </a:solidFill>
                            <a:latin typeface="Cambria Math" panose="02040503050406030204" pitchFamily="18" charset="0"/>
                          </a:rPr>
                          <m:t>𝐸𝐶𝑁</m:t>
                        </m:r>
                      </m:e>
                      <m:sub>
                        <m:r>
                          <a:rPr lang="en-US" altLang="zh-CN" b="0" i="1" dirty="0" smtClean="0">
                            <a:solidFill>
                              <a:srgbClr val="FF0000"/>
                            </a:solidFill>
                            <a:latin typeface="Cambria Math" panose="02040503050406030204" pitchFamily="18" charset="0"/>
                          </a:rPr>
                          <m:t>𝑖</m:t>
                        </m:r>
                        <m:r>
                          <a:rPr lang="en-US" altLang="zh-CN" b="0" i="1" dirty="0" smtClean="0">
                            <a:solidFill>
                              <a:srgbClr val="FF0000"/>
                            </a:solidFill>
                            <a:latin typeface="Cambria Math" panose="02040503050406030204" pitchFamily="18" charset="0"/>
                          </a:rPr>
                          <m:t>+1</m:t>
                        </m:r>
                      </m:sub>
                    </m:sSub>
                  </m:oMath>
                </a14:m>
                <a:r>
                  <a:rPr lang="zh-CN" altLang="en-US" dirty="0"/>
                  <a:t>和</a:t>
                </a:r>
                <a:r>
                  <a:rPr lang="zh-CN" altLang="en-US" dirty="0">
                    <a:solidFill>
                      <a:srgbClr val="FF0000"/>
                    </a:solidFill>
                  </a:rPr>
                  <a:t>链路带宽利用率</a:t>
                </a:r>
                <a:r>
                  <a:rPr lang="zh-CN" altLang="en-US" dirty="0"/>
                  <a:t>和</a:t>
                </a:r>
                <a:r>
                  <a:rPr lang="zh-CN" altLang="en-US" dirty="0">
                    <a:solidFill>
                      <a:srgbClr val="FF0000"/>
                    </a:solidFill>
                  </a:rPr>
                  <a:t>发送速率</a:t>
                </a:r>
                <a:endParaRPr lang="en-US" altLang="zh-CN" dirty="0">
                  <a:solidFill>
                    <a:srgbClr val="FF0000"/>
                  </a:solidFill>
                </a:endParaRPr>
              </a:p>
              <a:p>
                <a:r>
                  <a:rPr lang="zh-CN" altLang="en-US" dirty="0"/>
                  <a:t>②尽量提高发送速率的同时尽量不提高</a:t>
                </a:r>
                <a:r>
                  <a:rPr lang="en-US" altLang="zh-CN" dirty="0"/>
                  <a:t>RTT ECN,</a:t>
                </a:r>
                <a:r>
                  <a:rPr lang="zh-CN" altLang="en-US" dirty="0"/>
                  <a:t>或尽量</a:t>
                </a:r>
                <a:r>
                  <a:rPr lang="zh-CN" altLang="en-US"/>
                  <a:t>不降低发送速率的</a:t>
                </a:r>
                <a:r>
                  <a:rPr lang="zh-CN" altLang="en-US" dirty="0"/>
                  <a:t>同时尽量降低</a:t>
                </a:r>
                <a:r>
                  <a:rPr lang="en-US" altLang="zh-CN" dirty="0"/>
                  <a:t>RTT ECN</a:t>
                </a:r>
                <a:r>
                  <a:rPr lang="zh-CN" altLang="en-US" dirty="0"/>
                  <a:t>，需要找一种比较算法</a:t>
                </a:r>
                <a:endParaRPr lang="en-US" altLang="zh-CN" dirty="0"/>
              </a:p>
              <a:p>
                <a:r>
                  <a:rPr lang="zh-CN" altLang="en-US" dirty="0"/>
                  <a:t>③如果</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𝑊</m:t>
                    </m:r>
                  </m:oMath>
                </a14:m>
                <a:r>
                  <a:rPr lang="zh-CN" altLang="en-US" dirty="0"/>
                  <a:t>会受到拓扑的影响，那么会使数据集无效，即数据集中存在相同的</a:t>
                </a:r>
                <a:r>
                  <a:rPr lang="en-US" altLang="zh-CN" dirty="0"/>
                  <a:t>input</a:t>
                </a:r>
                <a:r>
                  <a:rPr lang="zh-CN" altLang="en-US" dirty="0"/>
                  <a:t>和不同的</a:t>
                </a:r>
                <a:r>
                  <a:rPr lang="en-US" altLang="zh-CN" dirty="0"/>
                  <a:t>output</a:t>
                </a:r>
              </a:p>
            </p:txBody>
          </p:sp>
        </mc:Choice>
        <mc:Fallback xmlns="">
          <p:sp>
            <p:nvSpPr>
              <p:cNvPr id="13" name="文本框 12">
                <a:extLst>
                  <a:ext uri="{FF2B5EF4-FFF2-40B4-BE49-F238E27FC236}">
                    <a16:creationId xmlns:a16="http://schemas.microsoft.com/office/drawing/2014/main" id="{FD64587D-FA26-463F-A8BC-5124F58ABA8E}"/>
                  </a:ext>
                </a:extLst>
              </p:cNvPr>
              <p:cNvSpPr txBox="1">
                <a:spLocks noRot="1" noChangeAspect="1" noMove="1" noResize="1" noEditPoints="1" noAdjustHandles="1" noChangeArrowheads="1" noChangeShapeType="1" noTextEdit="1"/>
              </p:cNvSpPr>
              <p:nvPr/>
            </p:nvSpPr>
            <p:spPr>
              <a:xfrm>
                <a:off x="5807348" y="3995678"/>
                <a:ext cx="4257107" cy="2585323"/>
              </a:xfrm>
              <a:prstGeom prst="rect">
                <a:avLst/>
              </a:prstGeom>
              <a:blipFill>
                <a:blip r:embed="rId4"/>
                <a:stretch>
                  <a:fillRect l="-1289" t="-1176" r="-1146" b="-25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07235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CFB12EE-E543-4CF7-ABEE-772981BECFCF}"/>
              </a:ext>
            </a:extLst>
          </p:cNvPr>
          <p:cNvSpPr txBox="1"/>
          <p:nvPr/>
        </p:nvSpPr>
        <p:spPr>
          <a:xfrm>
            <a:off x="375449" y="466283"/>
            <a:ext cx="5425844" cy="923330"/>
          </a:xfrm>
          <a:prstGeom prst="rect">
            <a:avLst/>
          </a:prstGeom>
          <a:noFill/>
        </p:spPr>
        <p:txBody>
          <a:bodyPr wrap="square" rtlCol="0">
            <a:spAutoFit/>
          </a:bodyPr>
          <a:lstStyle/>
          <a:p>
            <a:r>
              <a:rPr lang="zh-CN" altLang="en-US" dirty="0"/>
              <a:t>仿真平台搭建思路：寻找网上已经实现好的进行修改和使用</a:t>
            </a:r>
            <a:endParaRPr lang="en-US" altLang="zh-CN" dirty="0"/>
          </a:p>
          <a:p>
            <a:endParaRPr lang="zh-CN" altLang="en-US" dirty="0"/>
          </a:p>
        </p:txBody>
      </p:sp>
      <p:sp>
        <p:nvSpPr>
          <p:cNvPr id="3" name="文本框 2">
            <a:extLst>
              <a:ext uri="{FF2B5EF4-FFF2-40B4-BE49-F238E27FC236}">
                <a16:creationId xmlns:a16="http://schemas.microsoft.com/office/drawing/2014/main" id="{75C64943-30BC-4475-ADED-D3E733C79009}"/>
              </a:ext>
            </a:extLst>
          </p:cNvPr>
          <p:cNvSpPr txBox="1"/>
          <p:nvPr/>
        </p:nvSpPr>
        <p:spPr>
          <a:xfrm>
            <a:off x="532895" y="1574464"/>
            <a:ext cx="4523555" cy="923330"/>
          </a:xfrm>
          <a:prstGeom prst="rect">
            <a:avLst/>
          </a:prstGeom>
          <a:noFill/>
        </p:spPr>
        <p:txBody>
          <a:bodyPr wrap="square" rtlCol="0">
            <a:spAutoFit/>
          </a:bodyPr>
          <a:lstStyle/>
          <a:p>
            <a:r>
              <a:rPr lang="en-US" altLang="zh-CN" dirty="0" err="1">
                <a:hlinkClick r:id="rId2"/>
              </a:rPr>
              <a:t>ndal</a:t>
            </a:r>
            <a:r>
              <a:rPr lang="en-US" altLang="zh-CN" dirty="0">
                <a:hlinkClick r:id="rId2"/>
              </a:rPr>
              <a:t>-eth/</a:t>
            </a:r>
            <a:r>
              <a:rPr lang="en-US" altLang="zh-CN" dirty="0" err="1">
                <a:hlinkClick r:id="rId2"/>
              </a:rPr>
              <a:t>netbench</a:t>
            </a:r>
            <a:r>
              <a:rPr lang="en-US" altLang="zh-CN" dirty="0">
                <a:hlinkClick r:id="rId2"/>
              </a:rPr>
              <a:t>: Packet simulator for data center network topologies, routing, and congestion control (github.com)</a:t>
            </a:r>
            <a:endParaRPr lang="zh-CN" altLang="en-US" dirty="0"/>
          </a:p>
        </p:txBody>
      </p:sp>
      <p:sp>
        <p:nvSpPr>
          <p:cNvPr id="5" name="文本框 4">
            <a:extLst>
              <a:ext uri="{FF2B5EF4-FFF2-40B4-BE49-F238E27FC236}">
                <a16:creationId xmlns:a16="http://schemas.microsoft.com/office/drawing/2014/main" id="{B0DACFF4-F543-4D9D-9596-5D9EE1334B14}"/>
              </a:ext>
            </a:extLst>
          </p:cNvPr>
          <p:cNvSpPr txBox="1"/>
          <p:nvPr/>
        </p:nvSpPr>
        <p:spPr>
          <a:xfrm>
            <a:off x="576798" y="2906763"/>
            <a:ext cx="6094990" cy="646331"/>
          </a:xfrm>
          <a:prstGeom prst="rect">
            <a:avLst/>
          </a:prstGeom>
          <a:noFill/>
        </p:spPr>
        <p:txBody>
          <a:bodyPr wrap="square">
            <a:spAutoFit/>
          </a:bodyPr>
          <a:lstStyle/>
          <a:p>
            <a:r>
              <a:rPr lang="en-US" altLang="zh-CN" dirty="0" err="1">
                <a:hlinkClick r:id="rId3"/>
              </a:rPr>
              <a:t>Snowzjx</a:t>
            </a:r>
            <a:r>
              <a:rPr lang="en-US" altLang="zh-CN" dirty="0">
                <a:hlinkClick r:id="rId3"/>
              </a:rPr>
              <a:t>/NS3-ECN-sharp (github.com)</a:t>
            </a:r>
            <a:r>
              <a:rPr lang="zh-CN" altLang="en-US" dirty="0"/>
              <a:t>使用</a:t>
            </a:r>
            <a:r>
              <a:rPr lang="en-US" altLang="zh-CN" dirty="0"/>
              <a:t>ns3</a:t>
            </a:r>
            <a:r>
              <a:rPr lang="zh-CN" altLang="en-US" dirty="0"/>
              <a:t>仿真数据中心无损网络，实现了</a:t>
            </a:r>
            <a:r>
              <a:rPr lang="en-US" altLang="zh-CN" dirty="0"/>
              <a:t>ECN/RED</a:t>
            </a:r>
            <a:r>
              <a:rPr lang="zh-CN" altLang="en-US" dirty="0"/>
              <a:t>等协议</a:t>
            </a:r>
          </a:p>
        </p:txBody>
      </p:sp>
      <p:sp>
        <p:nvSpPr>
          <p:cNvPr id="4" name="文本框 3">
            <a:extLst>
              <a:ext uri="{FF2B5EF4-FFF2-40B4-BE49-F238E27FC236}">
                <a16:creationId xmlns:a16="http://schemas.microsoft.com/office/drawing/2014/main" id="{45146531-6C31-4275-A7E3-A026280E8D71}"/>
              </a:ext>
            </a:extLst>
          </p:cNvPr>
          <p:cNvSpPr txBox="1"/>
          <p:nvPr/>
        </p:nvSpPr>
        <p:spPr>
          <a:xfrm>
            <a:off x="532895" y="4014944"/>
            <a:ext cx="7563481" cy="923330"/>
          </a:xfrm>
          <a:prstGeom prst="rect">
            <a:avLst/>
          </a:prstGeom>
          <a:noFill/>
        </p:spPr>
        <p:txBody>
          <a:bodyPr wrap="square" rtlCol="0">
            <a:spAutoFit/>
          </a:bodyPr>
          <a:lstStyle/>
          <a:p>
            <a:r>
              <a:rPr lang="en-US" altLang="zh-CN" dirty="0">
                <a:hlinkClick r:id="rId4"/>
              </a:rPr>
              <a:t>【NS3】</a:t>
            </a:r>
            <a:r>
              <a:rPr lang="zh-CN" altLang="en-US" dirty="0">
                <a:hlinkClick r:id="rId4"/>
              </a:rPr>
              <a:t>图文详解报文接收过程 </a:t>
            </a:r>
            <a:r>
              <a:rPr lang="en-US" altLang="zh-CN" dirty="0">
                <a:hlinkClick r:id="rId4"/>
              </a:rPr>
              <a:t>– NGDCN</a:t>
            </a:r>
            <a:endParaRPr lang="en-US" altLang="zh-CN" dirty="0"/>
          </a:p>
          <a:p>
            <a:r>
              <a:rPr lang="en-US" altLang="zh-CN" b="0" i="1" u="none" strike="noStrike" dirty="0">
                <a:solidFill>
                  <a:srgbClr val="4183C4"/>
                </a:solidFill>
                <a:effectLst/>
                <a:latin typeface="Microsoft YaHei" panose="020B0503020204020204" pitchFamily="34" charset="-122"/>
                <a:ea typeface="Microsoft YaHei" panose="020B0503020204020204" pitchFamily="34" charset="-122"/>
                <a:hlinkClick r:id="rId5"/>
              </a:rPr>
              <a:t>https://github.com/alibaba-edu/High-Precision-Congestion-Control</a:t>
            </a:r>
            <a:r>
              <a:rPr lang="en-US" altLang="zh-CN" b="0" i="1" dirty="0">
                <a:solidFill>
                  <a:srgbClr val="666666"/>
                </a:solidFill>
                <a:effectLst/>
                <a:latin typeface="Microsoft YaHei" panose="020B0503020204020204" pitchFamily="34" charset="-122"/>
                <a:ea typeface="Microsoft YaHei" panose="020B0503020204020204" pitchFamily="34" charset="-122"/>
              </a:rPr>
              <a:t> </a:t>
            </a:r>
            <a:endParaRPr lang="zh-CN" altLang="en-US" dirty="0"/>
          </a:p>
        </p:txBody>
      </p:sp>
    </p:spTree>
    <p:extLst>
      <p:ext uri="{BB962C8B-B14F-4D97-AF65-F5344CB8AC3E}">
        <p14:creationId xmlns:p14="http://schemas.microsoft.com/office/powerpoint/2010/main" val="427590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74F2E88-D9E4-48E1-9603-8CA772F2AC32}"/>
              </a:ext>
            </a:extLst>
          </p:cNvPr>
          <p:cNvSpPr txBox="1"/>
          <p:nvPr/>
        </p:nvSpPr>
        <p:spPr>
          <a:xfrm>
            <a:off x="915913" y="532926"/>
            <a:ext cx="6094990" cy="369332"/>
          </a:xfrm>
          <a:prstGeom prst="rect">
            <a:avLst/>
          </a:prstGeom>
          <a:noFill/>
        </p:spPr>
        <p:txBody>
          <a:bodyPr wrap="square">
            <a:spAutoFit/>
          </a:bodyPr>
          <a:lstStyle/>
          <a:p>
            <a:r>
              <a:rPr lang="zh-CN" altLang="en-US" dirty="0"/>
              <a:t>流量识别</a:t>
            </a:r>
          </a:p>
        </p:txBody>
      </p:sp>
      <p:sp>
        <p:nvSpPr>
          <p:cNvPr id="5" name="文本框 4">
            <a:extLst>
              <a:ext uri="{FF2B5EF4-FFF2-40B4-BE49-F238E27FC236}">
                <a16:creationId xmlns:a16="http://schemas.microsoft.com/office/drawing/2014/main" id="{B815BF63-1427-4BFF-9542-9BE036F106ED}"/>
              </a:ext>
            </a:extLst>
          </p:cNvPr>
          <p:cNvSpPr txBox="1"/>
          <p:nvPr/>
        </p:nvSpPr>
        <p:spPr>
          <a:xfrm>
            <a:off x="2345041" y="554900"/>
            <a:ext cx="6094990" cy="646331"/>
          </a:xfrm>
          <a:prstGeom prst="rect">
            <a:avLst/>
          </a:prstGeom>
          <a:noFill/>
        </p:spPr>
        <p:txBody>
          <a:bodyPr wrap="square">
            <a:spAutoFit/>
          </a:bodyPr>
          <a:lstStyle/>
          <a:p>
            <a:r>
              <a:rPr lang="en-US" altLang="zh-CN" dirty="0"/>
              <a:t>Deep Learning for Encrypted Traffic Classification: An Overview</a:t>
            </a:r>
            <a:endParaRPr lang="zh-CN" altLang="en-US" dirty="0"/>
          </a:p>
        </p:txBody>
      </p:sp>
      <p:pic>
        <p:nvPicPr>
          <p:cNvPr id="7" name="图片 6">
            <a:extLst>
              <a:ext uri="{FF2B5EF4-FFF2-40B4-BE49-F238E27FC236}">
                <a16:creationId xmlns:a16="http://schemas.microsoft.com/office/drawing/2014/main" id="{DA65D577-2918-454A-97E0-3ADD078C7028}"/>
              </a:ext>
            </a:extLst>
          </p:cNvPr>
          <p:cNvPicPr>
            <a:picLocks noChangeAspect="1"/>
          </p:cNvPicPr>
          <p:nvPr/>
        </p:nvPicPr>
        <p:blipFill>
          <a:blip r:embed="rId2"/>
          <a:stretch>
            <a:fillRect/>
          </a:stretch>
        </p:blipFill>
        <p:spPr>
          <a:xfrm>
            <a:off x="417838" y="1359630"/>
            <a:ext cx="8628763" cy="5065542"/>
          </a:xfrm>
          <a:prstGeom prst="rect">
            <a:avLst/>
          </a:prstGeom>
        </p:spPr>
      </p:pic>
      <p:sp>
        <p:nvSpPr>
          <p:cNvPr id="8" name="文本框 7">
            <a:extLst>
              <a:ext uri="{FF2B5EF4-FFF2-40B4-BE49-F238E27FC236}">
                <a16:creationId xmlns:a16="http://schemas.microsoft.com/office/drawing/2014/main" id="{7A2E88D9-E735-4ACB-897A-0E245D48A3C0}"/>
              </a:ext>
            </a:extLst>
          </p:cNvPr>
          <p:cNvSpPr txBox="1"/>
          <p:nvPr/>
        </p:nvSpPr>
        <p:spPr>
          <a:xfrm>
            <a:off x="8782174" y="579092"/>
            <a:ext cx="2706866" cy="3416320"/>
          </a:xfrm>
          <a:prstGeom prst="rect">
            <a:avLst/>
          </a:prstGeom>
          <a:noFill/>
        </p:spPr>
        <p:txBody>
          <a:bodyPr wrap="square" rtlCol="0">
            <a:spAutoFit/>
          </a:bodyPr>
          <a:lstStyle/>
          <a:p>
            <a:r>
              <a:rPr lang="zh-CN" altLang="en-US" dirty="0"/>
              <a:t>使用流量识别目的主要是，判别出流量类型，因为数据中心流类别种类多，对于不同种类的流量有不同的时延要求，短流、控制类流一般需要较低的</a:t>
            </a:r>
            <a:r>
              <a:rPr lang="en-US" altLang="zh-CN" dirty="0"/>
              <a:t>RTT</a:t>
            </a:r>
            <a:r>
              <a:rPr lang="zh-CN" altLang="en-US" dirty="0"/>
              <a:t>，而长流一般需要较高的发送速率，以缩短流完成时间；</a:t>
            </a:r>
            <a:r>
              <a:rPr lang="en-US" altLang="zh-CN" dirty="0"/>
              <a:t>90%</a:t>
            </a:r>
            <a:r>
              <a:rPr lang="zh-CN" altLang="en-US" dirty="0"/>
              <a:t>数量的流为老鼠流，占所有流大小的</a:t>
            </a:r>
            <a:r>
              <a:rPr lang="en-US" altLang="zh-CN" dirty="0"/>
              <a:t>10%</a:t>
            </a:r>
            <a:r>
              <a:rPr lang="zh-CN" altLang="en-US" dirty="0"/>
              <a:t>；而其余</a:t>
            </a:r>
            <a:r>
              <a:rPr lang="en-US" altLang="zh-CN" dirty="0"/>
              <a:t>10%</a:t>
            </a:r>
            <a:r>
              <a:rPr lang="zh-CN" altLang="en-US" dirty="0"/>
              <a:t>数量的大象流占了</a:t>
            </a:r>
            <a:r>
              <a:rPr lang="en-US" altLang="zh-CN" dirty="0"/>
              <a:t>90%</a:t>
            </a:r>
            <a:r>
              <a:rPr lang="zh-CN" altLang="en-US" dirty="0"/>
              <a:t>负载。</a:t>
            </a:r>
          </a:p>
        </p:txBody>
      </p:sp>
      <p:sp>
        <p:nvSpPr>
          <p:cNvPr id="9" name="文本框 8">
            <a:extLst>
              <a:ext uri="{FF2B5EF4-FFF2-40B4-BE49-F238E27FC236}">
                <a16:creationId xmlns:a16="http://schemas.microsoft.com/office/drawing/2014/main" id="{41B7C67D-922C-4C6A-BFEF-60E865DCC604}"/>
              </a:ext>
            </a:extLst>
          </p:cNvPr>
          <p:cNvSpPr txBox="1"/>
          <p:nvPr/>
        </p:nvSpPr>
        <p:spPr>
          <a:xfrm>
            <a:off x="8848531" y="4057271"/>
            <a:ext cx="2574151" cy="2585323"/>
          </a:xfrm>
          <a:prstGeom prst="rect">
            <a:avLst/>
          </a:prstGeom>
          <a:noFill/>
        </p:spPr>
        <p:txBody>
          <a:bodyPr wrap="square" rtlCol="0">
            <a:spAutoFit/>
          </a:bodyPr>
          <a:lstStyle/>
          <a:p>
            <a:r>
              <a:rPr lang="zh-CN" altLang="en-US" dirty="0"/>
              <a:t>流量识别模块设置在发送传输层，按理说可以直接根据负载消息读出流的具体应用以判出流类别，但由于考虑到应用层内容的复杂性，且对于流的识别上，只需要识别出其对“网络拥塞”有影响的特征即可。</a:t>
            </a:r>
          </a:p>
        </p:txBody>
      </p:sp>
    </p:spTree>
    <p:extLst>
      <p:ext uri="{BB962C8B-B14F-4D97-AF65-F5344CB8AC3E}">
        <p14:creationId xmlns:p14="http://schemas.microsoft.com/office/powerpoint/2010/main" val="2021823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581630B-1847-4B2A-B302-42C9C6DB95C1}"/>
              </a:ext>
            </a:extLst>
          </p:cNvPr>
          <p:cNvPicPr>
            <a:picLocks noChangeAspect="1"/>
          </p:cNvPicPr>
          <p:nvPr/>
        </p:nvPicPr>
        <p:blipFill>
          <a:blip r:embed="rId2"/>
          <a:stretch>
            <a:fillRect/>
          </a:stretch>
        </p:blipFill>
        <p:spPr>
          <a:xfrm>
            <a:off x="439131" y="413876"/>
            <a:ext cx="6224404" cy="2002319"/>
          </a:xfrm>
          <a:prstGeom prst="rect">
            <a:avLst/>
          </a:prstGeom>
        </p:spPr>
      </p:pic>
      <p:sp>
        <p:nvSpPr>
          <p:cNvPr id="2" name="文本框 1">
            <a:extLst>
              <a:ext uri="{FF2B5EF4-FFF2-40B4-BE49-F238E27FC236}">
                <a16:creationId xmlns:a16="http://schemas.microsoft.com/office/drawing/2014/main" id="{718F870C-CE26-433F-B20C-17002723DA36}"/>
              </a:ext>
            </a:extLst>
          </p:cNvPr>
          <p:cNvSpPr txBox="1"/>
          <p:nvPr/>
        </p:nvSpPr>
        <p:spPr>
          <a:xfrm>
            <a:off x="593452" y="2706866"/>
            <a:ext cx="6649080" cy="1477328"/>
          </a:xfrm>
          <a:prstGeom prst="rect">
            <a:avLst/>
          </a:prstGeom>
          <a:noFill/>
        </p:spPr>
        <p:txBody>
          <a:bodyPr wrap="square" rtlCol="0">
            <a:spAutoFit/>
          </a:bodyPr>
          <a:lstStyle/>
          <a:p>
            <a:r>
              <a:rPr lang="en-US" altLang="zh-CN" dirty="0"/>
              <a:t>Ns3</a:t>
            </a:r>
            <a:r>
              <a:rPr lang="zh-CN" altLang="en-US" dirty="0"/>
              <a:t>搭建教程：</a:t>
            </a:r>
            <a:r>
              <a:rPr lang="zh-CN" altLang="en-US" dirty="0">
                <a:hlinkClick r:id="rId3"/>
              </a:rPr>
              <a:t> </a:t>
            </a:r>
            <a:r>
              <a:rPr lang="en-US" altLang="zh-CN" dirty="0">
                <a:hlinkClick r:id="rId3"/>
              </a:rPr>
              <a:t>NS3</a:t>
            </a:r>
            <a:r>
              <a:rPr lang="zh-CN" altLang="en-US" dirty="0">
                <a:hlinkClick r:id="rId3"/>
              </a:rPr>
              <a:t>网络仿真器搭建</a:t>
            </a:r>
            <a:r>
              <a:rPr lang="en-US" altLang="zh-CN" dirty="0">
                <a:hlinkClick r:id="rId3"/>
              </a:rPr>
              <a:t>_</a:t>
            </a:r>
            <a:r>
              <a:rPr lang="zh-CN" altLang="en-US" dirty="0">
                <a:hlinkClick r:id="rId3"/>
              </a:rPr>
              <a:t>张小豆喵世界的博客</a:t>
            </a:r>
            <a:r>
              <a:rPr lang="en-US" altLang="zh-CN" dirty="0">
                <a:hlinkClick r:id="rId3"/>
              </a:rPr>
              <a:t>-CSDN</a:t>
            </a:r>
            <a:r>
              <a:rPr lang="zh-CN" altLang="en-US" dirty="0">
                <a:hlinkClick r:id="rId3"/>
              </a:rPr>
              <a:t>博客</a:t>
            </a:r>
            <a:r>
              <a:rPr lang="en-US" altLang="zh-CN" dirty="0">
                <a:hlinkClick r:id="rId3"/>
              </a:rPr>
              <a:t>_ns3</a:t>
            </a:r>
            <a:r>
              <a:rPr lang="zh-CN" altLang="en-US" dirty="0">
                <a:hlinkClick r:id="rId3"/>
              </a:rPr>
              <a:t>网络模拟器</a:t>
            </a:r>
            <a:endParaRPr lang="en-US" altLang="zh-CN" dirty="0"/>
          </a:p>
          <a:p>
            <a:endParaRPr lang="en-US" altLang="zh-CN" dirty="0"/>
          </a:p>
          <a:p>
            <a:r>
              <a:rPr lang="en-US" altLang="zh-CN" dirty="0"/>
              <a:t>NS3</a:t>
            </a:r>
            <a:r>
              <a:rPr lang="zh-CN" altLang="en-US" dirty="0"/>
              <a:t>书籍教程：</a:t>
            </a:r>
            <a:r>
              <a:rPr lang="en-US" altLang="zh-CN" dirty="0">
                <a:hlinkClick r:id="rId4"/>
              </a:rPr>
              <a:t>ns-3</a:t>
            </a:r>
            <a:r>
              <a:rPr lang="zh-CN" altLang="en-US" dirty="0">
                <a:hlinkClick r:id="rId4"/>
              </a:rPr>
              <a:t>网络模拟器基础及应用</a:t>
            </a:r>
            <a:r>
              <a:rPr lang="en-US" altLang="zh-CN" dirty="0">
                <a:hlinkClick r:id="rId4"/>
              </a:rPr>
              <a:t>【</a:t>
            </a:r>
            <a:r>
              <a:rPr lang="zh-CN" altLang="en-US" dirty="0">
                <a:hlinkClick r:id="rId4"/>
              </a:rPr>
              <a:t>全本</a:t>
            </a:r>
            <a:r>
              <a:rPr lang="en-US" altLang="zh-CN" dirty="0">
                <a:hlinkClick r:id="rId4"/>
              </a:rPr>
              <a:t>_</a:t>
            </a:r>
            <a:r>
              <a:rPr lang="zh-CN" altLang="en-US" dirty="0">
                <a:hlinkClick r:id="rId4"/>
              </a:rPr>
              <a:t>书评</a:t>
            </a:r>
            <a:r>
              <a:rPr lang="en-US" altLang="zh-CN" dirty="0">
                <a:hlinkClick r:id="rId4"/>
              </a:rPr>
              <a:t>_</a:t>
            </a:r>
            <a:r>
              <a:rPr lang="zh-CN" altLang="en-US" dirty="0">
                <a:hlinkClick r:id="rId4"/>
              </a:rPr>
              <a:t>在线阅读</a:t>
            </a:r>
            <a:r>
              <a:rPr lang="en-US" altLang="zh-CN" dirty="0">
                <a:hlinkClick r:id="rId4"/>
              </a:rPr>
              <a:t>】-</a:t>
            </a:r>
            <a:r>
              <a:rPr lang="zh-CN" altLang="en-US" dirty="0">
                <a:hlinkClick r:id="rId4"/>
              </a:rPr>
              <a:t>当当云阅读 </a:t>
            </a:r>
            <a:r>
              <a:rPr lang="en-US" altLang="zh-CN" dirty="0">
                <a:hlinkClick r:id="rId4"/>
              </a:rPr>
              <a:t>(dangdang.com)</a:t>
            </a:r>
            <a:endParaRPr lang="en-US" altLang="zh-CN" dirty="0"/>
          </a:p>
        </p:txBody>
      </p:sp>
    </p:spTree>
    <p:extLst>
      <p:ext uri="{BB962C8B-B14F-4D97-AF65-F5344CB8AC3E}">
        <p14:creationId xmlns:p14="http://schemas.microsoft.com/office/powerpoint/2010/main" val="4230517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DB9ABE1-480F-4C25-920A-AD84C9D82EBC}"/>
              </a:ext>
            </a:extLst>
          </p:cNvPr>
          <p:cNvSpPr txBox="1"/>
          <p:nvPr/>
        </p:nvSpPr>
        <p:spPr>
          <a:xfrm>
            <a:off x="345170" y="581340"/>
            <a:ext cx="10173457" cy="1200329"/>
          </a:xfrm>
          <a:prstGeom prst="rect">
            <a:avLst/>
          </a:prstGeom>
          <a:noFill/>
        </p:spPr>
        <p:txBody>
          <a:bodyPr wrap="square" rtlCol="0">
            <a:spAutoFit/>
          </a:bodyPr>
          <a:lstStyle/>
          <a:p>
            <a:r>
              <a:rPr lang="zh-CN" altLang="en-US" dirty="0"/>
              <a:t>使用阿里巴巴</a:t>
            </a:r>
            <a:r>
              <a:rPr lang="en-US" altLang="zh-CN" dirty="0"/>
              <a:t>HCPP</a:t>
            </a:r>
            <a:r>
              <a:rPr lang="zh-CN" altLang="en-US" dirty="0"/>
              <a:t>拥塞控制算法的仿真平台，</a:t>
            </a:r>
            <a:r>
              <a:rPr lang="en-US" altLang="zh-CN" dirty="0" err="1"/>
              <a:t>github</a:t>
            </a:r>
            <a:r>
              <a:rPr lang="zh-CN" altLang="en-US" dirty="0"/>
              <a:t>上开源</a:t>
            </a:r>
            <a:endParaRPr lang="en-US" altLang="zh-CN" dirty="0"/>
          </a:p>
          <a:p>
            <a:r>
              <a:rPr lang="en-US" altLang="zh-CN" dirty="0"/>
              <a:t>Ns3-3.17</a:t>
            </a:r>
            <a:r>
              <a:rPr lang="zh-CN" altLang="en-US" dirty="0"/>
              <a:t>仿真平台</a:t>
            </a:r>
            <a:endParaRPr lang="en-US" altLang="zh-CN" dirty="0"/>
          </a:p>
          <a:p>
            <a:r>
              <a:rPr lang="en-US" altLang="zh-CN" b="0" i="1" u="none" strike="noStrike" dirty="0">
                <a:solidFill>
                  <a:srgbClr val="4183C4"/>
                </a:solidFill>
                <a:effectLst/>
                <a:latin typeface="Microsoft YaHei" panose="020B0503020204020204" pitchFamily="34" charset="-122"/>
                <a:ea typeface="Microsoft YaHei" panose="020B0503020204020204" pitchFamily="34" charset="-122"/>
                <a:hlinkClick r:id="rId2"/>
              </a:rPr>
              <a:t>https://github.com/alibaba-edu/High-Precision-Congestion-Control</a:t>
            </a:r>
            <a:r>
              <a:rPr lang="en-US" altLang="zh-CN" b="0" i="1" u="none" strike="noStrike" dirty="0">
                <a:solidFill>
                  <a:srgbClr val="4183C4"/>
                </a:solidFill>
                <a:effectLst/>
                <a:latin typeface="Microsoft YaHei" panose="020B0503020204020204" pitchFamily="34" charset="-122"/>
                <a:ea typeface="Microsoft YaHei" panose="020B0503020204020204" pitchFamily="34" charset="-122"/>
              </a:rPr>
              <a:t> HCPP</a:t>
            </a:r>
            <a:r>
              <a:rPr lang="zh-CN" altLang="en-US" b="0" i="1" u="none" strike="noStrike" dirty="0">
                <a:solidFill>
                  <a:srgbClr val="4183C4"/>
                </a:solidFill>
                <a:effectLst/>
                <a:latin typeface="Microsoft YaHei" panose="020B0503020204020204" pitchFamily="34" charset="-122"/>
                <a:ea typeface="Microsoft YaHei" panose="020B0503020204020204" pitchFamily="34" charset="-122"/>
              </a:rPr>
              <a:t>实现</a:t>
            </a:r>
            <a:endParaRPr lang="en-US" altLang="zh-CN" b="0" i="1" u="none" strike="noStrike" dirty="0">
              <a:solidFill>
                <a:srgbClr val="4183C4"/>
              </a:solidFill>
              <a:effectLst/>
              <a:latin typeface="Microsoft YaHei" panose="020B0503020204020204" pitchFamily="34" charset="-122"/>
              <a:ea typeface="Microsoft YaHei" panose="020B0503020204020204" pitchFamily="34" charset="-122"/>
            </a:endParaRPr>
          </a:p>
          <a:p>
            <a:r>
              <a:rPr lang="en-US" altLang="zh-CN" dirty="0">
                <a:hlinkClick r:id="rId3"/>
              </a:rPr>
              <a:t>【NS3】</a:t>
            </a:r>
            <a:r>
              <a:rPr lang="zh-CN" altLang="en-US" dirty="0">
                <a:hlinkClick r:id="rId3"/>
              </a:rPr>
              <a:t>图文详解报文接收过程 </a:t>
            </a:r>
            <a:r>
              <a:rPr lang="en-US" altLang="zh-CN" dirty="0">
                <a:hlinkClick r:id="rId3"/>
              </a:rPr>
              <a:t>– NGDCN </a:t>
            </a:r>
            <a:r>
              <a:rPr lang="en-US" altLang="zh-CN" b="0" i="1" dirty="0">
                <a:solidFill>
                  <a:srgbClr val="666666"/>
                </a:solidFill>
                <a:effectLst/>
                <a:latin typeface="Microsoft YaHei" panose="020B0503020204020204" pitchFamily="34" charset="-122"/>
                <a:ea typeface="Microsoft YaHei" panose="020B0503020204020204" pitchFamily="34" charset="-122"/>
              </a:rPr>
              <a:t> </a:t>
            </a:r>
            <a:r>
              <a:rPr lang="zh-CN" altLang="en-US" b="0" i="1" dirty="0">
                <a:solidFill>
                  <a:srgbClr val="666666"/>
                </a:solidFill>
                <a:effectLst/>
                <a:latin typeface="Microsoft YaHei" panose="020B0503020204020204" pitchFamily="34" charset="-122"/>
                <a:ea typeface="Microsoft YaHei" panose="020B0503020204020204" pitchFamily="34" charset="-122"/>
              </a:rPr>
              <a:t>代码讲解</a:t>
            </a:r>
            <a:endParaRPr lang="en-US" altLang="zh-CN" b="0" i="1" dirty="0">
              <a:solidFill>
                <a:srgbClr val="666666"/>
              </a:solidFill>
              <a:effectLst/>
              <a:latin typeface="Microsoft YaHei" panose="020B0503020204020204" pitchFamily="34" charset="-122"/>
              <a:ea typeface="Microsoft YaHei" panose="020B0503020204020204" pitchFamily="34" charset="-122"/>
            </a:endParaRPr>
          </a:p>
        </p:txBody>
      </p:sp>
      <p:pic>
        <p:nvPicPr>
          <p:cNvPr id="4" name="图片 3">
            <a:extLst>
              <a:ext uri="{FF2B5EF4-FFF2-40B4-BE49-F238E27FC236}">
                <a16:creationId xmlns:a16="http://schemas.microsoft.com/office/drawing/2014/main" id="{5400CA33-55A9-43C2-955B-53EA6CCB6CA1}"/>
              </a:ext>
            </a:extLst>
          </p:cNvPr>
          <p:cNvPicPr>
            <a:picLocks noChangeAspect="1"/>
          </p:cNvPicPr>
          <p:nvPr/>
        </p:nvPicPr>
        <p:blipFill>
          <a:blip r:embed="rId4"/>
          <a:stretch>
            <a:fillRect/>
          </a:stretch>
        </p:blipFill>
        <p:spPr>
          <a:xfrm>
            <a:off x="587396" y="2318292"/>
            <a:ext cx="5583885" cy="2614085"/>
          </a:xfrm>
          <a:prstGeom prst="rect">
            <a:avLst/>
          </a:prstGeom>
        </p:spPr>
      </p:pic>
      <p:sp>
        <p:nvSpPr>
          <p:cNvPr id="5" name="文本框 4">
            <a:extLst>
              <a:ext uri="{FF2B5EF4-FFF2-40B4-BE49-F238E27FC236}">
                <a16:creationId xmlns:a16="http://schemas.microsoft.com/office/drawing/2014/main" id="{CCE4B9D7-BA53-4F9B-A9AD-8569C42554F2}"/>
              </a:ext>
            </a:extLst>
          </p:cNvPr>
          <p:cNvSpPr txBox="1"/>
          <p:nvPr/>
        </p:nvSpPr>
        <p:spPr>
          <a:xfrm>
            <a:off x="7297033" y="2210305"/>
            <a:ext cx="4051216" cy="3970318"/>
          </a:xfrm>
          <a:prstGeom prst="rect">
            <a:avLst/>
          </a:prstGeom>
          <a:noFill/>
        </p:spPr>
        <p:txBody>
          <a:bodyPr wrap="square" rtlCol="0">
            <a:spAutoFit/>
          </a:bodyPr>
          <a:lstStyle/>
          <a:p>
            <a:r>
              <a:rPr lang="zh-CN" altLang="en-US" dirty="0"/>
              <a:t>分别实现了</a:t>
            </a:r>
            <a:r>
              <a:rPr lang="en-US" altLang="zh-CN" dirty="0"/>
              <a:t>HCPP\TIMELY\DCTCP\</a:t>
            </a:r>
            <a:r>
              <a:rPr lang="en-US" altLang="zh-CN" dirty="0" err="1"/>
              <a:t>Hppint</a:t>
            </a:r>
            <a:r>
              <a:rPr lang="zh-CN" altLang="en-US" dirty="0"/>
              <a:t>四种拥塞控制算法</a:t>
            </a:r>
            <a:endParaRPr lang="en-US" altLang="zh-CN" dirty="0"/>
          </a:p>
          <a:p>
            <a:endParaRPr lang="en-US" altLang="zh-CN" dirty="0"/>
          </a:p>
          <a:p>
            <a:r>
              <a:rPr lang="en-US" altLang="zh-CN" dirty="0" err="1"/>
              <a:t>HpPint</a:t>
            </a:r>
            <a:r>
              <a:rPr lang="zh-CN" altLang="en-US" dirty="0"/>
              <a:t>是</a:t>
            </a:r>
            <a:r>
              <a:rPr lang="en-US" altLang="zh-CN" dirty="0"/>
              <a:t>HCPP</a:t>
            </a:r>
            <a:r>
              <a:rPr lang="zh-CN" altLang="en-US" dirty="0"/>
              <a:t>一种更新算法（链接</a:t>
            </a:r>
            <a:r>
              <a:rPr lang="en-US" altLang="zh-CN" dirty="0"/>
              <a:t>https://liyuliang001.github.io/publications/pint.pdf </a:t>
            </a:r>
            <a:r>
              <a:rPr lang="zh-CN" altLang="en-US" dirty="0"/>
              <a:t>）</a:t>
            </a:r>
            <a:endParaRPr lang="en-US" altLang="zh-CN" dirty="0"/>
          </a:p>
          <a:p>
            <a:endParaRPr lang="en-US" altLang="zh-CN" dirty="0"/>
          </a:p>
          <a:p>
            <a:endParaRPr lang="en-US" altLang="zh-CN" dirty="0"/>
          </a:p>
          <a:p>
            <a:r>
              <a:rPr lang="zh-CN" altLang="en-US" dirty="0"/>
              <a:t>拥塞控制实现在</a:t>
            </a:r>
            <a:endParaRPr lang="en-US" altLang="zh-CN" dirty="0"/>
          </a:p>
          <a:p>
            <a:r>
              <a:rPr lang="en-US" altLang="zh-CN" dirty="0"/>
              <a:t>Simulation/src/point_to_point/model/rdma_hw.cc</a:t>
            </a:r>
            <a:r>
              <a:rPr lang="zh-CN" altLang="en-US" dirty="0"/>
              <a:t>文件</a:t>
            </a:r>
            <a:r>
              <a:rPr lang="en-US" altLang="zh-CN" dirty="0"/>
              <a:t>:</a:t>
            </a:r>
            <a:r>
              <a:rPr lang="en-US" altLang="zh-CN" dirty="0" err="1"/>
              <a:t>ReceiveAck</a:t>
            </a:r>
            <a:r>
              <a:rPr lang="zh-CN" altLang="en-US" dirty="0"/>
              <a:t>函数内实现</a:t>
            </a:r>
            <a:endParaRPr lang="en-US" altLang="zh-CN" dirty="0"/>
          </a:p>
          <a:p>
            <a:r>
              <a:rPr lang="zh-CN" altLang="en-US" dirty="0"/>
              <a:t>根据参数</a:t>
            </a:r>
            <a:r>
              <a:rPr lang="en-US" altLang="zh-CN" dirty="0" err="1"/>
              <a:t>m_cc_mode</a:t>
            </a:r>
            <a:r>
              <a:rPr lang="zh-CN" altLang="en-US" dirty="0"/>
              <a:t>的不同使用不同的拥塞控制算法</a:t>
            </a:r>
          </a:p>
        </p:txBody>
      </p:sp>
      <p:sp>
        <p:nvSpPr>
          <p:cNvPr id="6" name="文本框 5">
            <a:extLst>
              <a:ext uri="{FF2B5EF4-FFF2-40B4-BE49-F238E27FC236}">
                <a16:creationId xmlns:a16="http://schemas.microsoft.com/office/drawing/2014/main" id="{D8FE323E-AD09-45EA-B41C-BB84B8C4062A}"/>
              </a:ext>
            </a:extLst>
          </p:cNvPr>
          <p:cNvSpPr txBox="1"/>
          <p:nvPr/>
        </p:nvSpPr>
        <p:spPr>
          <a:xfrm>
            <a:off x="575284" y="5115786"/>
            <a:ext cx="5110951" cy="1754326"/>
          </a:xfrm>
          <a:prstGeom prst="rect">
            <a:avLst/>
          </a:prstGeom>
          <a:noFill/>
        </p:spPr>
        <p:txBody>
          <a:bodyPr wrap="square" rtlCol="0">
            <a:spAutoFit/>
          </a:bodyPr>
          <a:lstStyle/>
          <a:p>
            <a:r>
              <a:rPr lang="zh-CN" altLang="en-US" dirty="0"/>
              <a:t>想法</a:t>
            </a:r>
            <a:r>
              <a:rPr lang="en-US" altLang="zh-CN" dirty="0"/>
              <a:t>1</a:t>
            </a:r>
            <a:r>
              <a:rPr lang="zh-CN" altLang="en-US" dirty="0"/>
              <a:t>：把设计的新的拥塞控制算法加入到</a:t>
            </a:r>
            <a:r>
              <a:rPr lang="en-US" altLang="zh-CN" dirty="0" err="1"/>
              <a:t>ReceiveAck</a:t>
            </a:r>
            <a:r>
              <a:rPr lang="zh-CN" altLang="en-US" dirty="0"/>
              <a:t>函数，</a:t>
            </a:r>
            <a:r>
              <a:rPr lang="en-US" altLang="zh-CN" dirty="0"/>
              <a:t> </a:t>
            </a:r>
            <a:r>
              <a:rPr lang="en-US" altLang="zh-CN" dirty="0" err="1"/>
              <a:t>m_cc_mode</a:t>
            </a:r>
            <a:r>
              <a:rPr lang="en-US" altLang="zh-CN" dirty="0"/>
              <a:t> == 11</a:t>
            </a:r>
          </a:p>
          <a:p>
            <a:r>
              <a:rPr lang="zh-CN" altLang="en-US" dirty="0"/>
              <a:t>想法</a:t>
            </a:r>
            <a:r>
              <a:rPr lang="en-US" altLang="zh-CN" dirty="0"/>
              <a:t>2</a:t>
            </a:r>
            <a:r>
              <a:rPr lang="zh-CN" altLang="en-US" dirty="0"/>
              <a:t>：再提出想法一后去看了项目给的快速执行代码，里面如果添加新的</a:t>
            </a:r>
            <a:r>
              <a:rPr lang="en-US" altLang="zh-CN" dirty="0"/>
              <a:t>CC</a:t>
            </a:r>
            <a:r>
              <a:rPr lang="zh-CN" altLang="en-US" dirty="0"/>
              <a:t>需要写一些新的配置文件，如何说只是使用不同的</a:t>
            </a:r>
            <a:r>
              <a:rPr lang="en-US" altLang="zh-CN" dirty="0"/>
              <a:t>CC</a:t>
            </a:r>
            <a:r>
              <a:rPr lang="zh-CN" altLang="en-US" dirty="0"/>
              <a:t>，可以把其中一个函数替换为神经网络</a:t>
            </a:r>
            <a:r>
              <a:rPr lang="en-US" altLang="zh-CN" dirty="0"/>
              <a:t>CC</a:t>
            </a:r>
            <a:r>
              <a:rPr lang="zh-CN" altLang="en-US" dirty="0"/>
              <a:t>，而不是新增</a:t>
            </a:r>
          </a:p>
        </p:txBody>
      </p:sp>
    </p:spTree>
    <p:extLst>
      <p:ext uri="{BB962C8B-B14F-4D97-AF65-F5344CB8AC3E}">
        <p14:creationId xmlns:p14="http://schemas.microsoft.com/office/powerpoint/2010/main" val="3405914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E5B86DD-F698-44F7-B67D-4DA690F6DB8B}"/>
              </a:ext>
            </a:extLst>
          </p:cNvPr>
          <p:cNvPicPr>
            <a:picLocks noChangeAspect="1"/>
          </p:cNvPicPr>
          <p:nvPr/>
        </p:nvPicPr>
        <p:blipFill>
          <a:blip r:embed="rId2"/>
          <a:stretch>
            <a:fillRect/>
          </a:stretch>
        </p:blipFill>
        <p:spPr>
          <a:xfrm>
            <a:off x="512115" y="513714"/>
            <a:ext cx="5583885" cy="2614085"/>
          </a:xfrm>
          <a:prstGeom prst="rect">
            <a:avLst/>
          </a:prstGeom>
        </p:spPr>
      </p:pic>
      <p:sp>
        <p:nvSpPr>
          <p:cNvPr id="3" name="文本框 2">
            <a:extLst>
              <a:ext uri="{FF2B5EF4-FFF2-40B4-BE49-F238E27FC236}">
                <a16:creationId xmlns:a16="http://schemas.microsoft.com/office/drawing/2014/main" id="{FD87B643-FEEA-4DB1-A079-0D1489854DAF}"/>
              </a:ext>
            </a:extLst>
          </p:cNvPr>
          <p:cNvSpPr txBox="1"/>
          <p:nvPr/>
        </p:nvSpPr>
        <p:spPr>
          <a:xfrm>
            <a:off x="6373965" y="796766"/>
            <a:ext cx="5749406" cy="2031325"/>
          </a:xfrm>
          <a:prstGeom prst="rect">
            <a:avLst/>
          </a:prstGeom>
          <a:noFill/>
        </p:spPr>
        <p:txBody>
          <a:bodyPr wrap="square" rtlCol="0">
            <a:spAutoFit/>
          </a:bodyPr>
          <a:lstStyle/>
          <a:p>
            <a:r>
              <a:rPr lang="zh-CN" altLang="en-US" dirty="0"/>
              <a:t>每种拥塞控制算法都有三个输入</a:t>
            </a:r>
            <a:endParaRPr lang="en-US" altLang="zh-CN" dirty="0"/>
          </a:p>
          <a:p>
            <a:r>
              <a:rPr lang="en-US" altLang="zh-CN" dirty="0" err="1"/>
              <a:t>qp</a:t>
            </a:r>
            <a:r>
              <a:rPr lang="zh-CN" altLang="en-US" dirty="0"/>
              <a:t>是</a:t>
            </a:r>
            <a:r>
              <a:rPr lang="en-US" altLang="zh-CN" dirty="0" err="1"/>
              <a:t>ptr</a:t>
            </a:r>
            <a:r>
              <a:rPr lang="en-US" altLang="zh-CN" dirty="0"/>
              <a:t>&lt;</a:t>
            </a:r>
            <a:r>
              <a:rPr lang="en-US" altLang="zh-CN" dirty="0" err="1"/>
              <a:t>RdmaQueuePair</a:t>
            </a:r>
            <a:r>
              <a:rPr lang="en-US" altLang="zh-CN" dirty="0"/>
              <a:t>&gt;</a:t>
            </a:r>
            <a:r>
              <a:rPr lang="zh-CN" altLang="en-US" dirty="0"/>
              <a:t>，</a:t>
            </a:r>
            <a:r>
              <a:rPr lang="en-US" altLang="zh-CN" dirty="0">
                <a:hlinkClick r:id="rId3"/>
              </a:rPr>
              <a:t> 9. RDMA</a:t>
            </a:r>
            <a:r>
              <a:rPr lang="zh-CN" altLang="en-US" dirty="0">
                <a:hlinkClick r:id="rId3"/>
              </a:rPr>
              <a:t>之</a:t>
            </a:r>
            <a:r>
              <a:rPr lang="en-US" altLang="zh-CN" dirty="0">
                <a:hlinkClick r:id="rId3"/>
              </a:rPr>
              <a:t>Queue Pair - </a:t>
            </a:r>
            <a:r>
              <a:rPr lang="zh-CN" altLang="en-US" dirty="0">
                <a:hlinkClick r:id="rId3"/>
              </a:rPr>
              <a:t>知乎 </a:t>
            </a:r>
            <a:r>
              <a:rPr lang="en-US" altLang="zh-CN" dirty="0">
                <a:hlinkClick r:id="rId3"/>
              </a:rPr>
              <a:t>(zhihu.com)</a:t>
            </a:r>
            <a:endParaRPr lang="en-US" altLang="zh-CN" dirty="0"/>
          </a:p>
          <a:p>
            <a:r>
              <a:rPr lang="en-US" altLang="zh-CN" dirty="0"/>
              <a:t>P</a:t>
            </a:r>
            <a:r>
              <a:rPr lang="zh-CN" altLang="en-US" dirty="0"/>
              <a:t>是</a:t>
            </a:r>
            <a:r>
              <a:rPr lang="en-US" altLang="zh-CN" dirty="0" err="1"/>
              <a:t>ptr</a:t>
            </a:r>
            <a:r>
              <a:rPr lang="en-US" altLang="zh-CN" dirty="0"/>
              <a:t>&lt;Packet&gt;</a:t>
            </a:r>
            <a:r>
              <a:rPr lang="zh-CN" altLang="en-US" dirty="0"/>
              <a:t>，在拥塞控制时表示返回的</a:t>
            </a:r>
            <a:r>
              <a:rPr lang="en-US" altLang="zh-CN" dirty="0"/>
              <a:t>ACK</a:t>
            </a:r>
            <a:r>
              <a:rPr lang="zh-CN" altLang="en-US" dirty="0"/>
              <a:t>数据包。</a:t>
            </a:r>
            <a:endParaRPr lang="en-US" altLang="zh-CN" dirty="0"/>
          </a:p>
          <a:p>
            <a:r>
              <a:rPr lang="en-US" altLang="zh-CN" dirty="0" err="1"/>
              <a:t>ch</a:t>
            </a:r>
            <a:r>
              <a:rPr lang="zh-CN" altLang="en-US" dirty="0"/>
              <a:t>是</a:t>
            </a:r>
            <a:r>
              <a:rPr lang="en-US" altLang="zh-CN" dirty="0" err="1"/>
              <a:t>CustomHeader</a:t>
            </a:r>
            <a:r>
              <a:rPr lang="en-US" altLang="zh-CN" dirty="0"/>
              <a:t> </a:t>
            </a:r>
            <a:r>
              <a:rPr lang="zh-CN" altLang="en-US" dirty="0"/>
              <a:t>，表示接收到的数据包包头，其中包含了</a:t>
            </a:r>
            <a:r>
              <a:rPr lang="en-US" altLang="zh-CN" dirty="0"/>
              <a:t>INT</a:t>
            </a:r>
            <a:r>
              <a:rPr lang="zh-CN" altLang="en-US" dirty="0"/>
              <a:t>字段</a:t>
            </a:r>
            <a:r>
              <a:rPr lang="en-US" altLang="zh-CN" dirty="0" err="1"/>
              <a:t>ch.ack.ih</a:t>
            </a:r>
            <a:endParaRPr lang="en-US" altLang="zh-CN" dirty="0"/>
          </a:p>
          <a:p>
            <a:endParaRPr lang="zh-CN" altLang="en-US" dirty="0"/>
          </a:p>
        </p:txBody>
      </p:sp>
      <p:pic>
        <p:nvPicPr>
          <p:cNvPr id="9" name="图片 8">
            <a:extLst>
              <a:ext uri="{FF2B5EF4-FFF2-40B4-BE49-F238E27FC236}">
                <a16:creationId xmlns:a16="http://schemas.microsoft.com/office/drawing/2014/main" id="{99D88CF8-5EA8-4B3D-AD02-36ED1E0E958D}"/>
              </a:ext>
            </a:extLst>
          </p:cNvPr>
          <p:cNvPicPr>
            <a:picLocks noChangeAspect="1"/>
          </p:cNvPicPr>
          <p:nvPr/>
        </p:nvPicPr>
        <p:blipFill>
          <a:blip r:embed="rId4"/>
          <a:stretch>
            <a:fillRect/>
          </a:stretch>
        </p:blipFill>
        <p:spPr>
          <a:xfrm>
            <a:off x="597843" y="3825642"/>
            <a:ext cx="7690858" cy="2518644"/>
          </a:xfrm>
          <a:prstGeom prst="rect">
            <a:avLst/>
          </a:prstGeom>
        </p:spPr>
      </p:pic>
      <p:sp>
        <p:nvSpPr>
          <p:cNvPr id="10" name="文本框 9">
            <a:extLst>
              <a:ext uri="{FF2B5EF4-FFF2-40B4-BE49-F238E27FC236}">
                <a16:creationId xmlns:a16="http://schemas.microsoft.com/office/drawing/2014/main" id="{31220466-133C-4DA9-89F5-6926C06317D5}"/>
              </a:ext>
            </a:extLst>
          </p:cNvPr>
          <p:cNvSpPr txBox="1"/>
          <p:nvPr/>
        </p:nvSpPr>
        <p:spPr>
          <a:xfrm>
            <a:off x="8726162" y="3825642"/>
            <a:ext cx="2652366" cy="1477328"/>
          </a:xfrm>
          <a:prstGeom prst="rect">
            <a:avLst/>
          </a:prstGeom>
          <a:noFill/>
        </p:spPr>
        <p:txBody>
          <a:bodyPr wrap="square" rtlCol="0">
            <a:spAutoFit/>
          </a:bodyPr>
          <a:lstStyle/>
          <a:p>
            <a:r>
              <a:rPr lang="zh-CN" altLang="en-US" dirty="0"/>
              <a:t>使用函数</a:t>
            </a:r>
            <a:r>
              <a:rPr lang="en-US" altLang="zh-CN" dirty="0" err="1"/>
              <a:t>changeRate</a:t>
            </a:r>
            <a:r>
              <a:rPr lang="zh-CN" altLang="en-US" dirty="0"/>
              <a:t>修改</a:t>
            </a:r>
            <a:r>
              <a:rPr lang="en-US" altLang="zh-CN" dirty="0"/>
              <a:t>RDMA</a:t>
            </a:r>
            <a:r>
              <a:rPr lang="zh-CN" altLang="en-US" dirty="0"/>
              <a:t>数据发送速率，俩个参数输入，</a:t>
            </a:r>
            <a:r>
              <a:rPr lang="en-US" altLang="zh-CN" dirty="0" err="1"/>
              <a:t>qp</a:t>
            </a:r>
            <a:r>
              <a:rPr lang="zh-CN" altLang="en-US" dirty="0"/>
              <a:t>和</a:t>
            </a:r>
            <a:r>
              <a:rPr lang="en-US" altLang="zh-CN" dirty="0" err="1"/>
              <a:t>new_rate</a:t>
            </a:r>
            <a:r>
              <a:rPr lang="en-US" altLang="zh-CN" dirty="0"/>
              <a:t>,</a:t>
            </a:r>
            <a:r>
              <a:rPr lang="zh-CN" altLang="en-US" dirty="0"/>
              <a:t>其中需要关注</a:t>
            </a:r>
            <a:r>
              <a:rPr lang="en-US" altLang="zh-CN" dirty="0" err="1"/>
              <a:t>new_rate</a:t>
            </a:r>
            <a:r>
              <a:rPr lang="en-US" altLang="zh-CN" dirty="0"/>
              <a:t>(</a:t>
            </a:r>
            <a:r>
              <a:rPr lang="en-US" altLang="zh-CN" dirty="0" err="1"/>
              <a:t>m_bps</a:t>
            </a:r>
            <a:r>
              <a:rPr lang="en-US" altLang="zh-CN" dirty="0"/>
              <a:t>)</a:t>
            </a:r>
            <a:endParaRPr lang="zh-CN" altLang="en-US" dirty="0"/>
          </a:p>
        </p:txBody>
      </p:sp>
    </p:spTree>
    <p:extLst>
      <p:ext uri="{BB962C8B-B14F-4D97-AF65-F5344CB8AC3E}">
        <p14:creationId xmlns:p14="http://schemas.microsoft.com/office/powerpoint/2010/main" val="4068226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515DC5A-9219-443D-922A-598A512FBB45}"/>
              </a:ext>
            </a:extLst>
          </p:cNvPr>
          <p:cNvSpPr txBox="1"/>
          <p:nvPr/>
        </p:nvSpPr>
        <p:spPr>
          <a:xfrm>
            <a:off x="672174" y="363337"/>
            <a:ext cx="5335009" cy="923330"/>
          </a:xfrm>
          <a:prstGeom prst="rect">
            <a:avLst/>
          </a:prstGeom>
          <a:noFill/>
        </p:spPr>
        <p:txBody>
          <a:bodyPr wrap="square" rtlCol="0">
            <a:spAutoFit/>
          </a:bodyPr>
          <a:lstStyle/>
          <a:p>
            <a:r>
              <a:rPr lang="zh-CN" altLang="en-US" dirty="0"/>
              <a:t>启动仿真</a:t>
            </a:r>
            <a:endParaRPr lang="en-US" altLang="zh-CN" dirty="0"/>
          </a:p>
          <a:p>
            <a:r>
              <a:rPr lang="en-US" altLang="zh-CN" dirty="0"/>
              <a:t>Run.py</a:t>
            </a:r>
            <a:r>
              <a:rPr lang="zh-CN" altLang="en-US" dirty="0"/>
              <a:t>是</a:t>
            </a:r>
            <a:r>
              <a:rPr lang="zh-CN" altLang="en-US" b="0" i="0" dirty="0">
                <a:solidFill>
                  <a:srgbClr val="24292F"/>
                </a:solidFill>
                <a:effectLst/>
                <a:latin typeface="-apple-system"/>
              </a:rPr>
              <a:t>一个自动生成</a:t>
            </a:r>
            <a:r>
              <a:rPr lang="zh-CN" altLang="en-US" b="0" i="1" dirty="0">
                <a:solidFill>
                  <a:srgbClr val="24292F"/>
                </a:solidFill>
                <a:effectLst/>
                <a:latin typeface="-apple-system"/>
              </a:rPr>
              <a:t>配置</a:t>
            </a:r>
            <a:r>
              <a:rPr lang="zh-CN" altLang="en-US" b="0" i="0" dirty="0">
                <a:solidFill>
                  <a:srgbClr val="24292F"/>
                </a:solidFill>
                <a:effectLst/>
                <a:latin typeface="-apple-system"/>
              </a:rPr>
              <a:t>和</a:t>
            </a:r>
            <a:r>
              <a:rPr lang="zh-CN" altLang="en-US" b="0" i="1" dirty="0">
                <a:solidFill>
                  <a:srgbClr val="24292F"/>
                </a:solidFill>
                <a:effectLst/>
                <a:latin typeface="-apple-system"/>
              </a:rPr>
              <a:t>运行实验的脚本，配置网络参数（</a:t>
            </a:r>
            <a:r>
              <a:rPr lang="zh-CN" altLang="en-US" i="1" dirty="0">
                <a:solidFill>
                  <a:srgbClr val="24292F"/>
                </a:solidFill>
                <a:latin typeface="-apple-system"/>
              </a:rPr>
              <a:t>如下</a:t>
            </a:r>
            <a:r>
              <a:rPr lang="zh-CN" altLang="en-US" b="0" i="1" dirty="0">
                <a:solidFill>
                  <a:srgbClr val="24292F"/>
                </a:solidFill>
                <a:effectLst/>
                <a:latin typeface="-apple-system"/>
              </a:rPr>
              <a:t>）</a:t>
            </a:r>
            <a:endParaRPr lang="zh-CN" altLang="en-US" dirty="0"/>
          </a:p>
        </p:txBody>
      </p:sp>
      <p:sp>
        <p:nvSpPr>
          <p:cNvPr id="8" name="文本框 7">
            <a:extLst>
              <a:ext uri="{FF2B5EF4-FFF2-40B4-BE49-F238E27FC236}">
                <a16:creationId xmlns:a16="http://schemas.microsoft.com/office/drawing/2014/main" id="{E55EAC54-531A-44A8-B4AD-E5CEB9C52516}"/>
              </a:ext>
            </a:extLst>
          </p:cNvPr>
          <p:cNvSpPr txBox="1"/>
          <p:nvPr/>
        </p:nvSpPr>
        <p:spPr>
          <a:xfrm>
            <a:off x="193780" y="1286667"/>
            <a:ext cx="12192000" cy="3970318"/>
          </a:xfrm>
          <a:prstGeom prst="rect">
            <a:avLst/>
          </a:prstGeom>
          <a:noFill/>
        </p:spPr>
        <p:txBody>
          <a:bodyPr wrap="square">
            <a:spAutoFit/>
          </a:bodyPr>
          <a:lstStyle/>
          <a:p>
            <a:r>
              <a:rPr lang="zh-CN" altLang="en-US" dirty="0"/>
              <a:t>parser.add_argument('--cc', dest='cc', action='store', default='hp', help="hp/dcqcn/timely/dctcp/hpccPint")</a:t>
            </a:r>
          </a:p>
          <a:p>
            <a:r>
              <a:rPr lang="zh-CN" altLang="en-US" dirty="0"/>
              <a:t>parser.add_argument('--trace', dest='trace', action='store', default='flow', help="the name of the flow file")</a:t>
            </a:r>
          </a:p>
          <a:p>
            <a:r>
              <a:rPr lang="zh-CN" altLang="en-US" dirty="0"/>
              <a:t>parser.add_argument('--bw', dest="bw", action='store', default='50', help="the NIC bandwidth")</a:t>
            </a:r>
          </a:p>
          <a:p>
            <a:r>
              <a:rPr lang="zh-CN" altLang="en-US" dirty="0"/>
              <a:t>parser.add_argument('--down', dest='down', action='store', default='0 0 0', help="link down event")</a:t>
            </a:r>
          </a:p>
          <a:p>
            <a:r>
              <a:rPr lang="zh-CN" altLang="en-US" dirty="0"/>
              <a:t>parser.add_argument('--topo', dest='topo', action='store', default='fat', help="the name of the topology file")</a:t>
            </a:r>
          </a:p>
          <a:p>
            <a:r>
              <a:rPr lang="zh-CN" altLang="en-US" dirty="0"/>
              <a:t>parser.add_argument('--utgt', dest='utgt', action='store', type=int, default=95, help="eta of HPCC")</a:t>
            </a:r>
          </a:p>
          <a:p>
            <a:r>
              <a:rPr lang="zh-CN" altLang="en-US" dirty="0"/>
              <a:t>parser.add_argument('--mi', dest='mi', action='store', type=int, default=0, help="MI_THRESH")</a:t>
            </a:r>
          </a:p>
          <a:p>
            <a:r>
              <a:rPr lang="zh-CN" altLang="en-US" dirty="0"/>
              <a:t>parser.add_argument('--hpai', dest='hpai', action='store', type=int, default=0, help="AI for HPCC")</a:t>
            </a:r>
          </a:p>
          <a:p>
            <a:r>
              <a:rPr lang="zh-CN" altLang="en-US" dirty="0"/>
              <a:t>parser.add_argument('--pint_log_base', dest='pint_log_base', action = 'store', type=float, default=1.01, help="PINT's log_base")</a:t>
            </a:r>
          </a:p>
          <a:p>
            <a:r>
              <a:rPr lang="zh-CN" altLang="en-US" dirty="0"/>
              <a:t>parser.add_argument('--pint_prob', dest='pint_prob', action = 'store', type=float, default=1.0, help="PINT's sampling probability")</a:t>
            </a:r>
          </a:p>
          <a:p>
            <a:r>
              <a:rPr lang="zh-CN" altLang="en-US" dirty="0"/>
              <a:t>parser.add_argument('--enable_tr', dest='enable_tr', action = 'store', type=int, default=0, help="enable packet-level events dump")</a:t>
            </a:r>
          </a:p>
        </p:txBody>
      </p:sp>
      <p:sp>
        <p:nvSpPr>
          <p:cNvPr id="9" name="文本框 8">
            <a:extLst>
              <a:ext uri="{FF2B5EF4-FFF2-40B4-BE49-F238E27FC236}">
                <a16:creationId xmlns:a16="http://schemas.microsoft.com/office/drawing/2014/main" id="{EBC18517-DAD8-4C3B-AC70-D2263A2D02FD}"/>
              </a:ext>
            </a:extLst>
          </p:cNvPr>
          <p:cNvSpPr txBox="1"/>
          <p:nvPr/>
        </p:nvSpPr>
        <p:spPr>
          <a:xfrm>
            <a:off x="193780" y="5304731"/>
            <a:ext cx="8029764" cy="923330"/>
          </a:xfrm>
          <a:prstGeom prst="rect">
            <a:avLst/>
          </a:prstGeom>
          <a:noFill/>
        </p:spPr>
        <p:txBody>
          <a:bodyPr wrap="square" rtlCol="0">
            <a:spAutoFit/>
          </a:bodyPr>
          <a:lstStyle/>
          <a:p>
            <a:r>
              <a:rPr lang="zh-CN" altLang="en-US" dirty="0"/>
              <a:t>将输入的参数写入到配置文件中（</a:t>
            </a:r>
            <a:r>
              <a:rPr lang="en-US" altLang="zh-CN" dirty="0"/>
              <a:t>mix</a:t>
            </a:r>
            <a:r>
              <a:rPr lang="zh-CN" altLang="en-US" dirty="0"/>
              <a:t>文件夹下文本文件），返回配置文件</a:t>
            </a:r>
            <a:r>
              <a:rPr lang="en-US" altLang="zh-CN" dirty="0"/>
              <a:t>name,</a:t>
            </a:r>
            <a:r>
              <a:rPr lang="zh-CN" altLang="en-US" dirty="0"/>
              <a:t>调用</a:t>
            </a:r>
            <a:r>
              <a:rPr lang="en-US" altLang="zh-CN" dirty="0"/>
              <a:t>system</a:t>
            </a:r>
            <a:r>
              <a:rPr lang="zh-CN" altLang="en-US" dirty="0"/>
              <a:t>命令</a:t>
            </a:r>
            <a:endParaRPr lang="en-US" altLang="zh-CN" dirty="0"/>
          </a:p>
          <a:p>
            <a:r>
              <a:rPr lang="en-US" altLang="zh-CN" dirty="0"/>
              <a:t>./</a:t>
            </a:r>
            <a:r>
              <a:rPr lang="en-US" altLang="zh-CN" dirty="0" err="1"/>
              <a:t>waf</a:t>
            </a:r>
            <a:r>
              <a:rPr lang="en-US" altLang="zh-CN" dirty="0"/>
              <a:t> --run ‘scratch/third name</a:t>
            </a:r>
            <a:r>
              <a:rPr lang="zh-CN" altLang="en-US" dirty="0"/>
              <a:t>启动仿真</a:t>
            </a:r>
          </a:p>
        </p:txBody>
      </p:sp>
      <p:sp>
        <p:nvSpPr>
          <p:cNvPr id="10" name="Rectangle 1">
            <a:extLst>
              <a:ext uri="{FF2B5EF4-FFF2-40B4-BE49-F238E27FC236}">
                <a16:creationId xmlns:a16="http://schemas.microsoft.com/office/drawing/2014/main" id="{CE669D7F-4A18-463E-B776-DE8A0761A1CA}"/>
              </a:ext>
            </a:extLst>
          </p:cNvPr>
          <p:cNvSpPr>
            <a:spLocks noChangeArrowheads="1"/>
          </p:cNvSpPr>
          <p:nvPr/>
        </p:nvSpPr>
        <p:spPr bwMode="auto">
          <a:xfrm>
            <a:off x="320947" y="6120539"/>
            <a:ext cx="730167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t>python run.py </a:t>
            </a:r>
            <a:r>
              <a:rPr lang="en-US" altLang="zh-CN" dirty="0"/>
              <a:t>–</a:t>
            </a:r>
            <a:r>
              <a:rPr lang="zh-CN" altLang="zh-CN" dirty="0"/>
              <a:t>h</a:t>
            </a:r>
            <a:endParaRPr lang="en-US" altLang="zh-CN" dirty="0"/>
          </a:p>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t>python run.py --cc hp --trace flow --bw 100 --topo topology --hpai 50 </a:t>
            </a:r>
          </a:p>
        </p:txBody>
      </p:sp>
    </p:spTree>
    <p:extLst>
      <p:ext uri="{BB962C8B-B14F-4D97-AF65-F5344CB8AC3E}">
        <p14:creationId xmlns:p14="http://schemas.microsoft.com/office/powerpoint/2010/main" val="41542531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71288BD-AEDE-4411-9D8C-32CF1FF6A8CF}"/>
              </a:ext>
            </a:extLst>
          </p:cNvPr>
          <p:cNvPicPr>
            <a:picLocks noChangeAspect="1"/>
          </p:cNvPicPr>
          <p:nvPr/>
        </p:nvPicPr>
        <p:blipFill>
          <a:blip r:embed="rId2"/>
          <a:stretch>
            <a:fillRect/>
          </a:stretch>
        </p:blipFill>
        <p:spPr>
          <a:xfrm>
            <a:off x="858256" y="306014"/>
            <a:ext cx="5110200" cy="4562508"/>
          </a:xfrm>
          <a:prstGeom prst="rect">
            <a:avLst/>
          </a:prstGeom>
        </p:spPr>
      </p:pic>
      <p:pic>
        <p:nvPicPr>
          <p:cNvPr id="4" name="图片 3">
            <a:extLst>
              <a:ext uri="{FF2B5EF4-FFF2-40B4-BE49-F238E27FC236}">
                <a16:creationId xmlns:a16="http://schemas.microsoft.com/office/drawing/2014/main" id="{42485B3B-DA1B-43D2-AD3F-D4E2222D7FCD}"/>
              </a:ext>
            </a:extLst>
          </p:cNvPr>
          <p:cNvPicPr>
            <a:picLocks noChangeAspect="1"/>
          </p:cNvPicPr>
          <p:nvPr/>
        </p:nvPicPr>
        <p:blipFill>
          <a:blip r:embed="rId3"/>
          <a:stretch>
            <a:fillRect/>
          </a:stretch>
        </p:blipFill>
        <p:spPr>
          <a:xfrm>
            <a:off x="6742631" y="245096"/>
            <a:ext cx="3224236" cy="3957666"/>
          </a:xfrm>
          <a:prstGeom prst="rect">
            <a:avLst/>
          </a:prstGeom>
        </p:spPr>
      </p:pic>
      <p:sp>
        <p:nvSpPr>
          <p:cNvPr id="5" name="文本框 4">
            <a:extLst>
              <a:ext uri="{FF2B5EF4-FFF2-40B4-BE49-F238E27FC236}">
                <a16:creationId xmlns:a16="http://schemas.microsoft.com/office/drawing/2014/main" id="{AB1C3215-BC1D-45B5-AF8D-80E2BF80A3C5}"/>
              </a:ext>
            </a:extLst>
          </p:cNvPr>
          <p:cNvSpPr txBox="1"/>
          <p:nvPr/>
        </p:nvSpPr>
        <p:spPr>
          <a:xfrm>
            <a:off x="750898" y="5071619"/>
            <a:ext cx="5444010" cy="369332"/>
          </a:xfrm>
          <a:prstGeom prst="rect">
            <a:avLst/>
          </a:prstGeom>
          <a:noFill/>
        </p:spPr>
        <p:txBody>
          <a:bodyPr wrap="square" rtlCol="0">
            <a:spAutoFit/>
          </a:bodyPr>
          <a:lstStyle/>
          <a:p>
            <a:r>
              <a:rPr lang="zh-CN" altLang="en-US" dirty="0"/>
              <a:t>仿真</a:t>
            </a:r>
            <a:r>
              <a:rPr lang="en-US" altLang="zh-CN" dirty="0"/>
              <a:t>HCPP</a:t>
            </a:r>
            <a:r>
              <a:rPr lang="zh-CN" altLang="en-US" dirty="0"/>
              <a:t>协议</a:t>
            </a:r>
            <a:r>
              <a:rPr lang="en-US" altLang="zh-CN" dirty="0"/>
              <a:t>20</a:t>
            </a:r>
            <a:r>
              <a:rPr lang="zh-CN" altLang="en-US" dirty="0"/>
              <a:t>个流，用时</a:t>
            </a:r>
            <a:r>
              <a:rPr lang="en-US" altLang="zh-CN" dirty="0"/>
              <a:t>4min+</a:t>
            </a:r>
            <a:endParaRPr lang="zh-CN" altLang="en-US" dirty="0"/>
          </a:p>
        </p:txBody>
      </p:sp>
    </p:spTree>
    <p:extLst>
      <p:ext uri="{BB962C8B-B14F-4D97-AF65-F5344CB8AC3E}">
        <p14:creationId xmlns:p14="http://schemas.microsoft.com/office/powerpoint/2010/main" val="2103337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9402E78-CB95-4490-A370-0EA7D909C906}"/>
              </a:ext>
            </a:extLst>
          </p:cNvPr>
          <p:cNvSpPr txBox="1"/>
          <p:nvPr/>
        </p:nvSpPr>
        <p:spPr>
          <a:xfrm>
            <a:off x="466283" y="284615"/>
            <a:ext cx="6649081" cy="646331"/>
          </a:xfrm>
          <a:prstGeom prst="rect">
            <a:avLst/>
          </a:prstGeom>
          <a:noFill/>
        </p:spPr>
        <p:txBody>
          <a:bodyPr wrap="square" rtlCol="0">
            <a:spAutoFit/>
          </a:bodyPr>
          <a:lstStyle/>
          <a:p>
            <a:r>
              <a:rPr lang="zh-CN" altLang="en-US" dirty="0"/>
              <a:t>参数分析（方便之后修改代码等），结合代码跟论文</a:t>
            </a:r>
            <a:endParaRPr lang="en-US" altLang="zh-CN" dirty="0"/>
          </a:p>
          <a:p>
            <a:endParaRPr lang="zh-CN" altLang="en-US" dirty="0"/>
          </a:p>
        </p:txBody>
      </p:sp>
      <p:graphicFrame>
        <p:nvGraphicFramePr>
          <p:cNvPr id="3" name="表格 3">
            <a:extLst>
              <a:ext uri="{FF2B5EF4-FFF2-40B4-BE49-F238E27FC236}">
                <a16:creationId xmlns:a16="http://schemas.microsoft.com/office/drawing/2014/main" id="{4DEBF2F9-81B3-47F9-A264-2EBB5A55C3ED}"/>
              </a:ext>
            </a:extLst>
          </p:cNvPr>
          <p:cNvGraphicFramePr>
            <a:graphicFrameLocks noGrp="1"/>
          </p:cNvGraphicFramePr>
          <p:nvPr>
            <p:extLst>
              <p:ext uri="{D42A27DB-BD31-4B8C-83A1-F6EECF244321}">
                <p14:modId xmlns:p14="http://schemas.microsoft.com/office/powerpoint/2010/main" val="2778529058"/>
              </p:ext>
            </p:extLst>
          </p:nvPr>
        </p:nvGraphicFramePr>
        <p:xfrm>
          <a:off x="1432493" y="707554"/>
          <a:ext cx="8128000" cy="28209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280770713"/>
                    </a:ext>
                  </a:extLst>
                </a:gridCol>
                <a:gridCol w="4064000">
                  <a:extLst>
                    <a:ext uri="{9D8B030D-6E8A-4147-A177-3AD203B41FA5}">
                      <a16:colId xmlns:a16="http://schemas.microsoft.com/office/drawing/2014/main" val="1342999881"/>
                    </a:ext>
                  </a:extLst>
                </a:gridCol>
              </a:tblGrid>
              <a:tr h="436164">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544827557"/>
                  </a:ext>
                </a:extLst>
              </a:tr>
              <a:tr h="436164">
                <a:tc>
                  <a:txBody>
                    <a:bodyPr/>
                    <a:lstStyle/>
                    <a:p>
                      <a:r>
                        <a:rPr lang="zh-CN" altLang="en-US" dirty="0"/>
                        <a:t>cc</a:t>
                      </a:r>
                    </a:p>
                  </a:txBody>
                  <a:tcPr/>
                </a:tc>
                <a:tc>
                  <a:txBody>
                    <a:bodyPr/>
                    <a:lstStyle/>
                    <a:p>
                      <a:r>
                        <a:rPr lang="zh-CN" altLang="en-US" dirty="0"/>
                        <a:t>拥塞控制算法选择</a:t>
                      </a:r>
                    </a:p>
                  </a:txBody>
                  <a:tcPr/>
                </a:tc>
                <a:extLst>
                  <a:ext uri="{0D108BD9-81ED-4DB2-BD59-A6C34878D82A}">
                    <a16:rowId xmlns:a16="http://schemas.microsoft.com/office/drawing/2014/main" val="4248892943"/>
                  </a:ext>
                </a:extLst>
              </a:tr>
              <a:tr h="436164">
                <a:tc>
                  <a:txBody>
                    <a:bodyPr/>
                    <a:lstStyle/>
                    <a:p>
                      <a:r>
                        <a:rPr lang="zh-CN" altLang="en-US" dirty="0"/>
                        <a:t>trace</a:t>
                      </a:r>
                    </a:p>
                  </a:txBody>
                  <a:tcPr/>
                </a:tc>
                <a:tc>
                  <a:txBody>
                    <a:bodyPr/>
                    <a:lstStyle/>
                    <a:p>
                      <a:endParaRPr lang="zh-CN" altLang="en-US" dirty="0"/>
                    </a:p>
                  </a:txBody>
                  <a:tcPr/>
                </a:tc>
                <a:extLst>
                  <a:ext uri="{0D108BD9-81ED-4DB2-BD59-A6C34878D82A}">
                    <a16:rowId xmlns:a16="http://schemas.microsoft.com/office/drawing/2014/main" val="1580665661"/>
                  </a:ext>
                </a:extLst>
              </a:tr>
              <a:tr h="436164">
                <a:tc>
                  <a:txBody>
                    <a:bodyPr/>
                    <a:lstStyle/>
                    <a:p>
                      <a:r>
                        <a:rPr lang="zh-CN" altLang="en-US" dirty="0"/>
                        <a:t>bw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NIC</a:t>
                      </a:r>
                      <a:r>
                        <a:rPr lang="zh-CN" altLang="en-US" dirty="0"/>
                        <a:t>带宽，论文中显示为</a:t>
                      </a:r>
                      <a:r>
                        <a:rPr lang="en-US" altLang="zh-CN" dirty="0"/>
                        <a:t>40G-100G</a:t>
                      </a:r>
                      <a:endParaRPr lang="zh-CN" altLang="en-US" dirty="0"/>
                    </a:p>
                    <a:p>
                      <a:endParaRPr lang="zh-CN" altLang="en-US" dirty="0"/>
                    </a:p>
                  </a:txBody>
                  <a:tcPr/>
                </a:tc>
                <a:extLst>
                  <a:ext uri="{0D108BD9-81ED-4DB2-BD59-A6C34878D82A}">
                    <a16:rowId xmlns:a16="http://schemas.microsoft.com/office/drawing/2014/main" val="2572950711"/>
                  </a:ext>
                </a:extLst>
              </a:tr>
              <a:tr h="436164">
                <a:tc>
                  <a:txBody>
                    <a:bodyPr/>
                    <a:lstStyle/>
                    <a:p>
                      <a:r>
                        <a:rPr lang="zh-CN" altLang="en-US" dirty="0"/>
                        <a:t>down</a:t>
                      </a:r>
                    </a:p>
                  </a:txBody>
                  <a:tcPr/>
                </a:tc>
                <a:tc>
                  <a:txBody>
                    <a:bodyPr/>
                    <a:lstStyle/>
                    <a:p>
                      <a:endParaRPr lang="zh-CN" altLang="en-US"/>
                    </a:p>
                  </a:txBody>
                  <a:tcPr/>
                </a:tc>
                <a:extLst>
                  <a:ext uri="{0D108BD9-81ED-4DB2-BD59-A6C34878D82A}">
                    <a16:rowId xmlns:a16="http://schemas.microsoft.com/office/drawing/2014/main" val="1343860679"/>
                  </a:ext>
                </a:extLst>
              </a:tr>
              <a:tr h="436164">
                <a:tc>
                  <a:txBody>
                    <a:bodyPr/>
                    <a:lstStyle/>
                    <a:p>
                      <a:r>
                        <a:rPr lang="zh-CN" altLang="en-US" dirty="0"/>
                        <a:t>topo</a:t>
                      </a:r>
                    </a:p>
                  </a:txBody>
                  <a:tcPr/>
                </a:tc>
                <a:tc>
                  <a:txBody>
                    <a:bodyPr/>
                    <a:lstStyle/>
                    <a:p>
                      <a:endParaRPr lang="en-US" altLang="zh-CN" dirty="0"/>
                    </a:p>
                  </a:txBody>
                  <a:tcPr/>
                </a:tc>
                <a:extLst>
                  <a:ext uri="{0D108BD9-81ED-4DB2-BD59-A6C34878D82A}">
                    <a16:rowId xmlns:a16="http://schemas.microsoft.com/office/drawing/2014/main" val="3822815210"/>
                  </a:ext>
                </a:extLst>
              </a:tr>
            </a:tbl>
          </a:graphicData>
        </a:graphic>
      </p:graphicFrame>
      <p:graphicFrame>
        <p:nvGraphicFramePr>
          <p:cNvPr id="5" name="表格 5">
            <a:extLst>
              <a:ext uri="{FF2B5EF4-FFF2-40B4-BE49-F238E27FC236}">
                <a16:creationId xmlns:a16="http://schemas.microsoft.com/office/drawing/2014/main" id="{065DB787-2E55-484C-80AD-A4269030D646}"/>
              </a:ext>
            </a:extLst>
          </p:cNvPr>
          <p:cNvGraphicFramePr>
            <a:graphicFrameLocks noGrp="1"/>
          </p:cNvGraphicFramePr>
          <p:nvPr>
            <p:extLst>
              <p:ext uri="{D42A27DB-BD31-4B8C-83A1-F6EECF244321}">
                <p14:modId xmlns:p14="http://schemas.microsoft.com/office/powerpoint/2010/main" val="3124743455"/>
              </p:ext>
            </p:extLst>
          </p:nvPr>
        </p:nvGraphicFramePr>
        <p:xfrm>
          <a:off x="1432493" y="3636502"/>
          <a:ext cx="8128000" cy="31292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417651006"/>
                    </a:ext>
                  </a:extLst>
                </a:gridCol>
                <a:gridCol w="4064000">
                  <a:extLst>
                    <a:ext uri="{9D8B030D-6E8A-4147-A177-3AD203B41FA5}">
                      <a16:colId xmlns:a16="http://schemas.microsoft.com/office/drawing/2014/main" val="3614045088"/>
                    </a:ext>
                  </a:extLst>
                </a:gridCol>
              </a:tblGrid>
              <a:tr h="0">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43770684"/>
                  </a:ext>
                </a:extLst>
              </a:tr>
              <a:tr h="370840">
                <a:tc>
                  <a:txBody>
                    <a:bodyPr/>
                    <a:lstStyle/>
                    <a:p>
                      <a:r>
                        <a:rPr lang="zh-CN" altLang="en-US" dirty="0"/>
                        <a:t>utgt</a:t>
                      </a:r>
                    </a:p>
                  </a:txBody>
                  <a:tcPr/>
                </a:tc>
                <a:tc>
                  <a:txBody>
                    <a:bodyPr/>
                    <a:lstStyle/>
                    <a:p>
                      <a:r>
                        <a:rPr lang="zh-CN" altLang="en-US" dirty="0"/>
                        <a:t>猜测：论文里最高默认</a:t>
                      </a:r>
                      <a:r>
                        <a:rPr lang="en-US" altLang="zh-CN" dirty="0"/>
                        <a:t>95%</a:t>
                      </a:r>
                      <a:r>
                        <a:rPr lang="zh-CN" altLang="en-US" dirty="0"/>
                        <a:t>带宽利用率，以损失</a:t>
                      </a:r>
                      <a:r>
                        <a:rPr lang="en-US" altLang="zh-CN" dirty="0"/>
                        <a:t>5%</a:t>
                      </a:r>
                      <a:r>
                        <a:rPr lang="zh-CN" altLang="en-US" dirty="0"/>
                        <a:t>带宽换取几乎为</a:t>
                      </a:r>
                      <a:r>
                        <a:rPr lang="en-US" altLang="zh-CN" dirty="0"/>
                        <a:t>0</a:t>
                      </a:r>
                      <a:r>
                        <a:rPr lang="zh-CN" altLang="en-US" dirty="0"/>
                        <a:t>的队列排队</a:t>
                      </a:r>
                    </a:p>
                  </a:txBody>
                  <a:tcPr/>
                </a:tc>
                <a:extLst>
                  <a:ext uri="{0D108BD9-81ED-4DB2-BD59-A6C34878D82A}">
                    <a16:rowId xmlns:a16="http://schemas.microsoft.com/office/drawing/2014/main" val="1877792861"/>
                  </a:ext>
                </a:extLst>
              </a:tr>
              <a:tr h="370840">
                <a:tc>
                  <a:txBody>
                    <a:bodyPr/>
                    <a:lstStyle/>
                    <a:p>
                      <a:r>
                        <a:rPr lang="zh-CN" altLang="en-US" dirty="0"/>
                        <a:t>mi</a:t>
                      </a:r>
                    </a:p>
                  </a:txBody>
                  <a:tcPr/>
                </a:tc>
                <a:tc>
                  <a:txBody>
                    <a:bodyPr/>
                    <a:lstStyle/>
                    <a:p>
                      <a:endParaRPr lang="zh-CN" altLang="en-US"/>
                    </a:p>
                  </a:txBody>
                  <a:tcPr/>
                </a:tc>
                <a:extLst>
                  <a:ext uri="{0D108BD9-81ED-4DB2-BD59-A6C34878D82A}">
                    <a16:rowId xmlns:a16="http://schemas.microsoft.com/office/drawing/2014/main" val="3558590031"/>
                  </a:ext>
                </a:extLst>
              </a:tr>
              <a:tr h="370840">
                <a:tc>
                  <a:txBody>
                    <a:bodyPr/>
                    <a:lstStyle/>
                    <a:p>
                      <a:r>
                        <a:rPr lang="zh-CN" altLang="en-US" dirty="0"/>
                        <a:t>hpai</a:t>
                      </a:r>
                    </a:p>
                  </a:txBody>
                  <a:tcPr/>
                </a:tc>
                <a:tc>
                  <a:txBody>
                    <a:bodyPr/>
                    <a:lstStyle/>
                    <a:p>
                      <a:r>
                        <a:rPr lang="en-US" altLang="zh-CN" dirty="0"/>
                        <a:t>HPCC(</a:t>
                      </a:r>
                      <a:r>
                        <a:rPr lang="en-US" altLang="zh-CN" dirty="0" err="1"/>
                        <a:t>AI:additive</a:t>
                      </a:r>
                      <a:r>
                        <a:rPr lang="en-US" altLang="zh-CN" dirty="0"/>
                        <a:t> increase),</a:t>
                      </a:r>
                      <a:r>
                        <a:rPr lang="zh-CN" altLang="en-US" dirty="0"/>
                        <a:t>表示</a:t>
                      </a:r>
                      <a:r>
                        <a:rPr lang="en-US" altLang="zh-CN" dirty="0"/>
                        <a:t>W</a:t>
                      </a:r>
                      <a:r>
                        <a:rPr lang="zh-CN" altLang="en-US" dirty="0"/>
                        <a:t>窗口变化时的修订偏置</a:t>
                      </a:r>
                    </a:p>
                  </a:txBody>
                  <a:tcPr/>
                </a:tc>
                <a:extLst>
                  <a:ext uri="{0D108BD9-81ED-4DB2-BD59-A6C34878D82A}">
                    <a16:rowId xmlns:a16="http://schemas.microsoft.com/office/drawing/2014/main" val="2524372738"/>
                  </a:ext>
                </a:extLst>
              </a:tr>
              <a:tr h="370840">
                <a:tc>
                  <a:txBody>
                    <a:bodyPr/>
                    <a:lstStyle/>
                    <a:p>
                      <a:r>
                        <a:rPr lang="zh-CN" altLang="en-US" dirty="0"/>
                        <a:t>pint_log_base</a:t>
                      </a:r>
                    </a:p>
                  </a:txBody>
                  <a:tcPr/>
                </a:tc>
                <a:tc>
                  <a:txBody>
                    <a:bodyPr/>
                    <a:lstStyle/>
                    <a:p>
                      <a:endParaRPr lang="zh-CN" altLang="en-US"/>
                    </a:p>
                  </a:txBody>
                  <a:tcPr/>
                </a:tc>
                <a:extLst>
                  <a:ext uri="{0D108BD9-81ED-4DB2-BD59-A6C34878D82A}">
                    <a16:rowId xmlns:a16="http://schemas.microsoft.com/office/drawing/2014/main" val="2532310590"/>
                  </a:ext>
                </a:extLst>
              </a:tr>
              <a:tr h="370840">
                <a:tc>
                  <a:txBody>
                    <a:bodyPr/>
                    <a:lstStyle/>
                    <a:p>
                      <a:r>
                        <a:rPr lang="zh-CN" altLang="en-US" dirty="0"/>
                        <a:t>pint_prob</a:t>
                      </a:r>
                    </a:p>
                  </a:txBody>
                  <a:tcPr/>
                </a:tc>
                <a:tc>
                  <a:txBody>
                    <a:bodyPr/>
                    <a:lstStyle/>
                    <a:p>
                      <a:endParaRPr lang="zh-CN" altLang="en-US"/>
                    </a:p>
                  </a:txBody>
                  <a:tcPr/>
                </a:tc>
                <a:extLst>
                  <a:ext uri="{0D108BD9-81ED-4DB2-BD59-A6C34878D82A}">
                    <a16:rowId xmlns:a16="http://schemas.microsoft.com/office/drawing/2014/main" val="2547961378"/>
                  </a:ext>
                </a:extLst>
              </a:tr>
              <a:tr h="370840">
                <a:tc>
                  <a:txBody>
                    <a:bodyPr/>
                    <a:lstStyle/>
                    <a:p>
                      <a:r>
                        <a:rPr lang="zh-CN" altLang="en-US" dirty="0"/>
                        <a:t>enable_tr</a:t>
                      </a:r>
                    </a:p>
                  </a:txBody>
                  <a:tcPr/>
                </a:tc>
                <a:tc>
                  <a:txBody>
                    <a:bodyPr/>
                    <a:lstStyle/>
                    <a:p>
                      <a:endParaRPr lang="zh-CN" altLang="en-US" dirty="0"/>
                    </a:p>
                  </a:txBody>
                  <a:tcPr/>
                </a:tc>
                <a:extLst>
                  <a:ext uri="{0D108BD9-81ED-4DB2-BD59-A6C34878D82A}">
                    <a16:rowId xmlns:a16="http://schemas.microsoft.com/office/drawing/2014/main" val="3007082178"/>
                  </a:ext>
                </a:extLst>
              </a:tr>
            </a:tbl>
          </a:graphicData>
        </a:graphic>
      </p:graphicFrame>
    </p:spTree>
    <p:extLst>
      <p:ext uri="{BB962C8B-B14F-4D97-AF65-F5344CB8AC3E}">
        <p14:creationId xmlns:p14="http://schemas.microsoft.com/office/powerpoint/2010/main" val="11458841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67AA5E1-5A93-4841-A69A-857231A1FC8B}"/>
              </a:ext>
            </a:extLst>
          </p:cNvPr>
          <p:cNvSpPr txBox="1"/>
          <p:nvPr/>
        </p:nvSpPr>
        <p:spPr>
          <a:xfrm>
            <a:off x="926511" y="387560"/>
            <a:ext cx="5964795" cy="646331"/>
          </a:xfrm>
          <a:prstGeom prst="rect">
            <a:avLst/>
          </a:prstGeom>
          <a:noFill/>
        </p:spPr>
        <p:txBody>
          <a:bodyPr wrap="square" rtlCol="0">
            <a:spAutoFit/>
          </a:bodyPr>
          <a:lstStyle/>
          <a:p>
            <a:r>
              <a:rPr lang="zh-CN" altLang="en-US" dirty="0"/>
              <a:t>神经网络输入，</a:t>
            </a:r>
            <a:r>
              <a:rPr lang="en-US" altLang="zh-CN" dirty="0"/>
              <a:t>RTT:</a:t>
            </a:r>
          </a:p>
          <a:p>
            <a:r>
              <a:rPr lang="en-US" altLang="zh-CN" dirty="0"/>
              <a:t>uint64_t </a:t>
            </a:r>
            <a:r>
              <a:rPr lang="en-US" altLang="zh-CN" dirty="0" err="1"/>
              <a:t>rtt</a:t>
            </a:r>
            <a:r>
              <a:rPr lang="en-US" altLang="zh-CN" dirty="0"/>
              <a:t> = Simulator::Now().</a:t>
            </a:r>
            <a:r>
              <a:rPr lang="en-US" altLang="zh-CN" dirty="0" err="1"/>
              <a:t>GetTimeStep</a:t>
            </a:r>
            <a:r>
              <a:rPr lang="en-US" altLang="zh-CN" dirty="0"/>
              <a:t>() - </a:t>
            </a:r>
            <a:r>
              <a:rPr lang="en-US" altLang="zh-CN" dirty="0" err="1"/>
              <a:t>ch.ack.ih.ts</a:t>
            </a:r>
            <a:r>
              <a:rPr lang="en-US" altLang="zh-CN" dirty="0"/>
              <a:t>;</a:t>
            </a:r>
            <a:endParaRPr lang="zh-CN" altLang="en-US" dirty="0"/>
          </a:p>
        </p:txBody>
      </p:sp>
      <p:sp>
        <p:nvSpPr>
          <p:cNvPr id="3" name="文本框 2">
            <a:extLst>
              <a:ext uri="{FF2B5EF4-FFF2-40B4-BE49-F238E27FC236}">
                <a16:creationId xmlns:a16="http://schemas.microsoft.com/office/drawing/2014/main" id="{4FD57AB7-8444-4226-92D7-5E08A7365622}"/>
              </a:ext>
            </a:extLst>
          </p:cNvPr>
          <p:cNvSpPr txBox="1"/>
          <p:nvPr/>
        </p:nvSpPr>
        <p:spPr>
          <a:xfrm>
            <a:off x="908344" y="1628964"/>
            <a:ext cx="4844504" cy="646331"/>
          </a:xfrm>
          <a:prstGeom prst="rect">
            <a:avLst/>
          </a:prstGeom>
          <a:noFill/>
        </p:spPr>
        <p:txBody>
          <a:bodyPr wrap="square" rtlCol="0">
            <a:spAutoFit/>
          </a:bodyPr>
          <a:lstStyle/>
          <a:p>
            <a:r>
              <a:rPr lang="en-US" altLang="zh-CN" dirty="0"/>
              <a:t>Int</a:t>
            </a:r>
            <a:r>
              <a:rPr lang="zh-CN" altLang="en-US" dirty="0"/>
              <a:t>头部去除：</a:t>
            </a:r>
            <a:r>
              <a:rPr lang="en-US" altLang="zh-CN" dirty="0"/>
              <a:t>third.cc</a:t>
            </a:r>
          </a:p>
          <a:p>
            <a:endParaRPr lang="zh-CN" altLang="en-US" dirty="0"/>
          </a:p>
        </p:txBody>
      </p:sp>
      <p:pic>
        <p:nvPicPr>
          <p:cNvPr id="5" name="图片 4">
            <a:extLst>
              <a:ext uri="{FF2B5EF4-FFF2-40B4-BE49-F238E27FC236}">
                <a16:creationId xmlns:a16="http://schemas.microsoft.com/office/drawing/2014/main" id="{27D2A0E9-9A48-4B7E-B466-2303E5414C43}"/>
              </a:ext>
            </a:extLst>
          </p:cNvPr>
          <p:cNvPicPr>
            <a:picLocks noChangeAspect="1"/>
          </p:cNvPicPr>
          <p:nvPr/>
        </p:nvPicPr>
        <p:blipFill>
          <a:blip r:embed="rId2"/>
          <a:stretch>
            <a:fillRect/>
          </a:stretch>
        </p:blipFill>
        <p:spPr>
          <a:xfrm>
            <a:off x="1062438" y="2223024"/>
            <a:ext cx="7084982" cy="3650935"/>
          </a:xfrm>
          <a:prstGeom prst="rect">
            <a:avLst/>
          </a:prstGeom>
        </p:spPr>
      </p:pic>
    </p:spTree>
    <p:extLst>
      <p:ext uri="{BB962C8B-B14F-4D97-AF65-F5344CB8AC3E}">
        <p14:creationId xmlns:p14="http://schemas.microsoft.com/office/powerpoint/2010/main" val="27842598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09EFBA5-7CEC-4CF2-B008-063937F161ED}"/>
              </a:ext>
            </a:extLst>
          </p:cNvPr>
          <p:cNvSpPr txBox="1"/>
          <p:nvPr/>
        </p:nvSpPr>
        <p:spPr>
          <a:xfrm>
            <a:off x="335902" y="329681"/>
            <a:ext cx="2587690" cy="369332"/>
          </a:xfrm>
          <a:prstGeom prst="rect">
            <a:avLst/>
          </a:prstGeom>
          <a:noFill/>
        </p:spPr>
        <p:txBody>
          <a:bodyPr wrap="square" rtlCol="0">
            <a:spAutoFit/>
          </a:bodyPr>
          <a:lstStyle/>
          <a:p>
            <a:r>
              <a:rPr lang="zh-CN" altLang="en-US" dirty="0"/>
              <a:t>第二阶段</a:t>
            </a:r>
          </a:p>
        </p:txBody>
      </p:sp>
      <p:sp>
        <p:nvSpPr>
          <p:cNvPr id="3" name="文本框 2">
            <a:extLst>
              <a:ext uri="{FF2B5EF4-FFF2-40B4-BE49-F238E27FC236}">
                <a16:creationId xmlns:a16="http://schemas.microsoft.com/office/drawing/2014/main" id="{949F78F0-AC6D-4213-BF40-5FE2765EC5FB}"/>
              </a:ext>
            </a:extLst>
          </p:cNvPr>
          <p:cNvSpPr txBox="1"/>
          <p:nvPr/>
        </p:nvSpPr>
        <p:spPr>
          <a:xfrm>
            <a:off x="634481" y="926841"/>
            <a:ext cx="10381861" cy="3139321"/>
          </a:xfrm>
          <a:prstGeom prst="rect">
            <a:avLst/>
          </a:prstGeom>
          <a:noFill/>
        </p:spPr>
        <p:txBody>
          <a:bodyPr wrap="square" rtlCol="0">
            <a:spAutoFit/>
          </a:bodyPr>
          <a:lstStyle/>
          <a:p>
            <a:r>
              <a:rPr lang="zh-CN" altLang="en-US" dirty="0"/>
              <a:t>模型修正：</a:t>
            </a:r>
            <a:endParaRPr lang="en-US" altLang="zh-CN" dirty="0"/>
          </a:p>
          <a:p>
            <a:r>
              <a:rPr lang="zh-CN" altLang="en-US" dirty="0"/>
              <a:t>在最初的模型中，直接使用</a:t>
            </a:r>
            <a:r>
              <a:rPr lang="en-US" altLang="zh-CN" dirty="0" err="1"/>
              <a:t>srn+dip</a:t>
            </a:r>
            <a:r>
              <a:rPr lang="zh-CN" altLang="en-US" dirty="0"/>
              <a:t>进行速率控制，发现</a:t>
            </a:r>
            <a:r>
              <a:rPr lang="en-US" altLang="zh-CN" dirty="0"/>
              <a:t>SRN</a:t>
            </a:r>
            <a:r>
              <a:rPr lang="zh-CN" altLang="en-US" dirty="0"/>
              <a:t>对于</a:t>
            </a:r>
            <a:r>
              <a:rPr lang="en-US" altLang="zh-CN" dirty="0"/>
              <a:t>RTT</a:t>
            </a:r>
            <a:r>
              <a:rPr lang="zh-CN" altLang="en-US" dirty="0"/>
              <a:t>的预测效果非常差，因此尝试了几种其他的模型，如</a:t>
            </a:r>
            <a:r>
              <a:rPr lang="en-US" altLang="zh-CN" dirty="0"/>
              <a:t>LSTM,DP</a:t>
            </a:r>
            <a:r>
              <a:rPr lang="zh-CN" altLang="en-US" dirty="0"/>
              <a:t>和不同的模型架构，</a:t>
            </a:r>
            <a:r>
              <a:rPr lang="en-US" altLang="zh-CN" dirty="0"/>
              <a:t>seq2seq,many2one</a:t>
            </a:r>
            <a:r>
              <a:rPr lang="zh-CN" altLang="en-US" dirty="0"/>
              <a:t>等，但是效果都不太理想，一直出现过拟合的情况（即在训练集效果</a:t>
            </a:r>
            <a:r>
              <a:rPr lang="en-US" altLang="zh-CN" dirty="0"/>
              <a:t>MSE</a:t>
            </a:r>
            <a:r>
              <a:rPr lang="zh-CN" altLang="en-US" dirty="0"/>
              <a:t>指标非常好</a:t>
            </a:r>
            <a:r>
              <a:rPr lang="en-US" altLang="zh-CN" dirty="0"/>
              <a:t>2%</a:t>
            </a:r>
            <a:r>
              <a:rPr lang="zh-CN" altLang="en-US" dirty="0"/>
              <a:t>，而测试集指标很差，超过</a:t>
            </a:r>
            <a:r>
              <a:rPr lang="en-US" altLang="zh-CN" dirty="0"/>
              <a:t>1</a:t>
            </a:r>
            <a:r>
              <a:rPr lang="zh-CN" altLang="en-US" dirty="0"/>
              <a:t>），根据实际观察分析，有以下几个原因：</a:t>
            </a:r>
            <a:endParaRPr lang="en-US" altLang="zh-CN" dirty="0"/>
          </a:p>
          <a:p>
            <a:r>
              <a:rPr lang="en-US" altLang="zh-CN" dirty="0"/>
              <a:t>1.</a:t>
            </a:r>
            <a:r>
              <a:rPr lang="zh-CN" altLang="en-US" dirty="0"/>
              <a:t>数据集未处理，</a:t>
            </a:r>
            <a:r>
              <a:rPr lang="en-US" altLang="zh-CN" dirty="0" err="1"/>
              <a:t>rtt</a:t>
            </a:r>
            <a:r>
              <a:rPr lang="zh-CN" altLang="en-US" dirty="0"/>
              <a:t>有大量突变的地方</a:t>
            </a:r>
            <a:r>
              <a:rPr lang="en-US" altLang="zh-CN" dirty="0"/>
              <a:t>,</a:t>
            </a:r>
            <a:r>
              <a:rPr lang="zh-CN" altLang="en-US" dirty="0"/>
              <a:t>导致训练前后预测结果都是趋近于一条直线，而且归一化后的</a:t>
            </a:r>
            <a:r>
              <a:rPr lang="en-US" altLang="zh-CN" dirty="0" err="1"/>
              <a:t>rtt</a:t>
            </a:r>
            <a:r>
              <a:rPr lang="zh-CN" altLang="en-US" dirty="0"/>
              <a:t>绝大多数值都非常小，这样导致即使预测非常不准确但是</a:t>
            </a:r>
            <a:r>
              <a:rPr lang="en-US" altLang="zh-CN" dirty="0"/>
              <a:t>loss</a:t>
            </a:r>
            <a:r>
              <a:rPr lang="zh-CN" altLang="en-US" dirty="0"/>
              <a:t>依然很小，无法收敛</a:t>
            </a:r>
            <a:endParaRPr lang="en-US" altLang="zh-CN" dirty="0"/>
          </a:p>
          <a:p>
            <a:r>
              <a:rPr lang="en-US" altLang="zh-CN" dirty="0"/>
              <a:t>2.</a:t>
            </a:r>
            <a:r>
              <a:rPr lang="zh-CN" altLang="en-US" dirty="0"/>
              <a:t>模型过于简单，如</a:t>
            </a:r>
            <a:r>
              <a:rPr lang="en-US" altLang="zh-CN" dirty="0" err="1"/>
              <a:t>srn</a:t>
            </a:r>
            <a:r>
              <a:rPr lang="zh-CN" altLang="en-US" dirty="0"/>
              <a:t>，无法收敛</a:t>
            </a:r>
            <a:endParaRPr lang="en-US" altLang="zh-CN" dirty="0"/>
          </a:p>
          <a:p>
            <a:r>
              <a:rPr lang="en-US" altLang="zh-CN" dirty="0"/>
              <a:t>3.</a:t>
            </a:r>
            <a:r>
              <a:rPr lang="zh-CN" altLang="en-US" dirty="0"/>
              <a:t>模型过于复杂，曾经搭建过一个四层网络，</a:t>
            </a:r>
            <a:r>
              <a:rPr lang="en-US" altLang="zh-CN" dirty="0" err="1"/>
              <a:t>lstm+linear+dropout+linear</a:t>
            </a:r>
            <a:r>
              <a:rPr lang="en-US" altLang="zh-CN" dirty="0"/>
              <a:t>,</a:t>
            </a:r>
          </a:p>
          <a:p>
            <a:r>
              <a:rPr lang="en-US" altLang="zh-CN" dirty="0"/>
              <a:t>4.</a:t>
            </a:r>
            <a:r>
              <a:rPr lang="zh-CN" altLang="en-US" dirty="0"/>
              <a:t>模型前后错误，例如使用</a:t>
            </a:r>
            <a:r>
              <a:rPr lang="en-US" altLang="zh-CN" dirty="0"/>
              <a:t>seq2seq</a:t>
            </a:r>
            <a:r>
              <a:rPr lang="zh-CN" altLang="en-US" dirty="0"/>
              <a:t>架构搭建</a:t>
            </a:r>
            <a:r>
              <a:rPr lang="en-US" altLang="zh-CN" dirty="0" err="1"/>
              <a:t>lstm</a:t>
            </a:r>
            <a:r>
              <a:rPr lang="zh-CN" altLang="en-US" dirty="0"/>
              <a:t>的</a:t>
            </a:r>
            <a:r>
              <a:rPr lang="en-US" altLang="zh-CN" dirty="0"/>
              <a:t>encode</a:t>
            </a:r>
            <a:r>
              <a:rPr lang="zh-CN" altLang="en-US" dirty="0"/>
              <a:t>和</a:t>
            </a:r>
            <a:r>
              <a:rPr lang="en-US" altLang="zh-CN" dirty="0"/>
              <a:t>decode,</a:t>
            </a:r>
            <a:r>
              <a:rPr lang="zh-CN" altLang="en-US" dirty="0"/>
              <a:t>两者输入</a:t>
            </a:r>
            <a:r>
              <a:rPr lang="en-US" altLang="zh-CN" dirty="0" err="1"/>
              <a:t>input_size</a:t>
            </a:r>
            <a:r>
              <a:rPr lang="zh-CN" altLang="en-US" dirty="0"/>
              <a:t>维度不同，导致无法预测准确。</a:t>
            </a:r>
          </a:p>
        </p:txBody>
      </p:sp>
      <p:sp>
        <p:nvSpPr>
          <p:cNvPr id="5" name="文本框 4">
            <a:extLst>
              <a:ext uri="{FF2B5EF4-FFF2-40B4-BE49-F238E27FC236}">
                <a16:creationId xmlns:a16="http://schemas.microsoft.com/office/drawing/2014/main" id="{1C3B7B04-1955-40A9-A73C-37810BB20BFA}"/>
              </a:ext>
            </a:extLst>
          </p:cNvPr>
          <p:cNvSpPr txBox="1"/>
          <p:nvPr/>
        </p:nvSpPr>
        <p:spPr>
          <a:xfrm>
            <a:off x="777551" y="4298302"/>
            <a:ext cx="9336833" cy="1477328"/>
          </a:xfrm>
          <a:prstGeom prst="rect">
            <a:avLst/>
          </a:prstGeom>
          <a:noFill/>
        </p:spPr>
        <p:txBody>
          <a:bodyPr wrap="square" rtlCol="0">
            <a:spAutoFit/>
          </a:bodyPr>
          <a:lstStyle/>
          <a:p>
            <a:r>
              <a:rPr lang="zh-CN" altLang="en-US" dirty="0"/>
              <a:t>对于上述问题，之中确定了一套有效的解决方案：</a:t>
            </a:r>
            <a:endParaRPr lang="en-US" altLang="zh-CN" dirty="0"/>
          </a:p>
          <a:p>
            <a:r>
              <a:rPr lang="en-US" altLang="zh-CN" dirty="0"/>
              <a:t>1</a:t>
            </a:r>
            <a:r>
              <a:rPr lang="zh-CN" altLang="en-US" dirty="0"/>
              <a:t>针对</a:t>
            </a:r>
            <a:r>
              <a:rPr lang="en-US" altLang="zh-CN" dirty="0" err="1"/>
              <a:t>rtt</a:t>
            </a:r>
            <a:r>
              <a:rPr lang="zh-CN" altLang="en-US" dirty="0"/>
              <a:t>突变很难学习的情况，引入了数据预处理模块，我们从</a:t>
            </a:r>
            <a:r>
              <a:rPr lang="en-US" altLang="zh-CN" dirty="0" err="1"/>
              <a:t>rtt</a:t>
            </a:r>
            <a:r>
              <a:rPr lang="zh-CN" altLang="en-US" dirty="0"/>
              <a:t>中提取变化特征，由预测</a:t>
            </a:r>
            <a:r>
              <a:rPr lang="en-US" altLang="zh-CN" dirty="0" err="1"/>
              <a:t>rtt</a:t>
            </a:r>
            <a:r>
              <a:rPr lang="zh-CN" altLang="en-US" dirty="0"/>
              <a:t>编程预测</a:t>
            </a:r>
            <a:r>
              <a:rPr lang="en-US" altLang="zh-CN" dirty="0" err="1"/>
              <a:t>rtt</a:t>
            </a:r>
            <a:r>
              <a:rPr lang="zh-CN" altLang="en-US" dirty="0"/>
              <a:t>变化率，具体操作如下：</a:t>
            </a:r>
            <a:endParaRPr lang="en-US" altLang="zh-CN" dirty="0"/>
          </a:p>
          <a:p>
            <a:pPr marL="285750" indent="-285750">
              <a:buFont typeface="Arial" panose="020B0604020202020204" pitchFamily="34" charset="0"/>
              <a:buChar char="•"/>
            </a:pPr>
            <a:r>
              <a:rPr lang="zh-CN" altLang="en-US" dirty="0"/>
              <a:t>首先获得</a:t>
            </a:r>
            <a:r>
              <a:rPr lang="en-US" altLang="zh-CN" dirty="0" err="1"/>
              <a:t>rtt</a:t>
            </a:r>
            <a:r>
              <a:rPr lang="zh-CN" altLang="en-US" dirty="0"/>
              <a:t>时间原始数据</a:t>
            </a:r>
            <a:r>
              <a:rPr lang="en-US" altLang="zh-CN" dirty="0"/>
              <a:t>R(t)</a:t>
            </a:r>
            <a:r>
              <a:rPr lang="zh-CN" altLang="en-US" dirty="0"/>
              <a:t>，对</a:t>
            </a:r>
            <a:r>
              <a:rPr lang="en-US" altLang="zh-CN" dirty="0" err="1"/>
              <a:t>rtt</a:t>
            </a:r>
            <a:r>
              <a:rPr lang="zh-CN" altLang="en-US" dirty="0"/>
              <a:t>进行平滑处理</a:t>
            </a:r>
            <a:r>
              <a:rPr lang="en-US" altLang="zh-CN" dirty="0"/>
              <a:t>,</a:t>
            </a:r>
            <a:r>
              <a:rPr lang="zh-CN" altLang="en-US" dirty="0"/>
              <a:t>结果为</a:t>
            </a:r>
            <a:r>
              <a:rPr lang="en-US" altLang="zh-CN" dirty="0"/>
              <a:t>S(t),o</a:t>
            </a:r>
            <a:r>
              <a:rPr lang="zh-CN" altLang="en-US" dirty="0"/>
              <a:t>值取</a:t>
            </a:r>
            <a:r>
              <a:rPr lang="en-US" altLang="zh-CN" dirty="0"/>
              <a:t>0.8</a:t>
            </a:r>
          </a:p>
          <a:p>
            <a:endParaRPr lang="en-US" altLang="zh-CN" dirty="0"/>
          </a:p>
        </p:txBody>
      </p:sp>
      <p:pic>
        <p:nvPicPr>
          <p:cNvPr id="7" name="图片 6">
            <a:extLst>
              <a:ext uri="{FF2B5EF4-FFF2-40B4-BE49-F238E27FC236}">
                <a16:creationId xmlns:a16="http://schemas.microsoft.com/office/drawing/2014/main" id="{1AAA2A1F-18BA-4E58-9A98-1F2AC1426026}"/>
              </a:ext>
            </a:extLst>
          </p:cNvPr>
          <p:cNvPicPr>
            <a:picLocks noChangeAspect="1"/>
          </p:cNvPicPr>
          <p:nvPr/>
        </p:nvPicPr>
        <p:blipFill>
          <a:blip r:embed="rId2"/>
          <a:stretch>
            <a:fillRect/>
          </a:stretch>
        </p:blipFill>
        <p:spPr>
          <a:xfrm>
            <a:off x="4527283" y="5767262"/>
            <a:ext cx="1943114" cy="481016"/>
          </a:xfrm>
          <a:prstGeom prst="rect">
            <a:avLst/>
          </a:prstGeom>
        </p:spPr>
      </p:pic>
    </p:spTree>
    <p:extLst>
      <p:ext uri="{BB962C8B-B14F-4D97-AF65-F5344CB8AC3E}">
        <p14:creationId xmlns:p14="http://schemas.microsoft.com/office/powerpoint/2010/main" val="3639794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C10B01E-C519-4B83-BC11-996260C5C822}"/>
              </a:ext>
            </a:extLst>
          </p:cNvPr>
          <p:cNvSpPr txBox="1"/>
          <p:nvPr/>
        </p:nvSpPr>
        <p:spPr>
          <a:xfrm>
            <a:off x="989045" y="404327"/>
            <a:ext cx="8136294"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根据原始数据和平滑结果计算</a:t>
            </a:r>
            <a:r>
              <a:rPr lang="en-US" altLang="zh-CN" dirty="0" err="1"/>
              <a:t>rtt</a:t>
            </a:r>
            <a:r>
              <a:rPr lang="zh-CN" altLang="en-US" dirty="0"/>
              <a:t>变化率特征值</a:t>
            </a:r>
            <a:r>
              <a:rPr lang="en-US" altLang="zh-CN" dirty="0"/>
              <a:t>I(t),</a:t>
            </a:r>
            <a:r>
              <a:rPr lang="zh-CN" altLang="en-US" dirty="0"/>
              <a:t>作为神经网络的输入</a:t>
            </a:r>
          </a:p>
        </p:txBody>
      </p:sp>
      <p:pic>
        <p:nvPicPr>
          <p:cNvPr id="4" name="图片 3">
            <a:extLst>
              <a:ext uri="{FF2B5EF4-FFF2-40B4-BE49-F238E27FC236}">
                <a16:creationId xmlns:a16="http://schemas.microsoft.com/office/drawing/2014/main" id="{4BB4F1BD-1C10-4F30-8D40-2A30CE1AB203}"/>
              </a:ext>
            </a:extLst>
          </p:cNvPr>
          <p:cNvPicPr>
            <a:picLocks noChangeAspect="1"/>
          </p:cNvPicPr>
          <p:nvPr/>
        </p:nvPicPr>
        <p:blipFill>
          <a:blip r:embed="rId2"/>
          <a:stretch>
            <a:fillRect/>
          </a:stretch>
        </p:blipFill>
        <p:spPr>
          <a:xfrm>
            <a:off x="3581185" y="963043"/>
            <a:ext cx="2676545" cy="490541"/>
          </a:xfrm>
          <a:prstGeom prst="rect">
            <a:avLst/>
          </a:prstGeom>
        </p:spPr>
      </p:pic>
      <p:sp>
        <p:nvSpPr>
          <p:cNvPr id="5" name="文本框 4">
            <a:extLst>
              <a:ext uri="{FF2B5EF4-FFF2-40B4-BE49-F238E27FC236}">
                <a16:creationId xmlns:a16="http://schemas.microsoft.com/office/drawing/2014/main" id="{A3F3BB87-98C3-4C32-B67D-C813BA7A88FF}"/>
              </a:ext>
            </a:extLst>
          </p:cNvPr>
          <p:cNvSpPr txBox="1"/>
          <p:nvPr/>
        </p:nvSpPr>
        <p:spPr>
          <a:xfrm>
            <a:off x="1356049" y="1903445"/>
            <a:ext cx="8011886"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将（下一时刻的值</a:t>
            </a:r>
            <a:r>
              <a:rPr lang="en-US" altLang="zh-CN" dirty="0"/>
              <a:t>-</a:t>
            </a:r>
            <a:r>
              <a:rPr lang="zh-CN" altLang="en-US" dirty="0"/>
              <a:t>当前时刻平滑值）</a:t>
            </a:r>
            <a:r>
              <a:rPr lang="en-US" altLang="zh-CN" dirty="0"/>
              <a:t>/</a:t>
            </a:r>
            <a:r>
              <a:rPr lang="zh-CN" altLang="en-US" dirty="0"/>
              <a:t>当前时刻平滑值作为标签输出</a:t>
            </a:r>
          </a:p>
        </p:txBody>
      </p:sp>
      <p:pic>
        <p:nvPicPr>
          <p:cNvPr id="7" name="图片 6">
            <a:extLst>
              <a:ext uri="{FF2B5EF4-FFF2-40B4-BE49-F238E27FC236}">
                <a16:creationId xmlns:a16="http://schemas.microsoft.com/office/drawing/2014/main" id="{489B92A7-0026-4DA0-A810-16D69B8F9EB6}"/>
              </a:ext>
            </a:extLst>
          </p:cNvPr>
          <p:cNvPicPr>
            <a:picLocks noChangeAspect="1"/>
          </p:cNvPicPr>
          <p:nvPr/>
        </p:nvPicPr>
        <p:blipFill>
          <a:blip r:embed="rId3"/>
          <a:stretch>
            <a:fillRect/>
          </a:stretch>
        </p:blipFill>
        <p:spPr>
          <a:xfrm>
            <a:off x="4412198" y="2455628"/>
            <a:ext cx="1410103" cy="815480"/>
          </a:xfrm>
          <a:prstGeom prst="rect">
            <a:avLst/>
          </a:prstGeom>
        </p:spPr>
      </p:pic>
      <p:sp>
        <p:nvSpPr>
          <p:cNvPr id="8" name="文本框 7">
            <a:extLst>
              <a:ext uri="{FF2B5EF4-FFF2-40B4-BE49-F238E27FC236}">
                <a16:creationId xmlns:a16="http://schemas.microsoft.com/office/drawing/2014/main" id="{91975F65-84C7-43FC-82D3-4ECE62E75DE8}"/>
              </a:ext>
            </a:extLst>
          </p:cNvPr>
          <p:cNvSpPr txBox="1"/>
          <p:nvPr/>
        </p:nvSpPr>
        <p:spPr>
          <a:xfrm>
            <a:off x="1231641" y="3429000"/>
            <a:ext cx="7271657" cy="923330"/>
          </a:xfrm>
          <a:prstGeom prst="rect">
            <a:avLst/>
          </a:prstGeom>
          <a:noFill/>
        </p:spPr>
        <p:txBody>
          <a:bodyPr wrap="square" rtlCol="0">
            <a:spAutoFit/>
          </a:bodyPr>
          <a:lstStyle/>
          <a:p>
            <a:r>
              <a:rPr lang="zh-CN" altLang="en-US" dirty="0"/>
              <a:t>因此根据上述公式能够推导出</a:t>
            </a:r>
            <a:r>
              <a:rPr lang="en-US" altLang="zh-CN" dirty="0" err="1"/>
              <a:t>rtt</a:t>
            </a:r>
            <a:r>
              <a:rPr lang="zh-CN" altLang="en-US" dirty="0"/>
              <a:t>预测值</a:t>
            </a:r>
            <a:endParaRPr lang="en-US" altLang="zh-CN" dirty="0"/>
          </a:p>
          <a:p>
            <a:r>
              <a:rPr lang="en-US" altLang="zh-CN" dirty="0" err="1"/>
              <a:t>RTTpred</a:t>
            </a:r>
            <a:r>
              <a:rPr lang="en-US" altLang="zh-CN" dirty="0"/>
              <a:t> = S(t)(1+O(t)),O(t)</a:t>
            </a:r>
            <a:r>
              <a:rPr lang="zh-CN" altLang="en-US" dirty="0"/>
              <a:t>为神经网络输出</a:t>
            </a:r>
            <a:endParaRPr lang="en-US" altLang="zh-CN" dirty="0"/>
          </a:p>
          <a:p>
            <a:r>
              <a:rPr lang="en-US" altLang="zh-CN" dirty="0"/>
              <a:t>MSE</a:t>
            </a:r>
            <a:r>
              <a:rPr lang="zh-CN" altLang="en-US" dirty="0"/>
              <a:t>指标</a:t>
            </a:r>
            <a:r>
              <a:rPr lang="en-US" altLang="zh-CN" dirty="0"/>
              <a:t>=|O(t)-Lt|/(Lt+1)</a:t>
            </a:r>
            <a:endParaRPr lang="zh-CN" altLang="en-US" dirty="0"/>
          </a:p>
        </p:txBody>
      </p:sp>
      <p:sp>
        <p:nvSpPr>
          <p:cNvPr id="9" name="文本框 8">
            <a:extLst>
              <a:ext uri="{FF2B5EF4-FFF2-40B4-BE49-F238E27FC236}">
                <a16:creationId xmlns:a16="http://schemas.microsoft.com/office/drawing/2014/main" id="{96DEF16D-5BCB-4114-95E8-1EA0B6622C60}"/>
              </a:ext>
            </a:extLst>
          </p:cNvPr>
          <p:cNvSpPr txBox="1"/>
          <p:nvPr/>
        </p:nvSpPr>
        <p:spPr>
          <a:xfrm>
            <a:off x="989045" y="4559559"/>
            <a:ext cx="8497077" cy="923330"/>
          </a:xfrm>
          <a:prstGeom prst="rect">
            <a:avLst/>
          </a:prstGeom>
          <a:noFill/>
        </p:spPr>
        <p:txBody>
          <a:bodyPr wrap="square" rtlCol="0">
            <a:spAutoFit/>
          </a:bodyPr>
          <a:lstStyle/>
          <a:p>
            <a:r>
              <a:rPr lang="zh-CN" altLang="en-US" dirty="0"/>
              <a:t>对于处理后的标签值大多数都处在</a:t>
            </a:r>
            <a:r>
              <a:rPr lang="en-US" altLang="zh-CN" dirty="0"/>
              <a:t>-0.02</a:t>
            </a:r>
            <a:r>
              <a:rPr lang="zh-CN" altLang="en-US" dirty="0"/>
              <a:t>到</a:t>
            </a:r>
            <a:r>
              <a:rPr lang="en-US" altLang="zh-CN" dirty="0"/>
              <a:t>0.02</a:t>
            </a:r>
            <a:r>
              <a:rPr lang="zh-CN" altLang="en-US" dirty="0"/>
              <a:t>之间，为防止过拟合，我们根据数据绝对值大小分为四段，</a:t>
            </a:r>
            <a:r>
              <a:rPr lang="en-US" altLang="zh-CN" dirty="0"/>
              <a:t>[0,0.02);[0.02,0.08);[0.08,0.15);[0.15,inf),</a:t>
            </a:r>
            <a:r>
              <a:rPr lang="zh-CN" altLang="en-US" dirty="0"/>
              <a:t>统计每段里面的数量，在根据数量最小的值对每段进行采样作为最终的数据集</a:t>
            </a:r>
          </a:p>
        </p:txBody>
      </p:sp>
      <p:sp>
        <p:nvSpPr>
          <p:cNvPr id="10" name="文本框 9">
            <a:extLst>
              <a:ext uri="{FF2B5EF4-FFF2-40B4-BE49-F238E27FC236}">
                <a16:creationId xmlns:a16="http://schemas.microsoft.com/office/drawing/2014/main" id="{6AC11BFE-9F4A-46AF-8864-AA6CC4467B4C}"/>
              </a:ext>
            </a:extLst>
          </p:cNvPr>
          <p:cNvSpPr txBox="1"/>
          <p:nvPr/>
        </p:nvSpPr>
        <p:spPr>
          <a:xfrm>
            <a:off x="533185" y="5926449"/>
            <a:ext cx="6096000" cy="646331"/>
          </a:xfrm>
          <a:prstGeom prst="rect">
            <a:avLst/>
          </a:prstGeom>
          <a:noFill/>
        </p:spPr>
        <p:txBody>
          <a:bodyPr wrap="square">
            <a:spAutoFit/>
          </a:bodyPr>
          <a:lstStyle/>
          <a:p>
            <a:r>
              <a:rPr lang="zh-CN" altLang="en-US" dirty="0">
                <a:hlinkClick r:id="rId4"/>
              </a:rPr>
              <a:t>一种基于</a:t>
            </a:r>
            <a:r>
              <a:rPr lang="en-US" altLang="zh-CN" dirty="0">
                <a:hlinkClick r:id="rId4"/>
              </a:rPr>
              <a:t>RNN</a:t>
            </a:r>
            <a:r>
              <a:rPr lang="zh-CN" altLang="en-US" dirty="0">
                <a:hlinkClick r:id="rId4"/>
              </a:rPr>
              <a:t>神经网络的</a:t>
            </a:r>
            <a:r>
              <a:rPr lang="en-US" altLang="zh-CN" dirty="0">
                <a:hlinkClick r:id="rId4"/>
              </a:rPr>
              <a:t>RTT</a:t>
            </a:r>
            <a:r>
              <a:rPr lang="zh-CN" altLang="en-US" dirty="0">
                <a:hlinkClick r:id="rId4"/>
              </a:rPr>
              <a:t>预测方法</a:t>
            </a:r>
            <a:r>
              <a:rPr lang="en-US" altLang="zh-CN" dirty="0">
                <a:hlinkClick r:id="rId4"/>
              </a:rPr>
              <a:t>_</a:t>
            </a:r>
            <a:r>
              <a:rPr lang="zh-CN" altLang="en-US" dirty="0">
                <a:hlinkClick r:id="rId4"/>
              </a:rPr>
              <a:t>专利查询 </a:t>
            </a:r>
            <a:r>
              <a:rPr lang="en-US" altLang="zh-CN" dirty="0">
                <a:hlinkClick r:id="rId4"/>
              </a:rPr>
              <a:t>- </a:t>
            </a:r>
            <a:r>
              <a:rPr lang="zh-CN" altLang="en-US" dirty="0">
                <a:hlinkClick r:id="rId4"/>
              </a:rPr>
              <a:t>企查查 </a:t>
            </a:r>
            <a:r>
              <a:rPr lang="en-US" altLang="zh-CN" dirty="0">
                <a:hlinkClick r:id="rId4"/>
              </a:rPr>
              <a:t>(qcc.com)</a:t>
            </a:r>
            <a:endParaRPr lang="zh-CN" altLang="en-US" dirty="0"/>
          </a:p>
        </p:txBody>
      </p:sp>
    </p:spTree>
    <p:extLst>
      <p:ext uri="{BB962C8B-B14F-4D97-AF65-F5344CB8AC3E}">
        <p14:creationId xmlns:p14="http://schemas.microsoft.com/office/powerpoint/2010/main" val="1012977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E28776B-AEE9-4649-B6A2-CC68BD134FC0}"/>
              </a:ext>
            </a:extLst>
          </p:cNvPr>
          <p:cNvSpPr txBox="1"/>
          <p:nvPr/>
        </p:nvSpPr>
        <p:spPr>
          <a:xfrm>
            <a:off x="1051249" y="447869"/>
            <a:ext cx="8876522" cy="646331"/>
          </a:xfrm>
          <a:prstGeom prst="rect">
            <a:avLst/>
          </a:prstGeom>
          <a:noFill/>
        </p:spPr>
        <p:txBody>
          <a:bodyPr wrap="square" rtlCol="0">
            <a:spAutoFit/>
          </a:bodyPr>
          <a:lstStyle/>
          <a:p>
            <a:r>
              <a:rPr lang="en-US" altLang="zh-CN" dirty="0"/>
              <a:t>2</a:t>
            </a:r>
            <a:r>
              <a:rPr lang="zh-CN" altLang="en-US" dirty="0"/>
              <a:t>针对于预测网络模型上，我们选取了适中大小神经网络，一共有两层，第一层为</a:t>
            </a:r>
            <a:r>
              <a:rPr lang="en-US" altLang="zh-CN" dirty="0"/>
              <a:t>LSTM</a:t>
            </a:r>
            <a:r>
              <a:rPr lang="zh-CN" altLang="en-US" dirty="0"/>
              <a:t>，一共三个</a:t>
            </a:r>
            <a:r>
              <a:rPr lang="en-US" altLang="zh-CN" dirty="0" err="1"/>
              <a:t>LSTMcell</a:t>
            </a:r>
            <a:r>
              <a:rPr lang="zh-CN" altLang="en-US" dirty="0"/>
              <a:t>，第二层为</a:t>
            </a:r>
            <a:r>
              <a:rPr lang="en-US" altLang="zh-CN" dirty="0"/>
              <a:t>Linear</a:t>
            </a:r>
            <a:endParaRPr lang="zh-CN" altLang="en-US" dirty="0"/>
          </a:p>
        </p:txBody>
      </p:sp>
      <p:sp>
        <p:nvSpPr>
          <p:cNvPr id="3" name="文本框 2">
            <a:extLst>
              <a:ext uri="{FF2B5EF4-FFF2-40B4-BE49-F238E27FC236}">
                <a16:creationId xmlns:a16="http://schemas.microsoft.com/office/drawing/2014/main" id="{19B12629-FC87-4863-A21B-BDEDB2E7EDF1}"/>
              </a:ext>
            </a:extLst>
          </p:cNvPr>
          <p:cNvSpPr txBox="1"/>
          <p:nvPr/>
        </p:nvSpPr>
        <p:spPr>
          <a:xfrm>
            <a:off x="1125894" y="1418253"/>
            <a:ext cx="7333861" cy="1200329"/>
          </a:xfrm>
          <a:prstGeom prst="rect">
            <a:avLst/>
          </a:prstGeom>
          <a:noFill/>
        </p:spPr>
        <p:txBody>
          <a:bodyPr wrap="square" rtlCol="0">
            <a:spAutoFit/>
          </a:bodyPr>
          <a:lstStyle/>
          <a:p>
            <a:r>
              <a:rPr lang="zh-CN" altLang="en-US" dirty="0"/>
              <a:t>训练：通过</a:t>
            </a:r>
            <a:r>
              <a:rPr lang="en-US" altLang="zh-CN" dirty="0"/>
              <a:t>ns3</a:t>
            </a:r>
            <a:r>
              <a:rPr lang="zh-CN" altLang="en-US" dirty="0"/>
              <a:t>仿真平台调用</a:t>
            </a:r>
            <a:r>
              <a:rPr lang="en-US" altLang="zh-CN" dirty="0"/>
              <a:t>timely</a:t>
            </a:r>
            <a:r>
              <a:rPr lang="zh-CN" altLang="en-US" dirty="0"/>
              <a:t>算法的获取</a:t>
            </a:r>
            <a:r>
              <a:rPr lang="en-US" altLang="zh-CN" dirty="0" err="1"/>
              <a:t>rtt</a:t>
            </a:r>
            <a:r>
              <a:rPr lang="zh-CN" altLang="en-US" dirty="0"/>
              <a:t>数据，经处理后大概有</a:t>
            </a:r>
            <a:r>
              <a:rPr lang="en-US" altLang="zh-CN" dirty="0"/>
              <a:t>10000</a:t>
            </a:r>
            <a:r>
              <a:rPr lang="zh-CN" altLang="en-US" dirty="0"/>
              <a:t>个，将后</a:t>
            </a:r>
            <a:r>
              <a:rPr lang="en-US" altLang="zh-CN" dirty="0"/>
              <a:t>2000</a:t>
            </a:r>
            <a:r>
              <a:rPr lang="zh-CN" altLang="en-US" dirty="0"/>
              <a:t>个数据作为测试，其余用于训练，</a:t>
            </a:r>
            <a:r>
              <a:rPr lang="en-US" altLang="zh-CN" dirty="0"/>
              <a:t>MSE</a:t>
            </a:r>
            <a:r>
              <a:rPr lang="zh-CN" altLang="en-US" dirty="0"/>
              <a:t>指标如下</a:t>
            </a:r>
            <a:endParaRPr lang="en-US" altLang="zh-CN" dirty="0"/>
          </a:p>
          <a:p>
            <a:r>
              <a:rPr lang="en-US" altLang="zh-CN" dirty="0"/>
              <a:t>tensor(0.0461) </a:t>
            </a:r>
            <a:r>
              <a:rPr lang="zh-CN" altLang="en-US" dirty="0"/>
              <a:t>训练集预测准确度</a:t>
            </a:r>
            <a:r>
              <a:rPr lang="en-US" altLang="zh-CN" dirty="0"/>
              <a:t>95.39%</a:t>
            </a:r>
            <a:br>
              <a:rPr lang="en-US" altLang="zh-CN" dirty="0"/>
            </a:br>
            <a:r>
              <a:rPr lang="en-US" altLang="zh-CN" dirty="0"/>
              <a:t>tensor(0.0911)</a:t>
            </a:r>
            <a:r>
              <a:rPr lang="zh-CN" altLang="en-US" dirty="0"/>
              <a:t>测试集预测准确度</a:t>
            </a:r>
            <a:r>
              <a:rPr lang="en-US" altLang="zh-CN" dirty="0"/>
              <a:t>90.89%</a:t>
            </a:r>
            <a:endParaRPr lang="zh-CN" altLang="en-US" dirty="0"/>
          </a:p>
        </p:txBody>
      </p:sp>
      <p:pic>
        <p:nvPicPr>
          <p:cNvPr id="7" name="图片 6">
            <a:extLst>
              <a:ext uri="{FF2B5EF4-FFF2-40B4-BE49-F238E27FC236}">
                <a16:creationId xmlns:a16="http://schemas.microsoft.com/office/drawing/2014/main" id="{6DF8DF58-6913-43B2-9753-11EDF6724411}"/>
              </a:ext>
            </a:extLst>
          </p:cNvPr>
          <p:cNvPicPr>
            <a:picLocks noChangeAspect="1"/>
          </p:cNvPicPr>
          <p:nvPr/>
        </p:nvPicPr>
        <p:blipFill>
          <a:blip r:embed="rId2"/>
          <a:stretch>
            <a:fillRect/>
          </a:stretch>
        </p:blipFill>
        <p:spPr>
          <a:xfrm>
            <a:off x="536578" y="2848174"/>
            <a:ext cx="5185424" cy="3280697"/>
          </a:xfrm>
          <a:prstGeom prst="rect">
            <a:avLst/>
          </a:prstGeom>
        </p:spPr>
      </p:pic>
      <p:pic>
        <p:nvPicPr>
          <p:cNvPr id="9" name="图片 8">
            <a:extLst>
              <a:ext uri="{FF2B5EF4-FFF2-40B4-BE49-F238E27FC236}">
                <a16:creationId xmlns:a16="http://schemas.microsoft.com/office/drawing/2014/main" id="{7327031D-DA18-4ADB-B63B-D1A8D203D025}"/>
              </a:ext>
            </a:extLst>
          </p:cNvPr>
          <p:cNvPicPr>
            <a:picLocks noChangeAspect="1"/>
          </p:cNvPicPr>
          <p:nvPr/>
        </p:nvPicPr>
        <p:blipFill>
          <a:blip r:embed="rId3"/>
          <a:stretch>
            <a:fillRect/>
          </a:stretch>
        </p:blipFill>
        <p:spPr>
          <a:xfrm>
            <a:off x="6222031" y="2873054"/>
            <a:ext cx="5185424" cy="3280697"/>
          </a:xfrm>
          <a:prstGeom prst="rect">
            <a:avLst/>
          </a:prstGeom>
        </p:spPr>
      </p:pic>
      <p:sp>
        <p:nvSpPr>
          <p:cNvPr id="8" name="文本框 7">
            <a:extLst>
              <a:ext uri="{FF2B5EF4-FFF2-40B4-BE49-F238E27FC236}">
                <a16:creationId xmlns:a16="http://schemas.microsoft.com/office/drawing/2014/main" id="{3B1E75F5-1A08-4473-A699-ABE52AEB8831}"/>
              </a:ext>
            </a:extLst>
          </p:cNvPr>
          <p:cNvSpPr txBox="1"/>
          <p:nvPr/>
        </p:nvSpPr>
        <p:spPr>
          <a:xfrm>
            <a:off x="6222031" y="2017177"/>
            <a:ext cx="6077339" cy="830997"/>
          </a:xfrm>
          <a:prstGeom prst="rect">
            <a:avLst/>
          </a:prstGeom>
          <a:noFill/>
        </p:spPr>
        <p:txBody>
          <a:bodyPr wrap="square">
            <a:spAutoFit/>
          </a:bodyPr>
          <a:lstStyle/>
          <a:p>
            <a:r>
              <a:rPr lang="zh-CN" altLang="en-US" sz="1200" dirty="0"/>
              <a:t>model(</a:t>
            </a:r>
          </a:p>
          <a:p>
            <a:r>
              <a:rPr lang="zh-CN" altLang="en-US" sz="1200" dirty="0"/>
              <a:t>  (lstm): LSTM(1, 32, batch_first=True)</a:t>
            </a:r>
          </a:p>
          <a:p>
            <a:r>
              <a:rPr lang="zh-CN" altLang="en-US" sz="1200" dirty="0"/>
              <a:t>  (linear0): Linear(in_features=32, out_features=1, bias=True)</a:t>
            </a:r>
          </a:p>
          <a:p>
            <a:r>
              <a:rPr lang="zh-CN" altLang="en-US" sz="1200" dirty="0"/>
              <a:t>)</a:t>
            </a:r>
          </a:p>
        </p:txBody>
      </p:sp>
    </p:spTree>
    <p:extLst>
      <p:ext uri="{BB962C8B-B14F-4D97-AF65-F5344CB8AC3E}">
        <p14:creationId xmlns:p14="http://schemas.microsoft.com/office/powerpoint/2010/main" val="1850399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86F1E65-8EF1-4F58-A9D7-C51DFCC7E392}"/>
              </a:ext>
            </a:extLst>
          </p:cNvPr>
          <p:cNvSpPr txBox="1"/>
          <p:nvPr/>
        </p:nvSpPr>
        <p:spPr>
          <a:xfrm>
            <a:off x="716077" y="520815"/>
            <a:ext cx="6094990" cy="369332"/>
          </a:xfrm>
          <a:prstGeom prst="rect">
            <a:avLst/>
          </a:prstGeom>
          <a:noFill/>
        </p:spPr>
        <p:txBody>
          <a:bodyPr wrap="square">
            <a:spAutoFit/>
          </a:bodyPr>
          <a:lstStyle/>
          <a:p>
            <a:r>
              <a:rPr lang="zh-CN" altLang="en-US" dirty="0"/>
              <a:t>网络计算模块</a:t>
            </a:r>
          </a:p>
        </p:txBody>
      </p:sp>
      <p:sp>
        <p:nvSpPr>
          <p:cNvPr id="4" name="文本框 3">
            <a:extLst>
              <a:ext uri="{FF2B5EF4-FFF2-40B4-BE49-F238E27FC236}">
                <a16:creationId xmlns:a16="http://schemas.microsoft.com/office/drawing/2014/main" id="{7F5E4D32-7C05-4666-B806-E50D4348CD05}"/>
              </a:ext>
            </a:extLst>
          </p:cNvPr>
          <p:cNvSpPr txBox="1"/>
          <p:nvPr/>
        </p:nvSpPr>
        <p:spPr>
          <a:xfrm>
            <a:off x="823566" y="1283793"/>
            <a:ext cx="2513086" cy="923330"/>
          </a:xfrm>
          <a:prstGeom prst="rect">
            <a:avLst/>
          </a:prstGeom>
          <a:noFill/>
        </p:spPr>
        <p:txBody>
          <a:bodyPr wrap="square" rtlCol="0">
            <a:spAutoFit/>
          </a:bodyPr>
          <a:lstStyle/>
          <a:p>
            <a:r>
              <a:rPr lang="zh-CN" altLang="en-US" dirty="0"/>
              <a:t>该模块是根据接收方反馈的信息来获取该路径下的拥塞信息</a:t>
            </a:r>
          </a:p>
        </p:txBody>
      </p:sp>
      <p:sp>
        <p:nvSpPr>
          <p:cNvPr id="5" name="文本框 4">
            <a:extLst>
              <a:ext uri="{FF2B5EF4-FFF2-40B4-BE49-F238E27FC236}">
                <a16:creationId xmlns:a16="http://schemas.microsoft.com/office/drawing/2014/main" id="{95C998AB-6095-4B28-87FF-59DA29E6BAE2}"/>
              </a:ext>
            </a:extLst>
          </p:cNvPr>
          <p:cNvSpPr txBox="1"/>
          <p:nvPr/>
        </p:nvSpPr>
        <p:spPr>
          <a:xfrm>
            <a:off x="3693934" y="1329960"/>
            <a:ext cx="4438776" cy="1754326"/>
          </a:xfrm>
          <a:prstGeom prst="rect">
            <a:avLst/>
          </a:prstGeom>
          <a:noFill/>
        </p:spPr>
        <p:txBody>
          <a:bodyPr wrap="square" rtlCol="0">
            <a:spAutoFit/>
          </a:bodyPr>
          <a:lstStyle/>
          <a:p>
            <a:r>
              <a:rPr lang="zh-CN" altLang="en-US" dirty="0"/>
              <a:t>①</a:t>
            </a:r>
            <a:r>
              <a:rPr lang="en-US" altLang="zh-CN" dirty="0"/>
              <a:t>RTT</a:t>
            </a:r>
            <a:r>
              <a:rPr lang="zh-CN" altLang="en-US" dirty="0"/>
              <a:t>与零网络负载</a:t>
            </a:r>
            <a:r>
              <a:rPr lang="en-US" altLang="zh-CN" dirty="0"/>
              <a:t>RTT</a:t>
            </a:r>
          </a:p>
          <a:p>
            <a:r>
              <a:rPr lang="zh-CN" altLang="en-US" dirty="0"/>
              <a:t>②</a:t>
            </a:r>
            <a:r>
              <a:rPr lang="en-US" altLang="zh-CN" dirty="0"/>
              <a:t>ECN</a:t>
            </a:r>
            <a:r>
              <a:rPr lang="zh-CN" altLang="en-US" dirty="0"/>
              <a:t>标记概率（我认为这个可以设置为一个动态变化量，例如一个流中有很多报文，每十个报文一组，观察发送过程中每组拥塞标记概率，根据概率的变化反应路径拥塞变化）</a:t>
            </a:r>
          </a:p>
        </p:txBody>
      </p:sp>
    </p:spTree>
    <p:extLst>
      <p:ext uri="{BB962C8B-B14F-4D97-AF65-F5344CB8AC3E}">
        <p14:creationId xmlns:p14="http://schemas.microsoft.com/office/powerpoint/2010/main" val="10958533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DAF8DF7-011D-46AD-8C51-D55BEBFF74A0}"/>
              </a:ext>
            </a:extLst>
          </p:cNvPr>
          <p:cNvSpPr txBox="1"/>
          <p:nvPr/>
        </p:nvSpPr>
        <p:spPr>
          <a:xfrm>
            <a:off x="304800" y="422988"/>
            <a:ext cx="5915608" cy="646331"/>
          </a:xfrm>
          <a:prstGeom prst="rect">
            <a:avLst/>
          </a:prstGeom>
          <a:noFill/>
        </p:spPr>
        <p:txBody>
          <a:bodyPr wrap="square" rtlCol="0">
            <a:spAutoFit/>
          </a:bodyPr>
          <a:lstStyle/>
          <a:p>
            <a:r>
              <a:rPr lang="en-US" altLang="zh-CN" dirty="0"/>
              <a:t>DIP</a:t>
            </a:r>
            <a:r>
              <a:rPr lang="zh-CN" altLang="en-US" dirty="0"/>
              <a:t>速率控制模块：</a:t>
            </a:r>
            <a:endParaRPr lang="en-US" altLang="zh-CN" dirty="0"/>
          </a:p>
          <a:p>
            <a:endParaRPr lang="zh-CN" altLang="en-US" dirty="0"/>
          </a:p>
        </p:txBody>
      </p:sp>
      <p:sp>
        <p:nvSpPr>
          <p:cNvPr id="3" name="文本框 2">
            <a:extLst>
              <a:ext uri="{FF2B5EF4-FFF2-40B4-BE49-F238E27FC236}">
                <a16:creationId xmlns:a16="http://schemas.microsoft.com/office/drawing/2014/main" id="{2C38F0CB-0D6A-49E0-9159-D0417333E82D}"/>
              </a:ext>
            </a:extLst>
          </p:cNvPr>
          <p:cNvSpPr txBox="1"/>
          <p:nvPr/>
        </p:nvSpPr>
        <p:spPr>
          <a:xfrm>
            <a:off x="485192" y="1069319"/>
            <a:ext cx="3968620" cy="646331"/>
          </a:xfrm>
          <a:prstGeom prst="rect">
            <a:avLst/>
          </a:prstGeom>
          <a:noFill/>
        </p:spPr>
        <p:txBody>
          <a:bodyPr wrap="square" rtlCol="0">
            <a:spAutoFit/>
          </a:bodyPr>
          <a:lstStyle/>
          <a:p>
            <a:r>
              <a:rPr lang="en-US" altLang="zh-CN" dirty="0"/>
              <a:t>NS3</a:t>
            </a:r>
            <a:r>
              <a:rPr lang="zh-CN" altLang="en-US" dirty="0"/>
              <a:t>初始速率：</a:t>
            </a:r>
            <a:endParaRPr lang="en-US" altLang="zh-CN" dirty="0"/>
          </a:p>
          <a:p>
            <a:endParaRPr lang="zh-CN" altLang="en-US" dirty="0"/>
          </a:p>
        </p:txBody>
      </p:sp>
      <p:pic>
        <p:nvPicPr>
          <p:cNvPr id="5" name="图片 4">
            <a:extLst>
              <a:ext uri="{FF2B5EF4-FFF2-40B4-BE49-F238E27FC236}">
                <a16:creationId xmlns:a16="http://schemas.microsoft.com/office/drawing/2014/main" id="{4582CC0C-EC71-43BB-B1D6-326D7ABEB890}"/>
              </a:ext>
            </a:extLst>
          </p:cNvPr>
          <p:cNvPicPr>
            <a:picLocks noChangeAspect="1"/>
          </p:cNvPicPr>
          <p:nvPr/>
        </p:nvPicPr>
        <p:blipFill>
          <a:blip r:embed="rId2"/>
          <a:stretch>
            <a:fillRect/>
          </a:stretch>
        </p:blipFill>
        <p:spPr>
          <a:xfrm>
            <a:off x="2678451" y="1331149"/>
            <a:ext cx="4819685" cy="5029237"/>
          </a:xfrm>
          <a:prstGeom prst="rect">
            <a:avLst/>
          </a:prstGeom>
        </p:spPr>
      </p:pic>
    </p:spTree>
    <p:extLst>
      <p:ext uri="{BB962C8B-B14F-4D97-AF65-F5344CB8AC3E}">
        <p14:creationId xmlns:p14="http://schemas.microsoft.com/office/powerpoint/2010/main" val="34431216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2AC11D2-14CB-4760-9177-738C87539F10}"/>
              </a:ext>
            </a:extLst>
          </p:cNvPr>
          <p:cNvSpPr txBox="1"/>
          <p:nvPr/>
        </p:nvSpPr>
        <p:spPr>
          <a:xfrm>
            <a:off x="796211" y="678024"/>
            <a:ext cx="8814319" cy="923330"/>
          </a:xfrm>
          <a:prstGeom prst="rect">
            <a:avLst/>
          </a:prstGeom>
          <a:noFill/>
        </p:spPr>
        <p:txBody>
          <a:bodyPr wrap="square" rtlCol="0">
            <a:spAutoFit/>
          </a:bodyPr>
          <a:lstStyle/>
          <a:p>
            <a:r>
              <a:rPr lang="zh-CN" altLang="en-US" dirty="0"/>
              <a:t>基于</a:t>
            </a:r>
            <a:r>
              <a:rPr lang="en-US" altLang="zh-CN" dirty="0"/>
              <a:t>RTT</a:t>
            </a:r>
            <a:r>
              <a:rPr lang="zh-CN" altLang="en-US" dirty="0"/>
              <a:t>的终端拥塞控制算法</a:t>
            </a:r>
            <a:r>
              <a:rPr lang="en-US" altLang="zh-CN" dirty="0"/>
              <a:t>(TIMELY,DIP)</a:t>
            </a:r>
            <a:r>
              <a:rPr lang="zh-CN" altLang="en-US" dirty="0"/>
              <a:t>仿真时都经常观察到一种现象</a:t>
            </a:r>
            <a:r>
              <a:rPr lang="en-US" altLang="zh-CN" dirty="0"/>
              <a:t>,</a:t>
            </a:r>
            <a:r>
              <a:rPr lang="zh-CN" altLang="en-US" dirty="0"/>
              <a:t>即最终结果的</a:t>
            </a:r>
            <a:r>
              <a:rPr lang="en-US" altLang="zh-CN" dirty="0"/>
              <a:t>RTT</a:t>
            </a:r>
            <a:r>
              <a:rPr lang="zh-CN" altLang="en-US" dirty="0"/>
              <a:t>时延会按照忽大忽小的波浪状的形状变化，如下图：</a:t>
            </a:r>
            <a:endParaRPr lang="en-US" altLang="zh-CN" dirty="0"/>
          </a:p>
          <a:p>
            <a:endParaRPr lang="zh-CN" altLang="en-US" dirty="0"/>
          </a:p>
        </p:txBody>
      </p:sp>
      <p:pic>
        <p:nvPicPr>
          <p:cNvPr id="4" name="图片 3">
            <a:extLst>
              <a:ext uri="{FF2B5EF4-FFF2-40B4-BE49-F238E27FC236}">
                <a16:creationId xmlns:a16="http://schemas.microsoft.com/office/drawing/2014/main" id="{51579BC6-57A6-4EDC-8E22-C341C1B006CF}"/>
              </a:ext>
            </a:extLst>
          </p:cNvPr>
          <p:cNvPicPr>
            <a:picLocks noChangeAspect="1"/>
          </p:cNvPicPr>
          <p:nvPr/>
        </p:nvPicPr>
        <p:blipFill>
          <a:blip r:embed="rId2"/>
          <a:stretch>
            <a:fillRect/>
          </a:stretch>
        </p:blipFill>
        <p:spPr>
          <a:xfrm>
            <a:off x="945501" y="1675899"/>
            <a:ext cx="5615763" cy="3412396"/>
          </a:xfrm>
          <a:prstGeom prst="rect">
            <a:avLst/>
          </a:prstGeom>
        </p:spPr>
      </p:pic>
      <p:pic>
        <p:nvPicPr>
          <p:cNvPr id="6" name="图片 5">
            <a:extLst>
              <a:ext uri="{FF2B5EF4-FFF2-40B4-BE49-F238E27FC236}">
                <a16:creationId xmlns:a16="http://schemas.microsoft.com/office/drawing/2014/main" id="{DD199CA1-12F0-4D22-AB86-40D4370B4A7E}"/>
              </a:ext>
            </a:extLst>
          </p:cNvPr>
          <p:cNvPicPr>
            <a:picLocks noChangeAspect="1"/>
          </p:cNvPicPr>
          <p:nvPr/>
        </p:nvPicPr>
        <p:blipFill>
          <a:blip r:embed="rId3"/>
          <a:stretch>
            <a:fillRect/>
          </a:stretch>
        </p:blipFill>
        <p:spPr>
          <a:xfrm>
            <a:off x="7049994" y="1809130"/>
            <a:ext cx="4084537" cy="3473765"/>
          </a:xfrm>
          <a:prstGeom prst="rect">
            <a:avLst/>
          </a:prstGeom>
        </p:spPr>
      </p:pic>
      <p:sp>
        <p:nvSpPr>
          <p:cNvPr id="9" name="文本框 8">
            <a:extLst>
              <a:ext uri="{FF2B5EF4-FFF2-40B4-BE49-F238E27FC236}">
                <a16:creationId xmlns:a16="http://schemas.microsoft.com/office/drawing/2014/main" id="{D1C2BBBB-DC43-45B9-BFA8-E0A4D1E6EDCD}"/>
              </a:ext>
            </a:extLst>
          </p:cNvPr>
          <p:cNvSpPr txBox="1"/>
          <p:nvPr/>
        </p:nvSpPr>
        <p:spPr>
          <a:xfrm>
            <a:off x="2021633" y="5492620"/>
            <a:ext cx="1573763" cy="369332"/>
          </a:xfrm>
          <a:prstGeom prst="rect">
            <a:avLst/>
          </a:prstGeom>
          <a:noFill/>
        </p:spPr>
        <p:txBody>
          <a:bodyPr wrap="square" rtlCol="0">
            <a:spAutoFit/>
          </a:bodyPr>
          <a:lstStyle/>
          <a:p>
            <a:r>
              <a:rPr lang="en-US" altLang="zh-CN" dirty="0"/>
              <a:t>timely</a:t>
            </a:r>
            <a:endParaRPr lang="zh-CN" altLang="en-US" dirty="0"/>
          </a:p>
        </p:txBody>
      </p:sp>
      <p:sp>
        <p:nvSpPr>
          <p:cNvPr id="10" name="文本框 9">
            <a:extLst>
              <a:ext uri="{FF2B5EF4-FFF2-40B4-BE49-F238E27FC236}">
                <a16:creationId xmlns:a16="http://schemas.microsoft.com/office/drawing/2014/main" id="{24606980-8E76-4764-9CB1-07BCA35D2F08}"/>
              </a:ext>
            </a:extLst>
          </p:cNvPr>
          <p:cNvSpPr txBox="1"/>
          <p:nvPr/>
        </p:nvSpPr>
        <p:spPr>
          <a:xfrm>
            <a:off x="7184571" y="5617029"/>
            <a:ext cx="2469502" cy="369332"/>
          </a:xfrm>
          <a:prstGeom prst="rect">
            <a:avLst/>
          </a:prstGeom>
          <a:noFill/>
        </p:spPr>
        <p:txBody>
          <a:bodyPr wrap="square" rtlCol="0">
            <a:spAutoFit/>
          </a:bodyPr>
          <a:lstStyle/>
          <a:p>
            <a:r>
              <a:rPr lang="en-US" altLang="zh-CN" dirty="0"/>
              <a:t>dip</a:t>
            </a:r>
            <a:endParaRPr lang="zh-CN" altLang="en-US" dirty="0"/>
          </a:p>
        </p:txBody>
      </p:sp>
    </p:spTree>
    <p:extLst>
      <p:ext uri="{BB962C8B-B14F-4D97-AF65-F5344CB8AC3E}">
        <p14:creationId xmlns:p14="http://schemas.microsoft.com/office/powerpoint/2010/main" val="13072684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0B6C691-79CB-43ED-81E1-D421E2881436}"/>
              </a:ext>
            </a:extLst>
          </p:cNvPr>
          <p:cNvPicPr>
            <a:picLocks noChangeAspect="1"/>
          </p:cNvPicPr>
          <p:nvPr/>
        </p:nvPicPr>
        <p:blipFill>
          <a:blip r:embed="rId2"/>
          <a:stretch>
            <a:fillRect/>
          </a:stretch>
        </p:blipFill>
        <p:spPr>
          <a:xfrm>
            <a:off x="938958" y="2276254"/>
            <a:ext cx="6973402" cy="4020568"/>
          </a:xfrm>
          <a:prstGeom prst="rect">
            <a:avLst/>
          </a:prstGeom>
        </p:spPr>
      </p:pic>
      <p:sp>
        <p:nvSpPr>
          <p:cNvPr id="4" name="文本框 3">
            <a:extLst>
              <a:ext uri="{FF2B5EF4-FFF2-40B4-BE49-F238E27FC236}">
                <a16:creationId xmlns:a16="http://schemas.microsoft.com/office/drawing/2014/main" id="{3E3AB6A9-BB00-4DB9-BC6C-0C2504436FD9}"/>
              </a:ext>
            </a:extLst>
          </p:cNvPr>
          <p:cNvSpPr txBox="1"/>
          <p:nvPr/>
        </p:nvSpPr>
        <p:spPr>
          <a:xfrm>
            <a:off x="572278" y="329682"/>
            <a:ext cx="5449077" cy="369332"/>
          </a:xfrm>
          <a:prstGeom prst="rect">
            <a:avLst/>
          </a:prstGeom>
          <a:noFill/>
        </p:spPr>
        <p:txBody>
          <a:bodyPr wrap="square" rtlCol="0">
            <a:spAutoFit/>
          </a:bodyPr>
          <a:lstStyle/>
          <a:p>
            <a:r>
              <a:rPr lang="en-US" altLang="zh-CN" dirty="0"/>
              <a:t>DCTCP</a:t>
            </a:r>
            <a:r>
              <a:rPr lang="zh-CN" altLang="en-US" dirty="0"/>
              <a:t>算法时延</a:t>
            </a:r>
            <a:r>
              <a:rPr lang="en-US" altLang="zh-CN" dirty="0"/>
              <a:t>RTT</a:t>
            </a:r>
            <a:r>
              <a:rPr lang="zh-CN" altLang="en-US" dirty="0"/>
              <a:t>如下图，相较下变化更为平稳</a:t>
            </a:r>
          </a:p>
        </p:txBody>
      </p:sp>
    </p:spTree>
    <p:extLst>
      <p:ext uri="{BB962C8B-B14F-4D97-AF65-F5344CB8AC3E}">
        <p14:creationId xmlns:p14="http://schemas.microsoft.com/office/powerpoint/2010/main" val="8253025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A04E8BD-47F4-41BB-A0A8-4AF69766AC71}"/>
              </a:ext>
            </a:extLst>
          </p:cNvPr>
          <p:cNvSpPr txBox="1"/>
          <p:nvPr/>
        </p:nvSpPr>
        <p:spPr>
          <a:xfrm>
            <a:off x="404325" y="292359"/>
            <a:ext cx="7427167" cy="369332"/>
          </a:xfrm>
          <a:prstGeom prst="rect">
            <a:avLst/>
          </a:prstGeom>
          <a:noFill/>
        </p:spPr>
        <p:txBody>
          <a:bodyPr wrap="square" rtlCol="0">
            <a:spAutoFit/>
          </a:bodyPr>
          <a:lstStyle/>
          <a:p>
            <a:r>
              <a:rPr lang="en-US" altLang="zh-CN" dirty="0" err="1"/>
              <a:t>PIDnn</a:t>
            </a:r>
            <a:endParaRPr lang="en-US" altLang="zh-CN" dirty="0"/>
          </a:p>
        </p:txBody>
      </p:sp>
      <p:pic>
        <p:nvPicPr>
          <p:cNvPr id="1026" name="Picture 2">
            <a:extLst>
              <a:ext uri="{FF2B5EF4-FFF2-40B4-BE49-F238E27FC236}">
                <a16:creationId xmlns:a16="http://schemas.microsoft.com/office/drawing/2014/main" id="{BA013D6F-62B4-491C-AD62-CD7513B475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452" y="1294201"/>
            <a:ext cx="7971259" cy="3530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3290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FCDBDDA0-9375-409D-BA6B-CCE70D07DCE3}"/>
                  </a:ext>
                </a:extLst>
              </p:cNvPr>
              <p:cNvSpPr txBox="1"/>
              <p:nvPr/>
            </p:nvSpPr>
            <p:spPr>
              <a:xfrm>
                <a:off x="136848" y="219339"/>
                <a:ext cx="6979298" cy="6554871"/>
              </a:xfrm>
              <a:prstGeom prst="rect">
                <a:avLst/>
              </a:prstGeom>
              <a:noFill/>
            </p:spPr>
            <p:txBody>
              <a:bodyPr wrap="square" rtlCol="0">
                <a:spAutoFit/>
              </a:bodyPr>
              <a:lstStyle/>
              <a:p>
                <a:r>
                  <a:rPr lang="en-US" altLang="zh-CN" i="1" dirty="0">
                    <a:latin typeface="Cambria Math" panose="02040503050406030204" pitchFamily="18" charset="0"/>
                  </a:rPr>
                  <a:t>PIDNN</a:t>
                </a:r>
              </a:p>
              <a:p>
                <a:pPr/>
                <a14:m>
                  <m:oMathPara xmlns:m="http://schemas.openxmlformats.org/officeDocument/2006/math">
                    <m:oMathParaPr>
                      <m:jc m:val="left"/>
                    </m:oMathParaPr>
                    <m:oMath xmlns:m="http://schemas.openxmlformats.org/officeDocument/2006/math">
                      <m:r>
                        <a:rPr lang="zh-CN" altLang="en-US" i="1">
                          <a:latin typeface="Cambria Math" panose="02040503050406030204" pitchFamily="18" charset="0"/>
                        </a:rPr>
                        <m:t>输入层</m:t>
                      </m:r>
                      <m:r>
                        <a:rPr lang="zh-CN" altLang="en-US" i="1" smtClean="0">
                          <a:latin typeface="Cambria Math" panose="02040503050406030204" pitchFamily="18" charset="0"/>
                        </a:rPr>
                        <m:t>：</m:t>
                      </m:r>
                      <m:r>
                        <m:rPr>
                          <m:sty m:val="p"/>
                        </m:rPr>
                        <a:rPr lang="en-US" altLang="zh-CN" i="1">
                          <a:latin typeface="Cambria Math" panose="02040503050406030204" pitchFamily="18" charset="0"/>
                        </a:rPr>
                        <m:t>out</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𝑖𝑛</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𝑟𝑡𝑡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i="1">
                          <a:latin typeface="Cambria Math" panose="02040503050406030204" pitchFamily="18" charset="0"/>
                        </a:rPr>
                        <m:t>𝑟𝑡</m:t>
                      </m:r>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𝑡𝑎𝑟𝑔𝑒𝑡</m:t>
                          </m:r>
                        </m:sub>
                      </m:sSub>
                    </m:oMath>
                  </m:oMathPara>
                </a14:m>
                <a:endParaRPr lang="en-US" altLang="zh-CN" dirty="0"/>
              </a:p>
              <a:p>
                <a:pPr/>
                <a:r>
                  <a:rPr lang="zh-CN" altLang="en-US" dirty="0"/>
                  <a:t>隐藏层：</a:t>
                </a:r>
                <a14:m>
                  <m:oMath xmlns:m="http://schemas.openxmlformats.org/officeDocument/2006/math">
                    <m:r>
                      <a:rPr lang="en-US" altLang="zh-CN" b="0" i="1" smtClean="0">
                        <a:latin typeface="Cambria Math" panose="02040503050406030204" pitchFamily="18" charset="0"/>
                      </a:rPr>
                      <m:t>𝑖𝑛</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b="0" dirty="0"/>
              </a:p>
              <a:p>
                <a:pPr/>
                <a:r>
                  <a:rPr lang="en-US" altLang="zh-CN" dirty="0"/>
                  <a:t>	</a:t>
                </a:r>
                <a14:m>
                  <m:oMath xmlns:m="http://schemas.openxmlformats.org/officeDocument/2006/math">
                    <m:r>
                      <a:rPr lang="en-US" altLang="zh-CN" b="0" i="1" smtClean="0">
                        <a:latin typeface="Cambria Math" panose="02040503050406030204" pitchFamily="18" charset="0"/>
                      </a:rPr>
                      <m:t>𝑜𝑢𝑡𝑝</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b="0" dirty="0"/>
              </a:p>
              <a:p>
                <a:pPr/>
                <a:r>
                  <a:rPr lang="en-US" altLang="zh-CN" dirty="0"/>
                  <a:t>	</a:t>
                </a:r>
                <a14:m>
                  <m:oMath xmlns:m="http://schemas.openxmlformats.org/officeDocument/2006/math">
                    <m:r>
                      <a:rPr lang="en-US" altLang="zh-CN" b="0" i="1" smtClean="0">
                        <a:latin typeface="Cambria Math" panose="02040503050406030204" pitchFamily="18" charset="0"/>
                      </a:rPr>
                      <m:t>𝑜𝑢𝑡𝑖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𝑜𝑢𝑡𝑖</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−1)</m:t>
                    </m:r>
                  </m:oMath>
                </a14:m>
                <a:endParaRPr lang="en-US" altLang="zh-CN" b="0" dirty="0"/>
              </a:p>
              <a:p>
                <a:pPr/>
                <a:r>
                  <a:rPr lang="en-US" altLang="zh-CN" dirty="0"/>
                  <a:t>	</a:t>
                </a:r>
                <a14:m>
                  <m:oMath xmlns:m="http://schemas.openxmlformats.org/officeDocument/2006/math">
                    <m:r>
                      <a:rPr lang="en-US" altLang="zh-CN" b="0" i="1" smtClean="0">
                        <a:latin typeface="Cambria Math" panose="02040503050406030204" pitchFamily="18" charset="0"/>
                      </a:rPr>
                      <m:t>𝑜𝑢𝑡𝑑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oMath>
                </a14:m>
                <a:endParaRPr lang="en-US" altLang="zh-CN" b="0" dirty="0"/>
              </a:p>
              <a:p>
                <a:pPr/>
                <a:r>
                  <a:rPr lang="zh-CN" altLang="en-US" dirty="0"/>
                  <a:t>输出层：</a:t>
                </a:r>
                <a14:m>
                  <m:oMath xmlns:m="http://schemas.openxmlformats.org/officeDocument/2006/math">
                    <m:r>
                      <a:rPr lang="en-US" altLang="zh-CN" b="0" i="1" smtClean="0">
                        <a:latin typeface="Cambria Math" panose="02040503050406030204" pitchFamily="18" charset="0"/>
                      </a:rPr>
                      <m:t>𝑖𝑛𝑝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𝑜𝑢𝑡𝑝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b="0" dirty="0"/>
              </a:p>
              <a:p>
                <a:pPr/>
                <a:r>
                  <a:rPr lang="en-US" altLang="zh-CN" dirty="0"/>
                  <a:t>	</a:t>
                </a:r>
                <a14:m>
                  <m:oMath xmlns:m="http://schemas.openxmlformats.org/officeDocument/2006/math">
                    <m:r>
                      <a:rPr lang="en-US" altLang="zh-CN" b="0" i="1" smtClean="0">
                        <a:latin typeface="Cambria Math" panose="02040503050406030204" pitchFamily="18" charset="0"/>
                      </a:rPr>
                      <m:t>𝑖𝑛</m:t>
                    </m:r>
                    <m:r>
                      <a:rPr lang="en-US" altLang="zh-CN" b="0" i="1" smtClean="0">
                        <a:latin typeface="Cambria Math" panose="02040503050406030204" pitchFamily="18" charset="0"/>
                      </a:rPr>
                      <m:t>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𝑜𝑢𝑡𝑖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b="0" i="1" dirty="0">
                  <a:latin typeface="Cambria Math" panose="02040503050406030204" pitchFamily="18" charset="0"/>
                </a:endParaRPr>
              </a:p>
              <a:p>
                <a:pPr/>
                <a:r>
                  <a:rPr lang="en-US" altLang="zh-CN" dirty="0"/>
                  <a:t>	</a:t>
                </a:r>
                <a14:m>
                  <m:oMath xmlns:m="http://schemas.openxmlformats.org/officeDocument/2006/math">
                    <m:r>
                      <a:rPr lang="en-US" altLang="zh-CN" i="1">
                        <a:latin typeface="Cambria Math" panose="02040503050406030204" pitchFamily="18" charset="0"/>
                      </a:rPr>
                      <m:t>𝑖𝑛</m:t>
                    </m:r>
                    <m:r>
                      <a:rPr lang="en-US" altLang="zh-CN" b="0" i="1" smtClean="0">
                        <a:latin typeface="Cambria Math" panose="02040503050406030204" pitchFamily="18" charset="0"/>
                      </a:rPr>
                      <m:t>𝑑</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𝑜𝑢𝑡𝑑</m:t>
                    </m:r>
                    <m:d>
                      <m:dPr>
                        <m:ctrlPr>
                          <a:rPr lang="en-US" altLang="zh-CN" b="0" i="1" smtClean="0">
                            <a:latin typeface="Cambria Math" panose="02040503050406030204" pitchFamily="18" charset="0"/>
                          </a:rPr>
                        </m:ctrlPr>
                      </m:dPr>
                      <m:e>
                        <m:r>
                          <a:rPr lang="en-US" altLang="zh-CN" i="1">
                            <a:latin typeface="Cambria Math" panose="02040503050406030204" pitchFamily="18" charset="0"/>
                          </a:rPr>
                          <m:t>𝑡</m:t>
                        </m:r>
                      </m:e>
                    </m:d>
                  </m:oMath>
                </a14:m>
                <a:endParaRPr lang="en-US" altLang="zh-CN" i="1" dirty="0">
                  <a:latin typeface="Cambria Math" panose="02040503050406030204" pitchFamily="18" charset="0"/>
                </a:endParaRPr>
              </a:p>
              <a:p>
                <a:pPr/>
                <a:r>
                  <a:rPr lang="en-US" altLang="zh-CN" dirty="0"/>
                  <a:t>	</a:t>
                </a:r>
                <a14:m>
                  <m:oMath xmlns:m="http://schemas.openxmlformats.org/officeDocument/2006/math">
                    <m:r>
                      <m:rPr>
                        <m:sty m:val="p"/>
                      </m:rPr>
                      <a:rPr lang="en-US" altLang="zh-CN" b="0" i="0" smtClean="0">
                        <a:latin typeface="Cambria Math" panose="02040503050406030204" pitchFamily="18" charset="0"/>
                      </a:rPr>
                      <m:t>out</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b="0" i="1" smtClean="0">
                        <a:latin typeface="Cambria Math" panose="02040503050406030204" pitchFamily="18" charset="0"/>
                      </a:rPr>
                      <m:t>𝑤𝑝</m:t>
                    </m:r>
                    <m:d>
                      <m:dPr>
                        <m:ctrlPr>
                          <a:rPr lang="en-US" altLang="zh-CN" b="0" i="1" smtClean="0">
                            <a:latin typeface="Cambria Math" panose="02040503050406030204" pitchFamily="18" charset="0"/>
                          </a:rPr>
                        </m:ctrlPr>
                      </m:dPr>
                      <m:e>
                        <m:r>
                          <a:rPr lang="en-US" altLang="zh-CN" i="1">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𝑖𝑛𝑑</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oMath>
                </a14:m>
                <a:endParaRPr lang="en-US" altLang="zh-CN" dirty="0"/>
              </a:p>
              <a:p>
                <a:pPr/>
                <a:r>
                  <a:rPr lang="zh-CN" altLang="en-US" dirty="0"/>
                  <a:t>速率控制：</a:t>
                </a:r>
                <a:endParaRPr lang="en-US" altLang="zh-CN" dirty="0"/>
              </a:p>
              <a:p>
                <a:pPr/>
                <a:r>
                  <a:rPr lang="en-US" altLang="zh-CN" dirty="0"/>
                  <a:t>	</a:t>
                </a:r>
                <a14:m>
                  <m:oMath xmlns:m="http://schemas.openxmlformats.org/officeDocument/2006/math">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∗(1+</m:t>
                    </m:r>
                    <m:r>
                      <a:rPr lang="en-US" altLang="zh-CN" b="0" i="1" smtClean="0">
                        <a:latin typeface="Cambria Math" panose="02040503050406030204" pitchFamily="18" charset="0"/>
                      </a:rPr>
                      <m:t>𝑜𝑢𝑡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endParaRPr lang="en-US" altLang="zh-CN" dirty="0"/>
              </a:p>
              <a:p>
                <a:pPr/>
                <a:r>
                  <a:rPr lang="zh-CN" altLang="en-US" dirty="0"/>
                  <a:t>误差：</a:t>
                </a:r>
                <a:endParaRPr lang="en-US" altLang="zh-CN" dirty="0"/>
              </a:p>
              <a:p>
                <a:pPr/>
                <a:r>
                  <a:rPr lang="en-US" altLang="zh-CN" dirty="0"/>
                  <a:t>	</a:t>
                </a:r>
                <a14:m>
                  <m:oMath xmlns:m="http://schemas.openxmlformats.org/officeDocument/2006/math">
                    <m:r>
                      <a:rPr lang="en-US" altLang="zh-CN" b="0" i="1" smtClean="0">
                        <a:latin typeface="Cambria Math" panose="02040503050406030204" pitchFamily="18" charset="0"/>
                      </a:rPr>
                      <m:t>𝐽</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i="1">
                        <a:latin typeface="Cambria Math" panose="02040503050406030204" pitchFamily="18" charset="0"/>
                      </a:rPr>
                      <m:t>𝑟𝑡</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𝑡𝑎𝑟𝑔𝑒𝑡</m:t>
                        </m:r>
                      </m:sub>
                    </m:sSub>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oMath>
                </a14:m>
                <a:endParaRPr lang="en-US" altLang="zh-CN" dirty="0"/>
              </a:p>
              <a:p>
                <a:pPr/>
                <a:r>
                  <a:rPr lang="zh-CN" altLang="en-US" dirty="0"/>
                  <a:t>梯度计算：</a:t>
                </a:r>
                <a:endParaRPr lang="en-US" altLang="zh-CN" dirty="0"/>
              </a:p>
              <a:p>
                <a:pPr/>
                <a:r>
                  <a:rPr lang="en-US" altLang="zh-CN" dirty="0"/>
                  <a:t>	</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𝑑𝐽</m:t>
                        </m:r>
                      </m:num>
                      <m:den>
                        <m:r>
                          <a:rPr lang="en-US" altLang="zh-CN" b="0" i="1" smtClean="0">
                            <a:latin typeface="Cambria Math" panose="02040503050406030204" pitchFamily="18" charset="0"/>
                          </a:rPr>
                          <m:t>𝑑𝑤</m:t>
                        </m:r>
                      </m:den>
                    </m:f>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𝑑𝐽</m:t>
                        </m:r>
                      </m:num>
                      <m:den>
                        <m:r>
                          <a:rPr lang="en-US" altLang="zh-CN" b="0" i="1" smtClean="0">
                            <a:latin typeface="Cambria Math" panose="02040503050406030204" pitchFamily="18" charset="0"/>
                          </a:rPr>
                          <m:t>𝑑𝑟𝑡𝑡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𝑑𝑟𝑎𝑡𝑒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𝑑𝑤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den>
                    </m:f>
                  </m:oMath>
                </a14:m>
                <a:endParaRPr lang="en-US" altLang="zh-CN" b="0" dirty="0"/>
              </a:p>
              <a:p>
                <a:pPr/>
                <a:r>
                  <a:rPr lang="en-US" altLang="zh-CN" dirty="0"/>
                  <a:t>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𝑑𝐽</m:t>
                        </m:r>
                      </m:num>
                      <m:den>
                        <m:r>
                          <a:rPr lang="en-US" altLang="zh-CN" b="0" i="1" smtClean="0">
                            <a:latin typeface="Cambria Math" panose="02040503050406030204" pitchFamily="18" charset="0"/>
                          </a:rPr>
                          <m:t>𝑑𝑟𝑡𝑡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den>
                    </m:f>
                    <m:r>
                      <a:rPr lang="en-US" altLang="zh-CN" b="0" i="0" smtClean="0">
                        <a:latin typeface="Cambria Math" panose="02040503050406030204" pitchFamily="18" charset="0"/>
                      </a:rPr>
                      <m:t>=</m:t>
                    </m:r>
                  </m:oMath>
                </a14:m>
                <a:r>
                  <a:rPr lang="en-US" altLang="zh-CN" dirty="0"/>
                  <a:t> </a:t>
                </a:r>
                <a14:m>
                  <m:oMath xmlns:m="http://schemas.openxmlformats.org/officeDocument/2006/math">
                    <m:r>
                      <a:rPr lang="en-US" altLang="zh-CN" i="1">
                        <a:latin typeface="Cambria Math" panose="02040503050406030204" pitchFamily="18" charset="0"/>
                      </a:rPr>
                      <m:t>𝑟𝑡𝑡</m:t>
                    </m:r>
                    <m:d>
                      <m:dPr>
                        <m:ctrlPr>
                          <a:rPr lang="en-US"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+1</m:t>
                        </m:r>
                      </m:e>
                    </m:d>
                    <m:r>
                      <a:rPr lang="en-US" altLang="zh-CN" i="1">
                        <a:latin typeface="Cambria Math" panose="02040503050406030204" pitchFamily="18" charset="0"/>
                      </a:rPr>
                      <m:t>−</m:t>
                    </m:r>
                    <m:r>
                      <a:rPr lang="en-US" altLang="zh-CN" i="1">
                        <a:latin typeface="Cambria Math" panose="02040503050406030204" pitchFamily="18" charset="0"/>
                      </a:rPr>
                      <m:t>𝑟𝑡</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𝑡𝑎𝑟𝑔𝑒𝑡</m:t>
                        </m:r>
                      </m:sub>
                    </m:sSub>
                  </m:oMath>
                </a14:m>
                <a:endParaRPr lang="en-US" altLang="zh-CN" dirty="0"/>
              </a:p>
              <a:p>
                <a:pPr/>
                <a:r>
                  <a:rPr lang="en-US" altLang="zh-CN" dirty="0"/>
                  <a:t>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m:t>
                        </m:r>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𝑑𝑤</m:t>
                        </m:r>
                        <m:r>
                          <a:rPr lang="en-US" altLang="zh-CN" b="0" i="1" smtClean="0">
                            <a:latin typeface="Cambria Math" panose="02040503050406030204" pitchFamily="18" charset="0"/>
                          </a:rPr>
                          <m:t>_</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den>
                    </m:f>
                    <m:r>
                      <a:rPr lang="en-US" altLang="zh-CN" b="0" i="1" smtClean="0">
                        <a:latin typeface="Cambria Math" panose="02040503050406030204" pitchFamily="18" charset="0"/>
                      </a:rPr>
                      <m:t>=</m:t>
                    </m:r>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r>
                      <a:rPr lang="en-US" altLang="zh-CN" b="0" i="1" smtClean="0">
                        <a:latin typeface="Cambria Math" panose="02040503050406030204" pitchFamily="18" charset="0"/>
                      </a:rPr>
                      <m:t>_(</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endParaRPr lang="en-US" altLang="zh-CN" dirty="0"/>
              </a:p>
              <a:p>
                <a:pPr/>
                <a:r>
                  <a:rPr lang="en-US" altLang="zh-CN" dirty="0"/>
                  <a:t>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𝑑</m:t>
                        </m:r>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den>
                    </m:f>
                    <m:r>
                      <a:rPr lang="zh-CN" altLang="en-US" i="1">
                        <a:latin typeface="Cambria Math" panose="02040503050406030204" pitchFamily="18" charset="0"/>
                      </a:rPr>
                      <m:t>无法求出</m:t>
                    </m:r>
                  </m:oMath>
                </a14:m>
                <a:r>
                  <a:rPr lang="zh-CN" altLang="en-US" dirty="0"/>
                  <a:t>，由</a:t>
                </a:r>
                <a14:m>
                  <m:oMath xmlns:m="http://schemas.openxmlformats.org/officeDocument/2006/math">
                    <m:f>
                      <m:fPr>
                        <m:ctrlPr>
                          <a:rPr lang="en-US" altLang="zh-CN" i="1" smtClean="0">
                            <a:latin typeface="Cambria Math" panose="02040503050406030204" pitchFamily="18" charset="0"/>
                          </a:rPr>
                        </m:ctrlPr>
                      </m:fPr>
                      <m:num>
                        <m:r>
                          <m:rPr>
                            <m:sty m:val="p"/>
                          </m:rPr>
                          <a:rPr lang="en-US" altLang="zh-CN" i="1">
                            <a:latin typeface="Cambria Math" panose="02040503050406030204" pitchFamily="18" charset="0"/>
                          </a:rPr>
                          <m:t>rtt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𝑟𝑡𝑡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num>
                      <m:den>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𝑟𝑎𝑡𝑒</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𝑟𝑡𝑡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num>
                      <m:den>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𝑜𝑢𝑡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den>
                    </m:f>
                    <m:r>
                      <a:rPr lang="zh-CN" altLang="en-US" i="1">
                        <a:latin typeface="Cambria Math" panose="02040503050406030204" pitchFamily="18" charset="0"/>
                      </a:rPr>
                      <m:t>代替</m:t>
                    </m:r>
                  </m:oMath>
                </a14:m>
                <a:r>
                  <a:rPr lang="zh-CN" altLang="en-US" dirty="0"/>
                  <a:t>，以此带来的不精确度由学习率</a:t>
                </a:r>
                <a14:m>
                  <m:oMath xmlns:m="http://schemas.openxmlformats.org/officeDocument/2006/math">
                    <m:r>
                      <a:rPr lang="zh-CN" altLang="en-US" i="1">
                        <a:latin typeface="Cambria Math" panose="02040503050406030204" pitchFamily="18" charset="0"/>
                      </a:rPr>
                      <m:t>𝜇</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oMath>
                </a14:m>
                <a:r>
                  <a:rPr lang="zh-CN" altLang="en-US" dirty="0"/>
                  <a:t>补偿</a:t>
                </a:r>
                <a:endParaRPr lang="en-US" altLang="zh-CN" dirty="0"/>
              </a:p>
            </p:txBody>
          </p:sp>
        </mc:Choice>
        <mc:Fallback>
          <p:sp>
            <p:nvSpPr>
              <p:cNvPr id="2" name="文本框 1">
                <a:extLst>
                  <a:ext uri="{FF2B5EF4-FFF2-40B4-BE49-F238E27FC236}">
                    <a16:creationId xmlns:a16="http://schemas.microsoft.com/office/drawing/2014/main" id="{FCDBDDA0-9375-409D-BA6B-CCE70D07DCE3}"/>
                  </a:ext>
                </a:extLst>
              </p:cNvPr>
              <p:cNvSpPr txBox="1">
                <a:spLocks noRot="1" noChangeAspect="1" noMove="1" noResize="1" noEditPoints="1" noAdjustHandles="1" noChangeArrowheads="1" noChangeShapeType="1" noTextEdit="1"/>
              </p:cNvSpPr>
              <p:nvPr/>
            </p:nvSpPr>
            <p:spPr>
              <a:xfrm>
                <a:off x="136848" y="219339"/>
                <a:ext cx="6979298" cy="6554871"/>
              </a:xfrm>
              <a:prstGeom prst="rect">
                <a:avLst/>
              </a:prstGeom>
              <a:blipFill>
                <a:blip r:embed="rId2"/>
                <a:stretch>
                  <a:fillRect l="-699" t="-651" r="-78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6054A656-8C62-4C51-BE92-387B9A584E04}"/>
                  </a:ext>
                </a:extLst>
              </p:cNvPr>
              <p:cNvSpPr txBox="1"/>
              <p:nvPr/>
            </p:nvSpPr>
            <p:spPr>
              <a:xfrm>
                <a:off x="7389845" y="296991"/>
                <a:ext cx="6096000" cy="1461490"/>
              </a:xfrm>
              <a:prstGeom prst="rect">
                <a:avLst/>
              </a:prstGeom>
              <a:noFill/>
            </p:spPr>
            <p:txBody>
              <a:bodyPr wrap="square">
                <a:spAutoFit/>
              </a:bodyPr>
              <a:lstStyle/>
              <a:p>
                <a:r>
                  <a:rPr lang="zh-CN" altLang="en-US" dirty="0"/>
                  <a:t>系数更新：</a:t>
                </a:r>
                <a:endParaRPr lang="en-US" altLang="zh-CN" dirty="0"/>
              </a:p>
              <a:p>
                <a:r>
                  <a:rPr lang="en-US" altLang="zh-CN" dirty="0"/>
                  <a:t>	</a:t>
                </a:r>
                <a14:m>
                  <m:oMath xmlns:m="http://schemas.openxmlformats.org/officeDocument/2006/math">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zh-CN" altLang="en-US" b="0" i="1" smtClean="0">
                        <a:latin typeface="Cambria Math" panose="02040503050406030204" pitchFamily="18" charset="0"/>
                      </a:rPr>
                      <m:t>𝜇</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𝑑𝐽</m:t>
                        </m:r>
                      </m:num>
                      <m:den>
                        <m:r>
                          <a:rPr lang="en-US" altLang="zh-CN" i="1">
                            <a:latin typeface="Cambria Math" panose="02040503050406030204" pitchFamily="18" charset="0"/>
                          </a:rPr>
                          <m:t>𝑑𝑤</m:t>
                        </m:r>
                      </m:den>
                    </m:f>
                  </m:oMath>
                </a14:m>
                <a:endParaRPr lang="en-US" altLang="zh-CN" dirty="0"/>
              </a:p>
              <a:p>
                <a:r>
                  <a:rPr lang="zh-CN" altLang="en-US" dirty="0"/>
                  <a:t>学习率：</a:t>
                </a:r>
                <a:endParaRPr lang="en-US" altLang="zh-CN" dirty="0"/>
              </a:p>
              <a:p>
                <a:r>
                  <a:rPr lang="en-US" altLang="zh-CN" dirty="0"/>
                  <a:t>	</a:t>
                </a:r>
                <a14:m>
                  <m:oMath xmlns:m="http://schemas.openxmlformats.org/officeDocument/2006/math">
                    <m:r>
                      <a:rPr lang="zh-CN" altLang="en-US" b="0" i="1" smtClean="0">
                        <a:latin typeface="Cambria Math" panose="02040503050406030204" pitchFamily="18" charset="0"/>
                      </a:rPr>
                      <m:t>𝜇</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rad>
                      </m:den>
                    </m:f>
                  </m:oMath>
                </a14:m>
                <a:endParaRPr lang="en-US" altLang="zh-CN" dirty="0"/>
              </a:p>
            </p:txBody>
          </p:sp>
        </mc:Choice>
        <mc:Fallback>
          <p:sp>
            <p:nvSpPr>
              <p:cNvPr id="4" name="文本框 3">
                <a:extLst>
                  <a:ext uri="{FF2B5EF4-FFF2-40B4-BE49-F238E27FC236}">
                    <a16:creationId xmlns:a16="http://schemas.microsoft.com/office/drawing/2014/main" id="{6054A656-8C62-4C51-BE92-387B9A584E04}"/>
                  </a:ext>
                </a:extLst>
              </p:cNvPr>
              <p:cNvSpPr txBox="1">
                <a:spLocks noRot="1" noChangeAspect="1" noMove="1" noResize="1" noEditPoints="1" noAdjustHandles="1" noChangeArrowheads="1" noChangeShapeType="1" noTextEdit="1"/>
              </p:cNvSpPr>
              <p:nvPr/>
            </p:nvSpPr>
            <p:spPr>
              <a:xfrm>
                <a:off x="7389845" y="296991"/>
                <a:ext cx="6096000" cy="1461490"/>
              </a:xfrm>
              <a:prstGeom prst="rect">
                <a:avLst/>
              </a:prstGeom>
              <a:blipFill>
                <a:blip r:embed="rId3"/>
                <a:stretch>
                  <a:fillRect l="-800" t="-2510"/>
                </a:stretch>
              </a:blipFill>
            </p:spPr>
            <p:txBody>
              <a:bodyPr/>
              <a:lstStyle/>
              <a:p>
                <a:r>
                  <a:rPr lang="zh-CN" altLang="en-US">
                    <a:noFill/>
                  </a:rPr>
                  <a:t> </a:t>
                </a:r>
              </a:p>
            </p:txBody>
          </p:sp>
        </mc:Fallback>
      </mc:AlternateContent>
      <p:cxnSp>
        <p:nvCxnSpPr>
          <p:cNvPr id="6" name="直接连接符 5">
            <a:extLst>
              <a:ext uri="{FF2B5EF4-FFF2-40B4-BE49-F238E27FC236}">
                <a16:creationId xmlns:a16="http://schemas.microsoft.com/office/drawing/2014/main" id="{60EE18F0-470D-46F3-96F7-D2249FC19056}"/>
              </a:ext>
            </a:extLst>
          </p:cNvPr>
          <p:cNvCxnSpPr>
            <a:cxnSpLocks/>
          </p:cNvCxnSpPr>
          <p:nvPr/>
        </p:nvCxnSpPr>
        <p:spPr>
          <a:xfrm flipH="1">
            <a:off x="6923314" y="296991"/>
            <a:ext cx="43543" cy="640860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3484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173D713-1A38-48BA-B03A-FFEEF783B341}"/>
              </a:ext>
            </a:extLst>
          </p:cNvPr>
          <p:cNvSpPr txBox="1"/>
          <p:nvPr/>
        </p:nvSpPr>
        <p:spPr>
          <a:xfrm>
            <a:off x="672177" y="327875"/>
            <a:ext cx="1925687" cy="369332"/>
          </a:xfrm>
          <a:prstGeom prst="rect">
            <a:avLst/>
          </a:prstGeom>
          <a:noFill/>
        </p:spPr>
        <p:txBody>
          <a:bodyPr wrap="square" rtlCol="0">
            <a:spAutoFit/>
          </a:bodyPr>
          <a:lstStyle/>
          <a:p>
            <a:r>
              <a:rPr lang="zh-CN" altLang="en-US" dirty="0"/>
              <a:t>信息收集模块</a:t>
            </a:r>
          </a:p>
        </p:txBody>
      </p:sp>
      <p:sp>
        <p:nvSpPr>
          <p:cNvPr id="3" name="文本框 2">
            <a:extLst>
              <a:ext uri="{FF2B5EF4-FFF2-40B4-BE49-F238E27FC236}">
                <a16:creationId xmlns:a16="http://schemas.microsoft.com/office/drawing/2014/main" id="{8D33FF8C-3E1B-45B6-BED8-29A865C92045}"/>
              </a:ext>
            </a:extLst>
          </p:cNvPr>
          <p:cNvSpPr txBox="1"/>
          <p:nvPr/>
        </p:nvSpPr>
        <p:spPr>
          <a:xfrm>
            <a:off x="672176" y="1301960"/>
            <a:ext cx="5341063" cy="2031325"/>
          </a:xfrm>
          <a:prstGeom prst="rect">
            <a:avLst/>
          </a:prstGeom>
          <a:noFill/>
        </p:spPr>
        <p:txBody>
          <a:bodyPr wrap="square" rtlCol="0">
            <a:spAutoFit/>
          </a:bodyPr>
          <a:lstStyle/>
          <a:p>
            <a:r>
              <a:rPr lang="zh-CN" altLang="en-US" dirty="0"/>
              <a:t>信息收集模块功能是实现对其他三个模块产生的信息进行一定的处理及存储；</a:t>
            </a:r>
            <a:endParaRPr lang="en-US" altLang="zh-CN" dirty="0"/>
          </a:p>
          <a:p>
            <a:r>
              <a:rPr lang="zh-CN" altLang="en-US" dirty="0"/>
              <a:t>处理主要是使各类参数量纲同意，然后发送给速率控制模块（神经网络）。</a:t>
            </a:r>
            <a:endParaRPr lang="en-US" altLang="zh-CN" dirty="0"/>
          </a:p>
          <a:p>
            <a:r>
              <a:rPr lang="zh-CN" altLang="en-US" dirty="0"/>
              <a:t>储存是保存前几个时刻的状态信息，使得速率控制具有一定的记忆学习功能，也使每次的速率控制对后续的控制有一定的反馈影响。</a:t>
            </a:r>
          </a:p>
        </p:txBody>
      </p:sp>
    </p:spTree>
    <p:extLst>
      <p:ext uri="{BB962C8B-B14F-4D97-AF65-F5344CB8AC3E}">
        <p14:creationId xmlns:p14="http://schemas.microsoft.com/office/powerpoint/2010/main" val="894468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7787C538-71A3-438F-9E69-24D3A3647F6F}"/>
              </a:ext>
            </a:extLst>
          </p:cNvPr>
          <p:cNvSpPr txBox="1"/>
          <p:nvPr/>
        </p:nvSpPr>
        <p:spPr>
          <a:xfrm>
            <a:off x="1526020" y="847788"/>
            <a:ext cx="944678" cy="369332"/>
          </a:xfrm>
          <a:prstGeom prst="rect">
            <a:avLst/>
          </a:prstGeom>
          <a:noFill/>
        </p:spPr>
        <p:txBody>
          <a:bodyPr wrap="square" rtlCol="0">
            <a:spAutoFit/>
          </a:bodyPr>
          <a:lstStyle/>
          <a:p>
            <a:r>
              <a:rPr lang="zh-CN" altLang="en-US" dirty="0"/>
              <a:t>服务器</a:t>
            </a:r>
          </a:p>
        </p:txBody>
      </p:sp>
      <p:sp>
        <p:nvSpPr>
          <p:cNvPr id="40" name="文本框 39">
            <a:extLst>
              <a:ext uri="{FF2B5EF4-FFF2-40B4-BE49-F238E27FC236}">
                <a16:creationId xmlns:a16="http://schemas.microsoft.com/office/drawing/2014/main" id="{1C1811AE-CF40-4E2F-BC6C-0439135C4752}"/>
              </a:ext>
            </a:extLst>
          </p:cNvPr>
          <p:cNvSpPr txBox="1"/>
          <p:nvPr/>
        </p:nvSpPr>
        <p:spPr>
          <a:xfrm>
            <a:off x="2373807" y="935028"/>
            <a:ext cx="847787" cy="369332"/>
          </a:xfrm>
          <a:prstGeom prst="rect">
            <a:avLst/>
          </a:prstGeom>
          <a:noFill/>
        </p:spPr>
        <p:txBody>
          <a:bodyPr wrap="square" rtlCol="0">
            <a:spAutoFit/>
          </a:bodyPr>
          <a:lstStyle/>
          <a:p>
            <a:r>
              <a:rPr lang="zh-CN" altLang="en-US" dirty="0"/>
              <a:t>流</a:t>
            </a:r>
          </a:p>
        </p:txBody>
      </p:sp>
      <p:sp>
        <p:nvSpPr>
          <p:cNvPr id="43" name="文本框 42">
            <a:extLst>
              <a:ext uri="{FF2B5EF4-FFF2-40B4-BE49-F238E27FC236}">
                <a16:creationId xmlns:a16="http://schemas.microsoft.com/office/drawing/2014/main" id="{38621755-141B-4C44-88A6-DD5D49E770BB}"/>
              </a:ext>
            </a:extLst>
          </p:cNvPr>
          <p:cNvSpPr txBox="1"/>
          <p:nvPr/>
        </p:nvSpPr>
        <p:spPr>
          <a:xfrm>
            <a:off x="903047" y="2665348"/>
            <a:ext cx="2270861" cy="646331"/>
          </a:xfrm>
          <a:prstGeom prst="rect">
            <a:avLst/>
          </a:prstGeom>
          <a:noFill/>
          <a:ln>
            <a:solidFill>
              <a:schemeClr val="tx1"/>
            </a:solidFill>
          </a:ln>
        </p:spPr>
        <p:txBody>
          <a:bodyPr wrap="square" rtlCol="0">
            <a:spAutoFit/>
          </a:bodyPr>
          <a:lstStyle/>
          <a:p>
            <a:r>
              <a:rPr lang="zh-CN" altLang="en-US" dirty="0"/>
              <a:t>（</a:t>
            </a:r>
            <a:r>
              <a:rPr lang="en-US" altLang="zh-CN" dirty="0"/>
              <a:t>SRN</a:t>
            </a:r>
            <a:r>
              <a:rPr lang="zh-CN" altLang="en-US" dirty="0"/>
              <a:t>）预测</a:t>
            </a:r>
            <a:r>
              <a:rPr lang="en-US" altLang="zh-CN" dirty="0"/>
              <a:t>t-&gt;t+</a:t>
            </a:r>
            <a:r>
              <a:rPr lang="zh-CN" altLang="en-US" dirty="0"/>
              <a:t>▲</a:t>
            </a:r>
            <a:r>
              <a:rPr lang="en-US" altLang="zh-CN" dirty="0"/>
              <a:t>t</a:t>
            </a:r>
            <a:r>
              <a:rPr lang="zh-CN" altLang="en-US" dirty="0"/>
              <a:t>的拥塞情况</a:t>
            </a:r>
          </a:p>
        </p:txBody>
      </p:sp>
      <p:cxnSp>
        <p:nvCxnSpPr>
          <p:cNvPr id="44" name="直接箭头连接符 43">
            <a:extLst>
              <a:ext uri="{FF2B5EF4-FFF2-40B4-BE49-F238E27FC236}">
                <a16:creationId xmlns:a16="http://schemas.microsoft.com/office/drawing/2014/main" id="{201C8ACB-94A4-42B9-BC11-870A2D0693ED}"/>
              </a:ext>
            </a:extLst>
          </p:cNvPr>
          <p:cNvCxnSpPr>
            <a:cxnSpLocks/>
            <a:stCxn id="38" idx="2"/>
            <a:endCxn id="43" idx="0"/>
          </p:cNvCxnSpPr>
          <p:nvPr/>
        </p:nvCxnSpPr>
        <p:spPr>
          <a:xfrm>
            <a:off x="1998359" y="1217120"/>
            <a:ext cx="40119" cy="1448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46866D80-0657-4555-92D9-04CDE811898C}"/>
              </a:ext>
            </a:extLst>
          </p:cNvPr>
          <p:cNvSpPr txBox="1"/>
          <p:nvPr/>
        </p:nvSpPr>
        <p:spPr>
          <a:xfrm>
            <a:off x="5872952" y="2544824"/>
            <a:ext cx="1594649" cy="646331"/>
          </a:xfrm>
          <a:prstGeom prst="rect">
            <a:avLst/>
          </a:prstGeom>
          <a:noFill/>
          <a:ln>
            <a:solidFill>
              <a:schemeClr val="accent1"/>
            </a:solidFill>
          </a:ln>
        </p:spPr>
        <p:txBody>
          <a:bodyPr wrap="square" rtlCol="0">
            <a:spAutoFit/>
          </a:bodyPr>
          <a:lstStyle/>
          <a:p>
            <a:r>
              <a:rPr lang="en-US" altLang="zh-CN" dirty="0"/>
              <a:t>Datacenter </a:t>
            </a:r>
          </a:p>
          <a:p>
            <a:r>
              <a:rPr lang="en-US" altLang="zh-CN" dirty="0"/>
              <a:t>Network</a:t>
            </a:r>
            <a:endParaRPr lang="zh-CN" altLang="en-US" dirty="0"/>
          </a:p>
        </p:txBody>
      </p:sp>
      <p:sp>
        <p:nvSpPr>
          <p:cNvPr id="46" name="文本框 45">
            <a:extLst>
              <a:ext uri="{FF2B5EF4-FFF2-40B4-BE49-F238E27FC236}">
                <a16:creationId xmlns:a16="http://schemas.microsoft.com/office/drawing/2014/main" id="{B040AF05-C07A-4CC9-A206-F7073A40B776}"/>
              </a:ext>
            </a:extLst>
          </p:cNvPr>
          <p:cNvSpPr txBox="1"/>
          <p:nvPr/>
        </p:nvSpPr>
        <p:spPr>
          <a:xfrm>
            <a:off x="1492715" y="463194"/>
            <a:ext cx="1153596" cy="369332"/>
          </a:xfrm>
          <a:prstGeom prst="rect">
            <a:avLst/>
          </a:prstGeom>
          <a:noFill/>
          <a:ln>
            <a:solidFill>
              <a:schemeClr val="tx1"/>
            </a:solidFill>
          </a:ln>
        </p:spPr>
        <p:txBody>
          <a:bodyPr wrap="square" rtlCol="0">
            <a:spAutoFit/>
          </a:bodyPr>
          <a:lstStyle/>
          <a:p>
            <a:r>
              <a:rPr lang="en-US" altLang="zh-CN" dirty="0"/>
              <a:t>sender</a:t>
            </a:r>
            <a:endParaRPr lang="zh-CN" altLang="en-US" dirty="0"/>
          </a:p>
        </p:txBody>
      </p:sp>
      <p:cxnSp>
        <p:nvCxnSpPr>
          <p:cNvPr id="47" name="连接符: 肘形 46">
            <a:extLst>
              <a:ext uri="{FF2B5EF4-FFF2-40B4-BE49-F238E27FC236}">
                <a16:creationId xmlns:a16="http://schemas.microsoft.com/office/drawing/2014/main" id="{0A0F4687-4C2C-4595-A5E0-41C9593BE462}"/>
              </a:ext>
            </a:extLst>
          </p:cNvPr>
          <p:cNvCxnSpPr/>
          <p:nvPr/>
        </p:nvCxnSpPr>
        <p:spPr>
          <a:xfrm flipV="1">
            <a:off x="7236477" y="1032454"/>
            <a:ext cx="3324540" cy="1894631"/>
          </a:xfrm>
          <a:prstGeom prst="bentConnector3">
            <a:avLst>
              <a:gd name="adj1" fmla="val 99727"/>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96910E03-F1C4-472D-89EE-6CAF4C3A5E58}"/>
              </a:ext>
            </a:extLst>
          </p:cNvPr>
          <p:cNvSpPr txBox="1"/>
          <p:nvPr/>
        </p:nvSpPr>
        <p:spPr>
          <a:xfrm>
            <a:off x="10155290" y="744842"/>
            <a:ext cx="944678" cy="369332"/>
          </a:xfrm>
          <a:prstGeom prst="rect">
            <a:avLst/>
          </a:prstGeom>
          <a:noFill/>
        </p:spPr>
        <p:txBody>
          <a:bodyPr wrap="square" rtlCol="0">
            <a:spAutoFit/>
          </a:bodyPr>
          <a:lstStyle/>
          <a:p>
            <a:r>
              <a:rPr lang="en-US" altLang="zh-CN" dirty="0" err="1"/>
              <a:t>recver</a:t>
            </a:r>
            <a:endParaRPr lang="zh-CN" altLang="en-US" dirty="0"/>
          </a:p>
        </p:txBody>
      </p:sp>
      <p:sp>
        <p:nvSpPr>
          <p:cNvPr id="49" name="文本框 48">
            <a:extLst>
              <a:ext uri="{FF2B5EF4-FFF2-40B4-BE49-F238E27FC236}">
                <a16:creationId xmlns:a16="http://schemas.microsoft.com/office/drawing/2014/main" id="{73325816-524E-44C6-B021-20E365C3ACD4}"/>
              </a:ext>
            </a:extLst>
          </p:cNvPr>
          <p:cNvSpPr txBox="1"/>
          <p:nvPr/>
        </p:nvSpPr>
        <p:spPr>
          <a:xfrm>
            <a:off x="5795738" y="2116399"/>
            <a:ext cx="2707560" cy="369332"/>
          </a:xfrm>
          <a:prstGeom prst="rect">
            <a:avLst/>
          </a:prstGeom>
          <a:noFill/>
        </p:spPr>
        <p:txBody>
          <a:bodyPr wrap="square" rtlCol="0">
            <a:spAutoFit/>
          </a:bodyPr>
          <a:lstStyle/>
          <a:p>
            <a:r>
              <a:rPr lang="en-US" altLang="zh-CN" dirty="0"/>
              <a:t>ECN/RED/PCF/ECMP</a:t>
            </a:r>
            <a:endParaRPr lang="zh-CN" altLang="en-US" dirty="0"/>
          </a:p>
        </p:txBody>
      </p:sp>
      <p:sp>
        <p:nvSpPr>
          <p:cNvPr id="50" name="文本框 49">
            <a:extLst>
              <a:ext uri="{FF2B5EF4-FFF2-40B4-BE49-F238E27FC236}">
                <a16:creationId xmlns:a16="http://schemas.microsoft.com/office/drawing/2014/main" id="{9196C51E-C5B6-4077-B18D-FFA0A8E5160F}"/>
              </a:ext>
            </a:extLst>
          </p:cNvPr>
          <p:cNvSpPr txBox="1"/>
          <p:nvPr/>
        </p:nvSpPr>
        <p:spPr>
          <a:xfrm>
            <a:off x="1448812" y="3736262"/>
            <a:ext cx="1153596" cy="923330"/>
          </a:xfrm>
          <a:prstGeom prst="rect">
            <a:avLst/>
          </a:prstGeom>
          <a:noFill/>
        </p:spPr>
        <p:txBody>
          <a:bodyPr wrap="square" rtlCol="0">
            <a:spAutoFit/>
          </a:bodyPr>
          <a:lstStyle/>
          <a:p>
            <a:r>
              <a:rPr lang="en-US" altLang="zh-CN" dirty="0"/>
              <a:t>RTT/ECN</a:t>
            </a:r>
            <a:r>
              <a:rPr lang="zh-CN" altLang="en-US" dirty="0"/>
              <a:t>标记概率</a:t>
            </a:r>
            <a:r>
              <a:rPr lang="en-US" altLang="zh-CN" dirty="0"/>
              <a:t>/</a:t>
            </a:r>
            <a:r>
              <a:rPr lang="zh-CN" altLang="en-US" dirty="0"/>
              <a:t>丢包率</a:t>
            </a:r>
          </a:p>
        </p:txBody>
      </p:sp>
      <p:cxnSp>
        <p:nvCxnSpPr>
          <p:cNvPr id="51" name="连接符: 肘形 50">
            <a:extLst>
              <a:ext uri="{FF2B5EF4-FFF2-40B4-BE49-F238E27FC236}">
                <a16:creationId xmlns:a16="http://schemas.microsoft.com/office/drawing/2014/main" id="{7E74A5DE-717F-4925-8FA8-E8D7166A983E}"/>
              </a:ext>
            </a:extLst>
          </p:cNvPr>
          <p:cNvCxnSpPr>
            <a:endCxn id="50" idx="3"/>
          </p:cNvCxnSpPr>
          <p:nvPr/>
        </p:nvCxnSpPr>
        <p:spPr>
          <a:xfrm rot="10800000" flipV="1">
            <a:off x="2602409" y="2927073"/>
            <a:ext cx="7881443" cy="127085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6254EA4F-0315-433B-B12E-DDCF425115C7}"/>
              </a:ext>
            </a:extLst>
          </p:cNvPr>
          <p:cNvCxnSpPr>
            <a:cxnSpLocks/>
            <a:stCxn id="50" idx="0"/>
            <a:endCxn id="43" idx="2"/>
          </p:cNvCxnSpPr>
          <p:nvPr/>
        </p:nvCxnSpPr>
        <p:spPr>
          <a:xfrm flipV="1">
            <a:off x="2025610" y="3311679"/>
            <a:ext cx="12868" cy="424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连接符: 肘形 52">
            <a:extLst>
              <a:ext uri="{FF2B5EF4-FFF2-40B4-BE49-F238E27FC236}">
                <a16:creationId xmlns:a16="http://schemas.microsoft.com/office/drawing/2014/main" id="{A441FD74-F348-426A-B955-A71E3477F496}"/>
              </a:ext>
            </a:extLst>
          </p:cNvPr>
          <p:cNvCxnSpPr>
            <a:endCxn id="45" idx="1"/>
          </p:cNvCxnSpPr>
          <p:nvPr/>
        </p:nvCxnSpPr>
        <p:spPr>
          <a:xfrm>
            <a:off x="2893075" y="1114174"/>
            <a:ext cx="2979877" cy="1753816"/>
          </a:xfrm>
          <a:prstGeom prst="bentConnector3">
            <a:avLst>
              <a:gd name="adj1" fmla="val 37401"/>
            </a:avLst>
          </a:prstGeom>
          <a:ln>
            <a:tailEnd type="triangle"/>
          </a:ln>
        </p:spPr>
        <p:style>
          <a:lnRef idx="1">
            <a:schemeClr val="dk1"/>
          </a:lnRef>
          <a:fillRef idx="0">
            <a:schemeClr val="dk1"/>
          </a:fillRef>
          <a:effectRef idx="0">
            <a:schemeClr val="dk1"/>
          </a:effectRef>
          <a:fontRef idx="minor">
            <a:schemeClr val="tx1"/>
          </a:fontRef>
        </p:style>
      </p:cxnSp>
      <p:cxnSp>
        <p:nvCxnSpPr>
          <p:cNvPr id="54" name="直接箭头连接符 53">
            <a:extLst>
              <a:ext uri="{FF2B5EF4-FFF2-40B4-BE49-F238E27FC236}">
                <a16:creationId xmlns:a16="http://schemas.microsoft.com/office/drawing/2014/main" id="{02417FE0-7C0D-4C0B-8975-8F4776026E45}"/>
              </a:ext>
            </a:extLst>
          </p:cNvPr>
          <p:cNvCxnSpPr>
            <a:cxnSpLocks/>
          </p:cNvCxnSpPr>
          <p:nvPr/>
        </p:nvCxnSpPr>
        <p:spPr>
          <a:xfrm>
            <a:off x="3112592" y="2927078"/>
            <a:ext cx="289412"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3862CF54-7C20-49A6-9028-E28668977592}"/>
              </a:ext>
            </a:extLst>
          </p:cNvPr>
          <p:cNvSpPr txBox="1"/>
          <p:nvPr/>
        </p:nvSpPr>
        <p:spPr>
          <a:xfrm>
            <a:off x="3402003" y="2729484"/>
            <a:ext cx="1854241" cy="369332"/>
          </a:xfrm>
          <a:prstGeom prst="rect">
            <a:avLst/>
          </a:prstGeom>
          <a:noFill/>
        </p:spPr>
        <p:txBody>
          <a:bodyPr wrap="square" rtlCol="0">
            <a:spAutoFit/>
          </a:bodyPr>
          <a:lstStyle/>
          <a:p>
            <a:r>
              <a:rPr lang="en-US" altLang="zh-CN" dirty="0"/>
              <a:t>PID</a:t>
            </a:r>
            <a:r>
              <a:rPr lang="zh-CN" altLang="en-US" dirty="0"/>
              <a:t>速率控制</a:t>
            </a:r>
          </a:p>
        </p:txBody>
      </p:sp>
      <p:sp>
        <p:nvSpPr>
          <p:cNvPr id="2" name="文本框 1">
            <a:extLst>
              <a:ext uri="{FF2B5EF4-FFF2-40B4-BE49-F238E27FC236}">
                <a16:creationId xmlns:a16="http://schemas.microsoft.com/office/drawing/2014/main" id="{AEB5AC40-1269-4A9C-8F7D-3EF7941A77D7}"/>
              </a:ext>
            </a:extLst>
          </p:cNvPr>
          <p:cNvSpPr txBox="1"/>
          <p:nvPr/>
        </p:nvSpPr>
        <p:spPr>
          <a:xfrm>
            <a:off x="1356049" y="5542384"/>
            <a:ext cx="6111552" cy="369332"/>
          </a:xfrm>
          <a:prstGeom prst="rect">
            <a:avLst/>
          </a:prstGeom>
          <a:noFill/>
        </p:spPr>
        <p:txBody>
          <a:bodyPr wrap="square" rtlCol="0">
            <a:spAutoFit/>
          </a:bodyPr>
          <a:lstStyle/>
          <a:p>
            <a:r>
              <a:rPr lang="zh-CN" altLang="en-US" dirty="0"/>
              <a:t>时间序列预测模型</a:t>
            </a:r>
            <a:r>
              <a:rPr lang="en-US" altLang="zh-CN" dirty="0"/>
              <a:t>/</a:t>
            </a:r>
            <a:r>
              <a:rPr lang="zh-CN" altLang="en-US" dirty="0"/>
              <a:t>速率控制模型</a:t>
            </a:r>
            <a:r>
              <a:rPr lang="en-US" altLang="zh-CN" dirty="0"/>
              <a:t>/</a:t>
            </a:r>
            <a:r>
              <a:rPr lang="zh-CN" altLang="en-US" dirty="0"/>
              <a:t>控制效率</a:t>
            </a:r>
          </a:p>
        </p:txBody>
      </p:sp>
    </p:spTree>
    <p:extLst>
      <p:ext uri="{BB962C8B-B14F-4D97-AF65-F5344CB8AC3E}">
        <p14:creationId xmlns:p14="http://schemas.microsoft.com/office/powerpoint/2010/main" val="2502088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7EA7132-34B4-40AF-AB51-3DF4253ED920}"/>
              </a:ext>
            </a:extLst>
          </p:cNvPr>
          <p:cNvSpPr txBox="1"/>
          <p:nvPr/>
        </p:nvSpPr>
        <p:spPr>
          <a:xfrm>
            <a:off x="55984" y="216550"/>
            <a:ext cx="1766596" cy="1200329"/>
          </a:xfrm>
          <a:prstGeom prst="rect">
            <a:avLst/>
          </a:prstGeom>
          <a:noFill/>
        </p:spPr>
        <p:txBody>
          <a:bodyPr wrap="square">
            <a:spAutoFit/>
          </a:bodyPr>
          <a:lstStyle/>
          <a:p>
            <a:r>
              <a:rPr lang="zh-CN" altLang="en-US" dirty="0"/>
              <a:t>时间序列预测模型</a:t>
            </a:r>
            <a:r>
              <a:rPr lang="en-US" altLang="zh-CN" b="0" i="0" dirty="0">
                <a:solidFill>
                  <a:srgbClr val="121212"/>
                </a:solidFill>
                <a:effectLst/>
                <a:latin typeface="-apple-system"/>
              </a:rPr>
              <a:t>RNN</a:t>
            </a:r>
            <a:r>
              <a:rPr lang="zh-CN" altLang="en-US" b="0" i="0" dirty="0">
                <a:solidFill>
                  <a:srgbClr val="121212"/>
                </a:solidFill>
                <a:effectLst/>
                <a:latin typeface="-apple-system"/>
              </a:rPr>
              <a:t>、</a:t>
            </a:r>
            <a:r>
              <a:rPr lang="en-US" altLang="zh-CN" b="0" i="0" dirty="0">
                <a:solidFill>
                  <a:srgbClr val="121212"/>
                </a:solidFill>
                <a:effectLst/>
                <a:latin typeface="-apple-system"/>
              </a:rPr>
              <a:t>CNN</a:t>
            </a:r>
            <a:r>
              <a:rPr lang="zh-CN" altLang="en-US" b="0" i="0" dirty="0">
                <a:solidFill>
                  <a:srgbClr val="121212"/>
                </a:solidFill>
                <a:effectLst/>
                <a:latin typeface="-apple-system"/>
              </a:rPr>
              <a:t>、</a:t>
            </a:r>
            <a:r>
              <a:rPr lang="en-US" altLang="zh-CN" b="0" i="0" dirty="0">
                <a:solidFill>
                  <a:srgbClr val="121212"/>
                </a:solidFill>
                <a:effectLst/>
                <a:latin typeface="-apple-system"/>
              </a:rPr>
              <a:t>Transformer</a:t>
            </a:r>
            <a:r>
              <a:rPr lang="zh-CN" altLang="en-US" b="0" i="0" dirty="0">
                <a:solidFill>
                  <a:srgbClr val="121212"/>
                </a:solidFill>
                <a:effectLst/>
                <a:latin typeface="-apple-system"/>
              </a:rPr>
              <a:t>和</a:t>
            </a:r>
            <a:r>
              <a:rPr lang="en-US" altLang="zh-CN" b="0" i="0" dirty="0" err="1">
                <a:solidFill>
                  <a:srgbClr val="121212"/>
                </a:solidFill>
                <a:effectLst/>
                <a:latin typeface="-apple-system"/>
              </a:rPr>
              <a:t>Nbeats</a:t>
            </a:r>
            <a:endParaRPr lang="zh-CN" altLang="en-US" dirty="0"/>
          </a:p>
        </p:txBody>
      </p:sp>
      <p:sp>
        <p:nvSpPr>
          <p:cNvPr id="5" name="文本框 4">
            <a:extLst>
              <a:ext uri="{FF2B5EF4-FFF2-40B4-BE49-F238E27FC236}">
                <a16:creationId xmlns:a16="http://schemas.microsoft.com/office/drawing/2014/main" id="{A90F48E2-379B-46B1-87E7-128B11EFE6CE}"/>
              </a:ext>
            </a:extLst>
          </p:cNvPr>
          <p:cNvSpPr txBox="1"/>
          <p:nvPr/>
        </p:nvSpPr>
        <p:spPr>
          <a:xfrm>
            <a:off x="0" y="3253932"/>
            <a:ext cx="2083837" cy="1200329"/>
          </a:xfrm>
          <a:prstGeom prst="rect">
            <a:avLst/>
          </a:prstGeom>
          <a:noFill/>
        </p:spPr>
        <p:txBody>
          <a:bodyPr wrap="square">
            <a:spAutoFit/>
          </a:bodyPr>
          <a:lstStyle/>
          <a:p>
            <a:r>
              <a:rPr lang="en-US" altLang="zh-CN" dirty="0">
                <a:hlinkClick r:id="rId2"/>
              </a:rPr>
              <a:t>(6 </a:t>
            </a:r>
            <a:r>
              <a:rPr lang="zh-CN" altLang="en-US" dirty="0">
                <a:hlinkClick r:id="rId2"/>
              </a:rPr>
              <a:t>封私信 </a:t>
            </a:r>
            <a:r>
              <a:rPr lang="en-US" altLang="zh-CN" dirty="0">
                <a:hlinkClick r:id="rId2"/>
              </a:rPr>
              <a:t>/ 80 </a:t>
            </a:r>
            <a:r>
              <a:rPr lang="zh-CN" altLang="en-US" dirty="0">
                <a:hlinkClick r:id="rId2"/>
              </a:rPr>
              <a:t>条消息</a:t>
            </a:r>
            <a:r>
              <a:rPr lang="en-US" altLang="zh-CN" dirty="0">
                <a:hlinkClick r:id="rId2"/>
              </a:rPr>
              <a:t>) </a:t>
            </a:r>
            <a:r>
              <a:rPr lang="zh-CN" altLang="en-US" dirty="0">
                <a:hlinkClick r:id="rId2"/>
              </a:rPr>
              <a:t>有什么好的时间序列预测模型？ </a:t>
            </a:r>
            <a:r>
              <a:rPr lang="en-US" altLang="zh-CN" dirty="0">
                <a:hlinkClick r:id="rId2"/>
              </a:rPr>
              <a:t>- </a:t>
            </a:r>
            <a:r>
              <a:rPr lang="zh-CN" altLang="en-US" dirty="0">
                <a:hlinkClick r:id="rId2"/>
              </a:rPr>
              <a:t>知乎 </a:t>
            </a:r>
            <a:r>
              <a:rPr lang="en-US" altLang="zh-CN" dirty="0">
                <a:hlinkClick r:id="rId2"/>
              </a:rPr>
              <a:t>(zhihu.com)</a:t>
            </a:r>
            <a:endParaRPr lang="zh-CN" altLang="en-US" dirty="0"/>
          </a:p>
        </p:txBody>
      </p:sp>
      <p:graphicFrame>
        <p:nvGraphicFramePr>
          <p:cNvPr id="2" name="表格 3">
            <a:extLst>
              <a:ext uri="{FF2B5EF4-FFF2-40B4-BE49-F238E27FC236}">
                <a16:creationId xmlns:a16="http://schemas.microsoft.com/office/drawing/2014/main" id="{74E910CF-E7C1-477F-8F15-180C79A2C5E2}"/>
              </a:ext>
            </a:extLst>
          </p:cNvPr>
          <p:cNvGraphicFramePr>
            <a:graphicFrameLocks noGrp="1"/>
          </p:cNvGraphicFramePr>
          <p:nvPr>
            <p:extLst>
              <p:ext uri="{D42A27DB-BD31-4B8C-83A1-F6EECF244321}">
                <p14:modId xmlns:p14="http://schemas.microsoft.com/office/powerpoint/2010/main" val="3290135707"/>
              </p:ext>
            </p:extLst>
          </p:nvPr>
        </p:nvGraphicFramePr>
        <p:xfrm>
          <a:off x="2351314" y="335902"/>
          <a:ext cx="8830906" cy="4433715"/>
        </p:xfrm>
        <a:graphic>
          <a:graphicData uri="http://schemas.openxmlformats.org/drawingml/2006/table">
            <a:tbl>
              <a:tblPr firstRow="1" bandRow="1">
                <a:tableStyleId>{5C22544A-7EE6-4342-B048-85BDC9FD1C3A}</a:tableStyleId>
              </a:tblPr>
              <a:tblGrid>
                <a:gridCol w="2734906">
                  <a:extLst>
                    <a:ext uri="{9D8B030D-6E8A-4147-A177-3AD203B41FA5}">
                      <a16:colId xmlns:a16="http://schemas.microsoft.com/office/drawing/2014/main" val="1200692084"/>
                    </a:ext>
                  </a:extLst>
                </a:gridCol>
                <a:gridCol w="2032000">
                  <a:extLst>
                    <a:ext uri="{9D8B030D-6E8A-4147-A177-3AD203B41FA5}">
                      <a16:colId xmlns:a16="http://schemas.microsoft.com/office/drawing/2014/main" val="2026881444"/>
                    </a:ext>
                  </a:extLst>
                </a:gridCol>
                <a:gridCol w="2032000">
                  <a:extLst>
                    <a:ext uri="{9D8B030D-6E8A-4147-A177-3AD203B41FA5}">
                      <a16:colId xmlns:a16="http://schemas.microsoft.com/office/drawing/2014/main" val="2550759902"/>
                    </a:ext>
                  </a:extLst>
                </a:gridCol>
                <a:gridCol w="2032000">
                  <a:extLst>
                    <a:ext uri="{9D8B030D-6E8A-4147-A177-3AD203B41FA5}">
                      <a16:colId xmlns:a16="http://schemas.microsoft.com/office/drawing/2014/main" val="2196359813"/>
                    </a:ext>
                  </a:extLst>
                </a:gridCol>
              </a:tblGrid>
              <a:tr h="684675">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939342260"/>
                  </a:ext>
                </a:extLst>
              </a:tr>
              <a:tr h="370840">
                <a:tc>
                  <a:txBody>
                    <a:bodyPr/>
                    <a:lstStyle/>
                    <a:p>
                      <a:r>
                        <a:rPr lang="zh-CN" altLang="en-US" sz="1800" b="0" i="0" kern="1200" dirty="0">
                          <a:solidFill>
                            <a:schemeClr val="dk1"/>
                          </a:solidFill>
                          <a:effectLst/>
                          <a:latin typeface="+mn-lt"/>
                          <a:ea typeface="+mn-ea"/>
                          <a:cs typeface="+mn-cs"/>
                        </a:rPr>
                        <a:t>简单循环网络（</a:t>
                      </a:r>
                      <a:r>
                        <a:rPr lang="en-US" altLang="zh-CN" sz="1800" b="0" i="0" kern="1200" dirty="0">
                          <a:solidFill>
                            <a:schemeClr val="dk1"/>
                          </a:solidFill>
                          <a:effectLst/>
                          <a:latin typeface="+mn-lt"/>
                          <a:ea typeface="+mn-ea"/>
                          <a:cs typeface="+mn-cs"/>
                        </a:rPr>
                        <a:t>Simple Recurrent Network, SRN</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dirty="0">
                          <a:hlinkClick r:id="rId3"/>
                        </a:rPr>
                        <a:t>(26</a:t>
                      </a:r>
                      <a:r>
                        <a:rPr lang="zh-CN" altLang="en-US" dirty="0">
                          <a:hlinkClick r:id="rId3"/>
                        </a:rPr>
                        <a:t>条消息</a:t>
                      </a:r>
                      <a:r>
                        <a:rPr lang="en-US" altLang="zh-CN" dirty="0">
                          <a:hlinkClick r:id="rId3"/>
                        </a:rPr>
                        <a:t>) RNN</a:t>
                      </a:r>
                      <a:r>
                        <a:rPr lang="zh-CN" altLang="en-US" dirty="0">
                          <a:hlinkClick r:id="rId3"/>
                        </a:rPr>
                        <a:t>参数详解</a:t>
                      </a:r>
                      <a:r>
                        <a:rPr lang="en-US" altLang="zh-CN" dirty="0">
                          <a:hlinkClick r:id="rId3"/>
                        </a:rPr>
                        <a:t>+</a:t>
                      </a:r>
                      <a:r>
                        <a:rPr lang="zh-CN" altLang="en-US" dirty="0">
                          <a:hlinkClick r:id="rId3"/>
                        </a:rPr>
                        <a:t>实例分析</a:t>
                      </a:r>
                      <a:r>
                        <a:rPr lang="en-US" altLang="zh-CN" dirty="0">
                          <a:hlinkClick r:id="rId3"/>
                        </a:rPr>
                        <a:t>_</a:t>
                      </a:r>
                      <a:r>
                        <a:rPr lang="zh-CN" altLang="en-US" dirty="0">
                          <a:hlinkClick r:id="rId3"/>
                        </a:rPr>
                        <a:t>缦旋律的博客</a:t>
                      </a:r>
                      <a:r>
                        <a:rPr lang="en-US" altLang="zh-CN" dirty="0">
                          <a:hlinkClick r:id="rId3"/>
                        </a:rPr>
                        <a:t>-CSDN</a:t>
                      </a:r>
                      <a:r>
                        <a:rPr lang="zh-CN" altLang="en-US" dirty="0">
                          <a:hlinkClick r:id="rId3"/>
                        </a:rPr>
                        <a:t>博客</a:t>
                      </a:r>
                      <a:r>
                        <a:rPr lang="en-US" altLang="zh-CN" dirty="0">
                          <a:hlinkClick r:id="rId3"/>
                        </a:rPr>
                        <a:t>_</a:t>
                      </a:r>
                      <a:r>
                        <a:rPr lang="en-US" altLang="zh-CN" dirty="0" err="1">
                          <a:hlinkClick r:id="rId3"/>
                        </a:rPr>
                        <a:t>rnn</a:t>
                      </a:r>
                      <a:r>
                        <a:rPr lang="zh-CN" altLang="en-US" dirty="0">
                          <a:hlinkClick r:id="rId3"/>
                        </a:rPr>
                        <a:t>参数</a:t>
                      </a:r>
                      <a:endParaRPr lang="zh-CN" altLang="en-US" dirty="0"/>
                    </a:p>
                  </a:txBody>
                  <a:tcPr/>
                </a:tc>
                <a:tc>
                  <a:txBody>
                    <a:bodyPr/>
                    <a:lstStyle/>
                    <a:p>
                      <a:r>
                        <a:rPr lang="en-US" altLang="zh-CN">
                          <a:hlinkClick r:id="rId4"/>
                        </a:rPr>
                        <a:t>(26</a:t>
                      </a:r>
                      <a:r>
                        <a:rPr lang="zh-CN" altLang="en-US">
                          <a:hlinkClick r:id="rId4"/>
                        </a:rPr>
                        <a:t>条消息</a:t>
                      </a:r>
                      <a:r>
                        <a:rPr lang="en-US" altLang="zh-CN">
                          <a:hlinkClick r:id="rId4"/>
                        </a:rPr>
                        <a:t>) PID</a:t>
                      </a:r>
                      <a:r>
                        <a:rPr lang="zh-CN" altLang="en-US">
                          <a:hlinkClick r:id="rId4"/>
                        </a:rPr>
                        <a:t>神经网络原理与</a:t>
                      </a:r>
                      <a:r>
                        <a:rPr lang="en-US" altLang="zh-CN">
                          <a:hlinkClick r:id="rId4"/>
                        </a:rPr>
                        <a:t>MATLAB</a:t>
                      </a:r>
                      <a:r>
                        <a:rPr lang="zh-CN" altLang="en-US">
                          <a:hlinkClick r:id="rId4"/>
                        </a:rPr>
                        <a:t>实现（</a:t>
                      </a:r>
                      <a:r>
                        <a:rPr lang="en-US" altLang="zh-CN">
                          <a:hlinkClick r:id="rId4"/>
                        </a:rPr>
                        <a:t>SISO</a:t>
                      </a:r>
                      <a:r>
                        <a:rPr lang="zh-CN" altLang="en-US">
                          <a:hlinkClick r:id="rId4"/>
                        </a:rPr>
                        <a:t>）</a:t>
                      </a:r>
                      <a:r>
                        <a:rPr lang="en-US" altLang="zh-CN">
                          <a:hlinkClick r:id="rId4"/>
                        </a:rPr>
                        <a:t>_</a:t>
                      </a:r>
                      <a:r>
                        <a:rPr lang="zh-CN" altLang="en-US">
                          <a:hlinkClick r:id="rId4"/>
                        </a:rPr>
                        <a:t>大强强小强强的博客</a:t>
                      </a:r>
                      <a:r>
                        <a:rPr lang="en-US" altLang="zh-CN">
                          <a:hlinkClick r:id="rId4"/>
                        </a:rPr>
                        <a:t>-CSDN</a:t>
                      </a:r>
                      <a:r>
                        <a:rPr lang="zh-CN" altLang="en-US">
                          <a:hlinkClick r:id="rId4"/>
                        </a:rPr>
                        <a:t>博客</a:t>
                      </a:r>
                      <a:r>
                        <a:rPr lang="en-US" altLang="zh-CN">
                          <a:hlinkClick r:id="rId4"/>
                        </a:rPr>
                        <a:t>_</a:t>
                      </a:r>
                      <a:r>
                        <a:rPr lang="zh-CN" altLang="en-US">
                          <a:hlinkClick r:id="rId4"/>
                        </a:rPr>
                        <a:t>神经网络</a:t>
                      </a:r>
                      <a:r>
                        <a:rPr lang="en-US" altLang="zh-CN">
                          <a:hlinkClick r:id="rId4"/>
                        </a:rPr>
                        <a:t>pid</a:t>
                      </a:r>
                      <a:endParaRPr lang="zh-CN" altLang="en-US" dirty="0"/>
                    </a:p>
                  </a:txBody>
                  <a:tcPr/>
                </a:tc>
                <a:tc>
                  <a:txBody>
                    <a:bodyPr/>
                    <a:lstStyle/>
                    <a:p>
                      <a:r>
                        <a:rPr lang="en-US" altLang="zh-CN" dirty="0">
                          <a:hlinkClick r:id="rId5"/>
                        </a:rPr>
                        <a:t>(26</a:t>
                      </a:r>
                      <a:r>
                        <a:rPr lang="zh-CN" altLang="en-US" dirty="0">
                          <a:hlinkClick r:id="rId5"/>
                        </a:rPr>
                        <a:t>条消息</a:t>
                      </a:r>
                      <a:r>
                        <a:rPr lang="en-US" altLang="zh-CN" dirty="0">
                          <a:hlinkClick r:id="rId5"/>
                        </a:rPr>
                        <a:t>) RNN</a:t>
                      </a:r>
                      <a:r>
                        <a:rPr lang="zh-CN" altLang="en-US" dirty="0">
                          <a:hlinkClick r:id="rId5"/>
                        </a:rPr>
                        <a:t>原理及输入输出</a:t>
                      </a:r>
                      <a:r>
                        <a:rPr lang="en-US" altLang="zh-CN" dirty="0">
                          <a:hlinkClick r:id="rId5"/>
                        </a:rPr>
                        <a:t>_</a:t>
                      </a:r>
                      <a:r>
                        <a:rPr lang="en-US" altLang="zh-CN" dirty="0" err="1">
                          <a:hlinkClick r:id="rId5"/>
                        </a:rPr>
                        <a:t>ciaowzq</a:t>
                      </a:r>
                      <a:r>
                        <a:rPr lang="zh-CN" altLang="en-US" dirty="0">
                          <a:hlinkClick r:id="rId5"/>
                        </a:rPr>
                        <a:t>的博客</a:t>
                      </a:r>
                      <a:r>
                        <a:rPr lang="en-US" altLang="zh-CN" dirty="0">
                          <a:hlinkClick r:id="rId5"/>
                        </a:rPr>
                        <a:t>-CSDN</a:t>
                      </a:r>
                      <a:r>
                        <a:rPr lang="zh-CN" altLang="en-US" dirty="0">
                          <a:hlinkClick r:id="rId5"/>
                        </a:rPr>
                        <a:t>博客</a:t>
                      </a:r>
                      <a:r>
                        <a:rPr lang="en-US" altLang="zh-CN" dirty="0">
                          <a:hlinkClick r:id="rId5"/>
                        </a:rPr>
                        <a:t>_</a:t>
                      </a:r>
                      <a:r>
                        <a:rPr lang="en-US" altLang="zh-CN" dirty="0" err="1">
                          <a:hlinkClick r:id="rId5"/>
                        </a:rPr>
                        <a:t>rnn</a:t>
                      </a:r>
                      <a:r>
                        <a:rPr lang="zh-CN" altLang="en-US" dirty="0">
                          <a:hlinkClick r:id="rId5"/>
                        </a:rPr>
                        <a:t>的输入和输出</a:t>
                      </a:r>
                      <a:endParaRPr lang="en-US" altLang="zh-CN" dirty="0"/>
                    </a:p>
                    <a:p>
                      <a:endParaRPr lang="zh-CN" altLang="en-US" dirty="0"/>
                    </a:p>
                  </a:txBody>
                  <a:tcPr/>
                </a:tc>
                <a:extLst>
                  <a:ext uri="{0D108BD9-81ED-4DB2-BD59-A6C34878D82A}">
                    <a16:rowId xmlns:a16="http://schemas.microsoft.com/office/drawing/2014/main" val="2695956988"/>
                  </a:ext>
                </a:extLst>
              </a:tr>
              <a:tr h="370840">
                <a:tc>
                  <a:txBody>
                    <a:bodyPr/>
                    <a:lstStyle/>
                    <a:p>
                      <a:r>
                        <a:rPr lang="zh-CN" altLang="en-US" dirty="0">
                          <a:hlinkClick r:id="rId6"/>
                        </a:rPr>
                        <a:t>神经网络理论基础 </a:t>
                      </a:r>
                      <a:r>
                        <a:rPr lang="en-US" altLang="zh-CN" dirty="0">
                          <a:hlinkClick r:id="rId6"/>
                        </a:rPr>
                        <a:t>2-8 PID</a:t>
                      </a:r>
                      <a:r>
                        <a:rPr lang="zh-CN" altLang="en-US" dirty="0">
                          <a:hlinkClick r:id="rId6"/>
                        </a:rPr>
                        <a:t>神经网络 </a:t>
                      </a:r>
                      <a:r>
                        <a:rPr lang="en-US" altLang="zh-CN" dirty="0">
                          <a:hlinkClick r:id="rId6"/>
                        </a:rPr>
                        <a:t>- </a:t>
                      </a:r>
                      <a:r>
                        <a:rPr lang="zh-CN" altLang="en-US" dirty="0">
                          <a:hlinkClick r:id="rId6"/>
                        </a:rPr>
                        <a:t>豆丁网 </a:t>
                      </a:r>
                      <a:r>
                        <a:rPr lang="en-US" altLang="zh-CN" dirty="0">
                          <a:hlinkClick r:id="rId6"/>
                        </a:rPr>
                        <a:t>(docin.com)</a:t>
                      </a:r>
                      <a:endParaRPr lang="zh-CN" altLang="en-US" b="1" dirty="0"/>
                    </a:p>
                  </a:txBody>
                  <a:tcPr/>
                </a:tc>
                <a:tc>
                  <a:txBody>
                    <a:bodyPr/>
                    <a:lstStyle/>
                    <a:p>
                      <a:r>
                        <a:rPr lang="en-US" altLang="zh-CN" dirty="0" err="1">
                          <a:hlinkClick r:id="rId7"/>
                        </a:rPr>
                        <a:t>wmylxmj</a:t>
                      </a:r>
                      <a:r>
                        <a:rPr lang="en-US" altLang="zh-CN" dirty="0">
                          <a:hlinkClick r:id="rId7"/>
                        </a:rPr>
                        <a:t>/</a:t>
                      </a:r>
                      <a:r>
                        <a:rPr lang="en-US" altLang="zh-CN" dirty="0" err="1">
                          <a:hlinkClick r:id="rId7"/>
                        </a:rPr>
                        <a:t>spidnn</a:t>
                      </a:r>
                      <a:r>
                        <a:rPr lang="en-US" altLang="zh-CN" dirty="0">
                          <a:hlinkClick r:id="rId7"/>
                        </a:rPr>
                        <a:t>-test: </a:t>
                      </a:r>
                      <a:r>
                        <a:rPr lang="zh-CN" altLang="en-US" dirty="0">
                          <a:hlinkClick r:id="rId7"/>
                        </a:rPr>
                        <a:t>关于神经元网络</a:t>
                      </a:r>
                      <a:r>
                        <a:rPr lang="en-US" altLang="zh-CN" dirty="0">
                          <a:hlinkClick r:id="rId7"/>
                        </a:rPr>
                        <a:t>PID</a:t>
                      </a:r>
                      <a:r>
                        <a:rPr lang="zh-CN" altLang="en-US" dirty="0">
                          <a:hlinkClick r:id="rId7"/>
                        </a:rPr>
                        <a:t>算法</a:t>
                      </a:r>
                      <a:r>
                        <a:rPr lang="en-US" altLang="zh-CN" dirty="0">
                          <a:hlinkClick r:id="rId7"/>
                        </a:rPr>
                        <a:t>(SPIDNN)</a:t>
                      </a:r>
                      <a:r>
                        <a:rPr lang="zh-CN" altLang="en-US" dirty="0">
                          <a:hlinkClick r:id="rId7"/>
                        </a:rPr>
                        <a:t>的初步尝试</a:t>
                      </a:r>
                      <a:r>
                        <a:rPr lang="en-US" altLang="zh-CN" dirty="0">
                          <a:hlinkClick r:id="rId7"/>
                        </a:rPr>
                        <a:t>(2018-4-16) (github.com)</a:t>
                      </a:r>
                      <a:endParaRPr lang="zh-CN" altLang="en-US" dirty="0"/>
                    </a:p>
                  </a:txBody>
                  <a:tcPr/>
                </a:tc>
                <a:tc>
                  <a:txBody>
                    <a:bodyPr/>
                    <a:lstStyle/>
                    <a:p>
                      <a:r>
                        <a:rPr lang="en-US" altLang="zh-CN" dirty="0" err="1">
                          <a:hlinkClick r:id="rId8"/>
                        </a:rPr>
                        <a:t>jdvalenzuelah</a:t>
                      </a:r>
                      <a:r>
                        <a:rPr lang="en-US" altLang="zh-CN" dirty="0">
                          <a:hlinkClick r:id="rId8"/>
                        </a:rPr>
                        <a:t>/smart-</a:t>
                      </a:r>
                      <a:r>
                        <a:rPr lang="en-US" altLang="zh-CN" dirty="0" err="1">
                          <a:hlinkClick r:id="rId8"/>
                        </a:rPr>
                        <a:t>fancontrol</a:t>
                      </a:r>
                      <a:r>
                        <a:rPr lang="en-US" altLang="zh-CN">
                          <a:hlinkClick r:id="rId8"/>
                        </a:rPr>
                        <a:t> at 5b5f7d01861b255a0bc8a1f604ce2b5ea239fddf (github.com)</a:t>
                      </a:r>
                      <a:endParaRPr lang="zh-CN" altLang="en-US" dirty="0"/>
                    </a:p>
                  </a:txBody>
                  <a:tcPr/>
                </a:tc>
                <a:tc>
                  <a:txBody>
                    <a:bodyPr/>
                    <a:lstStyle/>
                    <a:p>
                      <a:endParaRPr lang="zh-CN" altLang="en-US" dirty="0"/>
                    </a:p>
                  </a:txBody>
                  <a:tcPr/>
                </a:tc>
                <a:extLst>
                  <a:ext uri="{0D108BD9-81ED-4DB2-BD59-A6C34878D82A}">
                    <a16:rowId xmlns:a16="http://schemas.microsoft.com/office/drawing/2014/main" val="1479984516"/>
                  </a:ext>
                </a:extLst>
              </a:tr>
            </a:tbl>
          </a:graphicData>
        </a:graphic>
      </p:graphicFrame>
      <p:sp>
        <p:nvSpPr>
          <p:cNvPr id="4" name="文本框 3">
            <a:extLst>
              <a:ext uri="{FF2B5EF4-FFF2-40B4-BE49-F238E27FC236}">
                <a16:creationId xmlns:a16="http://schemas.microsoft.com/office/drawing/2014/main" id="{5A5D32E2-4A0A-458D-A9A5-99387048798E}"/>
              </a:ext>
            </a:extLst>
          </p:cNvPr>
          <p:cNvSpPr txBox="1"/>
          <p:nvPr/>
        </p:nvSpPr>
        <p:spPr>
          <a:xfrm>
            <a:off x="55984" y="1831171"/>
            <a:ext cx="2141893" cy="369332"/>
          </a:xfrm>
          <a:prstGeom prst="rect">
            <a:avLst/>
          </a:prstGeom>
          <a:noFill/>
        </p:spPr>
        <p:txBody>
          <a:bodyPr wrap="square" rtlCol="0">
            <a:spAutoFit/>
          </a:bodyPr>
          <a:lstStyle/>
          <a:p>
            <a:r>
              <a:rPr lang="zh-CN" altLang="en-US" dirty="0"/>
              <a:t>循环神经网络</a:t>
            </a:r>
          </a:p>
        </p:txBody>
      </p:sp>
    </p:spTree>
    <p:extLst>
      <p:ext uri="{BB962C8B-B14F-4D97-AF65-F5344CB8AC3E}">
        <p14:creationId xmlns:p14="http://schemas.microsoft.com/office/powerpoint/2010/main" val="1750723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81FB695D-B0ED-4A62-B9DC-29C60A2910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329682" y="1158518"/>
            <a:ext cx="5048444" cy="4205029"/>
          </a:xfrm>
          <a:prstGeom prst="rect">
            <a:avLst/>
          </a:prstGeom>
          <a:noFill/>
          <a:extLst>
            <a:ext uri="{909E8E84-426E-40DD-AFC4-6F175D3DCCD1}">
              <a14:hiddenFill xmlns:a14="http://schemas.microsoft.com/office/drawing/2010/main">
                <a:solidFill>
                  <a:srgbClr val="FFFFFF"/>
                </a:solidFill>
              </a14:hiddenFill>
            </a:ext>
          </a:extLst>
        </p:spPr>
      </p:pic>
      <p:sp>
        <p:nvSpPr>
          <p:cNvPr id="2" name="椭圆 1">
            <a:extLst>
              <a:ext uri="{FF2B5EF4-FFF2-40B4-BE49-F238E27FC236}">
                <a16:creationId xmlns:a16="http://schemas.microsoft.com/office/drawing/2014/main" id="{A2C552B6-FFF0-46D0-ADEC-0ACFC8AC4999}"/>
              </a:ext>
            </a:extLst>
          </p:cNvPr>
          <p:cNvSpPr/>
          <p:nvPr/>
        </p:nvSpPr>
        <p:spPr>
          <a:xfrm>
            <a:off x="4802155" y="2999793"/>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Σ</a:t>
            </a:r>
            <a:endParaRPr lang="zh-CN" altLang="en-US" sz="2400" dirty="0">
              <a:solidFill>
                <a:schemeClr val="accent1"/>
              </a:solidFill>
            </a:endParaRPr>
          </a:p>
        </p:txBody>
      </p:sp>
      <p:cxnSp>
        <p:nvCxnSpPr>
          <p:cNvPr id="4" name="直接箭头连接符 3">
            <a:extLst>
              <a:ext uri="{FF2B5EF4-FFF2-40B4-BE49-F238E27FC236}">
                <a16:creationId xmlns:a16="http://schemas.microsoft.com/office/drawing/2014/main" id="{0C81CB1D-D594-454D-87A2-CE16E09F2709}"/>
              </a:ext>
            </a:extLst>
          </p:cNvPr>
          <p:cNvCxnSpPr>
            <a:cxnSpLocks/>
            <a:endCxn id="2" idx="1"/>
          </p:cNvCxnSpPr>
          <p:nvPr/>
        </p:nvCxnSpPr>
        <p:spPr>
          <a:xfrm>
            <a:off x="4049486" y="2183364"/>
            <a:ext cx="835566" cy="8963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直接箭头连接符 6">
            <a:extLst>
              <a:ext uri="{FF2B5EF4-FFF2-40B4-BE49-F238E27FC236}">
                <a16:creationId xmlns:a16="http://schemas.microsoft.com/office/drawing/2014/main" id="{951A62D1-EDF9-410C-960A-65718B67DA94}"/>
              </a:ext>
            </a:extLst>
          </p:cNvPr>
          <p:cNvCxnSpPr>
            <a:cxnSpLocks/>
            <a:endCxn id="2" idx="2"/>
          </p:cNvCxnSpPr>
          <p:nvPr/>
        </p:nvCxnSpPr>
        <p:spPr>
          <a:xfrm>
            <a:off x="4049486" y="2901821"/>
            <a:ext cx="752669" cy="3708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直接箭头连接符 8">
            <a:extLst>
              <a:ext uri="{FF2B5EF4-FFF2-40B4-BE49-F238E27FC236}">
                <a16:creationId xmlns:a16="http://schemas.microsoft.com/office/drawing/2014/main" id="{7E9558C3-2F60-4D18-82A4-B929C6BC99A4}"/>
              </a:ext>
            </a:extLst>
          </p:cNvPr>
          <p:cNvCxnSpPr>
            <a:cxnSpLocks/>
            <a:endCxn id="2" idx="2"/>
          </p:cNvCxnSpPr>
          <p:nvPr/>
        </p:nvCxnSpPr>
        <p:spPr>
          <a:xfrm flipV="1">
            <a:off x="4008285" y="3272713"/>
            <a:ext cx="793870" cy="3696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A33FF0DB-595B-4E5D-B7AC-CFABB1321AF5}"/>
              </a:ext>
            </a:extLst>
          </p:cNvPr>
          <p:cNvCxnSpPr>
            <a:cxnSpLocks/>
            <a:endCxn id="2" idx="3"/>
          </p:cNvCxnSpPr>
          <p:nvPr/>
        </p:nvCxnSpPr>
        <p:spPr>
          <a:xfrm flipV="1">
            <a:off x="4068437" y="3465697"/>
            <a:ext cx="816615" cy="8534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3C5D0428-83BB-4F8D-B529-29D4C26C3163}"/>
              </a:ext>
            </a:extLst>
          </p:cNvPr>
          <p:cNvCxnSpPr>
            <a:cxnSpLocks/>
            <a:stCxn id="2" idx="6"/>
          </p:cNvCxnSpPr>
          <p:nvPr/>
        </p:nvCxnSpPr>
        <p:spPr>
          <a:xfrm>
            <a:off x="5368212" y="3272713"/>
            <a:ext cx="478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D35B90C3-948E-45B1-BDC0-F829BF63B454}"/>
              </a:ext>
            </a:extLst>
          </p:cNvPr>
          <p:cNvSpPr txBox="1"/>
          <p:nvPr/>
        </p:nvSpPr>
        <p:spPr>
          <a:xfrm>
            <a:off x="5873313" y="3087267"/>
            <a:ext cx="682998" cy="369332"/>
          </a:xfrm>
          <a:prstGeom prst="rect">
            <a:avLst/>
          </a:prstGeom>
          <a:noFill/>
          <a:ln>
            <a:solidFill>
              <a:schemeClr val="accent1"/>
            </a:solidFill>
          </a:ln>
        </p:spPr>
        <p:txBody>
          <a:bodyPr wrap="square" rtlCol="0">
            <a:spAutoFit/>
          </a:bodyPr>
          <a:lstStyle/>
          <a:p>
            <a:pPr algn="ctr"/>
            <a:r>
              <a:rPr lang="en-US" altLang="zh-CN" dirty="0"/>
              <a:t>tanh</a:t>
            </a:r>
            <a:endParaRPr lang="zh-CN" altLang="en-US" dirty="0"/>
          </a:p>
        </p:txBody>
      </p:sp>
      <p:sp>
        <p:nvSpPr>
          <p:cNvPr id="25" name="椭圆 24">
            <a:extLst>
              <a:ext uri="{FF2B5EF4-FFF2-40B4-BE49-F238E27FC236}">
                <a16:creationId xmlns:a16="http://schemas.microsoft.com/office/drawing/2014/main" id="{86A5A6F8-5CED-4F55-9B15-8235F9DBCF4A}"/>
              </a:ext>
            </a:extLst>
          </p:cNvPr>
          <p:cNvSpPr/>
          <p:nvPr/>
        </p:nvSpPr>
        <p:spPr>
          <a:xfrm>
            <a:off x="7497922" y="1992400"/>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P</a:t>
            </a:r>
            <a:endParaRPr lang="zh-CN" altLang="en-US" sz="2400" dirty="0">
              <a:solidFill>
                <a:schemeClr val="accent1"/>
              </a:solidFill>
            </a:endParaRPr>
          </a:p>
        </p:txBody>
      </p:sp>
      <p:sp>
        <p:nvSpPr>
          <p:cNvPr id="26" name="椭圆 25">
            <a:extLst>
              <a:ext uri="{FF2B5EF4-FFF2-40B4-BE49-F238E27FC236}">
                <a16:creationId xmlns:a16="http://schemas.microsoft.com/office/drawing/2014/main" id="{A8031E77-3649-404C-AE88-3BD6BC781FBA}"/>
              </a:ext>
            </a:extLst>
          </p:cNvPr>
          <p:cNvSpPr/>
          <p:nvPr/>
        </p:nvSpPr>
        <p:spPr>
          <a:xfrm>
            <a:off x="7497922" y="2980362"/>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I</a:t>
            </a:r>
            <a:endParaRPr lang="zh-CN" altLang="en-US" sz="2400" dirty="0">
              <a:solidFill>
                <a:schemeClr val="accent1"/>
              </a:solidFill>
            </a:endParaRPr>
          </a:p>
        </p:txBody>
      </p:sp>
      <p:sp>
        <p:nvSpPr>
          <p:cNvPr id="27" name="椭圆 26">
            <a:extLst>
              <a:ext uri="{FF2B5EF4-FFF2-40B4-BE49-F238E27FC236}">
                <a16:creationId xmlns:a16="http://schemas.microsoft.com/office/drawing/2014/main" id="{EA2240C9-6358-48C3-8D04-907468A3DFBE}"/>
              </a:ext>
            </a:extLst>
          </p:cNvPr>
          <p:cNvSpPr/>
          <p:nvPr/>
        </p:nvSpPr>
        <p:spPr>
          <a:xfrm>
            <a:off x="7497921" y="3968324"/>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D</a:t>
            </a:r>
            <a:endParaRPr lang="zh-CN" altLang="en-US" sz="2400" dirty="0">
              <a:solidFill>
                <a:schemeClr val="accent1"/>
              </a:solidFill>
            </a:endParaRPr>
          </a:p>
        </p:txBody>
      </p:sp>
      <p:cxnSp>
        <p:nvCxnSpPr>
          <p:cNvPr id="28" name="直接箭头连接符 27">
            <a:extLst>
              <a:ext uri="{FF2B5EF4-FFF2-40B4-BE49-F238E27FC236}">
                <a16:creationId xmlns:a16="http://schemas.microsoft.com/office/drawing/2014/main" id="{14A3E2F9-2480-4FA8-BE59-0C0E96A78065}"/>
              </a:ext>
            </a:extLst>
          </p:cNvPr>
          <p:cNvCxnSpPr>
            <a:cxnSpLocks/>
            <a:stCxn id="22" idx="3"/>
            <a:endCxn id="25" idx="2"/>
          </p:cNvCxnSpPr>
          <p:nvPr/>
        </p:nvCxnSpPr>
        <p:spPr>
          <a:xfrm flipV="1">
            <a:off x="6556311" y="2265320"/>
            <a:ext cx="941611" cy="1006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2B606B3B-7AAF-4F75-9330-6A8536C5AEC1}"/>
              </a:ext>
            </a:extLst>
          </p:cNvPr>
          <p:cNvCxnSpPr>
            <a:cxnSpLocks/>
            <a:stCxn id="22" idx="3"/>
            <a:endCxn id="26" idx="2"/>
          </p:cNvCxnSpPr>
          <p:nvPr/>
        </p:nvCxnSpPr>
        <p:spPr>
          <a:xfrm flipV="1">
            <a:off x="6556311" y="3253282"/>
            <a:ext cx="941611" cy="18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D838DB9F-3C61-4F5D-8C4C-15B4CFB40B59}"/>
              </a:ext>
            </a:extLst>
          </p:cNvPr>
          <p:cNvCxnSpPr>
            <a:cxnSpLocks/>
            <a:stCxn id="22" idx="3"/>
            <a:endCxn id="27" idx="2"/>
          </p:cNvCxnSpPr>
          <p:nvPr/>
        </p:nvCxnSpPr>
        <p:spPr>
          <a:xfrm>
            <a:off x="6556311" y="3271933"/>
            <a:ext cx="941610" cy="969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66E2D82A-7153-4E9B-904E-7489CDBD3FF1}"/>
              </a:ext>
            </a:extLst>
          </p:cNvPr>
          <p:cNvSpPr txBox="1"/>
          <p:nvPr/>
        </p:nvSpPr>
        <p:spPr>
          <a:xfrm>
            <a:off x="6960637" y="2265320"/>
            <a:ext cx="348343" cy="369332"/>
          </a:xfrm>
          <a:prstGeom prst="rect">
            <a:avLst/>
          </a:prstGeom>
          <a:noFill/>
        </p:spPr>
        <p:txBody>
          <a:bodyPr wrap="square" rtlCol="0">
            <a:spAutoFit/>
          </a:bodyPr>
          <a:lstStyle/>
          <a:p>
            <a:r>
              <a:rPr lang="en-US" altLang="zh-CN" dirty="0"/>
              <a:t>W</a:t>
            </a:r>
            <a:endParaRPr lang="zh-CN" altLang="en-US" dirty="0"/>
          </a:p>
        </p:txBody>
      </p:sp>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B8667A14-FC78-452A-A884-0A86AE9D3652}"/>
                  </a:ext>
                </a:extLst>
              </p:cNvPr>
              <p:cNvSpPr txBox="1"/>
              <p:nvPr/>
            </p:nvSpPr>
            <p:spPr>
              <a:xfrm>
                <a:off x="7308980" y="1710612"/>
                <a:ext cx="342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oMath>
                  </m:oMathPara>
                </a14:m>
                <a:endParaRPr lang="zh-CN" altLang="en-US" dirty="0"/>
              </a:p>
            </p:txBody>
          </p:sp>
        </mc:Choice>
        <mc:Fallback xmlns="">
          <p:sp>
            <p:nvSpPr>
              <p:cNvPr id="39" name="文本框 38">
                <a:extLst>
                  <a:ext uri="{FF2B5EF4-FFF2-40B4-BE49-F238E27FC236}">
                    <a16:creationId xmlns:a16="http://schemas.microsoft.com/office/drawing/2014/main" id="{B8667A14-FC78-452A-A884-0A86AE9D3652}"/>
                  </a:ext>
                </a:extLst>
              </p:cNvPr>
              <p:cNvSpPr txBox="1">
                <a:spLocks noRot="1" noChangeAspect="1" noMove="1" noResize="1" noEditPoints="1" noAdjustHandles="1" noChangeArrowheads="1" noChangeShapeType="1" noTextEdit="1"/>
              </p:cNvSpPr>
              <p:nvPr/>
            </p:nvSpPr>
            <p:spPr>
              <a:xfrm>
                <a:off x="7308980" y="1710612"/>
                <a:ext cx="342122" cy="369332"/>
              </a:xfrm>
              <a:prstGeom prst="rect">
                <a:avLst/>
              </a:prstGeom>
              <a:blipFill>
                <a:blip r:embed="rId3"/>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9B0D0FB3-940B-49B6-9593-725684696EC6}"/>
                  </a:ext>
                </a:extLst>
              </p:cNvPr>
              <p:cNvSpPr txBox="1"/>
              <p:nvPr/>
            </p:nvSpPr>
            <p:spPr>
              <a:xfrm>
                <a:off x="7992444" y="1743040"/>
                <a:ext cx="342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𝑜</m:t>
                          </m:r>
                        </m:sub>
                      </m:sSub>
                    </m:oMath>
                  </m:oMathPara>
                </a14:m>
                <a:endParaRPr lang="zh-CN" altLang="en-US" dirty="0"/>
              </a:p>
            </p:txBody>
          </p:sp>
        </mc:Choice>
        <mc:Fallback xmlns="">
          <p:sp>
            <p:nvSpPr>
              <p:cNvPr id="42" name="文本框 41">
                <a:extLst>
                  <a:ext uri="{FF2B5EF4-FFF2-40B4-BE49-F238E27FC236}">
                    <a16:creationId xmlns:a16="http://schemas.microsoft.com/office/drawing/2014/main" id="{9B0D0FB3-940B-49B6-9593-725684696EC6}"/>
                  </a:ext>
                </a:extLst>
              </p:cNvPr>
              <p:cNvSpPr txBox="1">
                <a:spLocks noRot="1" noChangeAspect="1" noMove="1" noResize="1" noEditPoints="1" noAdjustHandles="1" noChangeArrowheads="1" noChangeShapeType="1" noTextEdit="1"/>
              </p:cNvSpPr>
              <p:nvPr/>
            </p:nvSpPr>
            <p:spPr>
              <a:xfrm>
                <a:off x="7992444" y="1743040"/>
                <a:ext cx="342122" cy="369332"/>
              </a:xfrm>
              <a:prstGeom prst="rect">
                <a:avLst/>
              </a:prstGeom>
              <a:blipFill>
                <a:blip r:embed="rId4"/>
                <a:stretch>
                  <a:fillRect r="-1786" b="-4918"/>
                </a:stretch>
              </a:blipFill>
            </p:spPr>
            <p:txBody>
              <a:bodyPr/>
              <a:lstStyle/>
              <a:p>
                <a:r>
                  <a:rPr lang="zh-CN" altLang="en-US">
                    <a:noFill/>
                  </a:rPr>
                  <a:t> </a:t>
                </a:r>
              </a:p>
            </p:txBody>
          </p:sp>
        </mc:Fallback>
      </mc:AlternateContent>
      <p:sp>
        <p:nvSpPr>
          <p:cNvPr id="43" name="椭圆 42">
            <a:extLst>
              <a:ext uri="{FF2B5EF4-FFF2-40B4-BE49-F238E27FC236}">
                <a16:creationId xmlns:a16="http://schemas.microsoft.com/office/drawing/2014/main" id="{E53D8421-79CD-49FE-8E4D-4A6051A11E16}"/>
              </a:ext>
            </a:extLst>
          </p:cNvPr>
          <p:cNvSpPr/>
          <p:nvPr/>
        </p:nvSpPr>
        <p:spPr>
          <a:xfrm>
            <a:off x="9182637" y="2980362"/>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Σ</a:t>
            </a:r>
            <a:endParaRPr lang="zh-CN" altLang="en-US" sz="2400" dirty="0">
              <a:solidFill>
                <a:schemeClr val="accent1"/>
              </a:solidFill>
            </a:endParaRPr>
          </a:p>
        </p:txBody>
      </p:sp>
      <p:cxnSp>
        <p:nvCxnSpPr>
          <p:cNvPr id="44" name="直接箭头连接符 43">
            <a:extLst>
              <a:ext uri="{FF2B5EF4-FFF2-40B4-BE49-F238E27FC236}">
                <a16:creationId xmlns:a16="http://schemas.microsoft.com/office/drawing/2014/main" id="{079F729C-D5DB-4C89-9BBE-9C0ECC9DDBA4}"/>
              </a:ext>
            </a:extLst>
          </p:cNvPr>
          <p:cNvCxnSpPr>
            <a:cxnSpLocks/>
            <a:stCxn id="25" idx="6"/>
            <a:endCxn id="43" idx="2"/>
          </p:cNvCxnSpPr>
          <p:nvPr/>
        </p:nvCxnSpPr>
        <p:spPr>
          <a:xfrm>
            <a:off x="8063979" y="2265320"/>
            <a:ext cx="1118658" cy="9879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接箭头连接符 46">
            <a:extLst>
              <a:ext uri="{FF2B5EF4-FFF2-40B4-BE49-F238E27FC236}">
                <a16:creationId xmlns:a16="http://schemas.microsoft.com/office/drawing/2014/main" id="{603585AB-412E-4D93-A8B8-72FB089E3562}"/>
              </a:ext>
            </a:extLst>
          </p:cNvPr>
          <p:cNvCxnSpPr>
            <a:cxnSpLocks/>
            <a:stCxn id="26" idx="6"/>
            <a:endCxn id="43" idx="2"/>
          </p:cNvCxnSpPr>
          <p:nvPr/>
        </p:nvCxnSpPr>
        <p:spPr>
          <a:xfrm>
            <a:off x="8063979" y="3253282"/>
            <a:ext cx="11186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接箭头连接符 49">
            <a:extLst>
              <a:ext uri="{FF2B5EF4-FFF2-40B4-BE49-F238E27FC236}">
                <a16:creationId xmlns:a16="http://schemas.microsoft.com/office/drawing/2014/main" id="{6DFE3108-6429-4AEE-BEE3-64D0214C94A9}"/>
              </a:ext>
            </a:extLst>
          </p:cNvPr>
          <p:cNvCxnSpPr>
            <a:cxnSpLocks/>
            <a:stCxn id="27" idx="6"/>
            <a:endCxn id="43" idx="2"/>
          </p:cNvCxnSpPr>
          <p:nvPr/>
        </p:nvCxnSpPr>
        <p:spPr>
          <a:xfrm flipV="1">
            <a:off x="8063978" y="3253282"/>
            <a:ext cx="1118659" cy="9879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文本框 52">
            <a:extLst>
              <a:ext uri="{FF2B5EF4-FFF2-40B4-BE49-F238E27FC236}">
                <a16:creationId xmlns:a16="http://schemas.microsoft.com/office/drawing/2014/main" id="{27BE7578-21D5-401B-806B-1629BDFC7965}"/>
              </a:ext>
            </a:extLst>
          </p:cNvPr>
          <p:cNvSpPr txBox="1"/>
          <p:nvPr/>
        </p:nvSpPr>
        <p:spPr>
          <a:xfrm>
            <a:off x="10184354" y="3058110"/>
            <a:ext cx="682998" cy="369332"/>
          </a:xfrm>
          <a:prstGeom prst="rect">
            <a:avLst/>
          </a:prstGeom>
          <a:noFill/>
          <a:ln>
            <a:solidFill>
              <a:schemeClr val="accent1"/>
            </a:solidFill>
          </a:ln>
        </p:spPr>
        <p:txBody>
          <a:bodyPr wrap="square" rtlCol="0">
            <a:spAutoFit/>
          </a:bodyPr>
          <a:lstStyle/>
          <a:p>
            <a:pPr algn="ctr"/>
            <a:r>
              <a:rPr lang="en-US" altLang="zh-CN" dirty="0"/>
              <a:t>tanh</a:t>
            </a:r>
            <a:endParaRPr lang="zh-CN" altLang="en-US" dirty="0"/>
          </a:p>
        </p:txBody>
      </p:sp>
      <p:cxnSp>
        <p:nvCxnSpPr>
          <p:cNvPr id="54" name="直接箭头连接符 53">
            <a:extLst>
              <a:ext uri="{FF2B5EF4-FFF2-40B4-BE49-F238E27FC236}">
                <a16:creationId xmlns:a16="http://schemas.microsoft.com/office/drawing/2014/main" id="{A72C8C28-F053-4911-93E2-F817A5205E62}"/>
              </a:ext>
            </a:extLst>
          </p:cNvPr>
          <p:cNvCxnSpPr>
            <a:cxnSpLocks/>
            <a:stCxn id="43" idx="6"/>
            <a:endCxn id="53" idx="1"/>
          </p:cNvCxnSpPr>
          <p:nvPr/>
        </p:nvCxnSpPr>
        <p:spPr>
          <a:xfrm flipV="1">
            <a:off x="9748694" y="3242776"/>
            <a:ext cx="435660" cy="10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EFDE3C61-2EB8-413A-B4AA-3A7DC80E40E3}"/>
              </a:ext>
            </a:extLst>
          </p:cNvPr>
          <p:cNvCxnSpPr>
            <a:cxnSpLocks/>
          </p:cNvCxnSpPr>
          <p:nvPr/>
        </p:nvCxnSpPr>
        <p:spPr>
          <a:xfrm flipV="1">
            <a:off x="10867352" y="3232270"/>
            <a:ext cx="435660" cy="10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10EB1EE4-C352-4056-BD02-F1ED57C9C863}"/>
              </a:ext>
            </a:extLst>
          </p:cNvPr>
          <p:cNvSpPr txBox="1"/>
          <p:nvPr/>
        </p:nvSpPr>
        <p:spPr>
          <a:xfrm>
            <a:off x="11085182" y="2901821"/>
            <a:ext cx="957528" cy="369332"/>
          </a:xfrm>
          <a:prstGeom prst="rect">
            <a:avLst/>
          </a:prstGeom>
          <a:noFill/>
        </p:spPr>
        <p:txBody>
          <a:bodyPr wrap="square" rtlCol="0">
            <a:spAutoFit/>
          </a:bodyPr>
          <a:lstStyle/>
          <a:p>
            <a:r>
              <a:rPr lang="en-US" altLang="zh-CN" dirty="0"/>
              <a:t>output</a:t>
            </a:r>
            <a:endParaRPr lang="zh-CN" altLang="en-US" dirty="0"/>
          </a:p>
        </p:txBody>
      </p:sp>
    </p:spTree>
    <p:extLst>
      <p:ext uri="{BB962C8B-B14F-4D97-AF65-F5344CB8AC3E}">
        <p14:creationId xmlns:p14="http://schemas.microsoft.com/office/powerpoint/2010/main" val="2281243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39B41FC-F852-4BB1-97F2-AB0674823DBF}"/>
                  </a:ext>
                </a:extLst>
              </p:cNvPr>
              <p:cNvSpPr txBox="1"/>
              <p:nvPr/>
            </p:nvSpPr>
            <p:spPr>
              <a:xfrm>
                <a:off x="662472" y="4652274"/>
                <a:ext cx="9983756" cy="1477328"/>
              </a:xfrm>
              <a:prstGeom prst="rect">
                <a:avLst/>
              </a:prstGeom>
              <a:noFill/>
            </p:spPr>
            <p:txBody>
              <a:bodyPr wrap="square" rtlCol="0">
                <a:spAutoFit/>
              </a:bodyPr>
              <a:lstStyle/>
              <a:p>
                <a:r>
                  <a:rPr lang="en-US" altLang="zh-CN" dirty="0"/>
                  <a:t>1</a:t>
                </a:r>
                <a:r>
                  <a:rPr lang="zh-CN" altLang="en-US" dirty="0"/>
                  <a:t>拥塞预测模块，使用</a:t>
                </a:r>
                <a:r>
                  <a:rPr lang="en-US" altLang="zh-CN" dirty="0"/>
                  <a:t>SRN(</a:t>
                </a:r>
                <a:r>
                  <a:rPr lang="en-US" altLang="zh-CN" sz="1800" b="0" i="0" kern="1200" dirty="0">
                    <a:solidFill>
                      <a:schemeClr val="dk1"/>
                    </a:solidFill>
                    <a:effectLst/>
                    <a:latin typeface="+mn-lt"/>
                    <a:ea typeface="+mn-ea"/>
                    <a:cs typeface="+mn-cs"/>
                  </a:rPr>
                  <a:t>Simple Recurrent Network</a:t>
                </a:r>
                <a:r>
                  <a:rPr lang="en-US" altLang="zh-CN" dirty="0"/>
                  <a:t>)</a:t>
                </a:r>
                <a:r>
                  <a:rPr lang="zh-CN" altLang="en-US" dirty="0"/>
                  <a:t>，将连续</a:t>
                </a:r>
                <a:r>
                  <a:rPr lang="en-US" altLang="zh-CN" dirty="0"/>
                  <a:t>N</a:t>
                </a:r>
                <a:r>
                  <a:rPr lang="zh-CN" altLang="en-US" dirty="0"/>
                  <a:t>个报文的</a:t>
                </a:r>
                <a:r>
                  <a:rPr lang="en-US" altLang="zh-CN" dirty="0"/>
                  <a:t>RTT</a:t>
                </a:r>
                <a:r>
                  <a:rPr lang="zh-CN" altLang="en-US" dirty="0"/>
                  <a:t>及连续</a:t>
                </a:r>
                <a:r>
                  <a:rPr lang="en-US" altLang="zh-CN" dirty="0"/>
                  <a:t>N</a:t>
                </a:r>
                <a:r>
                  <a:rPr lang="zh-CN" altLang="en-US" dirty="0"/>
                  <a:t>个时刻的</a:t>
                </a:r>
                <a:r>
                  <a:rPr lang="en-US" altLang="zh-CN" dirty="0"/>
                  <a:t>ECN</a:t>
                </a:r>
                <a:r>
                  <a:rPr lang="zh-CN" altLang="en-US" dirty="0"/>
                  <a:t>标记概率作为输入</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x</m:t>
                        </m:r>
                      </m:e>
                      <m:sub>
                        <m:r>
                          <a:rPr lang="en-US" altLang="zh-CN" b="0" i="1" smtClean="0">
                            <a:latin typeface="Cambria Math" panose="02040503050406030204" pitchFamily="18" charset="0"/>
                          </a:rPr>
                          <m:t>𝑖</m:t>
                        </m:r>
                      </m:sub>
                    </m:sSub>
                  </m:oMath>
                </a14:m>
                <a:r>
                  <a:rPr lang="zh-CN" altLang="en-US" dirty="0"/>
                  <a:t>的两个维度</a:t>
                </a:r>
                <a:r>
                  <a:rPr lang="en-US" altLang="zh-CN" dirty="0"/>
                  <a:t>,</a:t>
                </a:r>
                <a:r>
                  <a:rPr lang="zh-CN" altLang="en-US" dirty="0"/>
                  <a:t>输出无具体物理意义，只是对之后</a:t>
                </a:r>
                <a:r>
                  <a:rPr lang="en-US" altLang="zh-CN" dirty="0"/>
                  <a:t>N</a:t>
                </a:r>
                <a:r>
                  <a:rPr lang="zh-CN" altLang="en-US" dirty="0"/>
                  <a:t>个时刻拥塞程度的抽象。</a:t>
                </a:r>
                <a:endParaRPr lang="en-US" altLang="zh-CN" dirty="0"/>
              </a:p>
              <a:p>
                <a:r>
                  <a:rPr lang="en-US" altLang="zh-CN" dirty="0"/>
                  <a:t>2.DIP</a:t>
                </a:r>
                <a:r>
                  <a:rPr lang="zh-CN" altLang="en-US" dirty="0"/>
                  <a:t>控制模块，使用</a:t>
                </a:r>
                <a:r>
                  <a:rPr lang="en-US" altLang="zh-CN" dirty="0"/>
                  <a:t>DIP</a:t>
                </a:r>
                <a:r>
                  <a:rPr lang="zh-CN" altLang="en-US" dirty="0"/>
                  <a:t>神经网络，将</a:t>
                </a:r>
                <a:r>
                  <a:rPr lang="en-US" altLang="zh-CN" dirty="0"/>
                  <a:t>1</a:t>
                </a:r>
                <a:r>
                  <a:rPr lang="zh-CN" altLang="en-US" dirty="0"/>
                  <a:t>模块的输出处理后作为该模块输入，输出为发送窗口的修改比例</a:t>
                </a:r>
                <a:r>
                  <a:rPr lang="en-US" altLang="zh-CN" dirty="0"/>
                  <a:t>W = W(1+output)</a:t>
                </a:r>
              </a:p>
              <a:p>
                <a:r>
                  <a:rPr lang="en-US" altLang="zh-CN" dirty="0"/>
                  <a:t>3.</a:t>
                </a:r>
                <a:r>
                  <a:rPr lang="zh-CN" altLang="en-US" dirty="0"/>
                  <a:t>模块</a:t>
                </a:r>
                <a:r>
                  <a:rPr lang="en-US" altLang="zh-CN" dirty="0"/>
                  <a:t>1</a:t>
                </a:r>
                <a:r>
                  <a:rPr lang="zh-CN" altLang="en-US" dirty="0"/>
                  <a:t>的输出到模块</a:t>
                </a:r>
                <a:r>
                  <a:rPr lang="en-US" altLang="zh-CN" dirty="0"/>
                  <a:t>2</a:t>
                </a:r>
                <a:r>
                  <a:rPr lang="zh-CN" altLang="en-US" dirty="0"/>
                  <a:t>的输入之间的处理，将</a:t>
                </a:r>
                <a:r>
                  <a:rPr lang="en-US" altLang="zh-CN" dirty="0"/>
                  <a:t>N</a:t>
                </a:r>
                <a:r>
                  <a:rPr lang="zh-CN" altLang="en-US" dirty="0"/>
                  <a:t>个输出做一个加权和，在经过一次激活函数。</a:t>
                </a:r>
                <a:endParaRPr lang="en-US" altLang="zh-CN" dirty="0"/>
              </a:p>
            </p:txBody>
          </p:sp>
        </mc:Choice>
        <mc:Fallback xmlns="">
          <p:sp>
            <p:nvSpPr>
              <p:cNvPr id="2" name="文本框 1">
                <a:extLst>
                  <a:ext uri="{FF2B5EF4-FFF2-40B4-BE49-F238E27FC236}">
                    <a16:creationId xmlns:a16="http://schemas.microsoft.com/office/drawing/2014/main" id="{439B41FC-F852-4BB1-97F2-AB0674823DBF}"/>
                  </a:ext>
                </a:extLst>
              </p:cNvPr>
              <p:cNvSpPr txBox="1">
                <a:spLocks noRot="1" noChangeAspect="1" noMove="1" noResize="1" noEditPoints="1" noAdjustHandles="1" noChangeArrowheads="1" noChangeShapeType="1" noTextEdit="1"/>
              </p:cNvSpPr>
              <p:nvPr/>
            </p:nvSpPr>
            <p:spPr>
              <a:xfrm>
                <a:off x="662472" y="4652274"/>
                <a:ext cx="9983756" cy="1477328"/>
              </a:xfrm>
              <a:prstGeom prst="rect">
                <a:avLst/>
              </a:prstGeom>
              <a:blipFill>
                <a:blip r:embed="rId9"/>
                <a:stretch>
                  <a:fillRect l="-550" t="-2058" r="-122" b="-5350"/>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CB402D61-4065-443B-910D-DC84C62A052C}"/>
              </a:ext>
            </a:extLst>
          </p:cNvPr>
          <p:cNvSpPr txBox="1"/>
          <p:nvPr/>
        </p:nvSpPr>
        <p:spPr>
          <a:xfrm>
            <a:off x="662472" y="728398"/>
            <a:ext cx="9840687" cy="3139321"/>
          </a:xfrm>
          <a:prstGeom prst="rect">
            <a:avLst/>
          </a:prstGeom>
          <a:noFill/>
        </p:spPr>
        <p:txBody>
          <a:bodyPr wrap="square">
            <a:spAutoFit/>
          </a:bodyPr>
          <a:lstStyle/>
          <a:p>
            <a:r>
              <a:rPr lang="en-US" altLang="zh-CN" dirty="0"/>
              <a:t>1.</a:t>
            </a:r>
            <a:r>
              <a:rPr lang="zh-CN" altLang="en-US" dirty="0"/>
              <a:t>使用</a:t>
            </a:r>
            <a:r>
              <a:rPr lang="en-US" altLang="zh-CN" dirty="0"/>
              <a:t>SRN(</a:t>
            </a:r>
            <a:r>
              <a:rPr lang="en-US" altLang="zh-CN" sz="1800" b="0" i="0" kern="1200" dirty="0">
                <a:solidFill>
                  <a:schemeClr val="dk1"/>
                </a:solidFill>
                <a:effectLst/>
                <a:latin typeface="+mn-lt"/>
                <a:ea typeface="+mn-ea"/>
                <a:cs typeface="+mn-cs"/>
              </a:rPr>
              <a:t>Simple Recurrent Network</a:t>
            </a:r>
            <a:r>
              <a:rPr lang="en-US" altLang="zh-CN" dirty="0"/>
              <a:t>)</a:t>
            </a:r>
            <a:r>
              <a:rPr lang="zh-CN" altLang="en-US" dirty="0"/>
              <a:t>的意义及可行性分析：根据</a:t>
            </a:r>
            <a:r>
              <a:rPr lang="en-US" altLang="zh-CN" dirty="0"/>
              <a:t>SRN</a:t>
            </a:r>
            <a:r>
              <a:rPr lang="zh-CN" altLang="en-US" dirty="0"/>
              <a:t>隐藏层结构可知，</a:t>
            </a:r>
            <a:r>
              <a:rPr lang="en-US" altLang="zh-CN" dirty="0"/>
              <a:t>SRN</a:t>
            </a:r>
            <a:r>
              <a:rPr lang="zh-CN" altLang="en-US" b="0" i="0" dirty="0">
                <a:solidFill>
                  <a:srgbClr val="555666"/>
                </a:solidFill>
                <a:effectLst/>
                <a:latin typeface="-apple-system"/>
              </a:rPr>
              <a:t>具有短期记忆能力，因此常用于序列预测和处理，例如语音识别、翻译及股票预测；（意义）这里使用</a:t>
            </a:r>
            <a:r>
              <a:rPr lang="en-US" altLang="zh-CN" b="0" i="0" dirty="0">
                <a:solidFill>
                  <a:srgbClr val="555666"/>
                </a:solidFill>
                <a:effectLst/>
                <a:latin typeface="-apple-system"/>
              </a:rPr>
              <a:t>SRN</a:t>
            </a:r>
            <a:r>
              <a:rPr lang="zh-CN" altLang="en-US" dirty="0">
                <a:solidFill>
                  <a:srgbClr val="555666"/>
                </a:solidFill>
                <a:latin typeface="-apple-system"/>
              </a:rPr>
              <a:t>有两个目的，一个是类似“</a:t>
            </a:r>
            <a:r>
              <a:rPr lang="en-US" altLang="zh-CN" dirty="0">
                <a:solidFill>
                  <a:srgbClr val="555666"/>
                </a:solidFill>
                <a:latin typeface="-apple-system"/>
              </a:rPr>
              <a:t>RNN</a:t>
            </a:r>
            <a:r>
              <a:rPr lang="zh-CN" altLang="en-US" dirty="0">
                <a:solidFill>
                  <a:srgbClr val="555666"/>
                </a:solidFill>
                <a:latin typeface="-apple-system"/>
              </a:rPr>
              <a:t>语音翻译”将输入的</a:t>
            </a:r>
            <a:r>
              <a:rPr lang="en-US" altLang="zh-CN" dirty="0">
                <a:solidFill>
                  <a:srgbClr val="555666"/>
                </a:solidFill>
                <a:latin typeface="-apple-system"/>
              </a:rPr>
              <a:t>”RTT””ECN”</a:t>
            </a:r>
            <a:r>
              <a:rPr lang="zh-CN" altLang="en-US" dirty="0">
                <a:solidFill>
                  <a:srgbClr val="555666"/>
                </a:solidFill>
                <a:latin typeface="-apple-system"/>
              </a:rPr>
              <a:t>等翻译为网络拥塞情况，二是根据拥塞情况进行预测，（可行性）在设计上有两个方案（</a:t>
            </a:r>
            <a:r>
              <a:rPr lang="en-US" altLang="zh-CN" dirty="0">
                <a:solidFill>
                  <a:srgbClr val="555666"/>
                </a:solidFill>
                <a:latin typeface="-apple-system"/>
              </a:rPr>
              <a:t>A:</a:t>
            </a:r>
            <a:r>
              <a:rPr lang="zh-CN" altLang="en-US" dirty="0">
                <a:solidFill>
                  <a:srgbClr val="555666"/>
                </a:solidFill>
                <a:latin typeface="-apple-system"/>
              </a:rPr>
              <a:t>使用两个相同结构（隐藏层都只有一层）的</a:t>
            </a:r>
            <a:r>
              <a:rPr lang="en-US" altLang="zh-CN" dirty="0">
                <a:solidFill>
                  <a:srgbClr val="555666"/>
                </a:solidFill>
                <a:latin typeface="-apple-system"/>
              </a:rPr>
              <a:t>SRN</a:t>
            </a:r>
            <a:r>
              <a:rPr lang="zh-CN" altLang="en-US" dirty="0">
                <a:solidFill>
                  <a:srgbClr val="555666"/>
                </a:solidFill>
                <a:latin typeface="-apple-system"/>
              </a:rPr>
              <a:t>叠加到一块；</a:t>
            </a:r>
            <a:r>
              <a:rPr lang="en-US" altLang="zh-CN" dirty="0">
                <a:solidFill>
                  <a:srgbClr val="555666"/>
                </a:solidFill>
                <a:latin typeface="-apple-system"/>
              </a:rPr>
              <a:t>B</a:t>
            </a:r>
            <a:r>
              <a:rPr lang="zh-CN" altLang="en-US" dirty="0">
                <a:solidFill>
                  <a:srgbClr val="555666"/>
                </a:solidFill>
                <a:latin typeface="-apple-system"/>
              </a:rPr>
              <a:t>：使用具有两个隐藏层的</a:t>
            </a:r>
            <a:r>
              <a:rPr lang="en-US" altLang="zh-CN" dirty="0">
                <a:solidFill>
                  <a:srgbClr val="555666"/>
                </a:solidFill>
                <a:latin typeface="-apple-system"/>
              </a:rPr>
              <a:t>SRN</a:t>
            </a:r>
            <a:r>
              <a:rPr lang="zh-CN" altLang="en-US" dirty="0">
                <a:solidFill>
                  <a:srgbClr val="555666"/>
                </a:solidFill>
                <a:latin typeface="-apple-system"/>
              </a:rPr>
              <a:t>）</a:t>
            </a:r>
            <a:endParaRPr lang="en-US" altLang="zh-CN" dirty="0">
              <a:solidFill>
                <a:srgbClr val="555666"/>
              </a:solidFill>
              <a:latin typeface="-apple-system"/>
            </a:endParaRPr>
          </a:p>
          <a:p>
            <a:endParaRPr lang="en-US" altLang="zh-CN" dirty="0">
              <a:solidFill>
                <a:srgbClr val="555666"/>
              </a:solidFill>
              <a:latin typeface="-apple-system"/>
            </a:endParaRPr>
          </a:p>
          <a:p>
            <a:r>
              <a:rPr lang="en-US" altLang="zh-CN" dirty="0">
                <a:solidFill>
                  <a:srgbClr val="555666"/>
                </a:solidFill>
                <a:latin typeface="-apple-system"/>
              </a:rPr>
              <a:t>2.PID</a:t>
            </a:r>
            <a:r>
              <a:rPr lang="zh-CN" altLang="en-US" dirty="0">
                <a:solidFill>
                  <a:srgbClr val="555666"/>
                </a:solidFill>
                <a:latin typeface="-apple-system"/>
              </a:rPr>
              <a:t>的可行性：</a:t>
            </a:r>
            <a:r>
              <a:rPr lang="en-US" altLang="zh-CN" dirty="0">
                <a:solidFill>
                  <a:srgbClr val="555666"/>
                </a:solidFill>
                <a:latin typeface="-apple-system"/>
              </a:rPr>
              <a:t>PID</a:t>
            </a:r>
            <a:r>
              <a:rPr lang="zh-CN" altLang="en-US" dirty="0">
                <a:solidFill>
                  <a:srgbClr val="555666"/>
                </a:solidFill>
                <a:latin typeface="-apple-system"/>
              </a:rPr>
              <a:t>常用于工业的模糊控制（</a:t>
            </a:r>
            <a:r>
              <a:rPr lang="zh-CN" altLang="en-US" b="0" i="0" dirty="0">
                <a:solidFill>
                  <a:srgbClr val="333333"/>
                </a:solidFill>
                <a:effectLst/>
                <a:latin typeface="PingFang SC"/>
              </a:rPr>
              <a:t>得不到精确的数学模型</a:t>
            </a:r>
            <a:r>
              <a:rPr lang="zh-CN" altLang="en-US" dirty="0">
                <a:solidFill>
                  <a:srgbClr val="555666"/>
                </a:solidFill>
                <a:latin typeface="-apple-system"/>
              </a:rPr>
              <a:t>），</a:t>
            </a:r>
            <a:r>
              <a:rPr lang="zh-CN" altLang="en-US" b="0" i="0" dirty="0">
                <a:solidFill>
                  <a:srgbClr val="333333"/>
                </a:solidFill>
                <a:effectLst/>
                <a:latin typeface="PingFang SC"/>
              </a:rPr>
              <a:t>其结构简单，鲁棒性和适应性较强；在拥塞控制上，没有单个</a:t>
            </a:r>
            <a:r>
              <a:rPr lang="en-US" altLang="zh-CN" b="0" i="0" dirty="0">
                <a:solidFill>
                  <a:srgbClr val="333333"/>
                </a:solidFill>
                <a:effectLst/>
                <a:latin typeface="PingFang SC"/>
              </a:rPr>
              <a:t>end</a:t>
            </a:r>
            <a:r>
              <a:rPr lang="zh-CN" altLang="en-US" b="0" i="0" dirty="0">
                <a:solidFill>
                  <a:srgbClr val="333333"/>
                </a:solidFill>
                <a:effectLst/>
                <a:latin typeface="PingFang SC"/>
              </a:rPr>
              <a:t>发送窗口和拥塞情况精确联系起来的数学模型（拥塞情况受到通过该链路多对</a:t>
            </a:r>
            <a:r>
              <a:rPr lang="en-US" altLang="zh-CN" b="0" i="0" dirty="0" err="1">
                <a:solidFill>
                  <a:srgbClr val="333333"/>
                </a:solidFill>
                <a:effectLst/>
                <a:latin typeface="PingFang SC"/>
              </a:rPr>
              <a:t>endtoend</a:t>
            </a:r>
            <a:r>
              <a:rPr lang="zh-CN" altLang="en-US" b="0" i="0" dirty="0">
                <a:solidFill>
                  <a:srgbClr val="333333"/>
                </a:solidFill>
                <a:effectLst/>
                <a:latin typeface="PingFang SC"/>
              </a:rPr>
              <a:t>流量影响），通过调节发送窗口大小来影响拥塞情况（</a:t>
            </a:r>
            <a:r>
              <a:rPr lang="zh-CN" altLang="en-US" dirty="0">
                <a:solidFill>
                  <a:srgbClr val="333333"/>
                </a:solidFill>
                <a:latin typeface="PingFang SC"/>
              </a:rPr>
              <a:t>比较适合</a:t>
            </a:r>
            <a:r>
              <a:rPr lang="en-US" altLang="zh-CN" dirty="0">
                <a:solidFill>
                  <a:srgbClr val="333333"/>
                </a:solidFill>
                <a:latin typeface="PingFang SC"/>
              </a:rPr>
              <a:t>PID</a:t>
            </a:r>
            <a:r>
              <a:rPr lang="zh-CN" altLang="en-US" b="0" i="0" dirty="0">
                <a:solidFill>
                  <a:srgbClr val="333333"/>
                </a:solidFill>
                <a:effectLst/>
                <a:latin typeface="PingFang SC"/>
              </a:rPr>
              <a:t>）；同时数据中心无损网络上经常出现突发流量的情况，</a:t>
            </a:r>
            <a:r>
              <a:rPr lang="en-US" altLang="zh-CN" b="0" i="0" dirty="0">
                <a:solidFill>
                  <a:srgbClr val="333333"/>
                </a:solidFill>
                <a:effectLst/>
                <a:latin typeface="PingFang SC"/>
              </a:rPr>
              <a:t>PID</a:t>
            </a:r>
            <a:r>
              <a:rPr lang="zh-CN" altLang="en-US" b="0" i="0" dirty="0">
                <a:solidFill>
                  <a:srgbClr val="333333"/>
                </a:solidFill>
                <a:effectLst/>
                <a:latin typeface="PingFang SC"/>
              </a:rPr>
              <a:t>控制对于突发情况能够快速反应</a:t>
            </a:r>
            <a:endParaRPr lang="en-US" altLang="zh-CN" dirty="0"/>
          </a:p>
        </p:txBody>
      </p:sp>
    </p:spTree>
    <p:extLst>
      <p:ext uri="{BB962C8B-B14F-4D97-AF65-F5344CB8AC3E}">
        <p14:creationId xmlns:p14="http://schemas.microsoft.com/office/powerpoint/2010/main" val="3109768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4615435-6444-49A7-BC52-BB7CB125C5F2}"/>
              </a:ext>
            </a:extLst>
          </p:cNvPr>
          <p:cNvSpPr txBox="1"/>
          <p:nvPr/>
        </p:nvSpPr>
        <p:spPr>
          <a:xfrm>
            <a:off x="605563" y="551062"/>
            <a:ext cx="8320434" cy="646331"/>
          </a:xfrm>
          <a:prstGeom prst="rect">
            <a:avLst/>
          </a:prstGeom>
          <a:noFill/>
        </p:spPr>
        <p:txBody>
          <a:bodyPr wrap="square" rtlCol="0">
            <a:spAutoFit/>
          </a:bodyPr>
          <a:lstStyle/>
          <a:p>
            <a:r>
              <a:rPr lang="zh-CN" altLang="en-US" dirty="0"/>
              <a:t>使用</a:t>
            </a:r>
            <a:r>
              <a:rPr lang="en-US" altLang="zh-CN" dirty="0"/>
              <a:t>SRN</a:t>
            </a:r>
            <a:r>
              <a:rPr lang="zh-CN" altLang="en-US" dirty="0"/>
              <a:t>序列预测模块：我们认为后续的拥塞情况</a:t>
            </a:r>
            <a:r>
              <a:rPr lang="en-US" altLang="zh-CN" dirty="0"/>
              <a:t>S</a:t>
            </a:r>
            <a:r>
              <a:rPr lang="zh-CN" altLang="en-US" dirty="0"/>
              <a:t>与前几个时刻的</a:t>
            </a:r>
            <a:r>
              <a:rPr lang="en-US" altLang="zh-CN" dirty="0"/>
              <a:t>RTT</a:t>
            </a:r>
            <a:r>
              <a:rPr lang="zh-CN" altLang="en-US" dirty="0"/>
              <a:t>和</a:t>
            </a:r>
            <a:r>
              <a:rPr lang="en-US" altLang="zh-CN" dirty="0"/>
              <a:t>ECN</a:t>
            </a:r>
            <a:r>
              <a:rPr lang="zh-CN" altLang="en-US" dirty="0"/>
              <a:t>丢包概率有一定的函数关系</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5FA2ED10-AAFE-4CFE-B731-10E9B08FE773}"/>
                  </a:ext>
                </a:extLst>
              </p:cNvPr>
              <p:cNvSpPr txBox="1"/>
              <p:nvPr/>
            </p:nvSpPr>
            <p:spPr>
              <a:xfrm>
                <a:off x="605563" y="1689521"/>
                <a:ext cx="8393102" cy="690830"/>
              </a:xfrm>
              <a:prstGeom prst="rect">
                <a:avLst/>
              </a:prstGeom>
              <a:noFill/>
            </p:spPr>
            <p:txBody>
              <a:bodyPr wrap="square" rtlCol="0">
                <a:spAutoFit/>
              </a:bodyPr>
              <a:lstStyle/>
              <a:p>
                <a:r>
                  <a:rPr lang="zh-CN" altLang="en-US" dirty="0"/>
                  <a:t>使用</a:t>
                </a:r>
                <a:r>
                  <a:rPr lang="en-US" altLang="zh-CN" dirty="0"/>
                  <a:t>PID</a:t>
                </a:r>
                <a:r>
                  <a:rPr lang="zh-CN" altLang="en-US" dirty="0"/>
                  <a:t>：拥塞情况</a:t>
                </a:r>
                <a:r>
                  <a:rPr lang="en-US" altLang="zh-CN" dirty="0"/>
                  <a:t>S</a:t>
                </a:r>
                <a:r>
                  <a:rPr lang="zh-CN" altLang="en-US" dirty="0"/>
                  <a:t>和发送窗口之间没有明确的函数关系，使用</a:t>
                </a:r>
                <a:r>
                  <a:rPr lang="en-US" altLang="zh-CN" dirty="0"/>
                  <a:t>PID</a:t>
                </a:r>
                <a:r>
                  <a:rPr lang="zh-CN" altLang="en-US" dirty="0"/>
                  <a:t>模糊控制，认为发送窗口收到</a:t>
                </a:r>
                <a:r>
                  <a:rPr lang="en-US" altLang="zh-CN" dirty="0"/>
                  <a:t>S,S`, </a:t>
                </a:r>
                <a14:m>
                  <m:oMath xmlns:m="http://schemas.openxmlformats.org/officeDocument/2006/math">
                    <m:nary>
                      <m:naryPr>
                        <m:subHide m:val="on"/>
                        <m:supHide m:val="on"/>
                        <m:ctrlPr>
                          <a:rPr lang="en-US" altLang="zh-CN" i="1" smtClean="0">
                            <a:latin typeface="Cambria Math" panose="02040503050406030204" pitchFamily="18" charset="0"/>
                          </a:rPr>
                        </m:ctrlPr>
                      </m:naryPr>
                      <m:sub/>
                      <m:sup/>
                      <m:e>
                        <m:r>
                          <a:rPr lang="en-US" altLang="zh-CN" b="0" i="1" smtClean="0">
                            <a:latin typeface="Cambria Math" panose="02040503050406030204" pitchFamily="18" charset="0"/>
                          </a:rPr>
                          <m:t>𝑆</m:t>
                        </m:r>
                      </m:e>
                    </m:nary>
                    <m:r>
                      <a:rPr lang="zh-CN" altLang="en-US" i="1">
                        <a:latin typeface="Cambria Math" panose="02040503050406030204" pitchFamily="18" charset="0"/>
                      </a:rPr>
                      <m:t>共同影响</m:t>
                    </m:r>
                  </m:oMath>
                </a14:m>
                <a:r>
                  <a:rPr lang="zh-CN" altLang="en-US" dirty="0"/>
                  <a:t>，</a:t>
                </a:r>
              </a:p>
            </p:txBody>
          </p:sp>
        </mc:Choice>
        <mc:Fallback xmlns="">
          <p:sp>
            <p:nvSpPr>
              <p:cNvPr id="3" name="文本框 2">
                <a:extLst>
                  <a:ext uri="{FF2B5EF4-FFF2-40B4-BE49-F238E27FC236}">
                    <a16:creationId xmlns:a16="http://schemas.microsoft.com/office/drawing/2014/main" id="{5FA2ED10-AAFE-4CFE-B731-10E9B08FE773}"/>
                  </a:ext>
                </a:extLst>
              </p:cNvPr>
              <p:cNvSpPr txBox="1">
                <a:spLocks noRot="1" noChangeAspect="1" noMove="1" noResize="1" noEditPoints="1" noAdjustHandles="1" noChangeArrowheads="1" noChangeShapeType="1" noTextEdit="1"/>
              </p:cNvSpPr>
              <p:nvPr/>
            </p:nvSpPr>
            <p:spPr>
              <a:xfrm>
                <a:off x="605563" y="1689521"/>
                <a:ext cx="8393102" cy="690830"/>
              </a:xfrm>
              <a:prstGeom prst="rect">
                <a:avLst/>
              </a:prstGeom>
              <a:blipFill>
                <a:blip r:embed="rId2"/>
                <a:stretch>
                  <a:fillRect l="-581" t="-39823" b="-115044"/>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1CE7AEB8-5E94-4480-AA19-167AF50193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32" y="2872480"/>
            <a:ext cx="4469012" cy="1263516"/>
          </a:xfrm>
          <a:prstGeom prst="rect">
            <a:avLst/>
          </a:prstGeom>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3AAC6FEF-F92A-4188-AAA1-1D72AC813B40}"/>
                  </a:ext>
                </a:extLst>
              </p:cNvPr>
              <p:cNvSpPr txBox="1"/>
              <p:nvPr/>
            </p:nvSpPr>
            <p:spPr>
              <a:xfrm>
                <a:off x="6800472" y="2872480"/>
                <a:ext cx="2264805" cy="6891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r>
                            <a:rPr lang="en-US" altLang="zh-CN" b="0" i="1" smtClean="0">
                              <a:latin typeface="Cambria Math" panose="02040503050406030204" pitchFamily="18" charset="0"/>
                            </a:rPr>
                            <m:t>= </m:t>
                          </m:r>
                          <m:r>
                            <m:rPr>
                              <m:sty m:val="p"/>
                            </m:rPr>
                            <a:rPr lang="en-US" altLang="zh-CN" i="1">
                              <a:latin typeface="Cambria Math" panose="02040503050406030204" pitchFamily="18" charset="0"/>
                            </a:rPr>
                            <m:t>f</m:t>
                          </m:r>
                        </m:e>
                        <m:sub>
                          <m:r>
                            <a:rPr lang="en-US" altLang="zh-CN" b="0" i="1" smtClean="0">
                              <a:latin typeface="Cambria Math" panose="02040503050406030204" pitchFamily="18" charset="0"/>
                            </a:rPr>
                            <m:t>𝑝𝑖𝑑</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oMath>
                  </m:oMathPara>
                </a14:m>
                <a:endParaRPr lang="en-US" altLang="zh-CN" b="0" dirty="0"/>
              </a:p>
              <a:p>
                <a:pPr algn="ct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𝑝𝑖𝑓</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oMath>
                  </m:oMathPara>
                </a14:m>
                <a:endParaRPr lang="zh-CN" altLang="en-US" dirty="0"/>
              </a:p>
            </p:txBody>
          </p:sp>
        </mc:Choice>
        <mc:Fallback xmlns="">
          <p:sp>
            <p:nvSpPr>
              <p:cNvPr id="7" name="文本框 6">
                <a:extLst>
                  <a:ext uri="{FF2B5EF4-FFF2-40B4-BE49-F238E27FC236}">
                    <a16:creationId xmlns:a16="http://schemas.microsoft.com/office/drawing/2014/main" id="{3AAC6FEF-F92A-4188-AAA1-1D72AC813B40}"/>
                  </a:ext>
                </a:extLst>
              </p:cNvPr>
              <p:cNvSpPr txBox="1">
                <a:spLocks noRot="1" noChangeAspect="1" noMove="1" noResize="1" noEditPoints="1" noAdjustHandles="1" noChangeArrowheads="1" noChangeShapeType="1" noTextEdit="1"/>
              </p:cNvSpPr>
              <p:nvPr/>
            </p:nvSpPr>
            <p:spPr>
              <a:xfrm>
                <a:off x="6800472" y="2872480"/>
                <a:ext cx="2264805" cy="689163"/>
              </a:xfrm>
              <a:prstGeom prst="rect">
                <a:avLst/>
              </a:prstGeom>
              <a:blipFill>
                <a:blip r:embed="rId4"/>
                <a:stretch>
                  <a:fillRect b="-53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7C82EC6-1E92-43F7-B091-E896EA4EA7BB}"/>
                  </a:ext>
                </a:extLst>
              </p:cNvPr>
              <p:cNvSpPr txBox="1"/>
              <p:nvPr/>
            </p:nvSpPr>
            <p:spPr>
              <a:xfrm>
                <a:off x="6939751" y="4184440"/>
                <a:ext cx="3288207" cy="646331"/>
              </a:xfrm>
              <a:prstGeom prst="rect">
                <a:avLst/>
              </a:prstGeom>
              <a:noFill/>
            </p:spPr>
            <p:txBody>
              <a:bodyPr wrap="square" rtlCol="0">
                <a:spAutoFit/>
              </a:bodyPr>
              <a:lstStyle/>
              <a:p>
                <a:r>
                  <a:rPr lang="zh-CN" altLang="en-US" dirty="0"/>
                  <a:t>①</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𝑁𝐸𝑊</m:t>
                        </m:r>
                      </m:sub>
                    </m:sSub>
                  </m:oMath>
                </a14:m>
                <a:r>
                  <a:rPr lang="zh-CN" altLang="en-US" dirty="0"/>
                  <a:t> </a:t>
                </a:r>
                <a:r>
                  <a:rPr lang="en-US" altLang="zh-CN" dirty="0"/>
                  <a:t>=</a:t>
                </a:r>
                <a:r>
                  <a:rPr lang="zh-CN" altLang="en-US"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𝑂𝐿𝐷</m:t>
                        </m:r>
                      </m:sub>
                    </m:sSub>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oMath>
                </a14:m>
                <a:endParaRPr lang="en-US" altLang="zh-CN" b="0" dirty="0">
                  <a:ea typeface="Cambria Math" panose="02040503050406030204" pitchFamily="18" charset="0"/>
                </a:endParaRPr>
              </a:p>
              <a:p>
                <a:r>
                  <a:rPr lang="zh-CN" altLang="en-US" dirty="0"/>
                  <a:t>②</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𝑁𝐸𝑊</m:t>
                        </m:r>
                      </m:sub>
                    </m:sSub>
                  </m:oMath>
                </a14:m>
                <a:r>
                  <a:rPr lang="zh-CN" altLang="en-US" dirty="0"/>
                  <a:t> </a:t>
                </a:r>
                <a:r>
                  <a:rPr lang="en-US" altLang="zh-CN" dirty="0"/>
                  <a:t>=</a:t>
                </a:r>
                <a:r>
                  <a:rPr lang="zh-CN" altLang="en-US"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𝑂𝐿𝐷</m:t>
                        </m:r>
                      </m:sub>
                    </m:sSub>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r>
                      <a:rPr lang="en-US" altLang="zh-CN" b="0" i="1" smtClean="0">
                        <a:latin typeface="Cambria Math" panose="02040503050406030204" pitchFamily="18" charset="0"/>
                        <a:ea typeface="Cambria Math" panose="02040503050406030204" pitchFamily="18" charset="0"/>
                      </a:rPr>
                      <m:t>)</m:t>
                    </m:r>
                  </m:oMath>
                </a14:m>
                <a:endParaRPr lang="en-US" altLang="zh-CN" b="0" dirty="0">
                  <a:ea typeface="Cambria Math" panose="02040503050406030204" pitchFamily="18" charset="0"/>
                </a:endParaRPr>
              </a:p>
            </p:txBody>
          </p:sp>
        </mc:Choice>
        <mc:Fallback xmlns="">
          <p:sp>
            <p:nvSpPr>
              <p:cNvPr id="8" name="文本框 7">
                <a:extLst>
                  <a:ext uri="{FF2B5EF4-FFF2-40B4-BE49-F238E27FC236}">
                    <a16:creationId xmlns:a16="http://schemas.microsoft.com/office/drawing/2014/main" id="{37C82EC6-1E92-43F7-B091-E896EA4EA7BB}"/>
                  </a:ext>
                </a:extLst>
              </p:cNvPr>
              <p:cNvSpPr txBox="1">
                <a:spLocks noRot="1" noChangeAspect="1" noMove="1" noResize="1" noEditPoints="1" noAdjustHandles="1" noChangeArrowheads="1" noChangeShapeType="1" noTextEdit="1"/>
              </p:cNvSpPr>
              <p:nvPr/>
            </p:nvSpPr>
            <p:spPr>
              <a:xfrm>
                <a:off x="6939751" y="4184440"/>
                <a:ext cx="3288207" cy="646331"/>
              </a:xfrm>
              <a:prstGeom prst="rect">
                <a:avLst/>
              </a:prstGeom>
              <a:blipFill>
                <a:blip r:embed="rId5"/>
                <a:stretch>
                  <a:fillRect l="-1481" t="-4717" b="-141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932811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21969</TotalTime>
  <Words>3498</Words>
  <Application>Microsoft Office PowerPoint</Application>
  <PresentationFormat>宽屏</PresentationFormat>
  <Paragraphs>239</Paragraphs>
  <Slides>34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34</vt:i4>
      </vt:variant>
    </vt:vector>
  </HeadingPairs>
  <TitlesOfParts>
    <vt:vector size="42" baseType="lpstr">
      <vt:lpstr>-apple-system</vt:lpstr>
      <vt:lpstr>PingFang SC</vt:lpstr>
      <vt:lpstr>等线</vt:lpstr>
      <vt:lpstr>等线 Light</vt:lpstr>
      <vt:lpstr>Microsoft YaHei</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 金鹏</dc:creator>
  <cp:lastModifiedBy>hcdz</cp:lastModifiedBy>
  <cp:revision>141</cp:revision>
  <dcterms:created xsi:type="dcterms:W3CDTF">2022-11-14T04:49:02Z</dcterms:created>
  <dcterms:modified xsi:type="dcterms:W3CDTF">2023-04-03T15:34:21Z</dcterms:modified>
</cp:coreProperties>
</file>