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300" r:id="rId23"/>
    <p:sldId id="275" r:id="rId24"/>
    <p:sldId id="276" r:id="rId25"/>
    <p:sldId id="279" r:id="rId26"/>
    <p:sldId id="277"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24.552</c:v>
                </c:pt>
                <c:pt idx="1">
                  <c:v>7.4619999999999997</c:v>
                </c:pt>
                <c:pt idx="2">
                  <c:v>14.797700000000001</c:v>
                </c:pt>
                <c:pt idx="3">
                  <c:v>4.9615999999999998</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21.143999999999998</c:v>
                </c:pt>
                <c:pt idx="1">
                  <c:v>6.2759999999999998</c:v>
                </c:pt>
                <c:pt idx="2">
                  <c:v>21.178899999999999</c:v>
                </c:pt>
                <c:pt idx="3">
                  <c:v>5.0301999999999998</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2023/4/22</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2023/4/22</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lark5/Poseidon/tree/b7b19ff45e085ce3c808f13f486e236d9144a98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4AD23A-C9B7-4532-ADBA-2BF7E84BBEF8}"/>
              </a:ext>
            </a:extLst>
          </p:cNvPr>
          <p:cNvSpPr txBox="1"/>
          <p:nvPr/>
        </p:nvSpPr>
        <p:spPr>
          <a:xfrm>
            <a:off x="311020" y="743635"/>
            <a:ext cx="6096000" cy="646331"/>
          </a:xfrm>
          <a:prstGeom prst="rect">
            <a:avLst/>
          </a:prstGeom>
          <a:noFill/>
        </p:spPr>
        <p:txBody>
          <a:bodyPr wrap="square">
            <a:spAutoFit/>
          </a:bodyPr>
          <a:lstStyle/>
          <a:p>
            <a:r>
              <a:rPr lang="zh-CN" altLang="en-US" dirty="0">
                <a:hlinkClick r:id="rId2"/>
              </a:rPr>
              <a:t>基于</a:t>
            </a:r>
            <a:r>
              <a:rPr lang="en-US" altLang="zh-CN" dirty="0">
                <a:hlinkClick r:id="rId2"/>
              </a:rPr>
              <a:t>HPCC</a:t>
            </a:r>
            <a:r>
              <a:rPr lang="zh-CN" altLang="en-US" dirty="0">
                <a:hlinkClick r:id="rId2"/>
              </a:rPr>
              <a:t>平台的其他算法</a:t>
            </a:r>
            <a:r>
              <a:rPr lang="en-US" altLang="zh-CN" dirty="0">
                <a:hlinkClick r:id="rId2"/>
              </a:rPr>
              <a:t>Clark5/Poseidon at b7b19ff45e085ce3c808f13f486e236d9144a988 (github.com)</a:t>
            </a:r>
            <a:endParaRPr lang="zh-CN" altLang="en-US" dirty="0"/>
          </a:p>
        </p:txBody>
      </p:sp>
    </p:spTree>
    <p:extLst>
      <p:ext uri="{BB962C8B-B14F-4D97-AF65-F5344CB8AC3E}">
        <p14:creationId xmlns:p14="http://schemas.microsoft.com/office/powerpoint/2010/main" val="49568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67117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a:t>
            </a:r>
            <a:r>
              <a:rPr lang="en-US" altLang="zh-CN" dirty="0"/>
              <a:t>fat</a:t>
            </a:r>
            <a:r>
              <a:rPr lang="zh-CN" altLang="zh-CN" dirty="0"/>
              <a:t> --hpai 50 </a:t>
            </a:r>
          </a:p>
        </p:txBody>
      </p:sp>
    </p:spTree>
    <p:extLst>
      <p:ext uri="{BB962C8B-B14F-4D97-AF65-F5344CB8AC3E}">
        <p14:creationId xmlns:p14="http://schemas.microsoft.com/office/powerpoint/2010/main" val="415425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3101647147"/>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5191CC-47E7-4048-B486-F1C3C78CB0D3}"/>
              </a:ext>
            </a:extLst>
          </p:cNvPr>
          <p:cNvSpPr txBox="1"/>
          <p:nvPr/>
        </p:nvSpPr>
        <p:spPr>
          <a:xfrm>
            <a:off x="864636" y="665584"/>
            <a:ext cx="7271657" cy="5078313"/>
          </a:xfrm>
          <a:prstGeom prst="rect">
            <a:avLst/>
          </a:prstGeom>
          <a:noFill/>
        </p:spPr>
        <p:txBody>
          <a:bodyPr wrap="square" rtlCol="0">
            <a:spAutoFit/>
          </a:bodyPr>
          <a:lstStyle/>
          <a:p>
            <a:r>
              <a:rPr lang="en-US" altLang="zh-CN" dirty="0"/>
              <a:t>OVS</a:t>
            </a:r>
            <a:r>
              <a:rPr lang="zh-CN" altLang="en-US" dirty="0"/>
              <a:t>测试</a:t>
            </a:r>
            <a:endParaRPr lang="en-US" altLang="zh-CN" dirty="0"/>
          </a:p>
          <a:p>
            <a:endParaRPr lang="en-US" altLang="zh-CN" dirty="0"/>
          </a:p>
          <a:p>
            <a:r>
              <a:rPr lang="zh-CN" altLang="en-US" dirty="0"/>
              <a:t>算法部署，如何将相关的算法实现在真实终端、如何统计</a:t>
            </a:r>
            <a:r>
              <a:rPr lang="en-US" altLang="zh-CN" dirty="0"/>
              <a:t>RTT</a:t>
            </a:r>
          </a:p>
          <a:p>
            <a:r>
              <a:rPr lang="zh-CN" altLang="en-US" dirty="0"/>
              <a:t>协议部署，搭建的网络部署哪儿些协议，是否包括</a:t>
            </a:r>
            <a:r>
              <a:rPr lang="en-US" altLang="zh-CN" dirty="0"/>
              <a:t>ECN</a:t>
            </a:r>
            <a:r>
              <a:rPr lang="zh-CN" altLang="en-US" dirty="0"/>
              <a:t>，</a:t>
            </a:r>
            <a:r>
              <a:rPr lang="en-US" altLang="zh-CN" dirty="0"/>
              <a:t>PFC</a:t>
            </a:r>
            <a:r>
              <a:rPr lang="zh-CN" altLang="en-US" dirty="0"/>
              <a:t>等</a:t>
            </a:r>
            <a:endParaRPr lang="en-US" altLang="zh-CN" dirty="0"/>
          </a:p>
          <a:p>
            <a:r>
              <a:rPr lang="zh-CN" altLang="en-US" dirty="0"/>
              <a:t>拓扑：网络拓扑形式</a:t>
            </a:r>
            <a:endParaRPr lang="en-US" altLang="zh-CN" dirty="0"/>
          </a:p>
          <a:p>
            <a:r>
              <a:rPr lang="zh-CN" altLang="en-US" dirty="0"/>
              <a:t>怎么发送流：流大小、种类、发送时间、发送方接收方</a:t>
            </a:r>
            <a:endParaRPr lang="en-US" altLang="zh-CN" dirty="0"/>
          </a:p>
          <a:p>
            <a:r>
              <a:rPr lang="zh-CN" altLang="en-US" dirty="0"/>
              <a:t>拥塞控制效果统计</a:t>
            </a:r>
            <a:r>
              <a:rPr lang="en-US" altLang="zh-CN" dirty="0"/>
              <a:t>:</a:t>
            </a:r>
            <a:r>
              <a:rPr lang="zh-CN" altLang="en-US" dirty="0"/>
              <a:t>吞吐量（平均发送速率），</a:t>
            </a:r>
            <a:r>
              <a:rPr lang="en-US" altLang="zh-CN" dirty="0"/>
              <a:t>FCT</a:t>
            </a:r>
            <a:r>
              <a:rPr lang="zh-CN" altLang="en-US" dirty="0"/>
              <a:t>流完成时间，</a:t>
            </a:r>
            <a:r>
              <a:rPr lang="en-US" altLang="zh-CN" dirty="0"/>
              <a:t>RTT</a:t>
            </a:r>
            <a:r>
              <a:rPr lang="zh-CN" altLang="en-US" dirty="0"/>
              <a:t>数据包往返时延，</a:t>
            </a:r>
            <a:endParaRPr lang="en-US" altLang="zh-CN" dirty="0"/>
          </a:p>
          <a:p>
            <a:r>
              <a:rPr lang="zh-CN" altLang="en-US" dirty="0"/>
              <a:t>是否比较效果：需要实现其他拥塞控制算法</a:t>
            </a:r>
            <a:endParaRPr lang="en-US" altLang="zh-CN" dirty="0"/>
          </a:p>
          <a:p>
            <a:endParaRPr lang="en-US" altLang="zh-CN" dirty="0"/>
          </a:p>
          <a:p>
            <a:endParaRPr lang="en-US" altLang="zh-CN" dirty="0"/>
          </a:p>
          <a:p>
            <a:r>
              <a:rPr lang="en-US" altLang="zh-CN" dirty="0"/>
              <a:t>NS3:</a:t>
            </a:r>
          </a:p>
          <a:p>
            <a:r>
              <a:rPr lang="zh-CN" altLang="en-US" dirty="0"/>
              <a:t>代码覆盖</a:t>
            </a:r>
            <a:endParaRPr lang="en-US" altLang="zh-CN" dirty="0"/>
          </a:p>
          <a:p>
            <a:r>
              <a:rPr lang="en-US" altLang="zh-CN" dirty="0"/>
              <a:t>Flow.txt</a:t>
            </a:r>
          </a:p>
          <a:p>
            <a:r>
              <a:rPr lang="zh-CN" altLang="en-US" dirty="0"/>
              <a:t>算法</a:t>
            </a:r>
            <a:r>
              <a:rPr lang="en-US" altLang="zh-CN" dirty="0"/>
              <a:t>config</a:t>
            </a:r>
          </a:p>
          <a:p>
            <a:r>
              <a:rPr lang="zh-CN" altLang="en-US" dirty="0"/>
              <a:t>终端运行指令</a:t>
            </a:r>
            <a:endParaRPr lang="en-US" altLang="zh-CN" dirty="0"/>
          </a:p>
          <a:p>
            <a:r>
              <a:rPr lang="zh-CN" altLang="zh-CN" dirty="0"/>
              <a:t>python run.py --cc hp --trace flow --bw 100 --topo </a:t>
            </a:r>
            <a:r>
              <a:rPr lang="en-US" altLang="zh-CN" dirty="0"/>
              <a:t>fat</a:t>
            </a:r>
            <a:r>
              <a:rPr lang="zh-CN" altLang="zh-CN" dirty="0"/>
              <a:t> --hpai 50 </a:t>
            </a:r>
            <a:endParaRPr lang="en-US" altLang="zh-CN" dirty="0"/>
          </a:p>
          <a:p>
            <a:r>
              <a:rPr lang="en-US" altLang="zh-CN" dirty="0"/>
              <a:t>hp</a:t>
            </a:r>
            <a:endParaRPr lang="zh-CN" altLang="en-US" dirty="0"/>
          </a:p>
        </p:txBody>
      </p:sp>
    </p:spTree>
    <p:extLst>
      <p:ext uri="{BB962C8B-B14F-4D97-AF65-F5344CB8AC3E}">
        <p14:creationId xmlns:p14="http://schemas.microsoft.com/office/powerpoint/2010/main" val="406048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068DF1-6447-4382-89F6-53F1010027B1}"/>
              </a:ext>
            </a:extLst>
          </p:cNvPr>
          <p:cNvSpPr txBox="1"/>
          <p:nvPr/>
        </p:nvSpPr>
        <p:spPr>
          <a:xfrm>
            <a:off x="957943" y="416767"/>
            <a:ext cx="4043265" cy="646331"/>
          </a:xfrm>
          <a:prstGeom prst="rect">
            <a:avLst/>
          </a:prstGeom>
          <a:noFill/>
        </p:spPr>
        <p:txBody>
          <a:bodyPr wrap="square" rtlCol="0">
            <a:spAutoFit/>
          </a:bodyPr>
          <a:lstStyle/>
          <a:p>
            <a:r>
              <a:rPr lang="zh-CN" altLang="en-US" dirty="0"/>
              <a:t>在验证过程中出现的代码问题：</a:t>
            </a:r>
            <a:endParaRPr lang="en-US" altLang="zh-CN" dirty="0"/>
          </a:p>
          <a:p>
            <a:endParaRPr lang="zh-CN" altLang="en-US" dirty="0"/>
          </a:p>
        </p:txBody>
      </p:sp>
      <p:pic>
        <p:nvPicPr>
          <p:cNvPr id="4" name="图片 3">
            <a:extLst>
              <a:ext uri="{FF2B5EF4-FFF2-40B4-BE49-F238E27FC236}">
                <a16:creationId xmlns:a16="http://schemas.microsoft.com/office/drawing/2014/main" id="{58123332-6D41-41D9-B8A9-8D016200C0C6}"/>
              </a:ext>
            </a:extLst>
          </p:cNvPr>
          <p:cNvPicPr>
            <a:picLocks noChangeAspect="1"/>
          </p:cNvPicPr>
          <p:nvPr/>
        </p:nvPicPr>
        <p:blipFill>
          <a:blip r:embed="rId2"/>
          <a:stretch>
            <a:fillRect/>
          </a:stretch>
        </p:blipFill>
        <p:spPr>
          <a:xfrm>
            <a:off x="1057470" y="894562"/>
            <a:ext cx="3999686" cy="741406"/>
          </a:xfrm>
          <a:prstGeom prst="rect">
            <a:avLst/>
          </a:prstGeom>
        </p:spPr>
      </p:pic>
      <p:sp>
        <p:nvSpPr>
          <p:cNvPr id="5" name="文本框 4">
            <a:extLst>
              <a:ext uri="{FF2B5EF4-FFF2-40B4-BE49-F238E27FC236}">
                <a16:creationId xmlns:a16="http://schemas.microsoft.com/office/drawing/2014/main" id="{710A2972-B47D-42C7-9572-DC3B27F60B52}"/>
              </a:ext>
            </a:extLst>
          </p:cNvPr>
          <p:cNvSpPr txBox="1"/>
          <p:nvPr/>
        </p:nvSpPr>
        <p:spPr>
          <a:xfrm>
            <a:off x="957943" y="1928327"/>
            <a:ext cx="7756849" cy="1200329"/>
          </a:xfrm>
          <a:prstGeom prst="rect">
            <a:avLst/>
          </a:prstGeom>
          <a:noFill/>
        </p:spPr>
        <p:txBody>
          <a:bodyPr wrap="square" rtlCol="0">
            <a:spAutoFit/>
          </a:bodyPr>
          <a:lstStyle/>
          <a:p>
            <a:r>
              <a:rPr lang="zh-CN" altLang="en-US" dirty="0"/>
              <a:t>之前用一个</a:t>
            </a:r>
            <a:r>
              <a:rPr lang="en-US" altLang="zh-CN" dirty="0"/>
              <a:t>CLASS</a:t>
            </a:r>
            <a:r>
              <a:rPr lang="zh-CN" altLang="en-US" dirty="0"/>
              <a:t>变量对所有流进行预测，因此公用一套时间序列参数</a:t>
            </a:r>
            <a:r>
              <a:rPr lang="en-US" altLang="zh-CN" dirty="0"/>
              <a:t>S(t)</a:t>
            </a:r>
            <a:r>
              <a:rPr lang="zh-CN" altLang="en-US" dirty="0"/>
              <a:t>，这导致预测效率低下，</a:t>
            </a:r>
            <a:r>
              <a:rPr lang="en-US" altLang="zh-CN" dirty="0"/>
              <a:t>MAPE</a:t>
            </a:r>
            <a:r>
              <a:rPr lang="zh-CN" altLang="en-US" dirty="0"/>
              <a:t>值在</a:t>
            </a:r>
            <a:r>
              <a:rPr lang="en-US" altLang="zh-CN" dirty="0"/>
              <a:t>90%</a:t>
            </a:r>
            <a:r>
              <a:rPr lang="zh-CN" altLang="en-US" dirty="0"/>
              <a:t>，几乎和未训练的神经网络效果一样，但是在实际效果中发小预测曲线拟合较好，是因为</a:t>
            </a:r>
            <a:r>
              <a:rPr lang="en-US" altLang="zh-CN" dirty="0"/>
              <a:t>INCAST</a:t>
            </a:r>
            <a:r>
              <a:rPr lang="zh-CN" altLang="en-US" dirty="0"/>
              <a:t>场景所有流同时开始发送，且目标</a:t>
            </a:r>
            <a:r>
              <a:rPr lang="en-US" altLang="zh-CN" dirty="0"/>
              <a:t>RTT</a:t>
            </a:r>
            <a:r>
              <a:rPr lang="zh-CN" altLang="en-US" dirty="0"/>
              <a:t>较小，这导致他们的平滑值</a:t>
            </a:r>
            <a:r>
              <a:rPr lang="en-US" altLang="zh-CN" dirty="0"/>
              <a:t>S(t)</a:t>
            </a:r>
            <a:r>
              <a:rPr lang="zh-CN" altLang="en-US" dirty="0"/>
              <a:t>差距较小</a:t>
            </a:r>
          </a:p>
        </p:txBody>
      </p:sp>
      <p:pic>
        <p:nvPicPr>
          <p:cNvPr id="7" name="图片 6">
            <a:extLst>
              <a:ext uri="{FF2B5EF4-FFF2-40B4-BE49-F238E27FC236}">
                <a16:creationId xmlns:a16="http://schemas.microsoft.com/office/drawing/2014/main" id="{0204BF6B-760C-41E0-B8AA-C859637017CC}"/>
              </a:ext>
            </a:extLst>
          </p:cNvPr>
          <p:cNvPicPr>
            <a:picLocks noChangeAspect="1"/>
          </p:cNvPicPr>
          <p:nvPr/>
        </p:nvPicPr>
        <p:blipFill>
          <a:blip r:embed="rId3"/>
          <a:stretch>
            <a:fillRect/>
          </a:stretch>
        </p:blipFill>
        <p:spPr>
          <a:xfrm>
            <a:off x="957943" y="3539948"/>
            <a:ext cx="5413325" cy="1969299"/>
          </a:xfrm>
          <a:prstGeom prst="rect">
            <a:avLst/>
          </a:prstGeom>
        </p:spPr>
      </p:pic>
    </p:spTree>
    <p:extLst>
      <p:ext uri="{BB962C8B-B14F-4D97-AF65-F5344CB8AC3E}">
        <p14:creationId xmlns:p14="http://schemas.microsoft.com/office/powerpoint/2010/main" val="3698680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A096E9-69C3-489D-B481-BDC93238CFF2}"/>
              </a:ext>
            </a:extLst>
          </p:cNvPr>
          <p:cNvSpPr txBox="1"/>
          <p:nvPr/>
        </p:nvSpPr>
        <p:spPr>
          <a:xfrm>
            <a:off x="858416" y="734008"/>
            <a:ext cx="7053943" cy="1754326"/>
          </a:xfrm>
          <a:prstGeom prst="rect">
            <a:avLst/>
          </a:prstGeom>
          <a:noFill/>
        </p:spPr>
        <p:txBody>
          <a:bodyPr wrap="square" rtlCol="0">
            <a:spAutoFit/>
          </a:bodyPr>
          <a:lstStyle/>
          <a:p>
            <a:r>
              <a:rPr lang="en-US" altLang="zh-CN" dirty="0" err="1"/>
              <a:t>RTTtarget</a:t>
            </a:r>
            <a:endParaRPr lang="en-US" altLang="zh-CN" dirty="0"/>
          </a:p>
          <a:p>
            <a:r>
              <a:rPr lang="en-US" altLang="zh-CN" dirty="0" err="1"/>
              <a:t>RTTtarget</a:t>
            </a:r>
            <a:r>
              <a:rPr lang="zh-CN" altLang="en-US" dirty="0"/>
              <a:t>动态设置使得算法有了很大的约束</a:t>
            </a:r>
            <a:endParaRPr lang="en-US" altLang="zh-CN" dirty="0"/>
          </a:p>
          <a:p>
            <a:r>
              <a:rPr lang="zh-CN" altLang="en-US" dirty="0"/>
              <a:t>在</a:t>
            </a:r>
            <a:r>
              <a:rPr lang="en-US" altLang="zh-CN" dirty="0"/>
              <a:t>INCAST</a:t>
            </a:r>
            <a:r>
              <a:rPr lang="zh-CN" altLang="en-US" dirty="0"/>
              <a:t>场景下，设置其</a:t>
            </a:r>
            <a:r>
              <a:rPr lang="en-US" altLang="zh-CN" dirty="0"/>
              <a:t>5us\6us\7us</a:t>
            </a:r>
          </a:p>
          <a:p>
            <a:r>
              <a:rPr lang="zh-CN" altLang="en-US" dirty="0"/>
              <a:t>但是在</a:t>
            </a:r>
            <a:r>
              <a:rPr lang="en-US" altLang="zh-CN" dirty="0"/>
              <a:t>30%load+incast(2%)</a:t>
            </a:r>
            <a:r>
              <a:rPr lang="zh-CN" altLang="en-US" dirty="0"/>
              <a:t>场景下</a:t>
            </a:r>
            <a:endParaRPr lang="en-US" altLang="zh-CN" dirty="0"/>
          </a:p>
          <a:p>
            <a:r>
              <a:rPr lang="zh-CN" altLang="en-US" dirty="0"/>
              <a:t>不发生</a:t>
            </a:r>
            <a:r>
              <a:rPr lang="en-US" altLang="zh-CN" dirty="0"/>
              <a:t>INCAST</a:t>
            </a:r>
            <a:r>
              <a:rPr lang="zh-CN" altLang="en-US" dirty="0"/>
              <a:t>场景时平均</a:t>
            </a:r>
            <a:r>
              <a:rPr lang="en-US" altLang="zh-CN" dirty="0"/>
              <a:t>RTT</a:t>
            </a:r>
            <a:r>
              <a:rPr lang="zh-CN" altLang="en-US" dirty="0"/>
              <a:t>在</a:t>
            </a:r>
            <a:r>
              <a:rPr lang="en-US" altLang="zh-CN" dirty="0"/>
              <a:t>8us-15us,</a:t>
            </a:r>
            <a:r>
              <a:rPr lang="zh-CN" altLang="en-US" dirty="0"/>
              <a:t>因此需要重新设计</a:t>
            </a:r>
            <a:r>
              <a:rPr lang="en-US" altLang="zh-CN" dirty="0" err="1"/>
              <a:t>RTTtarget</a:t>
            </a:r>
            <a:r>
              <a:rPr lang="en-US" altLang="zh-CN" dirty="0"/>
              <a:t>,</a:t>
            </a:r>
            <a:r>
              <a:rPr lang="zh-CN" altLang="en-US" dirty="0"/>
              <a:t>使其能够动态变化</a:t>
            </a:r>
          </a:p>
        </p:txBody>
      </p:sp>
      <p:sp>
        <p:nvSpPr>
          <p:cNvPr id="3" name="文本框 2">
            <a:extLst>
              <a:ext uri="{FF2B5EF4-FFF2-40B4-BE49-F238E27FC236}">
                <a16:creationId xmlns:a16="http://schemas.microsoft.com/office/drawing/2014/main" id="{3D529F3C-AC89-4A65-A7AC-6833803A2106}"/>
              </a:ext>
            </a:extLst>
          </p:cNvPr>
          <p:cNvSpPr txBox="1"/>
          <p:nvPr/>
        </p:nvSpPr>
        <p:spPr>
          <a:xfrm>
            <a:off x="858416" y="3141306"/>
            <a:ext cx="7657322" cy="646331"/>
          </a:xfrm>
          <a:prstGeom prst="rect">
            <a:avLst/>
          </a:prstGeom>
          <a:noFill/>
        </p:spPr>
        <p:txBody>
          <a:bodyPr wrap="square" rtlCol="0">
            <a:spAutoFit/>
          </a:bodyPr>
          <a:lstStyle/>
          <a:p>
            <a:r>
              <a:rPr lang="en-US" altLang="zh-CN" dirty="0"/>
              <a:t>PIDNN</a:t>
            </a:r>
            <a:r>
              <a:rPr lang="zh-CN" altLang="en-US" dirty="0"/>
              <a:t>输出问题，之前设置速率控制</a:t>
            </a:r>
            <a:r>
              <a:rPr lang="en-US" altLang="zh-CN" dirty="0"/>
              <a:t>0.4&lt;C&lt;1.6</a:t>
            </a:r>
            <a:r>
              <a:rPr lang="zh-CN" altLang="en-US" dirty="0"/>
              <a:t>，发现：</a:t>
            </a:r>
            <a:endParaRPr lang="en-US" altLang="zh-CN" dirty="0"/>
          </a:p>
          <a:p>
            <a:endParaRPr lang="zh-CN" altLang="en-US" dirty="0"/>
          </a:p>
        </p:txBody>
      </p:sp>
      <p:pic>
        <p:nvPicPr>
          <p:cNvPr id="7" name="图片 6">
            <a:extLst>
              <a:ext uri="{FF2B5EF4-FFF2-40B4-BE49-F238E27FC236}">
                <a16:creationId xmlns:a16="http://schemas.microsoft.com/office/drawing/2014/main" id="{5C09A883-7B38-46D8-8FBF-D4EE409CB996}"/>
              </a:ext>
            </a:extLst>
          </p:cNvPr>
          <p:cNvPicPr>
            <a:picLocks noChangeAspect="1"/>
          </p:cNvPicPr>
          <p:nvPr/>
        </p:nvPicPr>
        <p:blipFill>
          <a:blip r:embed="rId2"/>
          <a:stretch>
            <a:fillRect/>
          </a:stretch>
        </p:blipFill>
        <p:spPr>
          <a:xfrm>
            <a:off x="6618513" y="2443575"/>
            <a:ext cx="5253342" cy="4019429"/>
          </a:xfrm>
          <a:prstGeom prst="rect">
            <a:avLst/>
          </a:prstGeom>
        </p:spPr>
      </p:pic>
    </p:spTree>
    <p:extLst>
      <p:ext uri="{BB962C8B-B14F-4D97-AF65-F5344CB8AC3E}">
        <p14:creationId xmlns:p14="http://schemas.microsoft.com/office/powerpoint/2010/main" val="3578851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144413-9DFB-424D-917C-2B20E6D0DE80}"/>
              </a:ext>
            </a:extLst>
          </p:cNvPr>
          <p:cNvSpPr txBox="1"/>
          <p:nvPr/>
        </p:nvSpPr>
        <p:spPr>
          <a:xfrm>
            <a:off x="640701" y="422988"/>
            <a:ext cx="6207967" cy="1200329"/>
          </a:xfrm>
          <a:prstGeom prst="rect">
            <a:avLst/>
          </a:prstGeom>
          <a:noFill/>
        </p:spPr>
        <p:txBody>
          <a:bodyPr wrap="square" rtlCol="0">
            <a:spAutoFit/>
          </a:bodyPr>
          <a:lstStyle/>
          <a:p>
            <a:r>
              <a:rPr lang="zh-CN" altLang="en-US" dirty="0"/>
              <a:t>解决思路：</a:t>
            </a:r>
            <a:endParaRPr lang="en-US" altLang="zh-CN" dirty="0"/>
          </a:p>
          <a:p>
            <a:r>
              <a:rPr lang="en-US" altLang="zh-CN" dirty="0"/>
              <a:t>C = 0.5+sigmod(</a:t>
            </a:r>
            <a:r>
              <a:rPr lang="en-US" altLang="zh-CN" dirty="0" err="1"/>
              <a:t>PIDout</a:t>
            </a:r>
            <a:r>
              <a:rPr lang="en-US" altLang="zh-CN" dirty="0"/>
              <a:t>)</a:t>
            </a:r>
          </a:p>
          <a:p>
            <a:r>
              <a:rPr lang="zh-CN" altLang="en-US" dirty="0"/>
              <a:t>阈值修改：</a:t>
            </a:r>
            <a:r>
              <a:rPr lang="en-US" altLang="zh-CN" dirty="0"/>
              <a:t> 0.4&lt;C&lt;1.5</a:t>
            </a:r>
          </a:p>
          <a:p>
            <a:r>
              <a:rPr lang="zh-CN" altLang="en-US" dirty="0"/>
              <a:t>存在一个特点：启动慢，</a:t>
            </a:r>
            <a:r>
              <a:rPr lang="en-US" altLang="zh-CN" dirty="0"/>
              <a:t>PID</a:t>
            </a:r>
            <a:r>
              <a:rPr lang="zh-CN" altLang="en-US" dirty="0"/>
              <a:t>参数优化</a:t>
            </a:r>
            <a:endParaRPr lang="en-US" altLang="zh-CN" dirty="0"/>
          </a:p>
        </p:txBody>
      </p:sp>
      <p:sp>
        <p:nvSpPr>
          <p:cNvPr id="3" name="文本框 2">
            <a:extLst>
              <a:ext uri="{FF2B5EF4-FFF2-40B4-BE49-F238E27FC236}">
                <a16:creationId xmlns:a16="http://schemas.microsoft.com/office/drawing/2014/main" id="{32F1253D-F4B2-443E-BC47-D8DE6AA10791}"/>
              </a:ext>
            </a:extLst>
          </p:cNvPr>
          <p:cNvSpPr txBox="1"/>
          <p:nvPr/>
        </p:nvSpPr>
        <p:spPr>
          <a:xfrm>
            <a:off x="640701" y="1903445"/>
            <a:ext cx="6711820" cy="2308324"/>
          </a:xfrm>
          <a:prstGeom prst="rect">
            <a:avLst/>
          </a:prstGeom>
          <a:noFill/>
        </p:spPr>
        <p:txBody>
          <a:bodyPr wrap="square" rtlCol="0">
            <a:spAutoFit/>
          </a:bodyPr>
          <a:lstStyle/>
          <a:p>
            <a:r>
              <a:rPr lang="zh-CN" altLang="en-US" dirty="0"/>
              <a:t>对于</a:t>
            </a:r>
            <a:r>
              <a:rPr lang="en-US" altLang="zh-CN" dirty="0" err="1"/>
              <a:t>RTTtarget</a:t>
            </a:r>
            <a:r>
              <a:rPr lang="zh-CN" altLang="en-US" dirty="0"/>
              <a:t>选择，先加一个调整模块，根据一定时间内统计到的</a:t>
            </a:r>
            <a:r>
              <a:rPr lang="en-US" altLang="zh-CN" dirty="0" err="1"/>
              <a:t>minRTT</a:t>
            </a:r>
            <a:r>
              <a:rPr lang="zh-CN" altLang="en-US" dirty="0"/>
              <a:t>更新</a:t>
            </a:r>
            <a:r>
              <a:rPr lang="en-US" altLang="zh-CN" dirty="0" err="1"/>
              <a:t>RTTtarget</a:t>
            </a:r>
            <a:endParaRPr lang="en-US" altLang="zh-CN" dirty="0"/>
          </a:p>
          <a:p>
            <a:endParaRPr lang="en-US" altLang="zh-CN" dirty="0"/>
          </a:p>
          <a:p>
            <a:r>
              <a:rPr lang="zh-CN" altLang="en-US" dirty="0"/>
              <a:t>给定调整范围：</a:t>
            </a:r>
            <a:endParaRPr lang="en-US" altLang="zh-CN" dirty="0"/>
          </a:p>
          <a:p>
            <a:r>
              <a:rPr lang="zh-CN" altLang="en-US" dirty="0"/>
              <a:t>例如</a:t>
            </a:r>
            <a:r>
              <a:rPr lang="en-US" altLang="zh-CN" dirty="0"/>
              <a:t>4us&lt;</a:t>
            </a:r>
            <a:r>
              <a:rPr lang="en-US" altLang="zh-CN" dirty="0" err="1"/>
              <a:t>RTTtarget</a:t>
            </a:r>
            <a:r>
              <a:rPr lang="en-US" altLang="zh-CN" dirty="0"/>
              <a:t>&lt;20us</a:t>
            </a:r>
          </a:p>
          <a:p>
            <a:r>
              <a:rPr lang="en-US" altLang="zh-CN" dirty="0" err="1"/>
              <a:t>RTTtarget</a:t>
            </a:r>
            <a:r>
              <a:rPr lang="zh-CN" altLang="en-US" dirty="0"/>
              <a:t>初始设置为</a:t>
            </a:r>
            <a:r>
              <a:rPr lang="en-US" altLang="zh-CN" dirty="0"/>
              <a:t>5us,</a:t>
            </a:r>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&gt; </a:t>
            </a:r>
            <a:r>
              <a:rPr lang="en-US" altLang="zh-CN" dirty="0" err="1"/>
              <a:t>RTTtarget</a:t>
            </a:r>
            <a:r>
              <a:rPr lang="zh-CN" altLang="en-US" dirty="0"/>
              <a:t>时，上调</a:t>
            </a:r>
            <a:r>
              <a:rPr lang="en-US" altLang="zh-CN" dirty="0" err="1"/>
              <a:t>RTTtarget</a:t>
            </a:r>
            <a:endParaRPr lang="en-US" altLang="zh-CN" dirty="0"/>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&lt; </a:t>
            </a:r>
            <a:r>
              <a:rPr lang="en-US" altLang="zh-CN" dirty="0" err="1"/>
              <a:t>RTTtarget</a:t>
            </a:r>
            <a:r>
              <a:rPr lang="zh-CN" altLang="en-US" dirty="0"/>
              <a:t>时，下调</a:t>
            </a:r>
            <a:r>
              <a:rPr lang="en-US" altLang="zh-CN" dirty="0" err="1"/>
              <a:t>RTTtarget</a:t>
            </a:r>
            <a:endParaRPr lang="zh-CN" altLang="en-US" dirty="0"/>
          </a:p>
        </p:txBody>
      </p:sp>
    </p:spTree>
    <p:extLst>
      <p:ext uri="{BB962C8B-B14F-4D97-AF65-F5344CB8AC3E}">
        <p14:creationId xmlns:p14="http://schemas.microsoft.com/office/powerpoint/2010/main" val="236467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620A83-9487-4FBC-9D17-563223C3B133}"/>
              </a:ext>
            </a:extLst>
          </p:cNvPr>
          <p:cNvSpPr txBox="1"/>
          <p:nvPr/>
        </p:nvSpPr>
        <p:spPr>
          <a:xfrm>
            <a:off x="777551" y="379445"/>
            <a:ext cx="7843935" cy="2308324"/>
          </a:xfrm>
          <a:prstGeom prst="rect">
            <a:avLst/>
          </a:prstGeom>
          <a:noFill/>
        </p:spPr>
        <p:txBody>
          <a:bodyPr wrap="square" rtlCol="0">
            <a:spAutoFit/>
          </a:bodyPr>
          <a:lstStyle/>
          <a:p>
            <a:r>
              <a:rPr lang="en-US" altLang="zh-CN" dirty="0"/>
              <a:t>PID</a:t>
            </a:r>
            <a:r>
              <a:rPr lang="zh-CN" altLang="en-US" dirty="0"/>
              <a:t>参数优化方法：</a:t>
            </a:r>
            <a:endParaRPr lang="en-US" altLang="zh-CN" dirty="0"/>
          </a:p>
          <a:p>
            <a:r>
              <a:rPr lang="zh-CN" altLang="en-US" dirty="0"/>
              <a:t>参数</a:t>
            </a:r>
            <a:r>
              <a:rPr lang="en-US" altLang="zh-CN" dirty="0"/>
              <a:t>P</a:t>
            </a:r>
            <a:r>
              <a:rPr lang="zh-CN" altLang="en-US" dirty="0"/>
              <a:t>对于控制</a:t>
            </a:r>
            <a:r>
              <a:rPr lang="en-US" altLang="zh-CN" dirty="0"/>
              <a:t>RTT</a:t>
            </a:r>
            <a:r>
              <a:rPr lang="zh-CN" altLang="en-US" dirty="0"/>
              <a:t>在</a:t>
            </a:r>
            <a:r>
              <a:rPr lang="en-US" altLang="zh-CN" dirty="0" err="1"/>
              <a:t>RTTtarget</a:t>
            </a:r>
            <a:r>
              <a:rPr lang="zh-CN" altLang="en-US" dirty="0"/>
              <a:t>上下抖动，</a:t>
            </a:r>
            <a:r>
              <a:rPr lang="en-US" altLang="zh-CN" dirty="0"/>
              <a:t>|P|</a:t>
            </a:r>
            <a:r>
              <a:rPr lang="zh-CN" altLang="en-US" dirty="0"/>
              <a:t>越大，抖动越快（不考虑阈值限制），频率越快越好，最好为</a:t>
            </a:r>
            <a:r>
              <a:rPr lang="en-US" altLang="zh-CN" dirty="0"/>
              <a:t>2</a:t>
            </a:r>
            <a:r>
              <a:rPr lang="zh-CN" altLang="en-US" dirty="0"/>
              <a:t>，但实际控制具有滞后性，无法达到该频率，且频率越大幅度越大，目的选择一个合适的频率和幅值及较高的吞吐量，优化</a:t>
            </a:r>
            <a:r>
              <a:rPr lang="en-US" altLang="zh-CN" dirty="0"/>
              <a:t>P</a:t>
            </a:r>
            <a:r>
              <a:rPr lang="zh-CN" altLang="en-US" dirty="0"/>
              <a:t>参数</a:t>
            </a:r>
            <a:endParaRPr lang="en-US" altLang="zh-CN" dirty="0"/>
          </a:p>
          <a:p>
            <a:r>
              <a:rPr lang="zh-CN" altLang="en-US" dirty="0"/>
              <a:t>参数</a:t>
            </a:r>
            <a:r>
              <a:rPr lang="en-US" altLang="zh-CN" dirty="0"/>
              <a:t>I</a:t>
            </a:r>
            <a:r>
              <a:rPr lang="zh-CN" altLang="en-US" dirty="0"/>
              <a:t>对于控制平均</a:t>
            </a:r>
            <a:r>
              <a:rPr lang="en-US" altLang="zh-CN" dirty="0"/>
              <a:t>RTT</a:t>
            </a:r>
            <a:r>
              <a:rPr lang="zh-CN" altLang="en-US" dirty="0"/>
              <a:t>最终和</a:t>
            </a:r>
            <a:r>
              <a:rPr lang="en-US" altLang="zh-CN" dirty="0" err="1"/>
              <a:t>RTTtarget</a:t>
            </a:r>
            <a:r>
              <a:rPr lang="zh-CN" altLang="en-US" dirty="0"/>
              <a:t>无限接近，根据平均</a:t>
            </a:r>
            <a:r>
              <a:rPr lang="en-US" altLang="zh-CN" dirty="0"/>
              <a:t>RTT</a:t>
            </a:r>
            <a:r>
              <a:rPr lang="zh-CN" altLang="en-US" dirty="0"/>
              <a:t>调整参数</a:t>
            </a:r>
            <a:r>
              <a:rPr lang="en-US" altLang="zh-CN" dirty="0"/>
              <a:t>I</a:t>
            </a:r>
          </a:p>
          <a:p>
            <a:r>
              <a:rPr lang="zh-CN" altLang="en-US" dirty="0"/>
              <a:t>参数</a:t>
            </a:r>
            <a:r>
              <a:rPr lang="en-US" altLang="zh-CN" dirty="0"/>
              <a:t>D</a:t>
            </a:r>
            <a:r>
              <a:rPr lang="zh-CN" altLang="en-US" dirty="0"/>
              <a:t>影响</a:t>
            </a:r>
            <a:r>
              <a:rPr lang="en-US" altLang="zh-CN" dirty="0"/>
              <a:t>RTT</a:t>
            </a:r>
            <a:r>
              <a:rPr lang="zh-CN" altLang="en-US" dirty="0"/>
              <a:t>变化幅度，根据</a:t>
            </a:r>
            <a:r>
              <a:rPr lang="en-US" altLang="zh-CN" dirty="0"/>
              <a:t>RTT</a:t>
            </a:r>
            <a:r>
              <a:rPr lang="zh-CN" altLang="en-US" dirty="0"/>
              <a:t>震动幅度调整</a:t>
            </a:r>
            <a:r>
              <a:rPr lang="en-US" altLang="zh-CN" dirty="0"/>
              <a:t>D</a:t>
            </a:r>
          </a:p>
          <a:p>
            <a:r>
              <a:rPr lang="zh-CN" altLang="en-US" dirty="0"/>
              <a:t>优化顺序：</a:t>
            </a:r>
            <a:r>
              <a:rPr lang="en-US" altLang="zh-CN" dirty="0"/>
              <a:t>P &gt;I &gt;D</a:t>
            </a:r>
            <a:endParaRPr lang="zh-CN" altLang="en-US" dirty="0"/>
          </a:p>
        </p:txBody>
      </p:sp>
    </p:spTree>
    <p:extLst>
      <p:ext uri="{BB962C8B-B14F-4D97-AF65-F5344CB8AC3E}">
        <p14:creationId xmlns:p14="http://schemas.microsoft.com/office/powerpoint/2010/main" val="2896117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865C9BF-5A00-45E0-91D9-A58FEAE8B8FA}"/>
              </a:ext>
            </a:extLst>
          </p:cNvPr>
          <p:cNvSpPr txBox="1"/>
          <p:nvPr/>
        </p:nvSpPr>
        <p:spPr>
          <a:xfrm>
            <a:off x="597159" y="478971"/>
            <a:ext cx="7246776" cy="1754326"/>
          </a:xfrm>
          <a:prstGeom prst="rect">
            <a:avLst/>
          </a:prstGeom>
          <a:noFill/>
        </p:spPr>
        <p:txBody>
          <a:bodyPr wrap="square" rtlCol="0">
            <a:spAutoFit/>
          </a:bodyPr>
          <a:lstStyle/>
          <a:p>
            <a:r>
              <a:rPr lang="en-US" altLang="zh-CN" dirty="0" err="1"/>
              <a:t>RTTtarget</a:t>
            </a:r>
            <a:r>
              <a:rPr lang="zh-CN" altLang="en-US" dirty="0"/>
              <a:t>动态调整方法：</a:t>
            </a:r>
            <a:endParaRPr lang="en-US" altLang="zh-CN" dirty="0"/>
          </a:p>
          <a:p>
            <a:r>
              <a:rPr lang="en-US" altLang="zh-CN" dirty="0"/>
              <a:t>A.</a:t>
            </a:r>
            <a:r>
              <a:rPr lang="zh-CN" altLang="en-US" dirty="0"/>
              <a:t>根据连续</a:t>
            </a:r>
            <a:r>
              <a:rPr lang="en-US" altLang="zh-CN" dirty="0"/>
              <a:t>RTT</a:t>
            </a:r>
            <a:r>
              <a:rPr lang="zh-CN" altLang="en-US" dirty="0"/>
              <a:t>观察值，设计 计数器（从</a:t>
            </a:r>
            <a:r>
              <a:rPr lang="en-US" altLang="zh-CN" dirty="0"/>
              <a:t>0</a:t>
            </a:r>
            <a:r>
              <a:rPr lang="zh-CN" altLang="en-US" dirty="0"/>
              <a:t>开始），当计数器到一定范围之后，调整</a:t>
            </a:r>
            <a:r>
              <a:rPr lang="en-US" altLang="zh-CN" dirty="0" err="1"/>
              <a:t>RTTtarget</a:t>
            </a:r>
            <a:r>
              <a:rPr lang="zh-CN" altLang="en-US" dirty="0"/>
              <a:t>增加或减少单位时间</a:t>
            </a:r>
            <a:r>
              <a:rPr lang="en-US" altLang="zh-CN" dirty="0"/>
              <a:t>1us</a:t>
            </a:r>
            <a:r>
              <a:rPr lang="zh-CN" altLang="en-US" dirty="0"/>
              <a:t>，并以调整</a:t>
            </a:r>
            <a:r>
              <a:rPr lang="en-US" altLang="zh-CN" dirty="0" err="1"/>
              <a:t>RTTtarget</a:t>
            </a:r>
            <a:r>
              <a:rPr lang="zh-CN" altLang="en-US" dirty="0"/>
              <a:t>初始值为辅助，效果：</a:t>
            </a:r>
            <a:endParaRPr lang="en-US" altLang="zh-CN" dirty="0"/>
          </a:p>
          <a:p>
            <a:r>
              <a:rPr lang="en-US" altLang="zh-CN" dirty="0"/>
              <a:t>|</a:t>
            </a:r>
            <a:r>
              <a:rPr lang="zh-CN" altLang="en-US" dirty="0"/>
              <a:t>计数器</a:t>
            </a:r>
            <a:r>
              <a:rPr lang="en-US" altLang="zh-CN" dirty="0"/>
              <a:t>|&gt;X</a:t>
            </a:r>
            <a:r>
              <a:rPr lang="zh-CN" altLang="en-US" dirty="0"/>
              <a:t>调整，初始值</a:t>
            </a:r>
            <a:r>
              <a:rPr lang="en-US" altLang="zh-CN" dirty="0"/>
              <a:t>5us/10us</a:t>
            </a:r>
          </a:p>
          <a:p>
            <a:endParaRPr lang="zh-CN" altLang="en-US" dirty="0"/>
          </a:p>
        </p:txBody>
      </p:sp>
      <p:pic>
        <p:nvPicPr>
          <p:cNvPr id="4" name="图片 3">
            <a:extLst>
              <a:ext uri="{FF2B5EF4-FFF2-40B4-BE49-F238E27FC236}">
                <a16:creationId xmlns:a16="http://schemas.microsoft.com/office/drawing/2014/main" id="{43B8C750-FC03-4550-AEBA-9AC29D24A068}"/>
              </a:ext>
            </a:extLst>
          </p:cNvPr>
          <p:cNvPicPr>
            <a:picLocks noChangeAspect="1"/>
          </p:cNvPicPr>
          <p:nvPr/>
        </p:nvPicPr>
        <p:blipFill>
          <a:blip r:embed="rId2"/>
          <a:stretch>
            <a:fillRect/>
          </a:stretch>
        </p:blipFill>
        <p:spPr>
          <a:xfrm>
            <a:off x="2202025" y="2115013"/>
            <a:ext cx="4431866" cy="3536228"/>
          </a:xfrm>
          <a:prstGeom prst="rect">
            <a:avLst/>
          </a:prstGeom>
        </p:spPr>
      </p:pic>
    </p:spTree>
    <p:extLst>
      <p:ext uri="{BB962C8B-B14F-4D97-AF65-F5344CB8AC3E}">
        <p14:creationId xmlns:p14="http://schemas.microsoft.com/office/powerpoint/2010/main" val="11904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C23433-1566-46C4-A623-870601618644}"/>
              </a:ext>
            </a:extLst>
          </p:cNvPr>
          <p:cNvPicPr>
            <a:picLocks noChangeAspect="1"/>
          </p:cNvPicPr>
          <p:nvPr/>
        </p:nvPicPr>
        <p:blipFill>
          <a:blip r:embed="rId2"/>
          <a:stretch>
            <a:fillRect/>
          </a:stretch>
        </p:blipFill>
        <p:spPr>
          <a:xfrm>
            <a:off x="1877329" y="1460419"/>
            <a:ext cx="5376902" cy="4248181"/>
          </a:xfrm>
          <a:prstGeom prst="rect">
            <a:avLst/>
          </a:prstGeom>
        </p:spPr>
      </p:pic>
      <p:sp>
        <p:nvSpPr>
          <p:cNvPr id="4" name="文本框 3">
            <a:extLst>
              <a:ext uri="{FF2B5EF4-FFF2-40B4-BE49-F238E27FC236}">
                <a16:creationId xmlns:a16="http://schemas.microsoft.com/office/drawing/2014/main" id="{4812876A-44A2-41A9-ADF8-98622D86357B}"/>
              </a:ext>
            </a:extLst>
          </p:cNvPr>
          <p:cNvSpPr txBox="1"/>
          <p:nvPr/>
        </p:nvSpPr>
        <p:spPr>
          <a:xfrm>
            <a:off x="976604" y="578498"/>
            <a:ext cx="5772539" cy="369332"/>
          </a:xfrm>
          <a:prstGeom prst="rect">
            <a:avLst/>
          </a:prstGeom>
          <a:noFill/>
        </p:spPr>
        <p:txBody>
          <a:bodyPr wrap="square" rtlCol="0">
            <a:spAutoFit/>
          </a:bodyPr>
          <a:lstStyle/>
          <a:p>
            <a:r>
              <a:rPr lang="en-US" altLang="zh-CN" dirty="0" err="1"/>
              <a:t>RTTtarget</a:t>
            </a:r>
            <a:r>
              <a:rPr lang="zh-CN" altLang="en-US" dirty="0"/>
              <a:t>初始值</a:t>
            </a:r>
            <a:r>
              <a:rPr lang="en-US" altLang="zh-CN" dirty="0"/>
              <a:t>5us,</a:t>
            </a:r>
            <a:r>
              <a:rPr lang="zh-CN" altLang="en-US" dirty="0"/>
              <a:t>计数器分别</a:t>
            </a:r>
            <a:r>
              <a:rPr lang="en-US" altLang="zh-CN" dirty="0"/>
              <a:t>|</a:t>
            </a:r>
            <a:r>
              <a:rPr lang="zh-CN" altLang="en-US" dirty="0"/>
              <a:t>计数器</a:t>
            </a:r>
            <a:r>
              <a:rPr lang="en-US" altLang="zh-CN" dirty="0"/>
              <a:t>|&gt;6/10</a:t>
            </a:r>
            <a:r>
              <a:rPr lang="zh-CN" altLang="en-US" dirty="0"/>
              <a:t>调整</a:t>
            </a:r>
          </a:p>
        </p:txBody>
      </p:sp>
    </p:spTree>
    <p:extLst>
      <p:ext uri="{BB962C8B-B14F-4D97-AF65-F5344CB8AC3E}">
        <p14:creationId xmlns:p14="http://schemas.microsoft.com/office/powerpoint/2010/main" val="3231386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533537-A3CC-4F6C-9861-BB236E84511B}"/>
              </a:ext>
            </a:extLst>
          </p:cNvPr>
          <p:cNvPicPr>
            <a:picLocks noChangeAspect="1"/>
          </p:cNvPicPr>
          <p:nvPr/>
        </p:nvPicPr>
        <p:blipFill>
          <a:blip r:embed="rId2"/>
          <a:stretch>
            <a:fillRect/>
          </a:stretch>
        </p:blipFill>
        <p:spPr>
          <a:xfrm>
            <a:off x="1698977" y="1373091"/>
            <a:ext cx="5634079" cy="4348194"/>
          </a:xfrm>
          <a:prstGeom prst="rect">
            <a:avLst/>
          </a:prstGeom>
        </p:spPr>
      </p:pic>
      <p:sp>
        <p:nvSpPr>
          <p:cNvPr id="4" name="文本框 3">
            <a:extLst>
              <a:ext uri="{FF2B5EF4-FFF2-40B4-BE49-F238E27FC236}">
                <a16:creationId xmlns:a16="http://schemas.microsoft.com/office/drawing/2014/main" id="{EF83EF68-7F15-41D8-A2DF-F4C8944CCEE6}"/>
              </a:ext>
            </a:extLst>
          </p:cNvPr>
          <p:cNvSpPr txBox="1"/>
          <p:nvPr/>
        </p:nvSpPr>
        <p:spPr>
          <a:xfrm>
            <a:off x="821094" y="317241"/>
            <a:ext cx="5274906" cy="373224"/>
          </a:xfrm>
          <a:prstGeom prst="rect">
            <a:avLst/>
          </a:prstGeom>
          <a:noFill/>
        </p:spPr>
        <p:txBody>
          <a:bodyPr wrap="square" rtlCol="0">
            <a:spAutoFit/>
          </a:bodyPr>
          <a:lstStyle/>
          <a:p>
            <a:r>
              <a:rPr lang="en-US" altLang="zh-CN" dirty="0"/>
              <a:t>RTT</a:t>
            </a:r>
            <a:r>
              <a:rPr lang="zh-CN" altLang="en-US" dirty="0"/>
              <a:t>不调整</a:t>
            </a:r>
            <a:r>
              <a:rPr lang="en-US" altLang="zh-CN" dirty="0"/>
              <a:t>/</a:t>
            </a:r>
            <a:r>
              <a:rPr lang="zh-CN" altLang="en-US" dirty="0"/>
              <a:t>计数器</a:t>
            </a:r>
            <a:r>
              <a:rPr lang="en-US" altLang="zh-CN" dirty="0"/>
              <a:t>10</a:t>
            </a:r>
            <a:r>
              <a:rPr lang="zh-CN" altLang="en-US" dirty="0"/>
              <a:t>调整</a:t>
            </a:r>
          </a:p>
        </p:txBody>
      </p:sp>
    </p:spTree>
    <p:extLst>
      <p:ext uri="{BB962C8B-B14F-4D97-AF65-F5344CB8AC3E}">
        <p14:creationId xmlns:p14="http://schemas.microsoft.com/office/powerpoint/2010/main" val="2873691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B4A50BC-3A3D-43D7-8C36-B615510945AA}"/>
              </a:ext>
            </a:extLst>
          </p:cNvPr>
          <p:cNvSpPr txBox="1"/>
          <p:nvPr/>
        </p:nvSpPr>
        <p:spPr>
          <a:xfrm>
            <a:off x="1194318" y="821094"/>
            <a:ext cx="5610809" cy="1754326"/>
          </a:xfrm>
          <a:prstGeom prst="rect">
            <a:avLst/>
          </a:prstGeom>
          <a:noFill/>
        </p:spPr>
        <p:txBody>
          <a:bodyPr wrap="square" rtlCol="0">
            <a:spAutoFit/>
          </a:bodyPr>
          <a:lstStyle/>
          <a:p>
            <a:r>
              <a:rPr lang="zh-CN" altLang="en-US" dirty="0"/>
              <a:t>调整方法：</a:t>
            </a:r>
            <a:endParaRPr lang="en-US" altLang="zh-CN" dirty="0"/>
          </a:p>
          <a:p>
            <a:r>
              <a:rPr lang="en-US" altLang="zh-CN" dirty="0"/>
              <a:t>B.</a:t>
            </a:r>
            <a:r>
              <a:rPr lang="zh-CN" altLang="en-US" dirty="0"/>
              <a:t>设计一个</a:t>
            </a:r>
            <a:r>
              <a:rPr lang="en-US" altLang="zh-CN" dirty="0"/>
              <a:t>RTT</a:t>
            </a:r>
            <a:r>
              <a:rPr lang="zh-CN" altLang="en-US" dirty="0"/>
              <a:t>采集模块，同样使用计数器，当计数器触发</a:t>
            </a:r>
            <a:r>
              <a:rPr lang="en-US" altLang="zh-CN" dirty="0" err="1"/>
              <a:t>RTTtarget</a:t>
            </a:r>
            <a:r>
              <a:rPr lang="zh-CN" altLang="en-US" dirty="0"/>
              <a:t>调整后，</a:t>
            </a:r>
            <a:r>
              <a:rPr lang="en-US" altLang="zh-CN" dirty="0" err="1"/>
              <a:t>RTTtarget</a:t>
            </a:r>
            <a:r>
              <a:rPr lang="en-US" altLang="zh-CN" dirty="0"/>
              <a:t> = </a:t>
            </a:r>
            <a:r>
              <a:rPr lang="zh-CN" altLang="en-US" dirty="0"/>
              <a:t>采集数据</a:t>
            </a:r>
            <a:endParaRPr lang="en-US" altLang="zh-CN" dirty="0"/>
          </a:p>
          <a:p>
            <a:r>
              <a:rPr lang="zh-CN" altLang="en-US" dirty="0"/>
              <a:t>采集数据的确定：连续几个</a:t>
            </a:r>
            <a:r>
              <a:rPr lang="en-US" altLang="zh-CN" dirty="0"/>
              <a:t>RTT</a:t>
            </a:r>
            <a:r>
              <a:rPr lang="zh-CN" altLang="en-US" dirty="0"/>
              <a:t>均值（</a:t>
            </a:r>
            <a:r>
              <a:rPr lang="en-US" altLang="zh-CN" dirty="0" err="1"/>
              <a:t>RTTtarget+outi</a:t>
            </a:r>
            <a:r>
              <a:rPr lang="zh-CN" altLang="en-US" dirty="0"/>
              <a:t>）、中位数</a:t>
            </a:r>
            <a:r>
              <a:rPr lang="en-US" altLang="zh-CN" dirty="0"/>
              <a:t>(</a:t>
            </a:r>
            <a:r>
              <a:rPr lang="zh-CN" altLang="en-US" dirty="0"/>
              <a:t>新增变量储存，排序，计算中位数</a:t>
            </a:r>
            <a:r>
              <a:rPr lang="en-US" altLang="zh-CN" dirty="0"/>
              <a:t>)</a:t>
            </a:r>
            <a:r>
              <a:rPr lang="zh-CN" altLang="en-US" dirty="0"/>
              <a:t>或最大最小值（比较，储存）</a:t>
            </a:r>
            <a:r>
              <a:rPr lang="en-US" altLang="zh-CN" dirty="0"/>
              <a:t>*</a:t>
            </a:r>
            <a:r>
              <a:rPr lang="zh-CN" altLang="en-US" dirty="0"/>
              <a:t>系数</a:t>
            </a:r>
          </a:p>
        </p:txBody>
      </p:sp>
    </p:spTree>
    <p:extLst>
      <p:ext uri="{BB962C8B-B14F-4D97-AF65-F5344CB8AC3E}">
        <p14:creationId xmlns:p14="http://schemas.microsoft.com/office/powerpoint/2010/main" val="361234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27610</TotalTime>
  <Words>4605</Words>
  <Application>Microsoft Office PowerPoint</Application>
  <PresentationFormat>宽屏</PresentationFormat>
  <Paragraphs>421</Paragraphs>
  <Slides>52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204</cp:revision>
  <dcterms:created xsi:type="dcterms:W3CDTF">2022-11-14T04:49:02Z</dcterms:created>
  <dcterms:modified xsi:type="dcterms:W3CDTF">2023-04-22T06:57:55Z</dcterms:modified>
</cp:coreProperties>
</file>