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4"/>
  </p:notesMasterIdLst>
  <p:sldIdLst>
    <p:sldId id="256" r:id="rId3"/>
    <p:sldId id="257" r:id="rId4"/>
    <p:sldId id="258" r:id="rId5"/>
    <p:sldId id="263" r:id="rId6"/>
    <p:sldId id="279" r:id="rId7"/>
    <p:sldId id="270" r:id="rId8"/>
    <p:sldId id="259" r:id="rId9"/>
    <p:sldId id="284" r:id="rId10"/>
    <p:sldId id="282" r:id="rId11"/>
    <p:sldId id="266" r:id="rId12"/>
    <p:sldId id="283" r:id="rId13"/>
    <p:sldId id="269" r:id="rId14"/>
    <p:sldId id="275" r:id="rId15"/>
    <p:sldId id="260" r:id="rId16"/>
    <p:sldId id="277" r:id="rId17"/>
    <p:sldId id="276" r:id="rId18"/>
    <p:sldId id="281" r:id="rId19"/>
    <p:sldId id="280" r:id="rId20"/>
    <p:sldId id="261" r:id="rId21"/>
    <p:sldId id="273" r:id="rId22"/>
    <p:sldId id="26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77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16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0435F-E558-4051-86BC-60A3F575454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FAAD1-FD35-4DE7-BCCF-2FA9B5EEB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2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2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0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346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9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2023/4/14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54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2023/4/14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14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71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7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01304" y="6727281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9996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4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8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9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3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D5D4-DD55-4DBC-81D4-13ECF5893FB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4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6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2040" y="990600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40279" y="2857731"/>
            <a:ext cx="7711439" cy="2398527"/>
            <a:chOff x="4019175" y="2497780"/>
            <a:chExt cx="6492379" cy="2398527"/>
          </a:xfrm>
        </p:grpSpPr>
        <p:sp>
          <p:nvSpPr>
            <p:cNvPr id="8" name="文本框 7"/>
            <p:cNvSpPr txBox="1"/>
            <p:nvPr/>
          </p:nvSpPr>
          <p:spPr>
            <a:xfrm>
              <a:off x="4019175" y="2497780"/>
              <a:ext cx="64923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毕业设计中期答辩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79052" y="3389457"/>
              <a:ext cx="6372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4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基于神经网络的数据中心拥塞控制研究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492128" y="3809666"/>
              <a:ext cx="5483476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911055" y="3972977"/>
              <a:ext cx="47086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汇报人：张金鹏  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2019011210014</a:t>
              </a:r>
            </a:p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指导老师：林蓉平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时间：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2023.3.28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medal-of-award_49824">
            <a:extLst>
              <a:ext uri="{FF2B5EF4-FFF2-40B4-BE49-F238E27FC236}">
                <a16:creationId xmlns:a16="http://schemas.microsoft.com/office/drawing/2014/main" id="{A63FBAC9-6100-4B88-8306-8E42056B318D}"/>
              </a:ext>
            </a:extLst>
          </p:cNvPr>
          <p:cNvSpPr>
            <a:spLocks noChangeAspect="1"/>
          </p:cNvSpPr>
          <p:nvPr/>
        </p:nvSpPr>
        <p:spPr bwMode="auto">
          <a:xfrm>
            <a:off x="5445768" y="1764685"/>
            <a:ext cx="1300464" cy="83695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333F50"/>
          </a:solidFill>
          <a:ln w="3175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0A08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295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57F039-7E8C-47E7-B95E-FF1863D738F1}"/>
              </a:ext>
            </a:extLst>
          </p:cNvPr>
          <p:cNvSpPr txBox="1"/>
          <p:nvPr/>
        </p:nvSpPr>
        <p:spPr>
          <a:xfrm>
            <a:off x="1270958" y="1184694"/>
            <a:ext cx="26914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数据预处理：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平滑处理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计算时序特征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采样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515228-BA58-45E8-B25E-119C7069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49" y="1819856"/>
            <a:ext cx="3214711" cy="8143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743AE1-B614-40C0-85E6-EE6DE7FFA655}"/>
              </a:ext>
            </a:extLst>
          </p:cNvPr>
          <p:cNvSpPr txBox="1"/>
          <p:nvPr/>
        </p:nvSpPr>
        <p:spPr>
          <a:xfrm>
            <a:off x="1978325" y="2812211"/>
            <a:ext cx="78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Rt</a:t>
            </a:r>
            <a:r>
              <a:rPr lang="zh-CN" altLang="en-US" dirty="0"/>
              <a:t>为原始</a:t>
            </a:r>
            <a:r>
              <a:rPr lang="en-US" altLang="zh-CN" dirty="0"/>
              <a:t>RTT</a:t>
            </a:r>
            <a:r>
              <a:rPr lang="zh-CN" altLang="en-US" dirty="0"/>
              <a:t>值，随时间变化，</a:t>
            </a:r>
            <a:r>
              <a:rPr lang="en-US" altLang="zh-CN" dirty="0"/>
              <a:t>St</a:t>
            </a:r>
            <a:r>
              <a:rPr lang="zh-CN" altLang="en-US" dirty="0"/>
              <a:t>为</a:t>
            </a:r>
            <a:r>
              <a:rPr lang="en-US" altLang="zh-CN" dirty="0"/>
              <a:t>RTT</a:t>
            </a:r>
            <a:r>
              <a:rPr lang="zh-CN" altLang="en-US" dirty="0"/>
              <a:t>平滑处理后的大小，</a:t>
            </a:r>
            <a:r>
              <a:rPr lang="el-GR" altLang="zh-CN" dirty="0"/>
              <a:t>σ</a:t>
            </a:r>
            <a:r>
              <a:rPr lang="zh-CN" altLang="en-US" dirty="0"/>
              <a:t>一般取</a:t>
            </a:r>
            <a:r>
              <a:rPr lang="en-US" altLang="zh-CN" dirty="0"/>
              <a:t>0.2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300223-F3B1-40F6-AE71-F9FE63B924C8}"/>
                  </a:ext>
                </a:extLst>
              </p:cNvPr>
              <p:cNvSpPr txBox="1"/>
              <p:nvPr/>
            </p:nvSpPr>
            <p:spPr>
              <a:xfrm>
                <a:off x="2628181" y="4244513"/>
                <a:ext cx="3467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300223-F3B1-40F6-AE71-F9FE63B92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181" y="4244513"/>
                <a:ext cx="3467819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408FB42-C91A-4BAD-98D4-D7286E57B1EB}"/>
              </a:ext>
            </a:extLst>
          </p:cNvPr>
          <p:cNvSpPr txBox="1"/>
          <p:nvPr/>
        </p:nvSpPr>
        <p:spPr>
          <a:xfrm>
            <a:off x="2035834" y="5432011"/>
            <a:ext cx="7970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由于数据中心网络</a:t>
            </a:r>
            <a:r>
              <a:rPr lang="en-US" altLang="zh-CN" dirty="0"/>
              <a:t>DCN</a:t>
            </a:r>
            <a:r>
              <a:rPr lang="zh-CN" altLang="en-US" dirty="0"/>
              <a:t>中</a:t>
            </a:r>
            <a:r>
              <a:rPr lang="en-US" altLang="zh-CN" dirty="0"/>
              <a:t>RTT</a:t>
            </a:r>
            <a:r>
              <a:rPr lang="zh-CN" altLang="en-US" dirty="0"/>
              <a:t>大部分时间处于一个稳定状态，经过平滑处理后，</a:t>
            </a:r>
            <a:r>
              <a:rPr lang="en-US" altLang="zh-CN" dirty="0"/>
              <a:t>90%</a:t>
            </a:r>
            <a:r>
              <a:rPr lang="zh-CN" altLang="en-US" dirty="0"/>
              <a:t>时序特征值非常小，其绝对值处于</a:t>
            </a:r>
            <a:r>
              <a:rPr lang="en-US" altLang="zh-CN" dirty="0"/>
              <a:t>[0</a:t>
            </a:r>
            <a:r>
              <a:rPr lang="zh-CN" altLang="en-US" dirty="0"/>
              <a:t>，</a:t>
            </a:r>
            <a:r>
              <a:rPr lang="en-US" altLang="zh-CN" dirty="0"/>
              <a:t>0.02</a:t>
            </a:r>
            <a:r>
              <a:rPr lang="zh-CN" altLang="en-US" dirty="0"/>
              <a:t>）之间，为防止后续数据集训练后，神经网络预测出现过拟合的情况，对特征值进行分段采样，划分为</a:t>
            </a:r>
            <a:r>
              <a:rPr lang="en-US" altLang="zh-CN" dirty="0"/>
              <a:t>[0,0.02);[0.02,0.08);[0.08,0.15);[0.15,inf)</a:t>
            </a:r>
            <a:r>
              <a:rPr lang="zh-CN" altLang="en-US" dirty="0"/>
              <a:t>四段。</a:t>
            </a:r>
          </a:p>
        </p:txBody>
      </p:sp>
    </p:spTree>
    <p:extLst>
      <p:ext uri="{BB962C8B-B14F-4D97-AF65-F5344CB8AC3E}">
        <p14:creationId xmlns:p14="http://schemas.microsoft.com/office/powerpoint/2010/main" val="400416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D9FCD4-DEC1-4C03-BF94-6DDB5D187226}"/>
              </a:ext>
            </a:extLst>
          </p:cNvPr>
          <p:cNvSpPr txBox="1"/>
          <p:nvPr/>
        </p:nvSpPr>
        <p:spPr>
          <a:xfrm>
            <a:off x="1247955" y="989162"/>
            <a:ext cx="351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预测模块的选取：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D1044934-E7ED-487A-94D5-47588A08D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47772"/>
              </p:ext>
            </p:extLst>
          </p:nvPr>
        </p:nvGraphicFramePr>
        <p:xfrm>
          <a:off x="1422401" y="1559303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087918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5041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9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Simple RNN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模型作为简单，预测效果最差，多次训练后</a:t>
                      </a:r>
                      <a:r>
                        <a:rPr lang="en-US" altLang="zh-CN" dirty="0"/>
                        <a:t>LOSS</a:t>
                      </a:r>
                      <a:r>
                        <a:rPr lang="zh-CN" altLang="en-US" dirty="0"/>
                        <a:t>值很大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9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模型较为简单，同等规模下预测效果较好，接近</a:t>
                      </a:r>
                      <a:r>
                        <a:rPr lang="en-US" altLang="zh-CN" dirty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3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模型复杂，预测效果最好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021163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76034C0-BF5A-441C-B623-2CCC5D5AA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02474"/>
              </p:ext>
            </p:extLst>
          </p:nvPr>
        </p:nvGraphicFramePr>
        <p:xfrm>
          <a:off x="1422402" y="4557017"/>
          <a:ext cx="72097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882">
                  <a:extLst>
                    <a:ext uri="{9D8B030D-6E8A-4147-A177-3AD203B41FA5}">
                      <a16:colId xmlns:a16="http://schemas.microsoft.com/office/drawing/2014/main" val="123198939"/>
                    </a:ext>
                  </a:extLst>
                </a:gridCol>
                <a:gridCol w="3604882">
                  <a:extLst>
                    <a:ext uri="{9D8B030D-6E8A-4147-A177-3AD203B41FA5}">
                      <a16:colId xmlns:a16="http://schemas.microsoft.com/office/drawing/2014/main" val="502897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预测方式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分析比较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0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many2one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形式简单，只能预测下一时刻</a:t>
                      </a:r>
                      <a:r>
                        <a:rPr lang="en-US" altLang="zh-CN" dirty="0"/>
                        <a:t>RTT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5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many2many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预测值越多，预测效果越差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3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Encode-decode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形式复杂，出现了过拟合的情况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72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34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FD4EC-6D85-409D-9188-3B42B1CFFCEC}"/>
              </a:ext>
            </a:extLst>
          </p:cNvPr>
          <p:cNvSpPr txBox="1"/>
          <p:nvPr/>
        </p:nvSpPr>
        <p:spPr>
          <a:xfrm>
            <a:off x="745009" y="1113726"/>
            <a:ext cx="335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</a:t>
            </a:r>
            <a:r>
              <a:rPr lang="zh-CN" altLang="en-US" dirty="0"/>
              <a:t>时间序列预测</a:t>
            </a:r>
          </a:p>
        </p:txBody>
      </p:sp>
      <p:pic>
        <p:nvPicPr>
          <p:cNvPr id="1028" name="Picture 4" descr="双向gru与双向lstm - CSDN">
            <a:extLst>
              <a:ext uri="{FF2B5EF4-FFF2-40B4-BE49-F238E27FC236}">
                <a16:creationId xmlns:a16="http://schemas.microsoft.com/office/drawing/2014/main" id="{30ABF41D-93DA-4C30-BF71-73D15D44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85" y="1822238"/>
            <a:ext cx="3183892" cy="205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6BD130-BB26-4B1D-A234-B84E4A368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20" y="1437547"/>
            <a:ext cx="4069443" cy="27020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CAD9A1-FA21-483C-AB29-3984FB84B441}"/>
              </a:ext>
            </a:extLst>
          </p:cNvPr>
          <p:cNvSpPr txBox="1"/>
          <p:nvPr/>
        </p:nvSpPr>
        <p:spPr>
          <a:xfrm>
            <a:off x="839638" y="4423891"/>
            <a:ext cx="607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第一层为</a:t>
            </a:r>
            <a:r>
              <a:rPr lang="en-US" altLang="zh-CN" dirty="0"/>
              <a:t>LSTM</a:t>
            </a:r>
            <a:r>
              <a:rPr lang="zh-CN" altLang="en-US" dirty="0"/>
              <a:t>层，有三个</a:t>
            </a:r>
            <a:r>
              <a:rPr lang="en-US" altLang="zh-CN" dirty="0" err="1"/>
              <a:t>LSTMcell</a:t>
            </a:r>
            <a:r>
              <a:rPr lang="zh-CN" altLang="en-US" dirty="0"/>
              <a:t>，隐藏层维度</a:t>
            </a:r>
            <a:r>
              <a:rPr lang="en-US" altLang="zh-CN" dirty="0"/>
              <a:t>16</a:t>
            </a:r>
          </a:p>
          <a:p>
            <a:r>
              <a:rPr lang="zh-CN" altLang="en-US" dirty="0"/>
              <a:t>第二层为</a:t>
            </a:r>
            <a:r>
              <a:rPr lang="en-US" altLang="zh-CN" dirty="0"/>
              <a:t>linear</a:t>
            </a:r>
            <a:r>
              <a:rPr lang="zh-CN" altLang="en-US" dirty="0"/>
              <a:t>线性层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94B15F-C820-4E2E-A90A-3A01A210C861}"/>
                  </a:ext>
                </a:extLst>
              </p:cNvPr>
              <p:cNvSpPr txBox="1"/>
              <p:nvPr/>
            </p:nvSpPr>
            <p:spPr>
              <a:xfrm>
                <a:off x="1662022" y="5354561"/>
                <a:ext cx="46122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Input:[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]</a:t>
                </a:r>
              </a:p>
              <a:p>
                <a:r>
                  <a:rPr lang="en-US" altLang="zh-CN" dirty="0"/>
                  <a:t>label: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RTTpred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*(1+output)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94B15F-C820-4E2E-A90A-3A01A210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22" y="5354561"/>
                <a:ext cx="4612257" cy="923330"/>
              </a:xfrm>
              <a:prstGeom prst="rect">
                <a:avLst/>
              </a:prstGeom>
              <a:blipFill>
                <a:blip r:embed="rId4"/>
                <a:stretch>
                  <a:fillRect l="-1190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96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FD4EC-6D85-409D-9188-3B42B1CFFCEC}"/>
              </a:ext>
            </a:extLst>
          </p:cNvPr>
          <p:cNvSpPr txBox="1"/>
          <p:nvPr/>
        </p:nvSpPr>
        <p:spPr>
          <a:xfrm>
            <a:off x="745009" y="1113726"/>
            <a:ext cx="335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PID</a:t>
            </a:r>
            <a:r>
              <a:rPr lang="zh-CN" altLang="en-US" dirty="0"/>
              <a:t>速率控制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457313-EA39-4754-ABEA-D83782760E4C}"/>
                  </a:ext>
                </a:extLst>
              </p:cNvPr>
              <p:cNvSpPr txBox="1"/>
              <p:nvPr/>
            </p:nvSpPr>
            <p:spPr>
              <a:xfrm>
                <a:off x="-135942" y="1648326"/>
                <a:ext cx="10953851" cy="113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𝑃𝐼𝐷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𝑟𝑡𝑡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𝑟𝑡𝑡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𝑟𝑡𝑡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𝑟𝑡𝑡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𝑟𝑡𝑡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pred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𝑟𝑡𝑡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𝑟𝑡𝑡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𝑟𝑡𝑡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457313-EA39-4754-ABEA-D83782760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942" y="1648326"/>
                <a:ext cx="10953851" cy="113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7C0AF5-4A44-4A89-A879-FBEE2355E4E8}"/>
                  </a:ext>
                </a:extLst>
              </p:cNvPr>
              <p:cNvSpPr txBox="1"/>
              <p:nvPr/>
            </p:nvSpPr>
            <p:spPr>
              <a:xfrm>
                <a:off x="745009" y="2642603"/>
                <a:ext cx="28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∗(1+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7C0AF5-4A44-4A89-A879-FBEE2355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09" y="2642603"/>
                <a:ext cx="28843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B49437FA-00F7-469A-80E7-BC8E3861E17D}"/>
              </a:ext>
            </a:extLst>
          </p:cNvPr>
          <p:cNvSpPr txBox="1"/>
          <p:nvPr/>
        </p:nvSpPr>
        <p:spPr>
          <a:xfrm>
            <a:off x="1145343" y="4652761"/>
            <a:ext cx="11186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A1B37C6-FD2F-408F-B9FF-6113B86CD21E}"/>
              </a:ext>
            </a:extLst>
          </p:cNvPr>
          <p:cNvSpPr/>
          <p:nvPr/>
        </p:nvSpPr>
        <p:spPr>
          <a:xfrm>
            <a:off x="3205613" y="3557894"/>
            <a:ext cx="566057" cy="545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P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A738DD3-B784-4141-BC33-F72E02E199E4}"/>
              </a:ext>
            </a:extLst>
          </p:cNvPr>
          <p:cNvSpPr/>
          <p:nvPr/>
        </p:nvSpPr>
        <p:spPr>
          <a:xfrm>
            <a:off x="3205613" y="4545856"/>
            <a:ext cx="566057" cy="545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I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978D2C9-B3AD-4680-998B-FB472C6CEF54}"/>
              </a:ext>
            </a:extLst>
          </p:cNvPr>
          <p:cNvSpPr/>
          <p:nvPr/>
        </p:nvSpPr>
        <p:spPr>
          <a:xfrm>
            <a:off x="3205612" y="5533818"/>
            <a:ext cx="566057" cy="545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D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7909FB-3125-404E-826E-CDE4BA6617B0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2264002" y="3830814"/>
            <a:ext cx="941611" cy="100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E97335A-EC68-4E4C-BCA0-662C7419256C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2264002" y="4818776"/>
            <a:ext cx="941611" cy="1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1A7AF9-D3A2-410F-A498-69C67A46A46C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>
            <a:off x="2264002" y="4837427"/>
            <a:ext cx="941610" cy="96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A4B8436-9C97-439B-BE78-F23F1F5B1E8E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771670" y="3830814"/>
            <a:ext cx="1118658" cy="98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FBCEABA-63C6-4FAB-8CDC-32243A949933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771670" y="4818776"/>
            <a:ext cx="1118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A61C21-A611-4936-B555-7AFBBEEDD2A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3771669" y="4818776"/>
            <a:ext cx="1118659" cy="98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4C4AD42-92CD-4004-91DB-35FA05DF9108}"/>
              </a:ext>
            </a:extLst>
          </p:cNvPr>
          <p:cNvCxnSpPr>
            <a:cxnSpLocks/>
          </p:cNvCxnSpPr>
          <p:nvPr/>
        </p:nvCxnSpPr>
        <p:spPr>
          <a:xfrm flipV="1">
            <a:off x="5456384" y="4843888"/>
            <a:ext cx="435660" cy="1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90EDA1E5-D836-4AD7-9E93-E171D977145C}"/>
              </a:ext>
            </a:extLst>
          </p:cNvPr>
          <p:cNvSpPr/>
          <p:nvPr/>
        </p:nvSpPr>
        <p:spPr>
          <a:xfrm>
            <a:off x="4890327" y="4575013"/>
            <a:ext cx="566057" cy="545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Σ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09A3C6C-A911-448C-9C6D-3EBF5701B7C2}"/>
              </a:ext>
            </a:extLst>
          </p:cNvPr>
          <p:cNvSpPr txBox="1"/>
          <p:nvPr/>
        </p:nvSpPr>
        <p:spPr>
          <a:xfrm>
            <a:off x="5884269" y="4640575"/>
            <a:ext cx="11186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8AC72CD-0191-4625-9540-5C7AF66BEA77}"/>
                  </a:ext>
                </a:extLst>
              </p:cNvPr>
              <p:cNvSpPr txBox="1"/>
              <p:nvPr/>
            </p:nvSpPr>
            <p:spPr>
              <a:xfrm>
                <a:off x="7430813" y="3559350"/>
                <a:ext cx="5618672" cy="205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优势：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发送速率控制更准确（相比于</a:t>
                </a:r>
                <a:r>
                  <a:rPr lang="en-US" altLang="zh-CN" dirty="0"/>
                  <a:t>TIMELY</a:t>
                </a:r>
                <a:r>
                  <a:rPr lang="zh-CN" altLang="en-US" dirty="0"/>
                  <a:t>算法）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能够降低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峰值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控制简单，易实现</a:t>
                </a:r>
                <a:endParaRPr lang="en-US" altLang="zh-CN" dirty="0"/>
              </a:p>
              <a:p>
                <a:r>
                  <a:rPr lang="zh-CN" altLang="en-US" dirty="0"/>
                  <a:t>缺点：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需要调节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𝑟𝑡𝑡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8AC72CD-0191-4625-9540-5C7AF66BE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813" y="3559350"/>
                <a:ext cx="5618672" cy="2053896"/>
              </a:xfrm>
              <a:prstGeom prst="rect">
                <a:avLst/>
              </a:prstGeom>
              <a:blipFill>
                <a:blip r:embed="rId4"/>
                <a:stretch>
                  <a:fillRect l="-976" t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16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8974951-2F8A-4518-B655-92EE961228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FB2B1F-C177-4CAE-8395-00D302E21879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93132" y="2368445"/>
            <a:ext cx="2134576" cy="2134576"/>
            <a:chOff x="2453152" y="2105954"/>
            <a:chExt cx="2134576" cy="2134576"/>
          </a:xfrm>
        </p:grpSpPr>
        <p:sp>
          <p:nvSpPr>
            <p:cNvPr id="5" name="椭圆 4"/>
            <p:cNvSpPr/>
            <p:nvPr/>
          </p:nvSpPr>
          <p:spPr>
            <a:xfrm>
              <a:off x="2453152" y="2105954"/>
              <a:ext cx="2134576" cy="21345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2404" y="2449967"/>
              <a:ext cx="15760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332665" y="3058491"/>
            <a:ext cx="375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cs typeface="+mn-ea"/>
                <a:sym typeface="+mn-lt"/>
              </a:rPr>
              <a:t>模型训练仿真</a:t>
            </a:r>
          </a:p>
        </p:txBody>
      </p:sp>
    </p:spTree>
    <p:extLst>
      <p:ext uri="{BB962C8B-B14F-4D97-AF65-F5344CB8AC3E}">
        <p14:creationId xmlns:p14="http://schemas.microsoft.com/office/powerpoint/2010/main" val="120425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cs typeface="+mn-ea"/>
                <a:sym typeface="+mn-lt"/>
              </a:rPr>
              <a:t>模型训练仿真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AE5118-F802-43EF-A295-08C1ADEBCA2C}"/>
              </a:ext>
            </a:extLst>
          </p:cNvPr>
          <p:cNvSpPr txBox="1"/>
          <p:nvPr/>
        </p:nvSpPr>
        <p:spPr>
          <a:xfrm>
            <a:off x="1431985" y="1118978"/>
            <a:ext cx="475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Ns3</a:t>
            </a:r>
            <a:r>
              <a:rPr lang="zh-CN" altLang="en-US" dirty="0"/>
              <a:t>仿真拓扑：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 err="1"/>
              <a:t>incast</a:t>
            </a:r>
            <a:r>
              <a:rPr lang="zh-CN" altLang="en-US" dirty="0"/>
              <a:t>通信模式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BB4F92-4BAC-44BB-931F-DE54A72EDBCC}"/>
              </a:ext>
            </a:extLst>
          </p:cNvPr>
          <p:cNvSpPr/>
          <p:nvPr/>
        </p:nvSpPr>
        <p:spPr>
          <a:xfrm>
            <a:off x="1547003" y="2168106"/>
            <a:ext cx="2593676" cy="442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node:1,send:25GB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F8FB53F-ECE6-4539-B145-F94B6C07FD27}"/>
              </a:ext>
            </a:extLst>
          </p:cNvPr>
          <p:cNvSpPr/>
          <p:nvPr/>
        </p:nvSpPr>
        <p:spPr>
          <a:xfrm>
            <a:off x="1547003" y="2986178"/>
            <a:ext cx="2593676" cy="442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node:2,send:25GB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B4AC7D-F13B-429A-B9C3-34329D89DA55}"/>
              </a:ext>
            </a:extLst>
          </p:cNvPr>
          <p:cNvSpPr/>
          <p:nvPr/>
        </p:nvSpPr>
        <p:spPr>
          <a:xfrm>
            <a:off x="1547003" y="3897702"/>
            <a:ext cx="2593676" cy="442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Node:3,send:18.75GB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59F38A8-7B68-46D2-AF78-339FF3E59581}"/>
              </a:ext>
            </a:extLst>
          </p:cNvPr>
          <p:cNvSpPr/>
          <p:nvPr/>
        </p:nvSpPr>
        <p:spPr>
          <a:xfrm>
            <a:off x="1547001" y="5743336"/>
            <a:ext cx="2593675" cy="442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Node:20,send:6.25GB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5EB55A-85D5-4095-B530-C01327F425CE}"/>
              </a:ext>
            </a:extLst>
          </p:cNvPr>
          <p:cNvSpPr txBox="1"/>
          <p:nvPr/>
        </p:nvSpPr>
        <p:spPr>
          <a:xfrm>
            <a:off x="2275741" y="4479985"/>
            <a:ext cx="70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B7B32F8-681C-4E1E-BEB0-B75433D5CFC5}"/>
              </a:ext>
            </a:extLst>
          </p:cNvPr>
          <p:cNvSpPr/>
          <p:nvPr/>
        </p:nvSpPr>
        <p:spPr>
          <a:xfrm>
            <a:off x="9149752" y="3616624"/>
            <a:ext cx="1765539" cy="815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DD65CDC-C708-4408-8CBF-33B28EBA717C}"/>
              </a:ext>
            </a:extLst>
          </p:cNvPr>
          <p:cNvSpPr/>
          <p:nvPr/>
        </p:nvSpPr>
        <p:spPr>
          <a:xfrm>
            <a:off x="6024114" y="3616624"/>
            <a:ext cx="1802920" cy="815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D42DE93-E9F2-4A2A-B178-F7F14E1E0270}"/>
              </a:ext>
            </a:extLst>
          </p:cNvPr>
          <p:cNvCxnSpPr>
            <a:cxnSpLocks/>
          </p:cNvCxnSpPr>
          <p:nvPr/>
        </p:nvCxnSpPr>
        <p:spPr>
          <a:xfrm>
            <a:off x="4140676" y="2389517"/>
            <a:ext cx="1883435" cy="163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DF9041A-D184-4210-9FD6-F9EFAA73B69D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140679" y="3207589"/>
            <a:ext cx="1883435" cy="81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496B7DF-1B98-4085-80F6-F417294C812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140679" y="4024222"/>
            <a:ext cx="1883435" cy="9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484770-7430-4FF2-984C-1D8CCFE5054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140676" y="4024222"/>
            <a:ext cx="1883438" cy="19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0382F6-9518-477D-B862-CE7BA4A13E45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7827034" y="4024222"/>
            <a:ext cx="1322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9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cs typeface="+mn-ea"/>
                <a:sym typeface="+mn-lt"/>
              </a:rPr>
              <a:t>模型训练仿真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72138FC-50FA-42D9-B195-09A9E5A3B7F2}"/>
                  </a:ext>
                </a:extLst>
              </p:cNvPr>
              <p:cNvSpPr txBox="1"/>
              <p:nvPr/>
            </p:nvSpPr>
            <p:spPr>
              <a:xfrm>
                <a:off x="1021967" y="1078286"/>
                <a:ext cx="83906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特征预测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使用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</a:rPr>
                  <a:t>MAPE(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平均绝对百分比误差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</a:rPr>
                  <a:t>Mean Absolute Percentage Error)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指标进行评估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𝑅𝑇𝑇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𝑝𝑟𝑒𝑑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*(1+output);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𝑅𝑇𝑇𝑡𝑟𝑢𝑒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∗(1+</m:t>
                    </m:r>
                    <m:r>
                      <m:rPr>
                        <m:nor/>
                      </m:rPr>
                      <a:rPr lang="en-US" altLang="zh-CN" b="0" i="0" dirty="0" smtClean="0"/>
                      <m:t>label</m:t>
                    </m:r>
                    <m:r>
                      <m:rPr>
                        <m:nor/>
                      </m:rPr>
                      <a:rPr lang="en-US" altLang="zh-CN" dirty="0"/>
                      <m:t>);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72138FC-50FA-42D9-B195-09A9E5A3B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67" y="1078286"/>
                <a:ext cx="8390627" cy="1200329"/>
              </a:xfrm>
              <a:prstGeom prst="rect">
                <a:avLst/>
              </a:prstGeom>
              <a:blipFill>
                <a:blip r:embed="rId2"/>
                <a:stretch>
                  <a:fillRect l="-654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B6CAA39-FC57-4C63-95A1-0280C917F3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6" y="3314640"/>
            <a:ext cx="3558680" cy="22514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12D634-7365-425C-AAB1-113169DE68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78" y="3265066"/>
            <a:ext cx="3637036" cy="2301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CAFCB1-7A21-40C7-AE60-E5B7F1CC5543}"/>
                  </a:ext>
                </a:extLst>
              </p:cNvPr>
              <p:cNvSpPr txBox="1"/>
              <p:nvPr/>
            </p:nvSpPr>
            <p:spPr>
              <a:xfrm>
                <a:off x="1021967" y="2379254"/>
                <a:ext cx="6855125" cy="545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𝑀𝐴𝑃𝐸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𝑅𝑇𝑇𝑝𝑟𝑒𝑑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𝑅𝑇𝑇𝑡𝑟𝑢𝑒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𝑅𝑇𝑇𝑡𝑟𝑢𝑒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𝑜𝑢𝑡𝑝𝑢𝑡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CAFCB1-7A21-40C7-AE60-E5B7F1CC5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67" y="2379254"/>
                <a:ext cx="6855125" cy="545727"/>
              </a:xfrm>
              <a:prstGeom prst="rect">
                <a:avLst/>
              </a:prstGeom>
              <a:blipFill>
                <a:blip r:embed="rId5"/>
                <a:stretch>
                  <a:fillRect t="-67778" b="-10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168D54-C7A7-4BFB-A6DD-1C4C36868934}"/>
                  </a:ext>
                </a:extLst>
              </p:cNvPr>
              <p:cNvSpPr txBox="1"/>
              <p:nvPr/>
            </p:nvSpPr>
            <p:spPr>
              <a:xfrm>
                <a:off x="1420483" y="5906219"/>
                <a:ext cx="3053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训练集：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𝑀𝐴𝑃𝐸</m:t>
                    </m:r>
                  </m:oMath>
                </a14:m>
                <a:r>
                  <a:rPr lang="en-US" altLang="zh-CN" dirty="0"/>
                  <a:t> = 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7.2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</a:rPr>
                  <a:t>%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168D54-C7A7-4BFB-A6DD-1C4C36868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83" y="5906219"/>
                <a:ext cx="3053751" cy="369332"/>
              </a:xfrm>
              <a:prstGeom prst="rect">
                <a:avLst/>
              </a:prstGeom>
              <a:blipFill>
                <a:blip r:embed="rId6"/>
                <a:stretch>
                  <a:fillRect l="-159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493AD8E-4041-4D79-9BC0-DA68B4498E6D}"/>
                  </a:ext>
                </a:extLst>
              </p:cNvPr>
              <p:cNvSpPr txBox="1"/>
              <p:nvPr/>
            </p:nvSpPr>
            <p:spPr>
              <a:xfrm>
                <a:off x="6639465" y="5906219"/>
                <a:ext cx="3053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测试集：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𝑀𝐴𝑃𝐸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= 7.4%</a:t>
                </a:r>
                <a:endParaRPr lang="zh-CN" altLang="en-US" kern="1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493AD8E-4041-4D79-9BC0-DA68B449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65" y="5906219"/>
                <a:ext cx="3053751" cy="369332"/>
              </a:xfrm>
              <a:prstGeom prst="rect">
                <a:avLst/>
              </a:prstGeom>
              <a:blipFill>
                <a:blip r:embed="rId7"/>
                <a:stretch>
                  <a:fillRect l="-159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616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FD4EC-6D85-409D-9188-3B42B1CFFCEC}"/>
              </a:ext>
            </a:extLst>
          </p:cNvPr>
          <p:cNvSpPr txBox="1"/>
          <p:nvPr/>
        </p:nvSpPr>
        <p:spPr>
          <a:xfrm>
            <a:off x="745009" y="1113726"/>
            <a:ext cx="335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PID</a:t>
            </a:r>
            <a:r>
              <a:rPr lang="zh-CN" altLang="en-US" dirty="0"/>
              <a:t>速率控制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6FB40B-763A-4142-996E-87704D78B465}"/>
              </a:ext>
            </a:extLst>
          </p:cNvPr>
          <p:cNvSpPr txBox="1"/>
          <p:nvPr/>
        </p:nvSpPr>
        <p:spPr>
          <a:xfrm>
            <a:off x="1380226" y="1526689"/>
            <a:ext cx="910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DCN</a:t>
            </a:r>
            <a:r>
              <a:rPr lang="zh-CN" altLang="en-US" dirty="0"/>
              <a:t>传统上基于</a:t>
            </a:r>
            <a:r>
              <a:rPr lang="en-US" altLang="zh-CN" dirty="0"/>
              <a:t>RTT</a:t>
            </a:r>
            <a:r>
              <a:rPr lang="zh-CN" altLang="en-US" dirty="0"/>
              <a:t>的拥塞控制算法都会出现</a:t>
            </a:r>
            <a:r>
              <a:rPr lang="en-US" altLang="zh-CN" dirty="0"/>
              <a:t>RTT</a:t>
            </a:r>
            <a:r>
              <a:rPr lang="zh-CN" altLang="en-US" dirty="0"/>
              <a:t>随着发送速率上下不断振动的情况，很难收敛到一个稳定的</a:t>
            </a:r>
            <a:r>
              <a:rPr lang="en-US" altLang="zh-CN" dirty="0"/>
              <a:t>RTT</a:t>
            </a:r>
            <a:r>
              <a:rPr lang="zh-CN" altLang="en-US" dirty="0"/>
              <a:t>，使用</a:t>
            </a:r>
            <a:r>
              <a:rPr lang="en-US" altLang="zh-CN" dirty="0"/>
              <a:t>PID</a:t>
            </a:r>
            <a:r>
              <a:rPr lang="zh-CN" altLang="en-US" dirty="0"/>
              <a:t>算法控制速率能够降低震动幅度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5DEADB-9D9A-400A-AB7D-0818098722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0" y="2357248"/>
            <a:ext cx="3737589" cy="28322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F0A1AD-CCDB-4C67-8E53-82258EE94AD3}"/>
              </a:ext>
            </a:extLst>
          </p:cNvPr>
          <p:cNvSpPr txBox="1"/>
          <p:nvPr/>
        </p:nvSpPr>
        <p:spPr>
          <a:xfrm>
            <a:off x="1054118" y="5331311"/>
            <a:ext cx="302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TIMELY</a:t>
            </a:r>
            <a:r>
              <a:rPr lang="zh-CN" altLang="en-US" sz="1400" dirty="0"/>
              <a:t>算法</a:t>
            </a:r>
            <a:r>
              <a:rPr lang="en-US" altLang="zh-CN" sz="1400" dirty="0"/>
              <a:t>node1 </a:t>
            </a:r>
          </a:p>
          <a:p>
            <a:pPr algn="ctr"/>
            <a:r>
              <a:rPr lang="zh-CN" altLang="en-US" sz="1400" dirty="0"/>
              <a:t>平均</a:t>
            </a:r>
            <a:r>
              <a:rPr lang="en-US" altLang="zh-CN" sz="1400" dirty="0"/>
              <a:t>RTT</a:t>
            </a:r>
            <a:r>
              <a:rPr lang="zh-CN" altLang="en-US" sz="1400" dirty="0"/>
              <a:t>：</a:t>
            </a:r>
            <a:r>
              <a:rPr lang="en-US" altLang="zh-CN" sz="1400" dirty="0"/>
              <a:t>9.741us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F06B59-EE96-47A0-8CB0-AF1B04C7D05A}"/>
              </a:ext>
            </a:extLst>
          </p:cNvPr>
          <p:cNvSpPr txBox="1"/>
          <p:nvPr/>
        </p:nvSpPr>
        <p:spPr>
          <a:xfrm>
            <a:off x="7073852" y="5364170"/>
            <a:ext cx="207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PID</a:t>
            </a:r>
            <a:r>
              <a:rPr lang="zh-CN" altLang="en-US" sz="1400" dirty="0"/>
              <a:t>算法</a:t>
            </a:r>
            <a:r>
              <a:rPr lang="en-US" altLang="zh-CN" sz="1400" dirty="0"/>
              <a:t>node1</a:t>
            </a:r>
          </a:p>
          <a:p>
            <a:pPr algn="ctr"/>
            <a:r>
              <a:rPr lang="zh-CN" altLang="en-US" sz="1400" dirty="0"/>
              <a:t>平均</a:t>
            </a:r>
            <a:r>
              <a:rPr lang="en-US" altLang="zh-CN" sz="1400" dirty="0"/>
              <a:t>RTT</a:t>
            </a:r>
            <a:r>
              <a:rPr lang="zh-CN" altLang="en-US" sz="1400" dirty="0"/>
              <a:t>：</a:t>
            </a:r>
            <a:r>
              <a:rPr lang="en-US" altLang="zh-CN" sz="1400" dirty="0"/>
              <a:t>7.007us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3CBFBC-20E6-4DBD-B73C-13D3B8244C00}"/>
              </a:ext>
            </a:extLst>
          </p:cNvPr>
          <p:cNvSpPr txBox="1"/>
          <p:nvPr/>
        </p:nvSpPr>
        <p:spPr>
          <a:xfrm>
            <a:off x="1133841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cs typeface="+mn-ea"/>
                <a:sym typeface="+mn-lt"/>
              </a:rPr>
              <a:t>模型训练仿真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D4E066-8688-4F2F-945B-08DE1F2C9817}"/>
              </a:ext>
            </a:extLst>
          </p:cNvPr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A75A39-AC93-4473-AA8A-7102B86AE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97" y="2505865"/>
            <a:ext cx="4018044" cy="27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6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F0A1AD-CCDB-4C67-8E53-82258EE94AD3}"/>
              </a:ext>
            </a:extLst>
          </p:cNvPr>
          <p:cNvSpPr txBox="1"/>
          <p:nvPr/>
        </p:nvSpPr>
        <p:spPr>
          <a:xfrm>
            <a:off x="1533084" y="5256221"/>
            <a:ext cx="302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TIMELY node1</a:t>
            </a:r>
          </a:p>
          <a:p>
            <a:pPr algn="ctr"/>
            <a:r>
              <a:rPr lang="zh-CN" altLang="en-US" sz="1400" dirty="0"/>
              <a:t>平均发送速率</a:t>
            </a:r>
            <a:r>
              <a:rPr lang="en-US" altLang="zh-CN" sz="1400" dirty="0"/>
              <a:t>2.71644Gbps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3CBFBC-20E6-4DBD-B73C-13D3B8244C00}"/>
              </a:ext>
            </a:extLst>
          </p:cNvPr>
          <p:cNvSpPr txBox="1"/>
          <p:nvPr/>
        </p:nvSpPr>
        <p:spPr>
          <a:xfrm>
            <a:off x="1133841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cs typeface="+mn-ea"/>
                <a:sym typeface="+mn-lt"/>
              </a:rPr>
              <a:t>模型训练仿真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D4E066-8688-4F2F-945B-08DE1F2C9817}"/>
              </a:ext>
            </a:extLst>
          </p:cNvPr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2CF590-0566-4781-AE51-74FE7CAB68DE}"/>
              </a:ext>
            </a:extLst>
          </p:cNvPr>
          <p:cNvSpPr txBox="1"/>
          <p:nvPr/>
        </p:nvSpPr>
        <p:spPr>
          <a:xfrm>
            <a:off x="8070992" y="5256221"/>
            <a:ext cx="2587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PID node1</a:t>
            </a:r>
          </a:p>
          <a:p>
            <a:pPr algn="ctr"/>
            <a:r>
              <a:rPr lang="zh-CN" altLang="en-US" sz="1400" dirty="0"/>
              <a:t>平均发送速率</a:t>
            </a:r>
            <a:r>
              <a:rPr lang="en-US" altLang="zh-CN" sz="1400" dirty="0"/>
              <a:t>3.71274Gbps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94DC94-FD69-41C9-B348-AC428552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51" y="1144369"/>
            <a:ext cx="5405477" cy="40243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1908E2-69B9-4D4B-95BF-EA9E105C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13" y="1267275"/>
            <a:ext cx="5055055" cy="38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2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F2EE728-987F-49D5-A506-E348C6B52B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9005D7-0DB9-4EB7-AF55-881BB2CA7D08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93132" y="2368445"/>
            <a:ext cx="2134576" cy="2134576"/>
            <a:chOff x="2453152" y="2105954"/>
            <a:chExt cx="2134576" cy="2134576"/>
          </a:xfrm>
        </p:grpSpPr>
        <p:sp>
          <p:nvSpPr>
            <p:cNvPr id="5" name="椭圆 4"/>
            <p:cNvSpPr/>
            <p:nvPr/>
          </p:nvSpPr>
          <p:spPr>
            <a:xfrm>
              <a:off x="2453152" y="2105954"/>
              <a:ext cx="2134576" cy="21345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2404" y="2449967"/>
              <a:ext cx="15760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61420" y="2546657"/>
            <a:ext cx="3851159" cy="889076"/>
            <a:chOff x="5315700" y="2335221"/>
            <a:chExt cx="3851159" cy="889076"/>
          </a:xfrm>
        </p:grpSpPr>
        <p:sp>
          <p:nvSpPr>
            <p:cNvPr id="8" name="文本框 7"/>
            <p:cNvSpPr txBox="1"/>
            <p:nvPr/>
          </p:nvSpPr>
          <p:spPr>
            <a:xfrm>
              <a:off x="5315700" y="2335221"/>
              <a:ext cx="385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后续安排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408809" y="3224297"/>
              <a:ext cx="84860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53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8A952B3D-2912-4FEA-AF53-B2C1B6F189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B3889C9-5214-42C0-91BE-1BA464A9C592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5805306" y="1771534"/>
            <a:ext cx="2322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11303" y="3081794"/>
            <a:ext cx="27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cs typeface="+mn-ea"/>
                <a:sym typeface="+mn-lt"/>
              </a:rPr>
              <a:t>研究概述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019944" y="3047585"/>
            <a:ext cx="637879" cy="490230"/>
            <a:chOff x="3041047" y="2507380"/>
            <a:chExt cx="475454" cy="365401"/>
          </a:xfrm>
        </p:grpSpPr>
        <p:sp>
          <p:nvSpPr>
            <p:cNvPr id="44" name="椭圆 43"/>
            <p:cNvSpPr/>
            <p:nvPr/>
          </p:nvSpPr>
          <p:spPr>
            <a:xfrm>
              <a:off x="3084276" y="2507380"/>
              <a:ext cx="365401" cy="365401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5" name="文本框 21"/>
            <p:cNvSpPr txBox="1"/>
            <p:nvPr/>
          </p:nvSpPr>
          <p:spPr>
            <a:xfrm>
              <a:off x="3041047" y="2544476"/>
              <a:ext cx="475454" cy="27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 flipH="1">
            <a:off x="2720903" y="3068514"/>
            <a:ext cx="182218" cy="4592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5"/>
          <p:cNvSpPr txBox="1"/>
          <p:nvPr/>
        </p:nvSpPr>
        <p:spPr>
          <a:xfrm>
            <a:off x="3111303" y="4035902"/>
            <a:ext cx="27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cs typeface="+mn-ea"/>
                <a:sym typeface="+mn-lt"/>
              </a:rPr>
              <a:t>模型训练仿真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004386" y="4001693"/>
            <a:ext cx="637879" cy="490230"/>
            <a:chOff x="3029450" y="2507380"/>
            <a:chExt cx="475454" cy="365401"/>
          </a:xfrm>
        </p:grpSpPr>
        <p:sp>
          <p:nvSpPr>
            <p:cNvPr id="42" name="椭圆 41"/>
            <p:cNvSpPr/>
            <p:nvPr/>
          </p:nvSpPr>
          <p:spPr>
            <a:xfrm>
              <a:off x="3084276" y="2507380"/>
              <a:ext cx="365401" cy="365401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3" name="文本框 21"/>
            <p:cNvSpPr txBox="1"/>
            <p:nvPr/>
          </p:nvSpPr>
          <p:spPr>
            <a:xfrm>
              <a:off x="3029450" y="2547249"/>
              <a:ext cx="475454" cy="27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 flipH="1">
            <a:off x="2720903" y="4022622"/>
            <a:ext cx="182218" cy="4592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320672" y="3081794"/>
            <a:ext cx="27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cs typeface="+mn-ea"/>
                <a:sym typeface="+mn-lt"/>
              </a:rPr>
              <a:t>算法设计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6229313" y="3047585"/>
            <a:ext cx="637879" cy="490230"/>
            <a:chOff x="3041047" y="2507380"/>
            <a:chExt cx="475454" cy="365401"/>
          </a:xfrm>
        </p:grpSpPr>
        <p:sp>
          <p:nvSpPr>
            <p:cNvPr id="40" name="椭圆 39"/>
            <p:cNvSpPr/>
            <p:nvPr/>
          </p:nvSpPr>
          <p:spPr>
            <a:xfrm>
              <a:off x="3084276" y="2507380"/>
              <a:ext cx="365401" cy="365401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1" name="文本框 21"/>
            <p:cNvSpPr txBox="1"/>
            <p:nvPr/>
          </p:nvSpPr>
          <p:spPr>
            <a:xfrm>
              <a:off x="3041047" y="2557624"/>
              <a:ext cx="475454" cy="27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 flipH="1">
            <a:off x="6930272" y="3068514"/>
            <a:ext cx="182218" cy="4592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5"/>
          <p:cNvSpPr txBox="1"/>
          <p:nvPr/>
        </p:nvSpPr>
        <p:spPr>
          <a:xfrm>
            <a:off x="7320672" y="4072822"/>
            <a:ext cx="27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cs typeface="+mn-ea"/>
                <a:sym typeface="+mn-lt"/>
              </a:rPr>
              <a:t>后续安排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214308" y="4038613"/>
            <a:ext cx="637879" cy="490230"/>
            <a:chOff x="3029863" y="2507380"/>
            <a:chExt cx="475454" cy="365401"/>
          </a:xfrm>
        </p:grpSpPr>
        <p:sp>
          <p:nvSpPr>
            <p:cNvPr id="38" name="椭圆 37"/>
            <p:cNvSpPr/>
            <p:nvPr/>
          </p:nvSpPr>
          <p:spPr>
            <a:xfrm>
              <a:off x="3084276" y="2507380"/>
              <a:ext cx="365401" cy="365401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39" name="文本框 21"/>
            <p:cNvSpPr txBox="1"/>
            <p:nvPr/>
          </p:nvSpPr>
          <p:spPr>
            <a:xfrm>
              <a:off x="3029863" y="2554635"/>
              <a:ext cx="475454" cy="27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7" name="直接连接符 36"/>
          <p:cNvCxnSpPr/>
          <p:nvPr/>
        </p:nvCxnSpPr>
        <p:spPr>
          <a:xfrm flipH="1">
            <a:off x="6930272" y="4059542"/>
            <a:ext cx="182218" cy="4592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5">
            <a:extLst>
              <a:ext uri="{FF2B5EF4-FFF2-40B4-BE49-F238E27FC236}">
                <a16:creationId xmlns:a16="http://schemas.microsoft.com/office/drawing/2014/main" id="{28FA68A1-2D70-44CC-98C7-7723067AE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204" y="1463757"/>
            <a:ext cx="16631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912534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后续安排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646F16-B289-4ED3-8F5A-61CA1AD0FAF4}"/>
              </a:ext>
            </a:extLst>
          </p:cNvPr>
          <p:cNvSpPr txBox="1"/>
          <p:nvPr/>
        </p:nvSpPr>
        <p:spPr>
          <a:xfrm>
            <a:off x="1219200" y="1909313"/>
            <a:ext cx="7326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继续优化</a:t>
            </a:r>
            <a:r>
              <a:rPr lang="en-US" altLang="zh-CN" dirty="0"/>
              <a:t>PID</a:t>
            </a:r>
            <a:r>
              <a:rPr lang="zh-CN" altLang="en-US" dirty="0"/>
              <a:t>控制参数，并将时间序列模块部署到</a:t>
            </a:r>
            <a:r>
              <a:rPr lang="en-US" altLang="zh-CN" dirty="0"/>
              <a:t>ns3</a:t>
            </a:r>
            <a:r>
              <a:rPr lang="zh-CN" altLang="en-US" dirty="0"/>
              <a:t>仿真平台中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同其他</a:t>
            </a:r>
            <a:r>
              <a:rPr lang="en-US" altLang="zh-CN" dirty="0"/>
              <a:t>DCN</a:t>
            </a:r>
            <a:r>
              <a:rPr lang="zh-CN" altLang="en-US" dirty="0"/>
              <a:t>拥塞控制算法进行比较分析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论文撰写</a:t>
            </a:r>
          </a:p>
        </p:txBody>
      </p:sp>
    </p:spTree>
    <p:extLst>
      <p:ext uri="{BB962C8B-B14F-4D97-AF65-F5344CB8AC3E}">
        <p14:creationId xmlns:p14="http://schemas.microsoft.com/office/powerpoint/2010/main" val="424425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5CB4309-1E5A-4DBE-8B20-52767931EE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C224A1-531C-47C6-9E9E-8F587B5732F7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FAF8B93-EC6D-4CE1-B9C9-6844681F791A}"/>
              </a:ext>
            </a:extLst>
          </p:cNvPr>
          <p:cNvGrpSpPr/>
          <p:nvPr/>
        </p:nvGrpSpPr>
        <p:grpSpPr>
          <a:xfrm>
            <a:off x="2297789" y="3185535"/>
            <a:ext cx="7711439" cy="1311886"/>
            <a:chOff x="4019175" y="2497780"/>
            <a:chExt cx="6492379" cy="131188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0682A8F-8383-4721-B20B-053C711778FD}"/>
                </a:ext>
              </a:extLst>
            </p:cNvPr>
            <p:cNvSpPr txBox="1"/>
            <p:nvPr/>
          </p:nvSpPr>
          <p:spPr>
            <a:xfrm>
              <a:off x="4019175" y="2497780"/>
              <a:ext cx="64923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演示完毕，谢谢观看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22E94AC-F940-4244-B7C8-2F10D2E20118}"/>
                </a:ext>
              </a:extLst>
            </p:cNvPr>
            <p:cNvCxnSpPr/>
            <p:nvPr/>
          </p:nvCxnSpPr>
          <p:spPr>
            <a:xfrm>
              <a:off x="4492128" y="3809666"/>
              <a:ext cx="5483476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medal-of-award_49824">
            <a:extLst>
              <a:ext uri="{FF2B5EF4-FFF2-40B4-BE49-F238E27FC236}">
                <a16:creationId xmlns:a16="http://schemas.microsoft.com/office/drawing/2014/main" id="{CCA1F9EE-1247-4E8C-B43C-84E8F8565534}"/>
              </a:ext>
            </a:extLst>
          </p:cNvPr>
          <p:cNvSpPr>
            <a:spLocks noChangeAspect="1"/>
          </p:cNvSpPr>
          <p:nvPr/>
        </p:nvSpPr>
        <p:spPr bwMode="auto">
          <a:xfrm>
            <a:off x="5445768" y="1764685"/>
            <a:ext cx="1300464" cy="83695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333F50"/>
          </a:solidFill>
          <a:ln w="3175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0A08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075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56EA676-CC61-45AD-827C-69D731B85C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545A44-C3A4-4C0E-8889-52456E345FE7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93132" y="2368445"/>
            <a:ext cx="2134576" cy="2134576"/>
            <a:chOff x="2453152" y="2105954"/>
            <a:chExt cx="2134576" cy="2134576"/>
          </a:xfrm>
        </p:grpSpPr>
        <p:sp>
          <p:nvSpPr>
            <p:cNvPr id="5" name="椭圆 4"/>
            <p:cNvSpPr/>
            <p:nvPr/>
          </p:nvSpPr>
          <p:spPr>
            <a:xfrm>
              <a:off x="2453152" y="2105954"/>
              <a:ext cx="2134576" cy="21345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2404" y="2449967"/>
              <a:ext cx="15760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230497" y="3051482"/>
            <a:ext cx="341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研究概述</a:t>
            </a:r>
          </a:p>
        </p:txBody>
      </p:sp>
    </p:spTree>
    <p:extLst>
      <p:ext uri="{BB962C8B-B14F-4D97-AF65-F5344CB8AC3E}">
        <p14:creationId xmlns:p14="http://schemas.microsoft.com/office/powerpoint/2010/main" val="260431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研究概述</a:t>
            </a:r>
          </a:p>
        </p:txBody>
      </p:sp>
      <p:sp>
        <p:nvSpPr>
          <p:cNvPr id="19" name="文本框 10">
            <a:extLst>
              <a:ext uri="{FF2B5EF4-FFF2-40B4-BE49-F238E27FC236}">
                <a16:creationId xmlns:a16="http://schemas.microsoft.com/office/drawing/2014/main" id="{138AFDFD-4A92-4FA5-9FBB-1634DA3B5EDC}"/>
              </a:ext>
            </a:extLst>
          </p:cNvPr>
          <p:cNvSpPr txBox="1"/>
          <p:nvPr/>
        </p:nvSpPr>
        <p:spPr>
          <a:xfrm>
            <a:off x="2073272" y="230907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81F898-22EF-4265-BB3D-214435291B6E}"/>
              </a:ext>
            </a:extLst>
          </p:cNvPr>
          <p:cNvSpPr/>
          <p:nvPr/>
        </p:nvSpPr>
        <p:spPr>
          <a:xfrm>
            <a:off x="1999595" y="338195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7F72E7-8E18-41A1-BCB1-7E4270111C02}"/>
              </a:ext>
            </a:extLst>
          </p:cNvPr>
          <p:cNvSpPr/>
          <p:nvPr/>
        </p:nvSpPr>
        <p:spPr>
          <a:xfrm>
            <a:off x="1654126" y="386105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22" name="文本框 10">
            <a:extLst>
              <a:ext uri="{FF2B5EF4-FFF2-40B4-BE49-F238E27FC236}">
                <a16:creationId xmlns:a16="http://schemas.microsoft.com/office/drawing/2014/main" id="{CB4AE7CD-B81E-48F3-9E14-569D1A5F253E}"/>
              </a:ext>
            </a:extLst>
          </p:cNvPr>
          <p:cNvSpPr txBox="1"/>
          <p:nvPr/>
        </p:nvSpPr>
        <p:spPr>
          <a:xfrm>
            <a:off x="8728072" y="230907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46%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02223FA-215D-4D55-AEE0-9B22316E6C84}"/>
              </a:ext>
            </a:extLst>
          </p:cNvPr>
          <p:cNvSpPr/>
          <p:nvPr/>
        </p:nvSpPr>
        <p:spPr>
          <a:xfrm>
            <a:off x="8654395" y="338195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B74ABF-8C47-44CE-8AEE-914D559DB688}"/>
              </a:ext>
            </a:extLst>
          </p:cNvPr>
          <p:cNvSpPr/>
          <p:nvPr/>
        </p:nvSpPr>
        <p:spPr>
          <a:xfrm>
            <a:off x="8308926" y="386105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B661D8-2DEC-428A-A1B7-D7A057189975}"/>
              </a:ext>
            </a:extLst>
          </p:cNvPr>
          <p:cNvSpPr txBox="1"/>
          <p:nvPr/>
        </p:nvSpPr>
        <p:spPr>
          <a:xfrm>
            <a:off x="1021967" y="1150101"/>
            <a:ext cx="8064896" cy="110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l">
              <a:lnSpc>
                <a:spcPts val="2000"/>
              </a:lnSpc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2021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颁布的《数据中心智能无损网络白皮书》，随着人工智能在数据中心的发展和应用，数据中心中传输的数据呈指数级的增长，海量数据的传送使网络承受更大的传输压力，数据发送的瓶颈逐渐从终端转移到网络设备上，</a:t>
            </a:r>
            <a:r>
              <a:rPr lang="zh-CN" altLang="zh-CN" sz="16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低时延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无损行为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成为了数据中心网络新的必要需求。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D89CCC8-B5C3-4CEE-8574-AD164431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59" y="2745652"/>
            <a:ext cx="6408712" cy="223081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993B51B-C4E8-47F7-916D-5D89862A9EA9}"/>
              </a:ext>
            </a:extLst>
          </p:cNvPr>
          <p:cNvSpPr txBox="1"/>
          <p:nvPr/>
        </p:nvSpPr>
        <p:spPr>
          <a:xfrm>
            <a:off x="1239942" y="5255181"/>
            <a:ext cx="7776864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低时延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无损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求网络传输过程中尽可能少的发生网络拥塞，以保证传输延时低且不丢包，而传统网络的拥塞控制算法和机制无法满足该要求，因此设计新的拥塞控制算法和机制对于数据中心网络十分重要；本论文选题正是基于此现状，提出了一种基于神经网络的数据中心拥塞控制研究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87F1A9-4A5D-4CAE-AD1D-EF5D35DB3840}"/>
              </a:ext>
            </a:extLst>
          </p:cNvPr>
          <p:cNvSpPr txBox="1"/>
          <p:nvPr/>
        </p:nvSpPr>
        <p:spPr>
          <a:xfrm>
            <a:off x="419077" y="677100"/>
            <a:ext cx="763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为什么要用神经网络：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可以进行</a:t>
            </a:r>
            <a:r>
              <a:rPr lang="zh-CN" altLang="en-US" dirty="0">
                <a:solidFill>
                  <a:srgbClr val="FF0000"/>
                </a:solidFill>
              </a:rPr>
              <a:t>预测</a:t>
            </a:r>
            <a:r>
              <a:rPr lang="en-US" altLang="zh-CN" dirty="0"/>
              <a:t>,</a:t>
            </a:r>
            <a:r>
              <a:rPr lang="zh-CN" altLang="en-US" dirty="0"/>
              <a:t>感知拥塞的发生，提前采取防范措施防范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学习</a:t>
            </a:r>
            <a:r>
              <a:rPr lang="zh-CN" altLang="en-US" dirty="0"/>
              <a:t>功能，通过学习调节参数，进而能够适应网络的变化。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554E68-621B-4D87-88A9-51347CFC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01" y="2764207"/>
            <a:ext cx="8790061" cy="25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3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8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9C3DA6-9729-431A-8D21-9EBFBE4B644A}"/>
              </a:ext>
            </a:extLst>
          </p:cNvPr>
          <p:cNvSpPr txBox="1"/>
          <p:nvPr/>
        </p:nvSpPr>
        <p:spPr>
          <a:xfrm>
            <a:off x="1054118" y="1874808"/>
            <a:ext cx="7700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数据中心背景调研及拥塞控制算法学习。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拥塞控制网络模型的设计及模块搭建，可行性验证。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NS3</a:t>
            </a:r>
            <a:r>
              <a:rPr lang="zh-CN" altLang="en-US" dirty="0"/>
              <a:t>仿真平台的环境搭建和学习。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数据集设计，神经网络预测模型训练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仿真上已经实现了部分代码的移植测试，进行了多次的测试和部分参数修改。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042B2E-DBAF-472C-9430-8E186D0F2533}"/>
              </a:ext>
            </a:extLst>
          </p:cNvPr>
          <p:cNvSpPr txBox="1"/>
          <p:nvPr/>
        </p:nvSpPr>
        <p:spPr>
          <a:xfrm>
            <a:off x="1021967" y="1351588"/>
            <a:ext cx="151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已完成任务：</a:t>
            </a:r>
          </a:p>
        </p:txBody>
      </p:sp>
    </p:spTree>
    <p:extLst>
      <p:ext uri="{BB962C8B-B14F-4D97-AF65-F5344CB8AC3E}">
        <p14:creationId xmlns:p14="http://schemas.microsoft.com/office/powerpoint/2010/main" val="50614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8D2A310-9E50-4156-B4F0-1C91E86166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49F5FF-008C-4055-9B53-AD3DEC9F58AC}"/>
              </a:ext>
            </a:extLst>
          </p:cNvPr>
          <p:cNvSpPr/>
          <p:nvPr/>
        </p:nvSpPr>
        <p:spPr>
          <a:xfrm>
            <a:off x="1082040" y="990600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93132" y="2368445"/>
            <a:ext cx="2134576" cy="2134576"/>
            <a:chOff x="2453152" y="2105954"/>
            <a:chExt cx="2134576" cy="2134576"/>
          </a:xfrm>
        </p:grpSpPr>
        <p:sp>
          <p:nvSpPr>
            <p:cNvPr id="5" name="椭圆 4"/>
            <p:cNvSpPr/>
            <p:nvPr/>
          </p:nvSpPr>
          <p:spPr>
            <a:xfrm>
              <a:off x="2453152" y="2105954"/>
              <a:ext cx="2134576" cy="21345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2404" y="2449967"/>
              <a:ext cx="15760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378673" y="3064242"/>
            <a:ext cx="365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cs typeface="+mn-ea"/>
                <a:sym typeface="+mn-lt"/>
              </a:rPr>
              <a:t>算法设计</a:t>
            </a:r>
          </a:p>
        </p:txBody>
      </p:sp>
    </p:spTree>
    <p:extLst>
      <p:ext uri="{BB962C8B-B14F-4D97-AF65-F5344CB8AC3E}">
        <p14:creationId xmlns:p14="http://schemas.microsoft.com/office/powerpoint/2010/main" val="208967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CC9432-98A3-45FE-93F1-92D3133F70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3319" y="519144"/>
            <a:ext cx="9149900" cy="52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1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57F039-7E8C-47E7-B95E-FF1863D738F1}"/>
              </a:ext>
            </a:extLst>
          </p:cNvPr>
          <p:cNvSpPr txBox="1"/>
          <p:nvPr/>
        </p:nvSpPr>
        <p:spPr>
          <a:xfrm>
            <a:off x="930020" y="1081177"/>
            <a:ext cx="269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数据预处理：</a:t>
            </a:r>
            <a:endParaRPr lang="en-US" altLang="zh-CN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7B563EA2-3EBD-4A3D-AF9E-98EDB5051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41890"/>
              </p:ext>
            </p:extLst>
          </p:nvPr>
        </p:nvGraphicFramePr>
        <p:xfrm>
          <a:off x="1021968" y="1628716"/>
          <a:ext cx="9812810" cy="5059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804">
                  <a:extLst>
                    <a:ext uri="{9D8B030D-6E8A-4147-A177-3AD203B41FA5}">
                      <a16:colId xmlns:a16="http://schemas.microsoft.com/office/drawing/2014/main" val="893510"/>
                    </a:ext>
                  </a:extLst>
                </a:gridCol>
                <a:gridCol w="4983006">
                  <a:extLst>
                    <a:ext uri="{9D8B030D-6E8A-4147-A177-3AD203B41FA5}">
                      <a16:colId xmlns:a16="http://schemas.microsoft.com/office/drawing/2014/main" val="1762916030"/>
                    </a:ext>
                  </a:extLst>
                </a:gridCol>
              </a:tblGrid>
              <a:tr h="768175">
                <a:tc>
                  <a:txBody>
                    <a:bodyPr/>
                    <a:lstStyle/>
                    <a:p>
                      <a:r>
                        <a:rPr lang="zh-CN" altLang="en-US" dirty="0"/>
                        <a:t>预处理方式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13366"/>
                  </a:ext>
                </a:extLst>
              </a:tr>
              <a:tr h="918399">
                <a:tc>
                  <a:txBody>
                    <a:bodyPr/>
                    <a:lstStyle/>
                    <a:p>
                      <a:r>
                        <a:rPr lang="zh-CN" altLang="en-US" dirty="0"/>
                        <a:t>原始</a:t>
                      </a:r>
                      <a:r>
                        <a:rPr lang="en-US" altLang="zh-CN" dirty="0"/>
                        <a:t>RTT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由于原始</a:t>
                      </a:r>
                      <a:r>
                        <a:rPr lang="en-US" altLang="zh-CN" dirty="0"/>
                        <a:t>RTT</a:t>
                      </a:r>
                      <a:r>
                        <a:rPr lang="zh-CN" altLang="en-US" dirty="0"/>
                        <a:t>时间序列前后变化幅度较大，神经网络训练出现欠拟合情况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89472"/>
                  </a:ext>
                </a:extLst>
              </a:tr>
              <a:tr h="918399">
                <a:tc>
                  <a:txBody>
                    <a:bodyPr/>
                    <a:lstStyle/>
                    <a:p>
                      <a:r>
                        <a:rPr lang="zh-CN" altLang="en-US" dirty="0"/>
                        <a:t>平滑</a:t>
                      </a:r>
                      <a:r>
                        <a:rPr lang="en-US" altLang="zh-CN" dirty="0"/>
                        <a:t>RTT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平滑处理后会损失一部分</a:t>
                      </a:r>
                      <a:r>
                        <a:rPr lang="en-US" altLang="zh-CN" dirty="0"/>
                        <a:t>RTT</a:t>
                      </a:r>
                      <a:r>
                        <a:rPr lang="zh-CN" altLang="en-US" dirty="0"/>
                        <a:t>时序特征，因此预测结果常常不准确，多次训练后</a:t>
                      </a:r>
                      <a:r>
                        <a:rPr lang="en-US" altLang="zh-CN" dirty="0"/>
                        <a:t>loss</a:t>
                      </a:r>
                      <a:r>
                        <a:rPr lang="zh-CN" altLang="en-US" dirty="0"/>
                        <a:t>值依然很大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04074"/>
                  </a:ext>
                </a:extLst>
              </a:tr>
              <a:tr h="918399">
                <a:tc>
                  <a:txBody>
                    <a:bodyPr/>
                    <a:lstStyle/>
                    <a:p>
                      <a:r>
                        <a:rPr lang="zh-CN" altLang="en-US" dirty="0"/>
                        <a:t>归一化处理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存在极少的</a:t>
                      </a:r>
                      <a:r>
                        <a:rPr lang="en-US" altLang="zh-CN" dirty="0"/>
                        <a:t>RTT</a:t>
                      </a:r>
                      <a:r>
                        <a:rPr lang="zh-CN" altLang="en-US" dirty="0"/>
                        <a:t>值特别大，经归一化处理后</a:t>
                      </a:r>
                      <a:r>
                        <a:rPr lang="en-US" altLang="zh-CN" dirty="0"/>
                        <a:t>95%</a:t>
                      </a:r>
                      <a:r>
                        <a:rPr lang="zh-CN" altLang="en-US" dirty="0"/>
                        <a:t>的数据几乎接近于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，训练后出现过拟合情况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72652"/>
                  </a:ext>
                </a:extLst>
              </a:tr>
              <a:tr h="768175">
                <a:tc>
                  <a:txBody>
                    <a:bodyPr/>
                    <a:lstStyle/>
                    <a:p>
                      <a:r>
                        <a:rPr lang="zh-CN" altLang="en-US" dirty="0"/>
                        <a:t>平滑处理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特征提取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特征提取后能保存平滑处理过程中损失的特征，但是同样会出现过拟合问题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68298"/>
                  </a:ext>
                </a:extLst>
              </a:tr>
              <a:tr h="768175">
                <a:tc>
                  <a:txBody>
                    <a:bodyPr/>
                    <a:lstStyle/>
                    <a:p>
                      <a:r>
                        <a:rPr lang="zh-CN" altLang="en-US" dirty="0"/>
                        <a:t>平滑处理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特征提取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采样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能够解决上述问题，但操作比较复杂，需要人工分段后再采样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73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194100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pdrxewk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Microsoft Office PowerPoint</Application>
  <PresentationFormat>宽屏</PresentationFormat>
  <Paragraphs>166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Cambria Math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keywords>www.1ppt.com</cp:keywords>
  <dc:description>www.1ppt.com</dc:description>
  <cp:lastModifiedBy/>
  <cp:revision>1</cp:revision>
  <dcterms:created xsi:type="dcterms:W3CDTF">2021-05-11T03:37:38Z</dcterms:created>
  <dcterms:modified xsi:type="dcterms:W3CDTF">2023-04-14T02:03:49Z</dcterms:modified>
</cp:coreProperties>
</file>