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275" r:id="rId23"/>
    <p:sldId id="276" r:id="rId24"/>
    <p:sldId id="279" r:id="rId25"/>
    <p:sldId id="277" r:id="rId26"/>
    <p:sldId id="280"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4660"/>
  </p:normalViewPr>
  <p:slideViewPr>
    <p:cSldViewPr snapToGrid="0">
      <p:cViewPr varScale="1">
        <p:scale>
          <a:sx n="77" d="100"/>
          <a:sy n="77" d="100"/>
        </p:scale>
        <p:origin x="75" y="1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PIDNN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平均RTT</c:v>
                </c:pt>
                <c:pt idx="1">
                  <c:v>发送速率</c:v>
                </c:pt>
                <c:pt idx="2">
                  <c:v>99%RTT</c:v>
                </c:pt>
                <c:pt idx="3">
                  <c:v>最大RTT</c:v>
                </c:pt>
              </c:strCache>
            </c:strRef>
          </c:cat>
          <c:val>
            <c:numRef>
              <c:f>Sheet1!$B$2:$B$5</c:f>
              <c:numCache>
                <c:formatCode>General</c:formatCode>
                <c:ptCount val="4"/>
                <c:pt idx="0">
                  <c:v>5.0271999999999997</c:v>
                </c:pt>
                <c:pt idx="1">
                  <c:v>16.087199999999999</c:v>
                </c:pt>
                <c:pt idx="2">
                  <c:v>10.105</c:v>
                </c:pt>
                <c:pt idx="3">
                  <c:v>13.009</c:v>
                </c:pt>
              </c:numCache>
            </c:numRef>
          </c:val>
          <c:extLst>
            <c:ext xmlns:c16="http://schemas.microsoft.com/office/drawing/2014/chart" uri="{C3380CC4-5D6E-409C-BE32-E72D297353CC}">
              <c16:uniqueId val="{00000000-EECC-47B4-8554-0D153A4F61F8}"/>
            </c:ext>
          </c:extLst>
        </c:ser>
        <c:ser>
          <c:idx val="1"/>
          <c:order val="1"/>
          <c:tx>
            <c:strRef>
              <c:f>Sheet1!$C$1</c:f>
              <c:strCache>
                <c:ptCount val="1"/>
                <c:pt idx="0">
                  <c:v>预测+PIDNN</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平均RTT</c:v>
                </c:pt>
                <c:pt idx="1">
                  <c:v>发送速率</c:v>
                </c:pt>
                <c:pt idx="2">
                  <c:v>99%RTT</c:v>
                </c:pt>
                <c:pt idx="3">
                  <c:v>最大RTT</c:v>
                </c:pt>
              </c:strCache>
            </c:strRef>
          </c:cat>
          <c:val>
            <c:numRef>
              <c:f>Sheet1!$C$2:$C$5</c:f>
              <c:numCache>
                <c:formatCode>General</c:formatCode>
                <c:ptCount val="4"/>
                <c:pt idx="0">
                  <c:v>5.1539999999999999</c:v>
                </c:pt>
                <c:pt idx="1">
                  <c:v>17.659700000000001</c:v>
                </c:pt>
                <c:pt idx="2">
                  <c:v>8.7170000000000005</c:v>
                </c:pt>
                <c:pt idx="3">
                  <c:v>10.147</c:v>
                </c:pt>
              </c:numCache>
            </c:numRef>
          </c:val>
          <c:extLst>
            <c:ext xmlns:c16="http://schemas.microsoft.com/office/drawing/2014/chart" uri="{C3380CC4-5D6E-409C-BE32-E72D297353CC}">
              <c16:uniqueId val="{00000001-EECC-47B4-8554-0D153A4F61F8}"/>
            </c:ext>
          </c:extLst>
        </c:ser>
        <c:dLbls>
          <c:dLblPos val="inEnd"/>
          <c:showLegendKey val="0"/>
          <c:showVal val="1"/>
          <c:showCatName val="0"/>
          <c:showSerName val="0"/>
          <c:showPercent val="0"/>
          <c:showBubbleSize val="0"/>
        </c:dLbls>
        <c:gapWidth val="65"/>
        <c:axId val="1815639808"/>
        <c:axId val="1817480544"/>
      </c:barChart>
      <c:catAx>
        <c:axId val="18156398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zh-CN"/>
          </a:p>
        </c:txPr>
        <c:crossAx val="1817480544"/>
        <c:crosses val="autoZero"/>
        <c:auto val="1"/>
        <c:lblAlgn val="ctr"/>
        <c:lblOffset val="100"/>
        <c:noMultiLvlLbl val="0"/>
      </c:catAx>
      <c:valAx>
        <c:axId val="181748054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81563980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330831692913382E-2"/>
          <c:y val="0.1036524296473653"/>
          <c:w val="0.90055585629921264"/>
          <c:h val="0.7773349054296933"/>
        </c:manualLayout>
      </c:layout>
      <c:barChart>
        <c:barDir val="bar"/>
        <c:grouping val="clustered"/>
        <c:varyColors val="0"/>
        <c:ser>
          <c:idx val="0"/>
          <c:order val="0"/>
          <c:tx>
            <c:strRef>
              <c:f>Sheet1!$B$1</c:f>
              <c:strCache>
                <c:ptCount val="1"/>
                <c:pt idx="0">
                  <c:v>PIDNN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最大RTT</c:v>
                </c:pt>
                <c:pt idx="1">
                  <c:v>99%RTT</c:v>
                </c:pt>
                <c:pt idx="2">
                  <c:v>发送速率</c:v>
                </c:pt>
                <c:pt idx="3">
                  <c:v>平均RTT</c:v>
                </c:pt>
              </c:strCache>
            </c:strRef>
          </c:cat>
          <c:val>
            <c:numRef>
              <c:f>Sheet1!$B$2:$B$5</c:f>
              <c:numCache>
                <c:formatCode>General</c:formatCode>
                <c:ptCount val="4"/>
                <c:pt idx="0">
                  <c:v>13.009</c:v>
                </c:pt>
                <c:pt idx="1">
                  <c:v>10.105</c:v>
                </c:pt>
                <c:pt idx="2">
                  <c:v>16.087199999999999</c:v>
                </c:pt>
                <c:pt idx="3">
                  <c:v>5.0271999999999997</c:v>
                </c:pt>
              </c:numCache>
            </c:numRef>
          </c:val>
          <c:extLst>
            <c:ext xmlns:c16="http://schemas.microsoft.com/office/drawing/2014/chart" uri="{C3380CC4-5D6E-409C-BE32-E72D297353CC}">
              <c16:uniqueId val="{00000000-29BB-40DC-A06E-CC8FADA8BFDB}"/>
            </c:ext>
          </c:extLst>
        </c:ser>
        <c:ser>
          <c:idx val="1"/>
          <c:order val="1"/>
          <c:tx>
            <c:strRef>
              <c:f>Sheet1!$C$1</c:f>
              <c:strCache>
                <c:ptCount val="1"/>
                <c:pt idx="0">
                  <c:v>预测+PIDNN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最大RTT</c:v>
                </c:pt>
                <c:pt idx="1">
                  <c:v>99%RTT</c:v>
                </c:pt>
                <c:pt idx="2">
                  <c:v>发送速率</c:v>
                </c:pt>
                <c:pt idx="3">
                  <c:v>平均RTT</c:v>
                </c:pt>
              </c:strCache>
            </c:strRef>
          </c:cat>
          <c:val>
            <c:numRef>
              <c:f>Sheet1!$C$2:$C$5</c:f>
              <c:numCache>
                <c:formatCode>General</c:formatCode>
                <c:ptCount val="4"/>
                <c:pt idx="0">
                  <c:v>10.147</c:v>
                </c:pt>
                <c:pt idx="1">
                  <c:v>8.7170000000000005</c:v>
                </c:pt>
                <c:pt idx="2">
                  <c:v>17.659700000000001</c:v>
                </c:pt>
                <c:pt idx="3">
                  <c:v>5.1539999999999999</c:v>
                </c:pt>
              </c:numCache>
            </c:numRef>
          </c:val>
          <c:extLst>
            <c:ext xmlns:c16="http://schemas.microsoft.com/office/drawing/2014/chart" uri="{C3380CC4-5D6E-409C-BE32-E72D297353CC}">
              <c16:uniqueId val="{00000001-29BB-40DC-A06E-CC8FADA8BFDB}"/>
            </c:ext>
          </c:extLst>
        </c:ser>
        <c:dLbls>
          <c:dLblPos val="inEnd"/>
          <c:showLegendKey val="0"/>
          <c:showVal val="1"/>
          <c:showCatName val="0"/>
          <c:showSerName val="0"/>
          <c:showPercent val="0"/>
          <c:showBubbleSize val="0"/>
        </c:dLbls>
        <c:gapWidth val="100"/>
        <c:axId val="1825340576"/>
        <c:axId val="1825334336"/>
      </c:barChart>
      <c:catAx>
        <c:axId val="182534057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825334336"/>
        <c:crosses val="autoZero"/>
        <c:auto val="1"/>
        <c:lblAlgn val="ctr"/>
        <c:lblOffset val="100"/>
        <c:noMultiLvlLbl val="0"/>
      </c:catAx>
      <c:valAx>
        <c:axId val="1825334336"/>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825340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0.40663</cdr:x>
      <cdr:y>0.0876</cdr:y>
    </cdr:from>
    <cdr:to>
      <cdr:x>0.45638</cdr:x>
      <cdr:y>0.12203</cdr:y>
    </cdr:to>
    <cdr:sp macro="" textlink="">
      <cdr:nvSpPr>
        <cdr:cNvPr id="2" name="文本框 1">
          <a:extLst xmlns:a="http://schemas.openxmlformats.org/drawingml/2006/main">
            <a:ext uri="{FF2B5EF4-FFF2-40B4-BE49-F238E27FC236}">
              <a16:creationId xmlns:a16="http://schemas.microsoft.com/office/drawing/2014/main" id="{DA354E8A-4300-4CF8-B515-0E216BF74645}"/>
            </a:ext>
          </a:extLst>
        </cdr:cNvPr>
        <cdr:cNvSpPr txBox="1"/>
      </cdr:nvSpPr>
      <cdr:spPr>
        <a:xfrm xmlns:a="http://schemas.openxmlformats.org/drawingml/2006/main">
          <a:off x="3305110" y="474653"/>
          <a:ext cx="404327" cy="18661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2023/4/16</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2023/4/16</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2023/4/16</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2023/4/16</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2023/4/16</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2023/4/16</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www.qcc.com/zhuanliDetail/a937ba46de5a753f6b8fab3502aaf932.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zhuanlan.zhihu.com/p/518848475" TargetMode="External"/><Relationship Id="rId2" Type="http://schemas.openxmlformats.org/officeDocument/2006/relationships/hyperlink" Target="https://blog.csdn.net/dongfangxiaozi_/article/details/111199455" TargetMode="Externa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730167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topology --hpai 50 </a:t>
            </a:r>
          </a:p>
        </p:txBody>
      </p:sp>
    </p:spTree>
    <p:extLst>
      <p:ext uri="{BB962C8B-B14F-4D97-AF65-F5344CB8AC3E}">
        <p14:creationId xmlns:p14="http://schemas.microsoft.com/office/powerpoint/2010/main" val="415425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29681"/>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
        <p:nvSpPr>
          <p:cNvPr id="10" name="文本框 9">
            <a:extLst>
              <a:ext uri="{FF2B5EF4-FFF2-40B4-BE49-F238E27FC236}">
                <a16:creationId xmlns:a16="http://schemas.microsoft.com/office/drawing/2014/main" id="{6AC11BFE-9F4A-46AF-8864-AA6CC4467B4C}"/>
              </a:ext>
            </a:extLst>
          </p:cNvPr>
          <p:cNvSpPr txBox="1"/>
          <p:nvPr/>
        </p:nvSpPr>
        <p:spPr>
          <a:xfrm>
            <a:off x="533185" y="5926449"/>
            <a:ext cx="6096000" cy="646331"/>
          </a:xfrm>
          <a:prstGeom prst="rect">
            <a:avLst/>
          </a:prstGeom>
          <a:noFill/>
        </p:spPr>
        <p:txBody>
          <a:bodyPr wrap="square">
            <a:spAutoFit/>
          </a:bodyPr>
          <a:lstStyle/>
          <a:p>
            <a:r>
              <a:rPr lang="zh-CN" altLang="en-US" dirty="0">
                <a:hlinkClick r:id="rId4"/>
              </a:rPr>
              <a:t>一种基于</a:t>
            </a:r>
            <a:r>
              <a:rPr lang="en-US" altLang="zh-CN" dirty="0">
                <a:hlinkClick r:id="rId4"/>
              </a:rPr>
              <a:t>RNN</a:t>
            </a:r>
            <a:r>
              <a:rPr lang="zh-CN" altLang="en-US" dirty="0">
                <a:hlinkClick r:id="rId4"/>
              </a:rPr>
              <a:t>神经网络的</a:t>
            </a:r>
            <a:r>
              <a:rPr lang="en-US" altLang="zh-CN" dirty="0">
                <a:hlinkClick r:id="rId4"/>
              </a:rPr>
              <a:t>RTT</a:t>
            </a:r>
            <a:r>
              <a:rPr lang="zh-CN" altLang="en-US" dirty="0">
                <a:hlinkClick r:id="rId4"/>
              </a:rPr>
              <a:t>预测方法</a:t>
            </a:r>
            <a:r>
              <a:rPr lang="en-US" altLang="zh-CN" dirty="0">
                <a:hlinkClick r:id="rId4"/>
              </a:rPr>
              <a:t>_</a:t>
            </a:r>
            <a:r>
              <a:rPr lang="zh-CN" altLang="en-US" dirty="0">
                <a:hlinkClick r:id="rId4"/>
              </a:rPr>
              <a:t>专利查询 </a:t>
            </a:r>
            <a:r>
              <a:rPr lang="en-US" altLang="zh-CN" dirty="0">
                <a:hlinkClick r:id="rId4"/>
              </a:rPr>
              <a:t>- </a:t>
            </a:r>
            <a:r>
              <a:rPr lang="zh-CN" altLang="en-US" dirty="0">
                <a:hlinkClick r:id="rId4"/>
              </a:rPr>
              <a:t>企查查 </a:t>
            </a:r>
            <a:r>
              <a:rPr lang="en-US" altLang="zh-CN" dirty="0">
                <a:hlinkClick r:id="rId4"/>
              </a:rPr>
              <a:t>(qcc.com)</a:t>
            </a:r>
            <a:endParaRPr lang="zh-CN" altLang="en-US" dirty="0"/>
          </a:p>
        </p:txBody>
      </p:sp>
    </p:spTree>
    <p:extLst>
      <p:ext uri="{BB962C8B-B14F-4D97-AF65-F5344CB8AC3E}">
        <p14:creationId xmlns:p14="http://schemas.microsoft.com/office/powerpoint/2010/main" val="1012977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MAPE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
        <p:nvSpPr>
          <p:cNvPr id="8" name="文本框 7">
            <a:extLst>
              <a:ext uri="{FF2B5EF4-FFF2-40B4-BE49-F238E27FC236}">
                <a16:creationId xmlns:a16="http://schemas.microsoft.com/office/drawing/2014/main" id="{3B1E75F5-1A08-4473-A699-ABE52AEB8831}"/>
              </a:ext>
            </a:extLst>
          </p:cNvPr>
          <p:cNvSpPr txBox="1"/>
          <p:nvPr/>
        </p:nvSpPr>
        <p:spPr>
          <a:xfrm>
            <a:off x="6222031" y="2017177"/>
            <a:ext cx="6077339" cy="830997"/>
          </a:xfrm>
          <a:prstGeom prst="rect">
            <a:avLst/>
          </a:prstGeom>
          <a:noFill/>
        </p:spPr>
        <p:txBody>
          <a:bodyPr wrap="square">
            <a:spAutoFit/>
          </a:bodyPr>
          <a:lstStyle/>
          <a:p>
            <a:r>
              <a:rPr lang="zh-CN" altLang="en-US" sz="1200" dirty="0"/>
              <a:t>model(</a:t>
            </a:r>
          </a:p>
          <a:p>
            <a:r>
              <a:rPr lang="zh-CN" altLang="en-US" sz="1200" dirty="0"/>
              <a:t>  (lstm): LSTM(1, 32, batch_first=True)</a:t>
            </a:r>
          </a:p>
          <a:p>
            <a:r>
              <a:rPr lang="zh-CN" altLang="en-US" sz="1200" dirty="0"/>
              <a:t>  (linear0): Linear(in_features=32, out_features=1, bias=True)</a:t>
            </a:r>
          </a:p>
          <a:p>
            <a:r>
              <a:rPr lang="zh-CN" altLang="en-US" sz="1200" dirty="0"/>
              <a:t>)</a:t>
            </a:r>
          </a:p>
        </p:txBody>
      </p:sp>
    </p:spTree>
    <p:extLst>
      <p:ext uri="{BB962C8B-B14F-4D97-AF65-F5344CB8AC3E}">
        <p14:creationId xmlns:p14="http://schemas.microsoft.com/office/powerpoint/2010/main" val="185039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F8DF7-011D-46AD-8C51-D55BEBFF74A0}"/>
              </a:ext>
            </a:extLst>
          </p:cNvPr>
          <p:cNvSpPr txBox="1"/>
          <p:nvPr/>
        </p:nvSpPr>
        <p:spPr>
          <a:xfrm>
            <a:off x="304800" y="422988"/>
            <a:ext cx="5915608" cy="646331"/>
          </a:xfrm>
          <a:prstGeom prst="rect">
            <a:avLst/>
          </a:prstGeom>
          <a:noFill/>
        </p:spPr>
        <p:txBody>
          <a:bodyPr wrap="square" rtlCol="0">
            <a:spAutoFit/>
          </a:bodyPr>
          <a:lstStyle/>
          <a:p>
            <a:r>
              <a:rPr lang="en-US" altLang="zh-CN" dirty="0"/>
              <a:t>DIP</a:t>
            </a:r>
            <a:r>
              <a:rPr lang="zh-CN" altLang="en-US" dirty="0"/>
              <a:t>速率控制模块：</a:t>
            </a:r>
            <a:endParaRPr lang="en-US" altLang="zh-CN" dirty="0"/>
          </a:p>
          <a:p>
            <a:endParaRPr lang="zh-CN" altLang="en-US" dirty="0"/>
          </a:p>
        </p:txBody>
      </p:sp>
      <p:sp>
        <p:nvSpPr>
          <p:cNvPr id="3" name="文本框 2">
            <a:extLst>
              <a:ext uri="{FF2B5EF4-FFF2-40B4-BE49-F238E27FC236}">
                <a16:creationId xmlns:a16="http://schemas.microsoft.com/office/drawing/2014/main" id="{2C38F0CB-0D6A-49E0-9159-D0417333E82D}"/>
              </a:ext>
            </a:extLst>
          </p:cNvPr>
          <p:cNvSpPr txBox="1"/>
          <p:nvPr/>
        </p:nvSpPr>
        <p:spPr>
          <a:xfrm>
            <a:off x="485192" y="1069319"/>
            <a:ext cx="3968620" cy="646331"/>
          </a:xfrm>
          <a:prstGeom prst="rect">
            <a:avLst/>
          </a:prstGeom>
          <a:noFill/>
        </p:spPr>
        <p:txBody>
          <a:bodyPr wrap="square" rtlCol="0">
            <a:spAutoFit/>
          </a:bodyPr>
          <a:lstStyle/>
          <a:p>
            <a:r>
              <a:rPr lang="en-US" altLang="zh-CN" dirty="0"/>
              <a:t>NS3</a:t>
            </a:r>
            <a:r>
              <a:rPr lang="zh-CN" altLang="en-US" dirty="0"/>
              <a:t>初始速率：</a:t>
            </a:r>
            <a:endParaRPr lang="en-US" altLang="zh-CN" dirty="0"/>
          </a:p>
          <a:p>
            <a:endParaRPr lang="zh-CN" altLang="en-US" dirty="0"/>
          </a:p>
        </p:txBody>
      </p:sp>
      <p:pic>
        <p:nvPicPr>
          <p:cNvPr id="5" name="图片 4">
            <a:extLst>
              <a:ext uri="{FF2B5EF4-FFF2-40B4-BE49-F238E27FC236}">
                <a16:creationId xmlns:a16="http://schemas.microsoft.com/office/drawing/2014/main" id="{4582CC0C-EC71-43BB-B1D6-326D7ABEB890}"/>
              </a:ext>
            </a:extLst>
          </p:cNvPr>
          <p:cNvPicPr>
            <a:picLocks noChangeAspect="1"/>
          </p:cNvPicPr>
          <p:nvPr/>
        </p:nvPicPr>
        <p:blipFill>
          <a:blip r:embed="rId2"/>
          <a:stretch>
            <a:fillRect/>
          </a:stretch>
        </p:blipFill>
        <p:spPr>
          <a:xfrm>
            <a:off x="2678451" y="1331149"/>
            <a:ext cx="4819685" cy="5029237"/>
          </a:xfrm>
          <a:prstGeom prst="rect">
            <a:avLst/>
          </a:prstGeom>
        </p:spPr>
      </p:pic>
    </p:spTree>
    <p:extLst>
      <p:ext uri="{BB962C8B-B14F-4D97-AF65-F5344CB8AC3E}">
        <p14:creationId xmlns:p14="http://schemas.microsoft.com/office/powerpoint/2010/main" val="3443121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C11D2-14CB-4760-9177-738C87539F10}"/>
              </a:ext>
            </a:extLst>
          </p:cNvPr>
          <p:cNvSpPr txBox="1"/>
          <p:nvPr/>
        </p:nvSpPr>
        <p:spPr>
          <a:xfrm>
            <a:off x="796211" y="678024"/>
            <a:ext cx="8814319" cy="923330"/>
          </a:xfrm>
          <a:prstGeom prst="rect">
            <a:avLst/>
          </a:prstGeom>
          <a:noFill/>
        </p:spPr>
        <p:txBody>
          <a:bodyPr wrap="square" rtlCol="0">
            <a:spAutoFit/>
          </a:bodyPr>
          <a:lstStyle/>
          <a:p>
            <a:r>
              <a:rPr lang="zh-CN" altLang="en-US" dirty="0"/>
              <a:t>基于</a:t>
            </a:r>
            <a:r>
              <a:rPr lang="en-US" altLang="zh-CN" dirty="0"/>
              <a:t>RTT</a:t>
            </a:r>
            <a:r>
              <a:rPr lang="zh-CN" altLang="en-US" dirty="0"/>
              <a:t>的终端拥塞控制算法</a:t>
            </a:r>
            <a:r>
              <a:rPr lang="en-US" altLang="zh-CN" dirty="0"/>
              <a:t>(TIMELY,DIP)</a:t>
            </a:r>
            <a:r>
              <a:rPr lang="zh-CN" altLang="en-US" dirty="0"/>
              <a:t>仿真时都经常观察到一种现象</a:t>
            </a:r>
            <a:r>
              <a:rPr lang="en-US" altLang="zh-CN" dirty="0"/>
              <a:t>,</a:t>
            </a:r>
            <a:r>
              <a:rPr lang="zh-CN" altLang="en-US" dirty="0"/>
              <a:t>即最终结果的</a:t>
            </a:r>
            <a:r>
              <a:rPr lang="en-US" altLang="zh-CN" dirty="0"/>
              <a:t>RTT</a:t>
            </a:r>
            <a:r>
              <a:rPr lang="zh-CN" altLang="en-US" dirty="0"/>
              <a:t>时延会按照忽大忽小的波浪状的形状变化，如下图：</a:t>
            </a:r>
            <a:endParaRPr lang="en-US" altLang="zh-CN" dirty="0"/>
          </a:p>
          <a:p>
            <a:endParaRPr lang="zh-CN" altLang="en-US" dirty="0"/>
          </a:p>
        </p:txBody>
      </p:sp>
      <p:pic>
        <p:nvPicPr>
          <p:cNvPr id="4" name="图片 3">
            <a:extLst>
              <a:ext uri="{FF2B5EF4-FFF2-40B4-BE49-F238E27FC236}">
                <a16:creationId xmlns:a16="http://schemas.microsoft.com/office/drawing/2014/main" id="{51579BC6-57A6-4EDC-8E22-C341C1B006CF}"/>
              </a:ext>
            </a:extLst>
          </p:cNvPr>
          <p:cNvPicPr>
            <a:picLocks noChangeAspect="1"/>
          </p:cNvPicPr>
          <p:nvPr/>
        </p:nvPicPr>
        <p:blipFill>
          <a:blip r:embed="rId2"/>
          <a:stretch>
            <a:fillRect/>
          </a:stretch>
        </p:blipFill>
        <p:spPr>
          <a:xfrm>
            <a:off x="945501" y="1675899"/>
            <a:ext cx="5615763" cy="3412396"/>
          </a:xfrm>
          <a:prstGeom prst="rect">
            <a:avLst/>
          </a:prstGeom>
        </p:spPr>
      </p:pic>
      <p:pic>
        <p:nvPicPr>
          <p:cNvPr id="6" name="图片 5">
            <a:extLst>
              <a:ext uri="{FF2B5EF4-FFF2-40B4-BE49-F238E27FC236}">
                <a16:creationId xmlns:a16="http://schemas.microsoft.com/office/drawing/2014/main" id="{DD199CA1-12F0-4D22-AB86-40D4370B4A7E}"/>
              </a:ext>
            </a:extLst>
          </p:cNvPr>
          <p:cNvPicPr>
            <a:picLocks noChangeAspect="1"/>
          </p:cNvPicPr>
          <p:nvPr/>
        </p:nvPicPr>
        <p:blipFill>
          <a:blip r:embed="rId3"/>
          <a:stretch>
            <a:fillRect/>
          </a:stretch>
        </p:blipFill>
        <p:spPr>
          <a:xfrm>
            <a:off x="7049994" y="1809130"/>
            <a:ext cx="4084537" cy="3473765"/>
          </a:xfrm>
          <a:prstGeom prst="rect">
            <a:avLst/>
          </a:prstGeom>
        </p:spPr>
      </p:pic>
      <p:sp>
        <p:nvSpPr>
          <p:cNvPr id="9" name="文本框 8">
            <a:extLst>
              <a:ext uri="{FF2B5EF4-FFF2-40B4-BE49-F238E27FC236}">
                <a16:creationId xmlns:a16="http://schemas.microsoft.com/office/drawing/2014/main" id="{D1C2BBBB-DC43-45B9-BFA8-E0A4D1E6EDCD}"/>
              </a:ext>
            </a:extLst>
          </p:cNvPr>
          <p:cNvSpPr txBox="1"/>
          <p:nvPr/>
        </p:nvSpPr>
        <p:spPr>
          <a:xfrm>
            <a:off x="2021633" y="5492620"/>
            <a:ext cx="1573763" cy="369332"/>
          </a:xfrm>
          <a:prstGeom prst="rect">
            <a:avLst/>
          </a:prstGeom>
          <a:noFill/>
        </p:spPr>
        <p:txBody>
          <a:bodyPr wrap="square" rtlCol="0">
            <a:spAutoFit/>
          </a:bodyPr>
          <a:lstStyle/>
          <a:p>
            <a:r>
              <a:rPr lang="en-US" altLang="zh-CN" dirty="0"/>
              <a:t>timely</a:t>
            </a:r>
            <a:endParaRPr lang="zh-CN" altLang="en-US" dirty="0"/>
          </a:p>
        </p:txBody>
      </p:sp>
      <p:sp>
        <p:nvSpPr>
          <p:cNvPr id="10" name="文本框 9">
            <a:extLst>
              <a:ext uri="{FF2B5EF4-FFF2-40B4-BE49-F238E27FC236}">
                <a16:creationId xmlns:a16="http://schemas.microsoft.com/office/drawing/2014/main" id="{24606980-8E76-4764-9CB1-07BCA35D2F08}"/>
              </a:ext>
            </a:extLst>
          </p:cNvPr>
          <p:cNvSpPr txBox="1"/>
          <p:nvPr/>
        </p:nvSpPr>
        <p:spPr>
          <a:xfrm>
            <a:off x="7184571" y="5617029"/>
            <a:ext cx="2469502" cy="369332"/>
          </a:xfrm>
          <a:prstGeom prst="rect">
            <a:avLst/>
          </a:prstGeom>
          <a:noFill/>
        </p:spPr>
        <p:txBody>
          <a:bodyPr wrap="square" rtlCol="0">
            <a:spAutoFit/>
          </a:bodyPr>
          <a:lstStyle/>
          <a:p>
            <a:r>
              <a:rPr lang="en-US" altLang="zh-CN" dirty="0"/>
              <a:t>dip</a:t>
            </a:r>
            <a:endParaRPr lang="zh-CN" altLang="en-US" dirty="0"/>
          </a:p>
        </p:txBody>
      </p:sp>
    </p:spTree>
    <p:extLst>
      <p:ext uri="{BB962C8B-B14F-4D97-AF65-F5344CB8AC3E}">
        <p14:creationId xmlns:p14="http://schemas.microsoft.com/office/powerpoint/2010/main" val="1307268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6C691-79CB-43ED-81E1-D421E2881436}"/>
              </a:ext>
            </a:extLst>
          </p:cNvPr>
          <p:cNvPicPr>
            <a:picLocks noChangeAspect="1"/>
          </p:cNvPicPr>
          <p:nvPr/>
        </p:nvPicPr>
        <p:blipFill>
          <a:blip r:embed="rId2"/>
          <a:stretch>
            <a:fillRect/>
          </a:stretch>
        </p:blipFill>
        <p:spPr>
          <a:xfrm>
            <a:off x="938958" y="2276254"/>
            <a:ext cx="6973402" cy="4020568"/>
          </a:xfrm>
          <a:prstGeom prst="rect">
            <a:avLst/>
          </a:prstGeom>
        </p:spPr>
      </p:pic>
      <p:sp>
        <p:nvSpPr>
          <p:cNvPr id="4" name="文本框 3">
            <a:extLst>
              <a:ext uri="{FF2B5EF4-FFF2-40B4-BE49-F238E27FC236}">
                <a16:creationId xmlns:a16="http://schemas.microsoft.com/office/drawing/2014/main" id="{3E3AB6A9-BB00-4DB9-BC6C-0C2504436FD9}"/>
              </a:ext>
            </a:extLst>
          </p:cNvPr>
          <p:cNvSpPr txBox="1"/>
          <p:nvPr/>
        </p:nvSpPr>
        <p:spPr>
          <a:xfrm>
            <a:off x="572278" y="329682"/>
            <a:ext cx="5449077" cy="369332"/>
          </a:xfrm>
          <a:prstGeom prst="rect">
            <a:avLst/>
          </a:prstGeom>
          <a:noFill/>
        </p:spPr>
        <p:txBody>
          <a:bodyPr wrap="square" rtlCol="0">
            <a:spAutoFit/>
          </a:bodyPr>
          <a:lstStyle/>
          <a:p>
            <a:r>
              <a:rPr lang="en-US" altLang="zh-CN" dirty="0"/>
              <a:t>DCTCP</a:t>
            </a:r>
            <a:r>
              <a:rPr lang="zh-CN" altLang="en-US" dirty="0"/>
              <a:t>算法时延</a:t>
            </a:r>
            <a:r>
              <a:rPr lang="en-US" altLang="zh-CN" dirty="0"/>
              <a:t>RTT</a:t>
            </a:r>
            <a:r>
              <a:rPr lang="zh-CN" altLang="en-US" dirty="0"/>
              <a:t>如下图，相较下变化更为平稳</a:t>
            </a:r>
          </a:p>
        </p:txBody>
      </p:sp>
    </p:spTree>
    <p:extLst>
      <p:ext uri="{BB962C8B-B14F-4D97-AF65-F5344CB8AC3E}">
        <p14:creationId xmlns:p14="http://schemas.microsoft.com/office/powerpoint/2010/main" val="825302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04E8BD-47F4-41BB-A0A8-4AF69766AC71}"/>
              </a:ext>
            </a:extLst>
          </p:cNvPr>
          <p:cNvSpPr txBox="1"/>
          <p:nvPr/>
        </p:nvSpPr>
        <p:spPr>
          <a:xfrm>
            <a:off x="404325" y="292359"/>
            <a:ext cx="7427167" cy="369332"/>
          </a:xfrm>
          <a:prstGeom prst="rect">
            <a:avLst/>
          </a:prstGeom>
          <a:noFill/>
        </p:spPr>
        <p:txBody>
          <a:bodyPr wrap="square" rtlCol="0">
            <a:spAutoFit/>
          </a:bodyPr>
          <a:lstStyle/>
          <a:p>
            <a:r>
              <a:rPr lang="en-US" altLang="zh-CN" dirty="0" err="1"/>
              <a:t>PIDnn</a:t>
            </a:r>
            <a:endParaRPr lang="en-US" altLang="zh-CN" dirty="0"/>
          </a:p>
        </p:txBody>
      </p:sp>
      <p:pic>
        <p:nvPicPr>
          <p:cNvPr id="1026" name="Picture 2">
            <a:extLst>
              <a:ext uri="{FF2B5EF4-FFF2-40B4-BE49-F238E27FC236}">
                <a16:creationId xmlns:a16="http://schemas.microsoft.com/office/drawing/2014/main" id="{BA013D6F-62B4-491C-AD62-CD7513B47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52" y="1294201"/>
            <a:ext cx="7971259" cy="353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29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CDBDDA0-9375-409D-BA6B-CCE70D07DCE3}"/>
                  </a:ext>
                </a:extLst>
              </p:cNvPr>
              <p:cNvSpPr txBox="1"/>
              <p:nvPr/>
            </p:nvSpPr>
            <p:spPr>
              <a:xfrm>
                <a:off x="136848" y="219339"/>
                <a:ext cx="6979298" cy="6554871"/>
              </a:xfrm>
              <a:prstGeom prst="rect">
                <a:avLst/>
              </a:prstGeom>
              <a:noFill/>
            </p:spPr>
            <p:txBody>
              <a:bodyPr wrap="square" rtlCol="0">
                <a:spAutoFit/>
              </a:bodyPr>
              <a:lstStyle/>
              <a:p>
                <a:r>
                  <a:rPr lang="en-US" altLang="zh-CN" i="1" dirty="0">
                    <a:latin typeface="Cambria Math" panose="02040503050406030204" pitchFamily="18" charset="0"/>
                  </a:rPr>
                  <a:t>PIDNN</a:t>
                </a:r>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输入层</m:t>
                      </m:r>
                      <m:r>
                        <a:rPr lang="zh-CN" altLang="en-US" i="1" smtClean="0">
                          <a:latin typeface="Cambria Math" panose="02040503050406030204" pitchFamily="18" charset="0"/>
                        </a:rPr>
                        <m:t>：</m:t>
                      </m:r>
                      <m:r>
                        <m:rPr>
                          <m:sty m:val="p"/>
                        </m:rPr>
                        <a:rPr lang="en-US" altLang="zh-CN" i="1">
                          <a:latin typeface="Cambria Math" panose="02040503050406030204" pitchFamily="18" charset="0"/>
                        </a:rPr>
                        <m:t>out</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m:oMathPara>
                </a14:m>
                <a:endParaRPr lang="en-US" altLang="zh-CN" dirty="0"/>
              </a:p>
              <a:p>
                <a:r>
                  <a:rPr lang="zh-CN" altLang="en-US" dirty="0"/>
                  <a:t>隐藏层：</a:t>
                </a:r>
                <a14:m>
                  <m:oMath xmlns:m="http://schemas.openxmlformats.org/officeDocument/2006/math">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𝑜𝑢𝑡𝑝</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oMath>
                </a14:m>
                <a:endParaRPr lang="en-US" altLang="zh-CN" b="0" dirty="0"/>
              </a:p>
              <a:p>
                <a:r>
                  <a:rPr lang="zh-CN" altLang="en-US" dirty="0"/>
                  <a:t>输出层：</a:t>
                </a:r>
                <a14:m>
                  <m:oMath xmlns:m="http://schemas.openxmlformats.org/officeDocument/2006/math">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𝑖𝑛</m:t>
                    </m:r>
                    <m:r>
                      <a:rPr lang="en-US" altLang="zh-CN" b="0" i="1" smtClean="0">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oMath>
                </a14:m>
                <a:endParaRPr lang="en-US" altLang="zh-CN" i="1" dirty="0">
                  <a:latin typeface="Cambria Math" panose="02040503050406030204" pitchFamily="18" charset="0"/>
                </a:endParaRPr>
              </a:p>
              <a:p>
                <a:r>
                  <a:rPr lang="en-US" altLang="zh-CN" dirty="0"/>
                  <a:t>	</a:t>
                </a:r>
                <a14:m>
                  <m:oMath xmlns:m="http://schemas.openxmlformats.org/officeDocument/2006/math">
                    <m:r>
                      <m:rPr>
                        <m:sty m:val="p"/>
                      </m:rPr>
                      <a:rPr lang="en-US" altLang="zh-CN" b="0" i="0" smtClean="0">
                        <a:latin typeface="Cambria Math" panose="02040503050406030204" pitchFamily="18" charset="0"/>
                      </a:rPr>
                      <m:t>out</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𝑤𝑝</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oMath>
                </a14:m>
                <a:endParaRPr lang="en-US" altLang="zh-CN" dirty="0"/>
              </a:p>
              <a:p>
                <a:r>
                  <a:rPr lang="zh-CN" altLang="en-US" dirty="0"/>
                  <a:t>速率控制：</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zh-CN" altLang="en-US" dirty="0"/>
                  <a:t>误差：</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en-US" altLang="zh-CN" dirty="0"/>
              </a:p>
              <a:p>
                <a:r>
                  <a:rPr lang="zh-CN" altLang="en-US" dirty="0"/>
                  <a:t>梯度计算：</a:t>
                </a:r>
                <a:endParaRPr lang="en-US" altLang="zh-CN" dirty="0"/>
              </a:p>
              <a:p>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𝑑𝑤</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oMath>
                </a14:m>
                <a:endParaRPr lang="en-US" altLang="zh-CN" b="0"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0"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𝑟𝑡𝑡</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r>
                          <a:rPr lang="en-US" altLang="zh-CN" b="0" i="1" smtClean="0">
                            <a:latin typeface="Cambria Math" panose="02040503050406030204" pitchFamily="18" charset="0"/>
                          </a:rPr>
                          <m:t>_</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_(</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zh-CN" altLang="en-US" i="1">
                        <a:latin typeface="Cambria Math" panose="02040503050406030204" pitchFamily="18" charset="0"/>
                      </a:rPr>
                      <m:t>无法求出</m:t>
                    </m:r>
                  </m:oMath>
                </a14:m>
                <a:r>
                  <a:rPr lang="zh-CN" altLang="en-US" dirty="0"/>
                  <a:t>，由</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rtt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zh-CN" altLang="en-US" i="1">
                        <a:latin typeface="Cambria Math" panose="02040503050406030204" pitchFamily="18" charset="0"/>
                      </a:rPr>
                      <m:t>代替</m:t>
                    </m:r>
                  </m:oMath>
                </a14:m>
                <a:r>
                  <a:rPr lang="zh-CN" altLang="en-US" dirty="0"/>
                  <a:t>，以此带来的不精确度由学习率</a:t>
                </a:r>
                <a14:m>
                  <m:oMath xmlns:m="http://schemas.openxmlformats.org/officeDocument/2006/math">
                    <m:r>
                      <a:rPr lang="zh-CN" altLang="en-US" i="1">
                        <a:latin typeface="Cambria Math" panose="02040503050406030204" pitchFamily="18" charset="0"/>
                      </a:rPr>
                      <m:t>𝜇</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t>补偿</a:t>
                </a:r>
                <a:endParaRPr lang="en-US" altLang="zh-CN" dirty="0"/>
              </a:p>
            </p:txBody>
          </p:sp>
        </mc:Choice>
        <mc:Fallback xmlns="">
          <p:sp>
            <p:nvSpPr>
              <p:cNvPr id="2" name="文本框 1">
                <a:extLst>
                  <a:ext uri="{FF2B5EF4-FFF2-40B4-BE49-F238E27FC236}">
                    <a16:creationId xmlns:a16="http://schemas.microsoft.com/office/drawing/2014/main" id="{FCDBDDA0-9375-409D-BA6B-CCE70D07DCE3}"/>
                  </a:ext>
                </a:extLst>
              </p:cNvPr>
              <p:cNvSpPr txBox="1">
                <a:spLocks noRot="1" noChangeAspect="1" noMove="1" noResize="1" noEditPoints="1" noAdjustHandles="1" noChangeArrowheads="1" noChangeShapeType="1" noTextEdit="1"/>
              </p:cNvSpPr>
              <p:nvPr/>
            </p:nvSpPr>
            <p:spPr>
              <a:xfrm>
                <a:off x="136848" y="219339"/>
                <a:ext cx="6979298" cy="6554871"/>
              </a:xfrm>
              <a:prstGeom prst="rect">
                <a:avLst/>
              </a:prstGeom>
              <a:blipFill>
                <a:blip r:embed="rId2"/>
                <a:stretch>
                  <a:fillRect l="-699" t="-651" r="-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054A656-8C62-4C51-BE92-387B9A584E04}"/>
                  </a:ext>
                </a:extLst>
              </p:cNvPr>
              <p:cNvSpPr txBox="1"/>
              <p:nvPr/>
            </p:nvSpPr>
            <p:spPr>
              <a:xfrm>
                <a:off x="7389845" y="296991"/>
                <a:ext cx="6096000" cy="1461490"/>
              </a:xfrm>
              <a:prstGeom prst="rect">
                <a:avLst/>
              </a:prstGeom>
              <a:noFill/>
            </p:spPr>
            <p:txBody>
              <a:bodyPr wrap="square">
                <a:spAutoFit/>
              </a:bodyPr>
              <a:lstStyle/>
              <a:p>
                <a:r>
                  <a:rPr lang="zh-CN" altLang="en-US" dirty="0"/>
                  <a:t>系数更新：</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𝑑𝐽</m:t>
                        </m:r>
                      </m:num>
                      <m:den>
                        <m:r>
                          <a:rPr lang="en-US" altLang="zh-CN" i="1">
                            <a:latin typeface="Cambria Math" panose="02040503050406030204" pitchFamily="18" charset="0"/>
                          </a:rPr>
                          <m:t>𝑑𝑤</m:t>
                        </m:r>
                      </m:den>
                    </m:f>
                  </m:oMath>
                </a14:m>
                <a:endParaRPr lang="en-US" altLang="zh-CN" dirty="0"/>
              </a:p>
              <a:p>
                <a:r>
                  <a:rPr lang="zh-CN" altLang="en-US" dirty="0"/>
                  <a:t>学习率：</a:t>
                </a:r>
                <a:endParaRPr lang="en-US" altLang="zh-CN" dirty="0"/>
              </a:p>
              <a:p>
                <a:r>
                  <a:rPr lang="en-US" altLang="zh-CN" dirty="0"/>
                  <a:t>	</a:t>
                </a:r>
                <a14:m>
                  <m:oMath xmlns:m="http://schemas.openxmlformats.org/officeDocument/2006/math">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rad>
                      </m:den>
                    </m:f>
                  </m:oMath>
                </a14:m>
                <a:endParaRPr lang="en-US" altLang="zh-CN" dirty="0"/>
              </a:p>
            </p:txBody>
          </p:sp>
        </mc:Choice>
        <mc:Fallback xmlns="">
          <p:sp>
            <p:nvSpPr>
              <p:cNvPr id="4" name="文本框 3">
                <a:extLst>
                  <a:ext uri="{FF2B5EF4-FFF2-40B4-BE49-F238E27FC236}">
                    <a16:creationId xmlns:a16="http://schemas.microsoft.com/office/drawing/2014/main" id="{6054A656-8C62-4C51-BE92-387B9A584E04}"/>
                  </a:ext>
                </a:extLst>
              </p:cNvPr>
              <p:cNvSpPr txBox="1">
                <a:spLocks noRot="1" noChangeAspect="1" noMove="1" noResize="1" noEditPoints="1" noAdjustHandles="1" noChangeArrowheads="1" noChangeShapeType="1" noTextEdit="1"/>
              </p:cNvSpPr>
              <p:nvPr/>
            </p:nvSpPr>
            <p:spPr>
              <a:xfrm>
                <a:off x="7389845" y="296991"/>
                <a:ext cx="6096000" cy="1461490"/>
              </a:xfrm>
              <a:prstGeom prst="rect">
                <a:avLst/>
              </a:prstGeom>
              <a:blipFill>
                <a:blip r:embed="rId3"/>
                <a:stretch>
                  <a:fillRect l="-800" t="-2510"/>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60EE18F0-470D-46F3-96F7-D2249FC19056}"/>
              </a:ext>
            </a:extLst>
          </p:cNvPr>
          <p:cNvCxnSpPr>
            <a:cxnSpLocks/>
          </p:cNvCxnSpPr>
          <p:nvPr/>
        </p:nvCxnSpPr>
        <p:spPr>
          <a:xfrm flipH="1">
            <a:off x="6923314" y="296991"/>
            <a:ext cx="43543" cy="64086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484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13DFBF-573A-4852-916E-6D6877C018BD}"/>
              </a:ext>
            </a:extLst>
          </p:cNvPr>
          <p:cNvSpPr txBox="1"/>
          <p:nvPr/>
        </p:nvSpPr>
        <p:spPr>
          <a:xfrm>
            <a:off x="696686" y="317241"/>
            <a:ext cx="6263951" cy="369332"/>
          </a:xfrm>
          <a:prstGeom prst="rect">
            <a:avLst/>
          </a:prstGeom>
          <a:noFill/>
        </p:spPr>
        <p:txBody>
          <a:bodyPr wrap="square" rtlCol="0">
            <a:spAutoFit/>
          </a:bodyPr>
          <a:lstStyle/>
          <a:p>
            <a:r>
              <a:rPr lang="en-US" altLang="zh-CN" dirty="0" err="1"/>
              <a:t>Pytorch</a:t>
            </a:r>
            <a:r>
              <a:rPr lang="zh-CN" altLang="en-US" dirty="0"/>
              <a:t>实现</a:t>
            </a:r>
            <a:r>
              <a:rPr lang="en-US" altLang="zh-CN" dirty="0"/>
              <a:t>RTT</a:t>
            </a:r>
            <a:r>
              <a:rPr lang="zh-CN" altLang="en-US" dirty="0"/>
              <a:t>时间序列预测转化为</a:t>
            </a:r>
            <a:r>
              <a:rPr lang="en-US" altLang="zh-CN" dirty="0"/>
              <a:t>C++</a:t>
            </a:r>
            <a:endParaRPr lang="zh-CN" altLang="en-US" dirty="0"/>
          </a:p>
        </p:txBody>
      </p:sp>
      <p:sp>
        <p:nvSpPr>
          <p:cNvPr id="4" name="文本框 3">
            <a:extLst>
              <a:ext uri="{FF2B5EF4-FFF2-40B4-BE49-F238E27FC236}">
                <a16:creationId xmlns:a16="http://schemas.microsoft.com/office/drawing/2014/main" id="{45C81A2C-8202-4BC8-896A-8BEF61EFE6AB}"/>
              </a:ext>
            </a:extLst>
          </p:cNvPr>
          <p:cNvSpPr txBox="1"/>
          <p:nvPr/>
        </p:nvSpPr>
        <p:spPr>
          <a:xfrm>
            <a:off x="780661" y="1054655"/>
            <a:ext cx="6096000" cy="646331"/>
          </a:xfrm>
          <a:prstGeom prst="rect">
            <a:avLst/>
          </a:prstGeom>
          <a:noFill/>
        </p:spPr>
        <p:txBody>
          <a:bodyPr wrap="square">
            <a:spAutoFit/>
          </a:bodyPr>
          <a:lstStyle/>
          <a:p>
            <a:r>
              <a:rPr lang="en-US" altLang="zh-CN" dirty="0">
                <a:hlinkClick r:id="rId2"/>
              </a:rPr>
              <a:t>(6</a:t>
            </a:r>
            <a:r>
              <a:rPr lang="zh-CN" altLang="en-US" dirty="0">
                <a:hlinkClick r:id="rId2"/>
              </a:rPr>
              <a:t>条消息</a:t>
            </a:r>
            <a:r>
              <a:rPr lang="en-US" altLang="zh-CN" dirty="0">
                <a:hlinkClick r:id="rId2"/>
              </a:rPr>
              <a:t>) Python</a:t>
            </a:r>
            <a:r>
              <a:rPr lang="zh-CN" altLang="en-US" dirty="0">
                <a:hlinkClick r:id="rId2"/>
              </a:rPr>
              <a:t>模型转为</a:t>
            </a:r>
            <a:r>
              <a:rPr lang="en-US" altLang="zh-CN" dirty="0">
                <a:hlinkClick r:id="rId2"/>
              </a:rPr>
              <a:t>C++</a:t>
            </a:r>
            <a:r>
              <a:rPr lang="zh-CN" altLang="en-US" dirty="0">
                <a:hlinkClick r:id="rId2"/>
              </a:rPr>
              <a:t>模型 </a:t>
            </a:r>
            <a:r>
              <a:rPr lang="en-US" altLang="zh-CN" dirty="0">
                <a:hlinkClick r:id="rId2"/>
              </a:rPr>
              <a:t>(</a:t>
            </a:r>
            <a:r>
              <a:rPr lang="en-US" altLang="zh-CN" dirty="0" err="1">
                <a:hlinkClick r:id="rId2"/>
              </a:rPr>
              <a:t>PyTorch</a:t>
            </a:r>
            <a:r>
              <a:rPr lang="en-US" altLang="zh-CN" dirty="0">
                <a:hlinkClick r:id="rId2"/>
              </a:rPr>
              <a:t> )_python</a:t>
            </a:r>
            <a:r>
              <a:rPr lang="zh-CN" altLang="en-US" dirty="0">
                <a:hlinkClick r:id="rId2"/>
              </a:rPr>
              <a:t>转</a:t>
            </a:r>
            <a:r>
              <a:rPr lang="en-US" altLang="zh-CN" dirty="0" err="1">
                <a:hlinkClick r:id="rId2"/>
              </a:rPr>
              <a:t>c++</a:t>
            </a:r>
            <a:r>
              <a:rPr lang="en-US" altLang="zh-CN" dirty="0">
                <a:hlinkClick r:id="rId2"/>
              </a:rPr>
              <a:t>_</a:t>
            </a:r>
            <a:r>
              <a:rPr lang="zh-CN" altLang="en-US" dirty="0">
                <a:hlinkClick r:id="rId2"/>
              </a:rPr>
              <a:t>东方小烈的博客</a:t>
            </a:r>
            <a:r>
              <a:rPr lang="en-US" altLang="zh-CN" dirty="0">
                <a:hlinkClick r:id="rId2"/>
              </a:rPr>
              <a:t>-CSDN</a:t>
            </a:r>
            <a:r>
              <a:rPr lang="zh-CN" altLang="en-US" dirty="0">
                <a:hlinkClick r:id="rId2"/>
              </a:rPr>
              <a:t>博客</a:t>
            </a:r>
            <a:endParaRPr lang="zh-CN" altLang="en-US" dirty="0"/>
          </a:p>
        </p:txBody>
      </p:sp>
      <p:sp>
        <p:nvSpPr>
          <p:cNvPr id="6" name="文本框 5">
            <a:extLst>
              <a:ext uri="{FF2B5EF4-FFF2-40B4-BE49-F238E27FC236}">
                <a16:creationId xmlns:a16="http://schemas.microsoft.com/office/drawing/2014/main" id="{532FE3BC-58D3-41A7-8111-3055276C099A}"/>
              </a:ext>
            </a:extLst>
          </p:cNvPr>
          <p:cNvSpPr txBox="1"/>
          <p:nvPr/>
        </p:nvSpPr>
        <p:spPr>
          <a:xfrm>
            <a:off x="696686" y="1989366"/>
            <a:ext cx="6096000" cy="369332"/>
          </a:xfrm>
          <a:prstGeom prst="rect">
            <a:avLst/>
          </a:prstGeom>
          <a:noFill/>
        </p:spPr>
        <p:txBody>
          <a:bodyPr wrap="square">
            <a:spAutoFit/>
          </a:bodyPr>
          <a:lstStyle/>
          <a:p>
            <a:r>
              <a:rPr lang="zh-CN" altLang="en-US" dirty="0">
                <a:hlinkClick r:id="rId3"/>
              </a:rPr>
              <a:t>大名鼎鼎的</a:t>
            </a:r>
            <a:r>
              <a:rPr lang="en-US" altLang="zh-CN" dirty="0">
                <a:hlinkClick r:id="rId3"/>
              </a:rPr>
              <a:t>LSTM</a:t>
            </a:r>
            <a:r>
              <a:rPr lang="zh-CN" altLang="en-US" dirty="0">
                <a:hlinkClick r:id="rId3"/>
              </a:rPr>
              <a:t>详解 </a:t>
            </a:r>
            <a:r>
              <a:rPr lang="en-US" altLang="zh-CN" dirty="0">
                <a:hlinkClick r:id="rId3"/>
              </a:rPr>
              <a:t>- </a:t>
            </a:r>
            <a:r>
              <a:rPr lang="zh-CN" altLang="en-US" dirty="0">
                <a:hlinkClick r:id="rId3"/>
              </a:rPr>
              <a:t>知乎 </a:t>
            </a:r>
            <a:r>
              <a:rPr lang="en-US" altLang="zh-CN" dirty="0">
                <a:hlinkClick r:id="rId3"/>
              </a:rPr>
              <a:t>(zhihu.com)</a:t>
            </a:r>
            <a:endParaRPr lang="zh-CN" altLang="en-US" dirty="0"/>
          </a:p>
        </p:txBody>
      </p:sp>
      <p:pic>
        <p:nvPicPr>
          <p:cNvPr id="1026" name="Picture 2">
            <a:extLst>
              <a:ext uri="{FF2B5EF4-FFF2-40B4-BE49-F238E27FC236}">
                <a16:creationId xmlns:a16="http://schemas.microsoft.com/office/drawing/2014/main" id="{456F4EE7-C029-491B-B2C4-9322FA686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742" y="2124269"/>
            <a:ext cx="6004572" cy="415834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0D5C303-8B57-4D5C-AFE7-87D00C80602F}"/>
              </a:ext>
            </a:extLst>
          </p:cNvPr>
          <p:cNvSpPr txBox="1"/>
          <p:nvPr/>
        </p:nvSpPr>
        <p:spPr>
          <a:xfrm>
            <a:off x="1570652" y="2819113"/>
            <a:ext cx="3324809" cy="369332"/>
          </a:xfrm>
          <a:prstGeom prst="rect">
            <a:avLst/>
          </a:prstGeom>
          <a:noFill/>
        </p:spPr>
        <p:txBody>
          <a:bodyPr wrap="square" rtlCol="0">
            <a:spAutoFit/>
          </a:bodyPr>
          <a:lstStyle/>
          <a:p>
            <a:r>
              <a:rPr lang="zh-CN" altLang="en-US" b="1" i="1" dirty="0"/>
              <a:t>滑动预测</a:t>
            </a:r>
            <a:r>
              <a:rPr lang="en-US" altLang="zh-CN" b="1" i="1" dirty="0"/>
              <a:t>SEQLEN=3</a:t>
            </a:r>
            <a:endParaRPr lang="zh-CN" altLang="en-US" b="1" i="1" dirty="0"/>
          </a:p>
        </p:txBody>
      </p:sp>
    </p:spTree>
    <p:extLst>
      <p:ext uri="{BB962C8B-B14F-4D97-AF65-F5344CB8AC3E}">
        <p14:creationId xmlns:p14="http://schemas.microsoft.com/office/powerpoint/2010/main" val="2872572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0B1FAD-DC46-4BAB-BC59-45CDC3244434}"/>
              </a:ext>
            </a:extLst>
          </p:cNvPr>
          <p:cNvSpPr txBox="1"/>
          <p:nvPr/>
        </p:nvSpPr>
        <p:spPr>
          <a:xfrm>
            <a:off x="0" y="93325"/>
            <a:ext cx="4198776" cy="369332"/>
          </a:xfrm>
          <a:prstGeom prst="rect">
            <a:avLst/>
          </a:prstGeom>
          <a:noFill/>
        </p:spPr>
        <p:txBody>
          <a:bodyPr wrap="square" rtlCol="0">
            <a:spAutoFit/>
          </a:bodyPr>
          <a:lstStyle/>
          <a:p>
            <a:r>
              <a:rPr lang="zh-CN" altLang="en-US" dirty="0"/>
              <a:t>论文撰写（目录）</a:t>
            </a:r>
          </a:p>
        </p:txBody>
      </p:sp>
      <p:sp>
        <p:nvSpPr>
          <p:cNvPr id="4" name="文本框 3">
            <a:extLst>
              <a:ext uri="{FF2B5EF4-FFF2-40B4-BE49-F238E27FC236}">
                <a16:creationId xmlns:a16="http://schemas.microsoft.com/office/drawing/2014/main" id="{F17E5ED0-343B-4056-9C2C-90D66457054C}"/>
              </a:ext>
            </a:extLst>
          </p:cNvPr>
          <p:cNvSpPr txBox="1"/>
          <p:nvPr/>
        </p:nvSpPr>
        <p:spPr>
          <a:xfrm>
            <a:off x="205272" y="462657"/>
            <a:ext cx="6096000" cy="6340197"/>
          </a:xfrm>
          <a:prstGeom prst="rect">
            <a:avLst/>
          </a:prstGeom>
          <a:noFill/>
        </p:spPr>
        <p:txBody>
          <a:bodyPr wrap="square">
            <a:spAutoFit/>
          </a:bodyPr>
          <a:lstStyle/>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摘要（中</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英</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文）关键词</a:t>
            </a:r>
          </a:p>
          <a:p>
            <a:pPr marL="342900" lvl="0" indent="-342900" algn="just">
              <a:buFont typeface="+mj-lt"/>
              <a:buAutoNum type="arabicPeriod"/>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绪论</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研究背景</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国内外研究现状及趋势</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论文研究意义及创新</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论文结构安排</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、数据中心拥塞控制基础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数据中心网络模型基础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拥塞控制算法及机制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流量调度</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负载均衡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发送速率控制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算法评价分析</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基于神经网络的拥塞控制算法研究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算法整体设计及模块划分</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数据预处理模块设计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数据集、损失函数、优化器等参数设计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网络模型搭建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模型分析</a:t>
            </a:r>
          </a:p>
          <a:p>
            <a:pPr marL="266700" indent="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p:txBody>
      </p:sp>
      <p:cxnSp>
        <p:nvCxnSpPr>
          <p:cNvPr id="6" name="直接连接符 5">
            <a:extLst>
              <a:ext uri="{FF2B5EF4-FFF2-40B4-BE49-F238E27FC236}">
                <a16:creationId xmlns:a16="http://schemas.microsoft.com/office/drawing/2014/main" id="{0E5D09EA-10A4-42F2-94F5-08C8EE31E2DC}"/>
              </a:ext>
            </a:extLst>
          </p:cNvPr>
          <p:cNvCxnSpPr/>
          <p:nvPr/>
        </p:nvCxnSpPr>
        <p:spPr>
          <a:xfrm>
            <a:off x="6064898" y="323461"/>
            <a:ext cx="0" cy="6338596"/>
          </a:xfrm>
          <a:prstGeom prst="line">
            <a:avLst/>
          </a:prstGeom>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E5B2B030-7420-4EFC-A60A-761309F83357}"/>
              </a:ext>
            </a:extLst>
          </p:cNvPr>
          <p:cNvSpPr txBox="1"/>
          <p:nvPr/>
        </p:nvSpPr>
        <p:spPr>
          <a:xfrm>
            <a:off x="6127103" y="715424"/>
            <a:ext cx="6096000" cy="5478423"/>
          </a:xfrm>
          <a:prstGeom prst="rect">
            <a:avLst/>
          </a:prstGeom>
          <a:noFill/>
        </p:spPr>
        <p:txBody>
          <a:bodyPr wrap="square">
            <a:spAutoFit/>
          </a:bodyPr>
          <a:lstStyle/>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、神经网络模型训练及仿真展示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 NS3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仿真平台环境搭建及设计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环境配置</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网络拓扑仿真设计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神经网络模块化训练</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数据集获取及展示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4.2.2RTT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4.2.3PID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算法拥塞控制效果展示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4.3.1RTT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时延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5.0</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分析比较指标</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5.1.1TIMELY</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5.1.2HPCC</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5.1.3DCTCP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比较结果分析总结</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算法优势及缺点</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算法创新点</a:t>
            </a: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、全文总结及期望</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后续工作展望</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致谢</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参考文献</a:t>
            </a:r>
          </a:p>
        </p:txBody>
      </p:sp>
    </p:spTree>
    <p:extLst>
      <p:ext uri="{BB962C8B-B14F-4D97-AF65-F5344CB8AC3E}">
        <p14:creationId xmlns:p14="http://schemas.microsoft.com/office/powerpoint/2010/main" val="3239947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箭头连接符 70">
            <a:extLst>
              <a:ext uri="{FF2B5EF4-FFF2-40B4-BE49-F238E27FC236}">
                <a16:creationId xmlns:a16="http://schemas.microsoft.com/office/drawing/2014/main" id="{B076C380-5A89-472B-B375-C27EA0F4084C}"/>
              </a:ext>
            </a:extLst>
          </p:cNvPr>
          <p:cNvCxnSpPr>
            <a:cxnSpLocks/>
          </p:cNvCxnSpPr>
          <p:nvPr/>
        </p:nvCxnSpPr>
        <p:spPr>
          <a:xfrm flipV="1">
            <a:off x="1343025" y="3124199"/>
            <a:ext cx="3188494" cy="1904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a:extLst>
              <a:ext uri="{FF2B5EF4-FFF2-40B4-BE49-F238E27FC236}">
                <a16:creationId xmlns:a16="http://schemas.microsoft.com/office/drawing/2014/main" id="{FE09BDEE-B405-4948-895C-D48DB6888FB0}"/>
              </a:ext>
            </a:extLst>
          </p:cNvPr>
          <p:cNvCxnSpPr>
            <a:cxnSpLocks/>
          </p:cNvCxnSpPr>
          <p:nvPr/>
        </p:nvCxnSpPr>
        <p:spPr>
          <a:xfrm>
            <a:off x="1343025" y="2185192"/>
            <a:ext cx="3167063" cy="87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6" name="直接箭头连接符 75">
            <a:extLst>
              <a:ext uri="{FF2B5EF4-FFF2-40B4-BE49-F238E27FC236}">
                <a16:creationId xmlns:a16="http://schemas.microsoft.com/office/drawing/2014/main" id="{EC69F257-9C7D-4414-BD6F-3855D37A160E}"/>
              </a:ext>
            </a:extLst>
          </p:cNvPr>
          <p:cNvCxnSpPr/>
          <p:nvPr/>
        </p:nvCxnSpPr>
        <p:spPr>
          <a:xfrm>
            <a:off x="1444625" y="2187575"/>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19A4DBCF-0932-4E35-8DB8-FAE32AC7EFEA}"/>
              </a:ext>
            </a:extLst>
          </p:cNvPr>
          <p:cNvCxnSpPr/>
          <p:nvPr/>
        </p:nvCxnSpPr>
        <p:spPr>
          <a:xfrm>
            <a:off x="1855787" y="2187574"/>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B98F7FE2-CBAF-4809-B7B7-E7C45528C1ED}"/>
              </a:ext>
            </a:extLst>
          </p:cNvPr>
          <p:cNvCxnSpPr/>
          <p:nvPr/>
        </p:nvCxnSpPr>
        <p:spPr>
          <a:xfrm>
            <a:off x="2368549" y="2187573"/>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865AD843-A3C9-4D30-9C30-16E7856A7AEC}"/>
              </a:ext>
            </a:extLst>
          </p:cNvPr>
          <p:cNvCxnSpPr/>
          <p:nvPr/>
        </p:nvCxnSpPr>
        <p:spPr>
          <a:xfrm flipV="1">
            <a:off x="2576512" y="2168523"/>
            <a:ext cx="592931" cy="9556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接箭头连接符 81">
            <a:extLst>
              <a:ext uri="{FF2B5EF4-FFF2-40B4-BE49-F238E27FC236}">
                <a16:creationId xmlns:a16="http://schemas.microsoft.com/office/drawing/2014/main" id="{952F42A5-D26E-4BDE-9841-FA3283BB3E83}"/>
              </a:ext>
            </a:extLst>
          </p:cNvPr>
          <p:cNvCxnSpPr/>
          <p:nvPr/>
        </p:nvCxnSpPr>
        <p:spPr>
          <a:xfrm>
            <a:off x="2786062" y="2193926"/>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2E6F2704-0568-4DD8-84CC-15168C27C1B3}"/>
              </a:ext>
            </a:extLst>
          </p:cNvPr>
          <p:cNvCxnSpPr/>
          <p:nvPr/>
        </p:nvCxnSpPr>
        <p:spPr>
          <a:xfrm>
            <a:off x="3306366" y="2209800"/>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E3C14CEA-A650-445A-9BE4-A25C00EF5311}"/>
              </a:ext>
            </a:extLst>
          </p:cNvPr>
          <p:cNvSpPr txBox="1"/>
          <p:nvPr/>
        </p:nvSpPr>
        <p:spPr>
          <a:xfrm>
            <a:off x="812205" y="2032160"/>
            <a:ext cx="686989" cy="261610"/>
          </a:xfrm>
          <a:prstGeom prst="rect">
            <a:avLst/>
          </a:prstGeom>
          <a:noFill/>
        </p:spPr>
        <p:txBody>
          <a:bodyPr wrap="square" rtlCol="0">
            <a:spAutoFit/>
          </a:bodyPr>
          <a:lstStyle/>
          <a:p>
            <a:r>
              <a:rPr lang="en-US" altLang="zh-CN" sz="1100" dirty="0"/>
              <a:t>sender</a:t>
            </a:r>
            <a:endParaRPr lang="zh-CN" altLang="en-US" sz="1100" dirty="0"/>
          </a:p>
        </p:txBody>
      </p:sp>
      <p:sp>
        <p:nvSpPr>
          <p:cNvPr id="87" name="文本框 86">
            <a:extLst>
              <a:ext uri="{FF2B5EF4-FFF2-40B4-BE49-F238E27FC236}">
                <a16:creationId xmlns:a16="http://schemas.microsoft.com/office/drawing/2014/main" id="{EAFDB505-C6F9-4702-9D74-EEA583E2F6E2}"/>
              </a:ext>
            </a:extLst>
          </p:cNvPr>
          <p:cNvSpPr txBox="1"/>
          <p:nvPr/>
        </p:nvSpPr>
        <p:spPr>
          <a:xfrm>
            <a:off x="824510" y="2993394"/>
            <a:ext cx="686989" cy="261610"/>
          </a:xfrm>
          <a:prstGeom prst="rect">
            <a:avLst/>
          </a:prstGeom>
          <a:noFill/>
        </p:spPr>
        <p:txBody>
          <a:bodyPr wrap="square" rtlCol="0">
            <a:spAutoFit/>
          </a:bodyPr>
          <a:lstStyle/>
          <a:p>
            <a:r>
              <a:rPr lang="en-US" altLang="zh-CN" sz="1100" dirty="0" err="1"/>
              <a:t>recver</a:t>
            </a:r>
            <a:endParaRPr lang="zh-CN" altLang="en-US" sz="1100" dirty="0"/>
          </a:p>
        </p:txBody>
      </p:sp>
      <p:sp>
        <p:nvSpPr>
          <p:cNvPr id="89" name="文本框 88">
            <a:extLst>
              <a:ext uri="{FF2B5EF4-FFF2-40B4-BE49-F238E27FC236}">
                <a16:creationId xmlns:a16="http://schemas.microsoft.com/office/drawing/2014/main" id="{27E79670-116C-443F-B032-B417CF972C02}"/>
              </a:ext>
            </a:extLst>
          </p:cNvPr>
          <p:cNvSpPr txBox="1"/>
          <p:nvPr/>
        </p:nvSpPr>
        <p:spPr>
          <a:xfrm>
            <a:off x="1323829" y="1974219"/>
            <a:ext cx="557309" cy="215444"/>
          </a:xfrm>
          <a:prstGeom prst="rect">
            <a:avLst/>
          </a:prstGeom>
          <a:noFill/>
        </p:spPr>
        <p:txBody>
          <a:bodyPr wrap="square" rtlCol="0">
            <a:spAutoFit/>
          </a:bodyPr>
          <a:lstStyle/>
          <a:p>
            <a:r>
              <a:rPr lang="en-US" altLang="zh-CN" sz="800" dirty="0"/>
              <a:t>T0</a:t>
            </a:r>
            <a:endParaRPr lang="zh-CN" altLang="en-US" sz="800" dirty="0"/>
          </a:p>
        </p:txBody>
      </p:sp>
      <p:sp>
        <p:nvSpPr>
          <p:cNvPr id="90" name="文本框 89">
            <a:extLst>
              <a:ext uri="{FF2B5EF4-FFF2-40B4-BE49-F238E27FC236}">
                <a16:creationId xmlns:a16="http://schemas.microsoft.com/office/drawing/2014/main" id="{B161CA80-1820-4150-B17C-DE5E223D5EB1}"/>
              </a:ext>
            </a:extLst>
          </p:cNvPr>
          <p:cNvSpPr txBox="1"/>
          <p:nvPr/>
        </p:nvSpPr>
        <p:spPr>
          <a:xfrm>
            <a:off x="2992388" y="1984669"/>
            <a:ext cx="557309" cy="215444"/>
          </a:xfrm>
          <a:prstGeom prst="rect">
            <a:avLst/>
          </a:prstGeom>
          <a:noFill/>
        </p:spPr>
        <p:txBody>
          <a:bodyPr wrap="square" rtlCol="0">
            <a:spAutoFit/>
          </a:bodyPr>
          <a:lstStyle/>
          <a:p>
            <a:r>
              <a:rPr lang="en-US" altLang="zh-CN" sz="800" dirty="0"/>
              <a:t>T3</a:t>
            </a:r>
            <a:endParaRPr lang="zh-CN" altLang="en-US" sz="800" dirty="0"/>
          </a:p>
        </p:txBody>
      </p:sp>
      <p:sp>
        <p:nvSpPr>
          <p:cNvPr id="91" name="文本框 90">
            <a:extLst>
              <a:ext uri="{FF2B5EF4-FFF2-40B4-BE49-F238E27FC236}">
                <a16:creationId xmlns:a16="http://schemas.microsoft.com/office/drawing/2014/main" id="{1D7BFDB2-32A3-4EC7-A592-E632182B884A}"/>
              </a:ext>
            </a:extLst>
          </p:cNvPr>
          <p:cNvSpPr txBox="1"/>
          <p:nvPr/>
        </p:nvSpPr>
        <p:spPr>
          <a:xfrm>
            <a:off x="2441005" y="3116235"/>
            <a:ext cx="557309" cy="215444"/>
          </a:xfrm>
          <a:prstGeom prst="rect">
            <a:avLst/>
          </a:prstGeom>
          <a:noFill/>
        </p:spPr>
        <p:txBody>
          <a:bodyPr wrap="square" rtlCol="0">
            <a:spAutoFit/>
          </a:bodyPr>
          <a:lstStyle/>
          <a:p>
            <a:r>
              <a:rPr lang="en-US" altLang="zh-CN" sz="800" dirty="0"/>
              <a:t>T2</a:t>
            </a:r>
            <a:endParaRPr lang="zh-CN" altLang="en-US" sz="800" dirty="0"/>
          </a:p>
        </p:txBody>
      </p:sp>
      <p:sp>
        <p:nvSpPr>
          <p:cNvPr id="92" name="文本框 91">
            <a:extLst>
              <a:ext uri="{FF2B5EF4-FFF2-40B4-BE49-F238E27FC236}">
                <a16:creationId xmlns:a16="http://schemas.microsoft.com/office/drawing/2014/main" id="{70AB3B8B-B512-495B-9102-A6EB4E8C9FD6}"/>
              </a:ext>
            </a:extLst>
          </p:cNvPr>
          <p:cNvSpPr txBox="1"/>
          <p:nvPr/>
        </p:nvSpPr>
        <p:spPr>
          <a:xfrm>
            <a:off x="1901379" y="3111130"/>
            <a:ext cx="557309" cy="215444"/>
          </a:xfrm>
          <a:prstGeom prst="rect">
            <a:avLst/>
          </a:prstGeom>
          <a:noFill/>
        </p:spPr>
        <p:txBody>
          <a:bodyPr wrap="square" rtlCol="0">
            <a:spAutoFit/>
          </a:bodyPr>
          <a:lstStyle/>
          <a:p>
            <a:r>
              <a:rPr lang="en-US" altLang="zh-CN" sz="800" dirty="0"/>
              <a:t>T1</a:t>
            </a:r>
            <a:endParaRPr lang="zh-CN" altLang="en-US" sz="800" dirty="0"/>
          </a:p>
        </p:txBody>
      </p:sp>
      <p:sp>
        <p:nvSpPr>
          <p:cNvPr id="93" name="文本框 92">
            <a:extLst>
              <a:ext uri="{FF2B5EF4-FFF2-40B4-BE49-F238E27FC236}">
                <a16:creationId xmlns:a16="http://schemas.microsoft.com/office/drawing/2014/main" id="{3C4094BF-B5D6-4D5C-9FFC-A5B7AE7C2F12}"/>
              </a:ext>
            </a:extLst>
          </p:cNvPr>
          <p:cNvSpPr txBox="1"/>
          <p:nvPr/>
        </p:nvSpPr>
        <p:spPr>
          <a:xfrm>
            <a:off x="1307702" y="2219220"/>
            <a:ext cx="562867" cy="215444"/>
          </a:xfrm>
          <a:prstGeom prst="rect">
            <a:avLst/>
          </a:prstGeom>
          <a:noFill/>
        </p:spPr>
        <p:txBody>
          <a:bodyPr wrap="square" rtlCol="0">
            <a:spAutoFit/>
          </a:bodyPr>
          <a:lstStyle/>
          <a:p>
            <a:r>
              <a:rPr lang="en-US" altLang="zh-CN" sz="800" dirty="0"/>
              <a:t>D1</a:t>
            </a:r>
            <a:endParaRPr lang="zh-CN" altLang="en-US" sz="800" dirty="0"/>
          </a:p>
        </p:txBody>
      </p:sp>
      <p:sp>
        <p:nvSpPr>
          <p:cNvPr id="94" name="文本框 93">
            <a:extLst>
              <a:ext uri="{FF2B5EF4-FFF2-40B4-BE49-F238E27FC236}">
                <a16:creationId xmlns:a16="http://schemas.microsoft.com/office/drawing/2014/main" id="{30C02ED3-8F04-4043-970B-EBD27D604325}"/>
              </a:ext>
            </a:extLst>
          </p:cNvPr>
          <p:cNvSpPr txBox="1"/>
          <p:nvPr/>
        </p:nvSpPr>
        <p:spPr>
          <a:xfrm>
            <a:off x="1699073" y="2218420"/>
            <a:ext cx="562867" cy="215444"/>
          </a:xfrm>
          <a:prstGeom prst="rect">
            <a:avLst/>
          </a:prstGeom>
          <a:noFill/>
        </p:spPr>
        <p:txBody>
          <a:bodyPr wrap="square" rtlCol="0">
            <a:spAutoFit/>
          </a:bodyPr>
          <a:lstStyle/>
          <a:p>
            <a:r>
              <a:rPr lang="en-US" altLang="zh-CN" sz="800" dirty="0"/>
              <a:t>D2</a:t>
            </a:r>
            <a:endParaRPr lang="zh-CN" altLang="en-US" sz="800" dirty="0"/>
          </a:p>
        </p:txBody>
      </p:sp>
      <p:sp>
        <p:nvSpPr>
          <p:cNvPr id="95" name="文本框 94">
            <a:extLst>
              <a:ext uri="{FF2B5EF4-FFF2-40B4-BE49-F238E27FC236}">
                <a16:creationId xmlns:a16="http://schemas.microsoft.com/office/drawing/2014/main" id="{7AD9F5F9-835E-42F0-A9CA-EF44404E392F}"/>
              </a:ext>
            </a:extLst>
          </p:cNvPr>
          <p:cNvSpPr txBox="1"/>
          <p:nvPr/>
        </p:nvSpPr>
        <p:spPr>
          <a:xfrm>
            <a:off x="2199582" y="2219220"/>
            <a:ext cx="562867" cy="215444"/>
          </a:xfrm>
          <a:prstGeom prst="rect">
            <a:avLst/>
          </a:prstGeom>
          <a:noFill/>
        </p:spPr>
        <p:txBody>
          <a:bodyPr wrap="square" rtlCol="0">
            <a:spAutoFit/>
          </a:bodyPr>
          <a:lstStyle/>
          <a:p>
            <a:r>
              <a:rPr lang="en-US" altLang="zh-CN" sz="800" dirty="0"/>
              <a:t>D3</a:t>
            </a:r>
            <a:endParaRPr lang="zh-CN" altLang="en-US" sz="800" dirty="0"/>
          </a:p>
        </p:txBody>
      </p:sp>
      <p:sp>
        <p:nvSpPr>
          <p:cNvPr id="96" name="文本框 95">
            <a:extLst>
              <a:ext uri="{FF2B5EF4-FFF2-40B4-BE49-F238E27FC236}">
                <a16:creationId xmlns:a16="http://schemas.microsoft.com/office/drawing/2014/main" id="{CF04C487-577D-4967-8502-E5B89C151263}"/>
              </a:ext>
            </a:extLst>
          </p:cNvPr>
          <p:cNvSpPr txBox="1"/>
          <p:nvPr/>
        </p:nvSpPr>
        <p:spPr>
          <a:xfrm>
            <a:off x="2645122" y="2225407"/>
            <a:ext cx="562867" cy="215444"/>
          </a:xfrm>
          <a:prstGeom prst="rect">
            <a:avLst/>
          </a:prstGeom>
          <a:noFill/>
        </p:spPr>
        <p:txBody>
          <a:bodyPr wrap="square" rtlCol="0">
            <a:spAutoFit/>
          </a:bodyPr>
          <a:lstStyle/>
          <a:p>
            <a:r>
              <a:rPr lang="en-US" altLang="zh-CN" sz="800" dirty="0"/>
              <a:t>D4</a:t>
            </a:r>
            <a:endParaRPr lang="zh-CN" altLang="en-US" sz="800" dirty="0"/>
          </a:p>
        </p:txBody>
      </p:sp>
      <p:sp>
        <p:nvSpPr>
          <p:cNvPr id="97" name="文本框 96">
            <a:extLst>
              <a:ext uri="{FF2B5EF4-FFF2-40B4-BE49-F238E27FC236}">
                <a16:creationId xmlns:a16="http://schemas.microsoft.com/office/drawing/2014/main" id="{3A2A1974-1163-476E-A522-9C043EDE0BDB}"/>
              </a:ext>
            </a:extLst>
          </p:cNvPr>
          <p:cNvSpPr txBox="1"/>
          <p:nvPr/>
        </p:nvSpPr>
        <p:spPr>
          <a:xfrm>
            <a:off x="3148162" y="2217009"/>
            <a:ext cx="562867" cy="215444"/>
          </a:xfrm>
          <a:prstGeom prst="rect">
            <a:avLst/>
          </a:prstGeom>
          <a:noFill/>
        </p:spPr>
        <p:txBody>
          <a:bodyPr wrap="square" rtlCol="0">
            <a:spAutoFit/>
          </a:bodyPr>
          <a:lstStyle/>
          <a:p>
            <a:r>
              <a:rPr lang="en-US" altLang="zh-CN" sz="800" dirty="0"/>
              <a:t>D5</a:t>
            </a:r>
            <a:endParaRPr lang="zh-CN" altLang="en-US" sz="800" dirty="0"/>
          </a:p>
        </p:txBody>
      </p:sp>
      <p:sp>
        <p:nvSpPr>
          <p:cNvPr id="98" name="文本框 97">
            <a:extLst>
              <a:ext uri="{FF2B5EF4-FFF2-40B4-BE49-F238E27FC236}">
                <a16:creationId xmlns:a16="http://schemas.microsoft.com/office/drawing/2014/main" id="{8D4EA4AC-421A-4C8F-8E58-CD30458AE916}"/>
              </a:ext>
            </a:extLst>
          </p:cNvPr>
          <p:cNvSpPr txBox="1"/>
          <p:nvPr/>
        </p:nvSpPr>
        <p:spPr>
          <a:xfrm>
            <a:off x="2585295" y="2900203"/>
            <a:ext cx="562867" cy="215444"/>
          </a:xfrm>
          <a:prstGeom prst="rect">
            <a:avLst/>
          </a:prstGeom>
          <a:noFill/>
        </p:spPr>
        <p:txBody>
          <a:bodyPr wrap="square" rtlCol="0">
            <a:spAutoFit/>
          </a:bodyPr>
          <a:lstStyle/>
          <a:p>
            <a:r>
              <a:rPr lang="en-US" altLang="zh-CN" sz="800" dirty="0"/>
              <a:t>ACK1</a:t>
            </a:r>
            <a:endParaRPr lang="zh-CN" altLang="en-US" sz="800" dirty="0"/>
          </a:p>
        </p:txBody>
      </p:sp>
      <p:sp>
        <p:nvSpPr>
          <p:cNvPr id="101" name="左大括号 100">
            <a:extLst>
              <a:ext uri="{FF2B5EF4-FFF2-40B4-BE49-F238E27FC236}">
                <a16:creationId xmlns:a16="http://schemas.microsoft.com/office/drawing/2014/main" id="{7A50E943-0727-495C-9521-BEFD15016CB3}"/>
              </a:ext>
            </a:extLst>
          </p:cNvPr>
          <p:cNvSpPr/>
          <p:nvPr/>
        </p:nvSpPr>
        <p:spPr>
          <a:xfrm rot="5400000">
            <a:off x="2137571" y="970782"/>
            <a:ext cx="339373" cy="1707953"/>
          </a:xfrm>
          <a:prstGeom prst="leftBrace">
            <a:avLst>
              <a:gd name="adj1" fmla="val 29488"/>
              <a:gd name="adj2" fmla="val 514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199B261E-F654-4499-B676-E416D092E5A1}"/>
              </a:ext>
            </a:extLst>
          </p:cNvPr>
          <p:cNvSpPr txBox="1"/>
          <p:nvPr/>
        </p:nvSpPr>
        <p:spPr>
          <a:xfrm>
            <a:off x="1767110" y="1440938"/>
            <a:ext cx="1080294" cy="215444"/>
          </a:xfrm>
          <a:prstGeom prst="rect">
            <a:avLst/>
          </a:prstGeom>
          <a:noFill/>
        </p:spPr>
        <p:txBody>
          <a:bodyPr wrap="square" rtlCol="0">
            <a:spAutoFit/>
          </a:bodyPr>
          <a:lstStyle/>
          <a:p>
            <a:r>
              <a:rPr lang="en-US" altLang="zh-CN" sz="800" dirty="0"/>
              <a:t>D1</a:t>
            </a:r>
            <a:r>
              <a:rPr lang="zh-CN" altLang="en-US" sz="800" dirty="0"/>
              <a:t>完成时间</a:t>
            </a:r>
            <a:r>
              <a:rPr lang="en-US" altLang="zh-CN" sz="800" dirty="0"/>
              <a:t>(T3-T0)</a:t>
            </a:r>
            <a:endParaRPr lang="zh-CN" altLang="en-US" sz="800" dirty="0"/>
          </a:p>
        </p:txBody>
      </p:sp>
    </p:spTree>
    <p:extLst>
      <p:ext uri="{BB962C8B-B14F-4D97-AF65-F5344CB8AC3E}">
        <p14:creationId xmlns:p14="http://schemas.microsoft.com/office/powerpoint/2010/main" val="1243401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730F732E-1FB6-44EA-A598-9EEC7B0D6FDF}"/>
              </a:ext>
            </a:extLst>
          </p:cNvPr>
          <p:cNvSpPr/>
          <p:nvPr/>
        </p:nvSpPr>
        <p:spPr>
          <a:xfrm>
            <a:off x="1063022" y="1460423"/>
            <a:ext cx="6698456" cy="83820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a:t>基于神经网络的数据中心拥塞控制算法</a:t>
            </a:r>
          </a:p>
        </p:txBody>
      </p:sp>
      <p:sp>
        <p:nvSpPr>
          <p:cNvPr id="3" name="矩形 2">
            <a:extLst>
              <a:ext uri="{FF2B5EF4-FFF2-40B4-BE49-F238E27FC236}">
                <a16:creationId xmlns:a16="http://schemas.microsoft.com/office/drawing/2014/main" id="{FB09D2B2-85CF-4F6F-95C6-D4F8490F753F}"/>
              </a:ext>
            </a:extLst>
          </p:cNvPr>
          <p:cNvSpPr/>
          <p:nvPr/>
        </p:nvSpPr>
        <p:spPr>
          <a:xfrm>
            <a:off x="41671" y="2464590"/>
            <a:ext cx="2388823" cy="19282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网络信息采集模块</a:t>
            </a:r>
          </a:p>
        </p:txBody>
      </p:sp>
      <p:sp>
        <p:nvSpPr>
          <p:cNvPr id="4" name="椭圆 3">
            <a:extLst>
              <a:ext uri="{FF2B5EF4-FFF2-40B4-BE49-F238E27FC236}">
                <a16:creationId xmlns:a16="http://schemas.microsoft.com/office/drawing/2014/main" id="{9A3441A9-5857-4261-836A-490F9F095C8F}"/>
              </a:ext>
            </a:extLst>
          </p:cNvPr>
          <p:cNvSpPr/>
          <p:nvPr/>
        </p:nvSpPr>
        <p:spPr>
          <a:xfrm>
            <a:off x="1104898" y="2539602"/>
            <a:ext cx="1083469" cy="8382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采集策略</a:t>
            </a:r>
          </a:p>
        </p:txBody>
      </p:sp>
      <p:sp>
        <p:nvSpPr>
          <p:cNvPr id="5" name="椭圆 4">
            <a:extLst>
              <a:ext uri="{FF2B5EF4-FFF2-40B4-BE49-F238E27FC236}">
                <a16:creationId xmlns:a16="http://schemas.microsoft.com/office/drawing/2014/main" id="{F85AC43F-41F0-4B70-9829-5569DA9E67FD}"/>
              </a:ext>
            </a:extLst>
          </p:cNvPr>
          <p:cNvSpPr/>
          <p:nvPr/>
        </p:nvSpPr>
        <p:spPr>
          <a:xfrm>
            <a:off x="1104899" y="3318276"/>
            <a:ext cx="1083468" cy="802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计算方法</a:t>
            </a:r>
          </a:p>
        </p:txBody>
      </p:sp>
      <p:sp>
        <p:nvSpPr>
          <p:cNvPr id="6" name="矩形 5">
            <a:extLst>
              <a:ext uri="{FF2B5EF4-FFF2-40B4-BE49-F238E27FC236}">
                <a16:creationId xmlns:a16="http://schemas.microsoft.com/office/drawing/2014/main" id="{9BBE6C08-BE19-40C4-8DA5-4F63B3362A8C}"/>
              </a:ext>
            </a:extLst>
          </p:cNvPr>
          <p:cNvSpPr/>
          <p:nvPr/>
        </p:nvSpPr>
        <p:spPr>
          <a:xfrm>
            <a:off x="41671" y="4510084"/>
            <a:ext cx="2388823" cy="2247904"/>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数据预处理模块</a:t>
            </a:r>
          </a:p>
        </p:txBody>
      </p:sp>
      <p:sp>
        <p:nvSpPr>
          <p:cNvPr id="7" name="椭圆 6">
            <a:extLst>
              <a:ext uri="{FF2B5EF4-FFF2-40B4-BE49-F238E27FC236}">
                <a16:creationId xmlns:a16="http://schemas.microsoft.com/office/drawing/2014/main" id="{529A2F75-2634-4AB9-A208-8FF51EFC3112}"/>
              </a:ext>
            </a:extLst>
          </p:cNvPr>
          <p:cNvSpPr/>
          <p:nvPr/>
        </p:nvSpPr>
        <p:spPr>
          <a:xfrm>
            <a:off x="1232296" y="4564856"/>
            <a:ext cx="1017985" cy="64353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平滑处理</a:t>
            </a:r>
          </a:p>
        </p:txBody>
      </p:sp>
      <p:sp>
        <p:nvSpPr>
          <p:cNvPr id="8" name="椭圆 7">
            <a:extLst>
              <a:ext uri="{FF2B5EF4-FFF2-40B4-BE49-F238E27FC236}">
                <a16:creationId xmlns:a16="http://schemas.microsoft.com/office/drawing/2014/main" id="{3AAD1F71-0C25-4AC7-AB14-43E79A5D959D}"/>
              </a:ext>
            </a:extLst>
          </p:cNvPr>
          <p:cNvSpPr/>
          <p:nvPr/>
        </p:nvSpPr>
        <p:spPr>
          <a:xfrm>
            <a:off x="1232296" y="5161351"/>
            <a:ext cx="1017985" cy="5905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时序特征计算</a:t>
            </a:r>
          </a:p>
        </p:txBody>
      </p:sp>
      <p:sp>
        <p:nvSpPr>
          <p:cNvPr id="9" name="椭圆 8">
            <a:extLst>
              <a:ext uri="{FF2B5EF4-FFF2-40B4-BE49-F238E27FC236}">
                <a16:creationId xmlns:a16="http://schemas.microsoft.com/office/drawing/2014/main" id="{62115D98-4FBA-4F72-BCE4-A936248CDCA6}"/>
              </a:ext>
            </a:extLst>
          </p:cNvPr>
          <p:cNvSpPr/>
          <p:nvPr/>
        </p:nvSpPr>
        <p:spPr>
          <a:xfrm>
            <a:off x="1159370" y="5713796"/>
            <a:ext cx="1163836" cy="80665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阈值划分及特征采样</a:t>
            </a:r>
          </a:p>
        </p:txBody>
      </p:sp>
      <p:sp>
        <p:nvSpPr>
          <p:cNvPr id="10" name="矩形 9">
            <a:extLst>
              <a:ext uri="{FF2B5EF4-FFF2-40B4-BE49-F238E27FC236}">
                <a16:creationId xmlns:a16="http://schemas.microsoft.com/office/drawing/2014/main" id="{AEB3D87C-B253-4F61-A6FF-CBDF99E74057}"/>
              </a:ext>
            </a:extLst>
          </p:cNvPr>
          <p:cNvSpPr/>
          <p:nvPr/>
        </p:nvSpPr>
        <p:spPr>
          <a:xfrm>
            <a:off x="2760463" y="2464590"/>
            <a:ext cx="2806900" cy="4293398"/>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RTT</a:t>
            </a:r>
            <a:r>
              <a:rPr lang="zh-CN" altLang="en-US" dirty="0"/>
              <a:t>时间序列预测模块</a:t>
            </a:r>
          </a:p>
        </p:txBody>
      </p:sp>
      <p:sp>
        <p:nvSpPr>
          <p:cNvPr id="11" name="椭圆 10">
            <a:extLst>
              <a:ext uri="{FF2B5EF4-FFF2-40B4-BE49-F238E27FC236}">
                <a16:creationId xmlns:a16="http://schemas.microsoft.com/office/drawing/2014/main" id="{C184FDDA-ED01-47AC-B507-EE4D025CB059}"/>
              </a:ext>
            </a:extLst>
          </p:cNvPr>
          <p:cNvSpPr/>
          <p:nvPr/>
        </p:nvSpPr>
        <p:spPr>
          <a:xfrm>
            <a:off x="4055101" y="247777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2" name="椭圆 11">
            <a:extLst>
              <a:ext uri="{FF2B5EF4-FFF2-40B4-BE49-F238E27FC236}">
                <a16:creationId xmlns:a16="http://schemas.microsoft.com/office/drawing/2014/main" id="{CB43DB59-6DBF-4A18-8425-0237DCE7CB87}"/>
              </a:ext>
            </a:extLst>
          </p:cNvPr>
          <p:cNvSpPr/>
          <p:nvPr/>
        </p:nvSpPr>
        <p:spPr>
          <a:xfrm>
            <a:off x="4117472" y="3293712"/>
            <a:ext cx="1081094" cy="764090"/>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预测方式</a:t>
            </a:r>
          </a:p>
        </p:txBody>
      </p:sp>
      <p:sp>
        <p:nvSpPr>
          <p:cNvPr id="13" name="椭圆 12">
            <a:extLst>
              <a:ext uri="{FF2B5EF4-FFF2-40B4-BE49-F238E27FC236}">
                <a16:creationId xmlns:a16="http://schemas.microsoft.com/office/drawing/2014/main" id="{A6676EFF-B52A-4788-9EEA-BFF687967FF3}"/>
              </a:ext>
            </a:extLst>
          </p:cNvPr>
          <p:cNvSpPr/>
          <p:nvPr/>
        </p:nvSpPr>
        <p:spPr>
          <a:xfrm>
            <a:off x="4136224" y="4003178"/>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数据集制作</a:t>
            </a:r>
          </a:p>
        </p:txBody>
      </p:sp>
      <p:sp>
        <p:nvSpPr>
          <p:cNvPr id="14" name="椭圆 13">
            <a:extLst>
              <a:ext uri="{FF2B5EF4-FFF2-40B4-BE49-F238E27FC236}">
                <a16:creationId xmlns:a16="http://schemas.microsoft.com/office/drawing/2014/main" id="{7F21BCEB-FC68-4854-8A3A-4225CDEB5ECA}"/>
              </a:ext>
            </a:extLst>
          </p:cNvPr>
          <p:cNvSpPr/>
          <p:nvPr/>
        </p:nvSpPr>
        <p:spPr>
          <a:xfrm>
            <a:off x="4064486" y="4806241"/>
            <a:ext cx="1325770" cy="1037047"/>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损失函数及优化器选择</a:t>
            </a:r>
          </a:p>
        </p:txBody>
      </p:sp>
      <p:sp>
        <p:nvSpPr>
          <p:cNvPr id="15" name="椭圆 14">
            <a:extLst>
              <a:ext uri="{FF2B5EF4-FFF2-40B4-BE49-F238E27FC236}">
                <a16:creationId xmlns:a16="http://schemas.microsoft.com/office/drawing/2014/main" id="{3F9A52D6-7511-461A-B52F-482EB70EEB9D}"/>
              </a:ext>
            </a:extLst>
          </p:cNvPr>
          <p:cNvSpPr/>
          <p:nvPr/>
        </p:nvSpPr>
        <p:spPr>
          <a:xfrm>
            <a:off x="4082643" y="5713796"/>
            <a:ext cx="1289457"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评价指标</a:t>
            </a:r>
          </a:p>
        </p:txBody>
      </p:sp>
      <p:sp>
        <p:nvSpPr>
          <p:cNvPr id="16" name="矩形 15">
            <a:extLst>
              <a:ext uri="{FF2B5EF4-FFF2-40B4-BE49-F238E27FC236}">
                <a16:creationId xmlns:a16="http://schemas.microsoft.com/office/drawing/2014/main" id="{DC758B2D-9911-4977-AAAF-069E22C001D9}"/>
              </a:ext>
            </a:extLst>
          </p:cNvPr>
          <p:cNvSpPr/>
          <p:nvPr/>
        </p:nvSpPr>
        <p:spPr>
          <a:xfrm>
            <a:off x="5794176" y="2464590"/>
            <a:ext cx="2973588" cy="4293398"/>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PIDNN</a:t>
            </a:r>
            <a:r>
              <a:rPr lang="zh-CN" altLang="en-US" dirty="0"/>
              <a:t>速率控制模块</a:t>
            </a:r>
          </a:p>
        </p:txBody>
      </p:sp>
      <p:sp>
        <p:nvSpPr>
          <p:cNvPr id="17" name="椭圆 16">
            <a:extLst>
              <a:ext uri="{FF2B5EF4-FFF2-40B4-BE49-F238E27FC236}">
                <a16:creationId xmlns:a16="http://schemas.microsoft.com/office/drawing/2014/main" id="{0616831A-EF1B-4FAC-BCA2-738742856A42}"/>
              </a:ext>
            </a:extLst>
          </p:cNvPr>
          <p:cNvSpPr/>
          <p:nvPr/>
        </p:nvSpPr>
        <p:spPr>
          <a:xfrm>
            <a:off x="7280970" y="259378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8" name="椭圆 17">
            <a:extLst>
              <a:ext uri="{FF2B5EF4-FFF2-40B4-BE49-F238E27FC236}">
                <a16:creationId xmlns:a16="http://schemas.microsoft.com/office/drawing/2014/main" id="{FE174616-75F5-45D2-8452-5B3894F02F66}"/>
              </a:ext>
            </a:extLst>
          </p:cNvPr>
          <p:cNvSpPr/>
          <p:nvPr/>
        </p:nvSpPr>
        <p:spPr>
          <a:xfrm>
            <a:off x="7258050" y="3438354"/>
            <a:ext cx="1342133" cy="1108176"/>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反馈调节及参数优化</a:t>
            </a:r>
          </a:p>
        </p:txBody>
      </p:sp>
      <p:sp>
        <p:nvSpPr>
          <p:cNvPr id="19" name="椭圆 18">
            <a:extLst>
              <a:ext uri="{FF2B5EF4-FFF2-40B4-BE49-F238E27FC236}">
                <a16:creationId xmlns:a16="http://schemas.microsoft.com/office/drawing/2014/main" id="{955D67EC-0BD3-46E5-A076-2EC9B3F74B9F}"/>
              </a:ext>
            </a:extLst>
          </p:cNvPr>
          <p:cNvSpPr/>
          <p:nvPr/>
        </p:nvSpPr>
        <p:spPr>
          <a:xfrm>
            <a:off x="7336185" y="4366009"/>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速率控制算法</a:t>
            </a:r>
          </a:p>
        </p:txBody>
      </p:sp>
      <p:sp>
        <p:nvSpPr>
          <p:cNvPr id="20" name="椭圆 19">
            <a:extLst>
              <a:ext uri="{FF2B5EF4-FFF2-40B4-BE49-F238E27FC236}">
                <a16:creationId xmlns:a16="http://schemas.microsoft.com/office/drawing/2014/main" id="{B902686D-7CE8-4916-957F-AAB6F3236A3D}"/>
              </a:ext>
            </a:extLst>
          </p:cNvPr>
          <p:cNvSpPr/>
          <p:nvPr/>
        </p:nvSpPr>
        <p:spPr>
          <a:xfrm>
            <a:off x="7305675" y="5075461"/>
            <a:ext cx="1294508" cy="884208"/>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目标</a:t>
            </a:r>
            <a:r>
              <a:rPr lang="en-US" altLang="zh-CN" sz="1400" dirty="0"/>
              <a:t>RTT</a:t>
            </a:r>
            <a:r>
              <a:rPr lang="zh-CN" altLang="en-US" sz="1400" dirty="0"/>
              <a:t>优化</a:t>
            </a:r>
          </a:p>
        </p:txBody>
      </p:sp>
      <p:sp>
        <p:nvSpPr>
          <p:cNvPr id="25" name="椭圆 24">
            <a:extLst>
              <a:ext uri="{FF2B5EF4-FFF2-40B4-BE49-F238E27FC236}">
                <a16:creationId xmlns:a16="http://schemas.microsoft.com/office/drawing/2014/main" id="{BFCF4DE0-7CCB-4971-A545-D1861CB619FB}"/>
              </a:ext>
            </a:extLst>
          </p:cNvPr>
          <p:cNvSpPr/>
          <p:nvPr/>
        </p:nvSpPr>
        <p:spPr>
          <a:xfrm>
            <a:off x="7368979" y="5872386"/>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拥塞控制效果指标</a:t>
            </a:r>
          </a:p>
        </p:txBody>
      </p:sp>
    </p:spTree>
    <p:extLst>
      <p:ext uri="{BB962C8B-B14F-4D97-AF65-F5344CB8AC3E}">
        <p14:creationId xmlns:p14="http://schemas.microsoft.com/office/powerpoint/2010/main" val="3184600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a:extLst>
              <a:ext uri="{FF2B5EF4-FFF2-40B4-BE49-F238E27FC236}">
                <a16:creationId xmlns:a16="http://schemas.microsoft.com/office/drawing/2014/main" id="{902DB04A-B15B-49E2-B0D5-69FBA7BFD770}"/>
              </a:ext>
            </a:extLst>
          </p:cNvPr>
          <p:cNvSpPr/>
          <p:nvPr/>
        </p:nvSpPr>
        <p:spPr>
          <a:xfrm>
            <a:off x="2531703" y="961669"/>
            <a:ext cx="5034635" cy="49346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BBC520BD-CC42-42EA-B282-12259DB82C68}"/>
              </a:ext>
            </a:extLst>
          </p:cNvPr>
          <p:cNvSpPr/>
          <p:nvPr/>
        </p:nvSpPr>
        <p:spPr>
          <a:xfrm>
            <a:off x="8219893" y="3229580"/>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B4AF1AAC-3AF4-4593-9611-DFC1D81DB9B7}"/>
              </a:ext>
            </a:extLst>
          </p:cNvPr>
          <p:cNvSpPr/>
          <p:nvPr/>
        </p:nvSpPr>
        <p:spPr>
          <a:xfrm>
            <a:off x="5278399" y="1271965"/>
            <a:ext cx="2278231" cy="4616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5134A72F-125B-4611-BA13-41F031FD67D7}"/>
              </a:ext>
            </a:extLst>
          </p:cNvPr>
          <p:cNvSpPr/>
          <p:nvPr/>
        </p:nvSpPr>
        <p:spPr>
          <a:xfrm>
            <a:off x="1496008" y="1961794"/>
            <a:ext cx="544285" cy="31156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AA44CC05-4158-43E3-9349-D533DFF2875A}"/>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−2</m:t>
                          </m:r>
                        </m:sub>
                      </m:sSub>
                    </m:oMath>
                  </m:oMathPara>
                </a14:m>
                <a:endParaRPr lang="zh-CN" altLang="en-US" dirty="0"/>
              </a:p>
            </p:txBody>
          </p:sp>
        </mc:Choice>
        <mc:Fallback xmlns="">
          <p:sp>
            <p:nvSpPr>
              <p:cNvPr id="24" name="椭圆 23">
                <a:extLst>
                  <a:ext uri="{FF2B5EF4-FFF2-40B4-BE49-F238E27FC236}">
                    <a16:creationId xmlns:a16="http://schemas.microsoft.com/office/drawing/2014/main" id="{AA44CC05-4158-43E3-9349-D533DFF2875A}"/>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l="-9783"/>
                </a:stretch>
              </a:blipFill>
              <a:ln>
                <a:solidFill>
                  <a:schemeClr val="tx1"/>
                </a:solidFill>
              </a:ln>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D5672CD1-7145-4690-9537-3208752F12F2}"/>
              </a:ext>
            </a:extLst>
          </p:cNvPr>
          <p:cNvSpPr/>
          <p:nvPr/>
        </p:nvSpPr>
        <p:spPr>
          <a:xfrm>
            <a:off x="2544150" y="1733550"/>
            <a:ext cx="1125891" cy="37093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732470FB-FEF4-46C3-8D0B-D3FEF3DC3767}"/>
              </a:ext>
            </a:extLst>
          </p:cNvPr>
          <p:cNvSpPr/>
          <p:nvPr/>
        </p:nvSpPr>
        <p:spPr>
          <a:xfrm>
            <a:off x="2531704" y="1744824"/>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3" name="椭圆 2">
            <a:extLst>
              <a:ext uri="{FF2B5EF4-FFF2-40B4-BE49-F238E27FC236}">
                <a16:creationId xmlns:a16="http://schemas.microsoft.com/office/drawing/2014/main" id="{70B335A8-4B01-4F6F-AA24-430F87CA8B9E}"/>
              </a:ext>
            </a:extLst>
          </p:cNvPr>
          <p:cNvSpPr/>
          <p:nvPr/>
        </p:nvSpPr>
        <p:spPr>
          <a:xfrm>
            <a:off x="2531705" y="3048000"/>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4" name="椭圆 3">
            <a:extLst>
              <a:ext uri="{FF2B5EF4-FFF2-40B4-BE49-F238E27FC236}">
                <a16:creationId xmlns:a16="http://schemas.microsoft.com/office/drawing/2014/main" id="{6C208316-8EF5-483F-8DE2-389E08481C75}"/>
              </a:ext>
            </a:extLst>
          </p:cNvPr>
          <p:cNvSpPr/>
          <p:nvPr/>
        </p:nvSpPr>
        <p:spPr>
          <a:xfrm>
            <a:off x="2531703" y="4351176"/>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cxnSp>
        <p:nvCxnSpPr>
          <p:cNvPr id="9" name="直接箭头连接符 8">
            <a:extLst>
              <a:ext uri="{FF2B5EF4-FFF2-40B4-BE49-F238E27FC236}">
                <a16:creationId xmlns:a16="http://schemas.microsoft.com/office/drawing/2014/main" id="{454E63E3-19E1-4771-8505-F2A1E47F5731}"/>
              </a:ext>
            </a:extLst>
          </p:cNvPr>
          <p:cNvCxnSpPr>
            <a:stCxn id="2" idx="4"/>
            <a:endCxn id="3" idx="0"/>
          </p:cNvCxnSpPr>
          <p:nvPr/>
        </p:nvCxnSpPr>
        <p:spPr>
          <a:xfrm>
            <a:off x="3094651" y="2712098"/>
            <a:ext cx="1"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F6647035-5EA0-46B5-911B-77BA6767E190}"/>
              </a:ext>
            </a:extLst>
          </p:cNvPr>
          <p:cNvCxnSpPr>
            <a:stCxn id="3" idx="4"/>
            <a:endCxn id="4" idx="0"/>
          </p:cNvCxnSpPr>
          <p:nvPr/>
        </p:nvCxnSpPr>
        <p:spPr>
          <a:xfrm flipH="1">
            <a:off x="3094650" y="4015274"/>
            <a:ext cx="2"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08BEBB23-A402-4EAC-B039-8EC14243BED8}"/>
              </a:ext>
            </a:extLst>
          </p:cNvPr>
          <p:cNvCxnSpPr>
            <a:cxnSpLocks/>
            <a:endCxn id="2" idx="2"/>
          </p:cNvCxnSpPr>
          <p:nvPr/>
        </p:nvCxnSpPr>
        <p:spPr>
          <a:xfrm>
            <a:off x="2040294" y="222846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B952D781-C9F1-4EC3-B5FB-1D3D4859FAFA}"/>
              </a:ext>
            </a:extLst>
          </p:cNvPr>
          <p:cNvCxnSpPr>
            <a:cxnSpLocks/>
          </p:cNvCxnSpPr>
          <p:nvPr/>
        </p:nvCxnSpPr>
        <p:spPr>
          <a:xfrm>
            <a:off x="2040294" y="3544078"/>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CC2AC78B-8C11-4FE2-9D3B-596EA4624B77}"/>
              </a:ext>
            </a:extLst>
          </p:cNvPr>
          <p:cNvCxnSpPr>
            <a:cxnSpLocks/>
          </p:cNvCxnSpPr>
          <p:nvPr/>
        </p:nvCxnSpPr>
        <p:spPr>
          <a:xfrm>
            <a:off x="2040294" y="482548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9951E802-C2AC-4955-9A94-51DB4B9047C5}"/>
              </a:ext>
            </a:extLst>
          </p:cNvPr>
          <p:cNvSpPr txBox="1"/>
          <p:nvPr/>
        </p:nvSpPr>
        <p:spPr>
          <a:xfrm>
            <a:off x="2712099" y="2678668"/>
            <a:ext cx="758890" cy="369332"/>
          </a:xfrm>
          <a:prstGeom prst="rect">
            <a:avLst/>
          </a:prstGeom>
          <a:noFill/>
        </p:spPr>
        <p:txBody>
          <a:bodyPr wrap="square" rtlCol="0">
            <a:spAutoFit/>
          </a:bodyPr>
          <a:lstStyle/>
          <a:p>
            <a:r>
              <a:rPr lang="en-US" altLang="zh-CN" dirty="0"/>
              <a:t>h1,c1</a:t>
            </a:r>
            <a:endParaRPr lang="zh-CN" altLang="en-US" dirty="0"/>
          </a:p>
        </p:txBody>
      </p:sp>
      <p:sp>
        <p:nvSpPr>
          <p:cNvPr id="18" name="文本框 17">
            <a:extLst>
              <a:ext uri="{FF2B5EF4-FFF2-40B4-BE49-F238E27FC236}">
                <a16:creationId xmlns:a16="http://schemas.microsoft.com/office/drawing/2014/main" id="{B984DFD6-0B85-4AFC-A00E-9B42FE08692E}"/>
              </a:ext>
            </a:extLst>
          </p:cNvPr>
          <p:cNvSpPr txBox="1"/>
          <p:nvPr/>
        </p:nvSpPr>
        <p:spPr>
          <a:xfrm>
            <a:off x="2712099" y="4027715"/>
            <a:ext cx="758890" cy="369332"/>
          </a:xfrm>
          <a:prstGeom prst="rect">
            <a:avLst/>
          </a:prstGeom>
          <a:noFill/>
        </p:spPr>
        <p:txBody>
          <a:bodyPr wrap="square" rtlCol="0">
            <a:spAutoFit/>
          </a:bodyPr>
          <a:lstStyle/>
          <a:p>
            <a:r>
              <a:rPr lang="en-US" altLang="zh-CN" dirty="0"/>
              <a:t>h2,c2</a:t>
            </a:r>
            <a:endParaRPr lang="zh-CN" altLang="en-US" dirty="0"/>
          </a:p>
        </p:txBody>
      </p:sp>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8C6BED6B-4EC1-4A62-9529-653C3DA85DA8}"/>
                  </a:ext>
                </a:extLst>
              </p:cNvPr>
              <p:cNvSpPr/>
              <p:nvPr/>
            </p:nvSpPr>
            <p:spPr>
              <a:xfrm>
                <a:off x="1496008" y="3259869"/>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−1</m:t>
                          </m:r>
                        </m:sub>
                      </m:sSub>
                    </m:oMath>
                  </m:oMathPara>
                </a14:m>
                <a:endParaRPr lang="zh-CN" altLang="en-US" dirty="0"/>
              </a:p>
            </p:txBody>
          </p:sp>
        </mc:Choice>
        <mc:Fallback xmlns="">
          <p:sp>
            <p:nvSpPr>
              <p:cNvPr id="19" name="椭圆 18">
                <a:extLst>
                  <a:ext uri="{FF2B5EF4-FFF2-40B4-BE49-F238E27FC236}">
                    <a16:creationId xmlns:a16="http://schemas.microsoft.com/office/drawing/2014/main" id="{8C6BED6B-4EC1-4A62-9529-653C3DA85DA8}"/>
                  </a:ext>
                </a:extLst>
              </p:cNvPr>
              <p:cNvSpPr>
                <a:spLocks noRot="1" noChangeAspect="1" noMove="1" noResize="1" noEditPoints="1" noAdjustHandles="1" noChangeArrowheads="1" noChangeShapeType="1" noTextEdit="1"/>
              </p:cNvSpPr>
              <p:nvPr/>
            </p:nvSpPr>
            <p:spPr>
              <a:xfrm>
                <a:off x="1496008" y="3259869"/>
                <a:ext cx="544285" cy="529799"/>
              </a:xfrm>
              <a:prstGeom prst="ellipse">
                <a:avLst/>
              </a:prstGeom>
              <a:blipFill>
                <a:blip r:embed="rId3"/>
                <a:stretch>
                  <a:fillRect l="-9783"/>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F267D261-19F1-46F3-84C9-5BE8D276E7F8}"/>
                  </a:ext>
                </a:extLst>
              </p:cNvPr>
              <p:cNvSpPr/>
              <p:nvPr/>
            </p:nvSpPr>
            <p:spPr>
              <a:xfrm>
                <a:off x="1496008" y="454761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0" name="椭圆 19">
                <a:extLst>
                  <a:ext uri="{FF2B5EF4-FFF2-40B4-BE49-F238E27FC236}">
                    <a16:creationId xmlns:a16="http://schemas.microsoft.com/office/drawing/2014/main" id="{F267D261-19F1-46F3-84C9-5BE8D276E7F8}"/>
                  </a:ext>
                </a:extLst>
              </p:cNvPr>
              <p:cNvSpPr>
                <a:spLocks noRot="1" noChangeAspect="1" noMove="1" noResize="1" noEditPoints="1" noAdjustHandles="1" noChangeArrowheads="1" noChangeShapeType="1" noTextEdit="1"/>
              </p:cNvSpPr>
              <p:nvPr/>
            </p:nvSpPr>
            <p:spPr>
              <a:xfrm>
                <a:off x="1496008" y="4547613"/>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p:sp>
        <p:nvSpPr>
          <p:cNvPr id="26" name="椭圆 25">
            <a:extLst>
              <a:ext uri="{FF2B5EF4-FFF2-40B4-BE49-F238E27FC236}">
                <a16:creationId xmlns:a16="http://schemas.microsoft.com/office/drawing/2014/main" id="{4FB8F2C0-FE14-487A-8DAF-89E578F40FEE}"/>
              </a:ext>
            </a:extLst>
          </p:cNvPr>
          <p:cNvSpPr/>
          <p:nvPr/>
        </p:nvSpPr>
        <p:spPr>
          <a:xfrm>
            <a:off x="2648340" y="961668"/>
            <a:ext cx="886405" cy="62059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h0,c0</a:t>
            </a:r>
            <a:endParaRPr lang="zh-CN" altLang="en-US" sz="1400" dirty="0"/>
          </a:p>
        </p:txBody>
      </p:sp>
      <p:cxnSp>
        <p:nvCxnSpPr>
          <p:cNvPr id="31" name="直接箭头连接符 30">
            <a:extLst>
              <a:ext uri="{FF2B5EF4-FFF2-40B4-BE49-F238E27FC236}">
                <a16:creationId xmlns:a16="http://schemas.microsoft.com/office/drawing/2014/main" id="{1D986EC4-96D9-44C9-86E8-64FE5BD0D422}"/>
              </a:ext>
            </a:extLst>
          </p:cNvPr>
          <p:cNvCxnSpPr>
            <a:cxnSpLocks/>
            <a:endCxn id="2" idx="0"/>
          </p:cNvCxnSpPr>
          <p:nvPr/>
        </p:nvCxnSpPr>
        <p:spPr>
          <a:xfrm>
            <a:off x="3091543" y="1571625"/>
            <a:ext cx="3108" cy="173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6D80F0A9-90A8-4A37-B6CD-96655303EAC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43" name="椭圆 42">
            <a:extLst>
              <a:ext uri="{FF2B5EF4-FFF2-40B4-BE49-F238E27FC236}">
                <a16:creationId xmlns:a16="http://schemas.microsoft.com/office/drawing/2014/main" id="{BE7EFF2C-D456-4C8E-A8D8-85B7EEBFD7B7}"/>
              </a:ext>
            </a:extLst>
          </p:cNvPr>
          <p:cNvSpPr/>
          <p:nvPr/>
        </p:nvSpPr>
        <p:spPr>
          <a:xfrm>
            <a:off x="5278399" y="1271965"/>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a:t>
            </a:r>
            <a:endParaRPr lang="zh-CN" altLang="en-US" dirty="0"/>
          </a:p>
        </p:txBody>
      </p:sp>
      <p:sp>
        <p:nvSpPr>
          <p:cNvPr id="44" name="椭圆 43">
            <a:extLst>
              <a:ext uri="{FF2B5EF4-FFF2-40B4-BE49-F238E27FC236}">
                <a16:creationId xmlns:a16="http://schemas.microsoft.com/office/drawing/2014/main" id="{D93359B0-C6FC-4613-882D-6F8D314629D4}"/>
              </a:ext>
            </a:extLst>
          </p:cNvPr>
          <p:cNvSpPr/>
          <p:nvPr/>
        </p:nvSpPr>
        <p:spPr>
          <a:xfrm>
            <a:off x="5278399" y="180176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FDA7D137-1AB0-4422-81AB-1946213BF05B}"/>
              </a:ext>
            </a:extLst>
          </p:cNvPr>
          <p:cNvSpPr/>
          <p:nvPr/>
        </p:nvSpPr>
        <p:spPr>
          <a:xfrm>
            <a:off x="5272957" y="233156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0FA3D564-B2DF-4994-9FE8-0D9C865C0309}"/>
              </a:ext>
            </a:extLst>
          </p:cNvPr>
          <p:cNvSpPr/>
          <p:nvPr/>
        </p:nvSpPr>
        <p:spPr>
          <a:xfrm>
            <a:off x="5278399" y="2861362"/>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4</a:t>
            </a:r>
            <a:endParaRPr lang="zh-CN" altLang="en-US" dirty="0"/>
          </a:p>
        </p:txBody>
      </p:sp>
      <p:sp>
        <p:nvSpPr>
          <p:cNvPr id="47" name="椭圆 46">
            <a:extLst>
              <a:ext uri="{FF2B5EF4-FFF2-40B4-BE49-F238E27FC236}">
                <a16:creationId xmlns:a16="http://schemas.microsoft.com/office/drawing/2014/main" id="{F6F6D020-CA6C-4F3A-B0FF-66E205D5911C}"/>
              </a:ext>
            </a:extLst>
          </p:cNvPr>
          <p:cNvSpPr/>
          <p:nvPr/>
        </p:nvSpPr>
        <p:spPr>
          <a:xfrm>
            <a:off x="5283841" y="5358416"/>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16</a:t>
            </a:r>
            <a:endParaRPr lang="zh-CN" altLang="en-US" sz="1400" dirty="0"/>
          </a:p>
        </p:txBody>
      </p:sp>
      <p:sp>
        <p:nvSpPr>
          <p:cNvPr id="48" name="椭圆 47">
            <a:extLst>
              <a:ext uri="{FF2B5EF4-FFF2-40B4-BE49-F238E27FC236}">
                <a16:creationId xmlns:a16="http://schemas.microsoft.com/office/drawing/2014/main" id="{3FD1C65A-474F-4AE6-B1A1-930105C8D756}"/>
              </a:ext>
            </a:extLst>
          </p:cNvPr>
          <p:cNvSpPr/>
          <p:nvPr/>
        </p:nvSpPr>
        <p:spPr>
          <a:xfrm>
            <a:off x="5283841" y="4825481"/>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15</a:t>
            </a:r>
            <a:endParaRPr lang="zh-CN" altLang="en-US" sz="1400" dirty="0"/>
          </a:p>
        </p:txBody>
      </p:sp>
      <p:sp>
        <p:nvSpPr>
          <p:cNvPr id="49" name="文本框 48">
            <a:extLst>
              <a:ext uri="{FF2B5EF4-FFF2-40B4-BE49-F238E27FC236}">
                <a16:creationId xmlns:a16="http://schemas.microsoft.com/office/drawing/2014/main" id="{A5551455-4F0D-4F6E-943B-B6963B5B7F1B}"/>
              </a:ext>
            </a:extLst>
          </p:cNvPr>
          <p:cNvSpPr txBox="1"/>
          <p:nvPr/>
        </p:nvSpPr>
        <p:spPr>
          <a:xfrm>
            <a:off x="5343258" y="3523267"/>
            <a:ext cx="425450" cy="1200329"/>
          </a:xfrm>
          <a:prstGeom prst="rect">
            <a:avLst/>
          </a:prstGeom>
          <a:noFill/>
        </p:spPr>
        <p:txBody>
          <a:bodyPr wrap="square" rtlCol="0">
            <a:spAutoFit/>
          </a:bodyPr>
          <a:lstStyle/>
          <a:p>
            <a:pPr algn="ctr"/>
            <a:r>
              <a:rPr lang="en-US" altLang="zh-CN" dirty="0"/>
              <a:t>.</a:t>
            </a:r>
          </a:p>
          <a:p>
            <a:pPr algn="ctr"/>
            <a:r>
              <a:rPr lang="en-US" altLang="zh-CN" dirty="0"/>
              <a:t>.</a:t>
            </a:r>
          </a:p>
          <a:p>
            <a:pPr algn="ctr"/>
            <a:r>
              <a:rPr lang="en-US" altLang="zh-CN" dirty="0"/>
              <a:t>.</a:t>
            </a:r>
          </a:p>
          <a:p>
            <a:pPr algn="ctr"/>
            <a:r>
              <a:rPr lang="en-US" altLang="zh-CN" dirty="0"/>
              <a:t>.</a:t>
            </a:r>
            <a:endParaRPr lang="zh-CN" altLang="en-US" dirty="0"/>
          </a:p>
        </p:txBody>
      </p:sp>
      <p:cxnSp>
        <p:nvCxnSpPr>
          <p:cNvPr id="51" name="直接箭头连接符 50">
            <a:extLst>
              <a:ext uri="{FF2B5EF4-FFF2-40B4-BE49-F238E27FC236}">
                <a16:creationId xmlns:a16="http://schemas.microsoft.com/office/drawing/2014/main" id="{3252DF0F-BEF1-4230-9466-1511292E25D7}"/>
              </a:ext>
            </a:extLst>
          </p:cNvPr>
          <p:cNvCxnSpPr>
            <a:stCxn id="4" idx="6"/>
            <a:endCxn id="43" idx="2"/>
          </p:cNvCxnSpPr>
          <p:nvPr/>
        </p:nvCxnSpPr>
        <p:spPr>
          <a:xfrm flipV="1">
            <a:off x="3657596" y="1536865"/>
            <a:ext cx="1620803" cy="3297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8F893DA2-9CC6-4908-84DF-EC5E59810289}"/>
              </a:ext>
            </a:extLst>
          </p:cNvPr>
          <p:cNvCxnSpPr>
            <a:cxnSpLocks/>
            <a:stCxn id="4" idx="6"/>
            <a:endCxn id="44" idx="2"/>
          </p:cNvCxnSpPr>
          <p:nvPr/>
        </p:nvCxnSpPr>
        <p:spPr>
          <a:xfrm flipV="1">
            <a:off x="3657596" y="2066664"/>
            <a:ext cx="1620803" cy="2768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81B49B0B-0841-4EA6-9D9C-703A3E15AF68}"/>
              </a:ext>
            </a:extLst>
          </p:cNvPr>
          <p:cNvCxnSpPr>
            <a:cxnSpLocks/>
            <a:stCxn id="4" idx="6"/>
            <a:endCxn id="45" idx="2"/>
          </p:cNvCxnSpPr>
          <p:nvPr/>
        </p:nvCxnSpPr>
        <p:spPr>
          <a:xfrm flipV="1">
            <a:off x="3657596" y="2596463"/>
            <a:ext cx="1615361" cy="2238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E8792E0D-8821-431E-88BA-9C5B00B0282F}"/>
              </a:ext>
            </a:extLst>
          </p:cNvPr>
          <p:cNvCxnSpPr>
            <a:cxnSpLocks/>
            <a:stCxn id="4" idx="6"/>
            <a:endCxn id="46" idx="2"/>
          </p:cNvCxnSpPr>
          <p:nvPr/>
        </p:nvCxnSpPr>
        <p:spPr>
          <a:xfrm flipV="1">
            <a:off x="3657596" y="3126262"/>
            <a:ext cx="1620803" cy="1708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B71EEEDE-1D9C-4FEA-9DD2-D360FF51D2AE}"/>
              </a:ext>
            </a:extLst>
          </p:cNvPr>
          <p:cNvCxnSpPr>
            <a:cxnSpLocks/>
            <a:stCxn id="4" idx="6"/>
            <a:endCxn id="48" idx="2"/>
          </p:cNvCxnSpPr>
          <p:nvPr/>
        </p:nvCxnSpPr>
        <p:spPr>
          <a:xfrm>
            <a:off x="3657596" y="4834813"/>
            <a:ext cx="1626245" cy="255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FE7D6EF8-C2F1-4C32-9527-E36F93EE2C49}"/>
              </a:ext>
            </a:extLst>
          </p:cNvPr>
          <p:cNvCxnSpPr>
            <a:cxnSpLocks/>
            <a:endCxn id="47" idx="2"/>
          </p:cNvCxnSpPr>
          <p:nvPr/>
        </p:nvCxnSpPr>
        <p:spPr>
          <a:xfrm>
            <a:off x="3670041" y="4839478"/>
            <a:ext cx="1613800" cy="783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文本框 71">
            <a:extLst>
              <a:ext uri="{FF2B5EF4-FFF2-40B4-BE49-F238E27FC236}">
                <a16:creationId xmlns:a16="http://schemas.microsoft.com/office/drawing/2014/main" id="{D2818EB3-D70C-488B-8A69-ECF6795142ED}"/>
              </a:ext>
            </a:extLst>
          </p:cNvPr>
          <p:cNvSpPr txBox="1"/>
          <p:nvPr/>
        </p:nvSpPr>
        <p:spPr>
          <a:xfrm>
            <a:off x="4418426" y="2322184"/>
            <a:ext cx="620492" cy="215444"/>
          </a:xfrm>
          <a:prstGeom prst="rect">
            <a:avLst/>
          </a:prstGeom>
          <a:noFill/>
        </p:spPr>
        <p:txBody>
          <a:bodyPr wrap="square" rtlCol="0">
            <a:spAutoFit/>
          </a:bodyPr>
          <a:lstStyle/>
          <a:p>
            <a:r>
              <a:rPr lang="en-US" altLang="zh-CN" sz="800" dirty="0"/>
              <a:t>h3_1</a:t>
            </a:r>
            <a:endParaRPr lang="zh-CN" altLang="en-US" sz="800" dirty="0"/>
          </a:p>
        </p:txBody>
      </p:sp>
      <p:sp>
        <p:nvSpPr>
          <p:cNvPr id="73" name="文本框 72">
            <a:extLst>
              <a:ext uri="{FF2B5EF4-FFF2-40B4-BE49-F238E27FC236}">
                <a16:creationId xmlns:a16="http://schemas.microsoft.com/office/drawing/2014/main" id="{09433DB1-3F72-4434-BD38-FADB1CB95A0A}"/>
              </a:ext>
            </a:extLst>
          </p:cNvPr>
          <p:cNvSpPr txBox="1"/>
          <p:nvPr/>
        </p:nvSpPr>
        <p:spPr>
          <a:xfrm>
            <a:off x="4607743" y="2727854"/>
            <a:ext cx="620492" cy="215444"/>
          </a:xfrm>
          <a:prstGeom prst="rect">
            <a:avLst/>
          </a:prstGeom>
          <a:noFill/>
        </p:spPr>
        <p:txBody>
          <a:bodyPr wrap="square" rtlCol="0">
            <a:spAutoFit/>
          </a:bodyPr>
          <a:lstStyle/>
          <a:p>
            <a:r>
              <a:rPr lang="en-US" altLang="zh-CN" sz="800" dirty="0"/>
              <a:t>h3_2</a:t>
            </a:r>
            <a:endParaRPr lang="zh-CN" altLang="en-US" sz="800" dirty="0"/>
          </a:p>
        </p:txBody>
      </p:sp>
      <p:sp>
        <p:nvSpPr>
          <p:cNvPr id="74" name="文本框 73">
            <a:extLst>
              <a:ext uri="{FF2B5EF4-FFF2-40B4-BE49-F238E27FC236}">
                <a16:creationId xmlns:a16="http://schemas.microsoft.com/office/drawing/2014/main" id="{9A23CF98-D6A4-4E34-9705-AFFF8015E97E}"/>
              </a:ext>
            </a:extLst>
          </p:cNvPr>
          <p:cNvSpPr txBox="1"/>
          <p:nvPr/>
        </p:nvSpPr>
        <p:spPr>
          <a:xfrm>
            <a:off x="4596482" y="3121597"/>
            <a:ext cx="620492" cy="215444"/>
          </a:xfrm>
          <a:prstGeom prst="rect">
            <a:avLst/>
          </a:prstGeom>
          <a:noFill/>
        </p:spPr>
        <p:txBody>
          <a:bodyPr wrap="square" rtlCol="0">
            <a:spAutoFit/>
          </a:bodyPr>
          <a:lstStyle/>
          <a:p>
            <a:r>
              <a:rPr lang="en-US" altLang="zh-CN" sz="800" dirty="0"/>
              <a:t>h3_3</a:t>
            </a:r>
            <a:endParaRPr lang="zh-CN" altLang="en-US" sz="800" dirty="0"/>
          </a:p>
        </p:txBody>
      </p:sp>
      <p:sp>
        <p:nvSpPr>
          <p:cNvPr id="75" name="文本框 74">
            <a:extLst>
              <a:ext uri="{FF2B5EF4-FFF2-40B4-BE49-F238E27FC236}">
                <a16:creationId xmlns:a16="http://schemas.microsoft.com/office/drawing/2014/main" id="{3F9EA2C4-DD2A-43BB-95FC-7F0DFBB55889}"/>
              </a:ext>
            </a:extLst>
          </p:cNvPr>
          <p:cNvSpPr txBox="1"/>
          <p:nvPr/>
        </p:nvSpPr>
        <p:spPr>
          <a:xfrm>
            <a:off x="4312003" y="4778114"/>
            <a:ext cx="620492" cy="215444"/>
          </a:xfrm>
          <a:prstGeom prst="rect">
            <a:avLst/>
          </a:prstGeom>
          <a:noFill/>
        </p:spPr>
        <p:txBody>
          <a:bodyPr wrap="square" rtlCol="0">
            <a:spAutoFit/>
          </a:bodyPr>
          <a:lstStyle/>
          <a:p>
            <a:r>
              <a:rPr lang="en-US" altLang="zh-CN" sz="800" dirty="0"/>
              <a:t>h3_15</a:t>
            </a:r>
            <a:endParaRPr lang="zh-CN" altLang="en-US" sz="800" dirty="0"/>
          </a:p>
        </p:txBody>
      </p:sp>
      <p:sp>
        <p:nvSpPr>
          <p:cNvPr id="76" name="文本框 75">
            <a:extLst>
              <a:ext uri="{FF2B5EF4-FFF2-40B4-BE49-F238E27FC236}">
                <a16:creationId xmlns:a16="http://schemas.microsoft.com/office/drawing/2014/main" id="{7A96A1E7-B70C-4D8F-A3F9-749E4E888FBA}"/>
              </a:ext>
            </a:extLst>
          </p:cNvPr>
          <p:cNvSpPr txBox="1"/>
          <p:nvPr/>
        </p:nvSpPr>
        <p:spPr>
          <a:xfrm>
            <a:off x="4284526" y="5260533"/>
            <a:ext cx="620492" cy="215444"/>
          </a:xfrm>
          <a:prstGeom prst="rect">
            <a:avLst/>
          </a:prstGeom>
          <a:noFill/>
        </p:spPr>
        <p:txBody>
          <a:bodyPr wrap="square" rtlCol="0">
            <a:spAutoFit/>
          </a:bodyPr>
          <a:lstStyle/>
          <a:p>
            <a:r>
              <a:rPr lang="en-US" altLang="zh-CN" sz="800" dirty="0"/>
              <a:t>h3_16</a:t>
            </a:r>
            <a:endParaRPr lang="zh-CN" altLang="en-US" sz="800" dirty="0"/>
          </a:p>
        </p:txBody>
      </p:sp>
      <p:sp>
        <p:nvSpPr>
          <p:cNvPr id="77" name="椭圆 76">
            <a:extLst>
              <a:ext uri="{FF2B5EF4-FFF2-40B4-BE49-F238E27FC236}">
                <a16:creationId xmlns:a16="http://schemas.microsoft.com/office/drawing/2014/main" id="{C6D57329-A612-4FC3-943F-AC7B9F2947D6}"/>
              </a:ext>
            </a:extLst>
          </p:cNvPr>
          <p:cNvSpPr/>
          <p:nvPr/>
        </p:nvSpPr>
        <p:spPr>
          <a:xfrm>
            <a:off x="6632889" y="3205896"/>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SUM</a:t>
            </a:r>
            <a:endParaRPr lang="zh-CN" altLang="en-US" dirty="0"/>
          </a:p>
        </p:txBody>
      </p:sp>
      <p:cxnSp>
        <p:nvCxnSpPr>
          <p:cNvPr id="78" name="直接箭头连接符 77">
            <a:extLst>
              <a:ext uri="{FF2B5EF4-FFF2-40B4-BE49-F238E27FC236}">
                <a16:creationId xmlns:a16="http://schemas.microsoft.com/office/drawing/2014/main" id="{4AD15D30-458D-4831-B261-A1A0F76C4A7F}"/>
              </a:ext>
            </a:extLst>
          </p:cNvPr>
          <p:cNvCxnSpPr>
            <a:cxnSpLocks/>
            <a:stCxn id="43" idx="6"/>
            <a:endCxn id="77" idx="2"/>
          </p:cNvCxnSpPr>
          <p:nvPr/>
        </p:nvCxnSpPr>
        <p:spPr>
          <a:xfrm>
            <a:off x="5822684" y="1536865"/>
            <a:ext cx="810205" cy="2126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直接箭头连接符 80">
            <a:extLst>
              <a:ext uri="{FF2B5EF4-FFF2-40B4-BE49-F238E27FC236}">
                <a16:creationId xmlns:a16="http://schemas.microsoft.com/office/drawing/2014/main" id="{6F7E5A9F-5BA1-4C35-A16E-6D97BFC1F0B1}"/>
              </a:ext>
            </a:extLst>
          </p:cNvPr>
          <p:cNvCxnSpPr>
            <a:cxnSpLocks/>
            <a:stCxn id="44" idx="6"/>
            <a:endCxn id="77" idx="2"/>
          </p:cNvCxnSpPr>
          <p:nvPr/>
        </p:nvCxnSpPr>
        <p:spPr>
          <a:xfrm>
            <a:off x="5822684" y="2066664"/>
            <a:ext cx="810205" cy="159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DCAE9760-B542-48AD-ABB1-12DAE0566103}"/>
              </a:ext>
            </a:extLst>
          </p:cNvPr>
          <p:cNvCxnSpPr>
            <a:cxnSpLocks/>
            <a:stCxn id="45" idx="6"/>
            <a:endCxn id="77" idx="2"/>
          </p:cNvCxnSpPr>
          <p:nvPr/>
        </p:nvCxnSpPr>
        <p:spPr>
          <a:xfrm>
            <a:off x="5817242" y="2596463"/>
            <a:ext cx="815647" cy="106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接箭头连接符 86">
            <a:extLst>
              <a:ext uri="{FF2B5EF4-FFF2-40B4-BE49-F238E27FC236}">
                <a16:creationId xmlns:a16="http://schemas.microsoft.com/office/drawing/2014/main" id="{9ED0C1C6-B448-474B-9F1B-EA7AA232C9E0}"/>
              </a:ext>
            </a:extLst>
          </p:cNvPr>
          <p:cNvCxnSpPr>
            <a:cxnSpLocks/>
            <a:stCxn id="46" idx="6"/>
            <a:endCxn id="77" idx="2"/>
          </p:cNvCxnSpPr>
          <p:nvPr/>
        </p:nvCxnSpPr>
        <p:spPr>
          <a:xfrm>
            <a:off x="5822684" y="3126262"/>
            <a:ext cx="810205" cy="536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接箭头连接符 93">
            <a:extLst>
              <a:ext uri="{FF2B5EF4-FFF2-40B4-BE49-F238E27FC236}">
                <a16:creationId xmlns:a16="http://schemas.microsoft.com/office/drawing/2014/main" id="{12C6165A-03D8-49BD-B940-B71BD535E5E8}"/>
              </a:ext>
            </a:extLst>
          </p:cNvPr>
          <p:cNvCxnSpPr>
            <a:cxnSpLocks/>
            <a:stCxn id="48" idx="6"/>
            <a:endCxn id="77" idx="2"/>
          </p:cNvCxnSpPr>
          <p:nvPr/>
        </p:nvCxnSpPr>
        <p:spPr>
          <a:xfrm flipV="1">
            <a:off x="5828126" y="3663096"/>
            <a:ext cx="804763" cy="1427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接箭头连接符 96">
            <a:extLst>
              <a:ext uri="{FF2B5EF4-FFF2-40B4-BE49-F238E27FC236}">
                <a16:creationId xmlns:a16="http://schemas.microsoft.com/office/drawing/2014/main" id="{73E18C4C-FAEE-4D6B-8322-1EAAAD9A7134}"/>
              </a:ext>
            </a:extLst>
          </p:cNvPr>
          <p:cNvCxnSpPr>
            <a:cxnSpLocks/>
            <a:stCxn id="47" idx="6"/>
            <a:endCxn id="77" idx="2"/>
          </p:cNvCxnSpPr>
          <p:nvPr/>
        </p:nvCxnSpPr>
        <p:spPr>
          <a:xfrm flipV="1">
            <a:off x="5828126" y="3663096"/>
            <a:ext cx="804763" cy="1960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直接箭头连接符 99">
            <a:extLst>
              <a:ext uri="{FF2B5EF4-FFF2-40B4-BE49-F238E27FC236}">
                <a16:creationId xmlns:a16="http://schemas.microsoft.com/office/drawing/2014/main" id="{D5CB9C54-E889-4BF0-9894-8906CF31652C}"/>
              </a:ext>
            </a:extLst>
          </p:cNvPr>
          <p:cNvCxnSpPr>
            <a:cxnSpLocks/>
            <a:stCxn id="77" idx="6"/>
          </p:cNvCxnSpPr>
          <p:nvPr/>
        </p:nvCxnSpPr>
        <p:spPr>
          <a:xfrm flipV="1">
            <a:off x="7566338" y="3663095"/>
            <a:ext cx="6632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椭圆 102">
            <a:extLst>
              <a:ext uri="{FF2B5EF4-FFF2-40B4-BE49-F238E27FC236}">
                <a16:creationId xmlns:a16="http://schemas.microsoft.com/office/drawing/2014/main" id="{75B6E412-CBA7-403E-8FB9-667DB797C294}"/>
              </a:ext>
            </a:extLst>
          </p:cNvPr>
          <p:cNvSpPr/>
          <p:nvPr/>
        </p:nvSpPr>
        <p:spPr>
          <a:xfrm>
            <a:off x="8229600" y="3229580"/>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106" name="文本框 105">
            <a:extLst>
              <a:ext uri="{FF2B5EF4-FFF2-40B4-BE49-F238E27FC236}">
                <a16:creationId xmlns:a16="http://schemas.microsoft.com/office/drawing/2014/main" id="{0E6A500B-CACF-44B4-8D3F-EBC8711264C7}"/>
              </a:ext>
            </a:extLst>
          </p:cNvPr>
          <p:cNvSpPr txBox="1"/>
          <p:nvPr/>
        </p:nvSpPr>
        <p:spPr>
          <a:xfrm>
            <a:off x="8274047" y="2980409"/>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109" name="文本框 108">
            <a:extLst>
              <a:ext uri="{FF2B5EF4-FFF2-40B4-BE49-F238E27FC236}">
                <a16:creationId xmlns:a16="http://schemas.microsoft.com/office/drawing/2014/main" id="{96B2AEBE-3D91-4E77-8FAE-105222AF949E}"/>
              </a:ext>
            </a:extLst>
          </p:cNvPr>
          <p:cNvSpPr txBox="1"/>
          <p:nvPr/>
        </p:nvSpPr>
        <p:spPr>
          <a:xfrm>
            <a:off x="5190400" y="932703"/>
            <a:ext cx="810205" cy="369332"/>
          </a:xfrm>
          <a:prstGeom prst="rect">
            <a:avLst/>
          </a:prstGeom>
          <a:noFill/>
        </p:spPr>
        <p:txBody>
          <a:bodyPr wrap="square" rtlCol="0">
            <a:spAutoFit/>
          </a:bodyPr>
          <a:lstStyle/>
          <a:p>
            <a:r>
              <a:rPr lang="en-US" altLang="zh-CN" dirty="0"/>
              <a:t>Linear</a:t>
            </a:r>
            <a:endParaRPr lang="zh-CN" altLang="en-US" dirty="0"/>
          </a:p>
        </p:txBody>
      </p:sp>
      <p:sp>
        <p:nvSpPr>
          <p:cNvPr id="110" name="文本框 109">
            <a:extLst>
              <a:ext uri="{FF2B5EF4-FFF2-40B4-BE49-F238E27FC236}">
                <a16:creationId xmlns:a16="http://schemas.microsoft.com/office/drawing/2014/main" id="{6798FA9C-32CD-4D4C-A1B1-01DBA23B8130}"/>
              </a:ext>
            </a:extLst>
          </p:cNvPr>
          <p:cNvSpPr txBox="1"/>
          <p:nvPr/>
        </p:nvSpPr>
        <p:spPr>
          <a:xfrm>
            <a:off x="4737100" y="558800"/>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273982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766E41-6388-45EB-8F7D-47D5B4DE1F2D}"/>
              </a:ext>
            </a:extLst>
          </p:cNvPr>
          <p:cNvSpPr/>
          <p:nvPr/>
        </p:nvSpPr>
        <p:spPr>
          <a:xfrm>
            <a:off x="1496008" y="1961794"/>
            <a:ext cx="544285" cy="5297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椭圆 1">
                <a:extLst>
                  <a:ext uri="{FF2B5EF4-FFF2-40B4-BE49-F238E27FC236}">
                    <a16:creationId xmlns:a16="http://schemas.microsoft.com/office/drawing/2014/main" id="{5B31E947-6B09-499E-A54C-3CC85853D530}"/>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𝑒</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 name="椭圆 1">
                <a:extLst>
                  <a:ext uri="{FF2B5EF4-FFF2-40B4-BE49-F238E27FC236}">
                    <a16:creationId xmlns:a16="http://schemas.microsoft.com/office/drawing/2014/main" id="{5B31E947-6B09-499E-A54C-3CC85853D530}"/>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a:stretch>
              </a:blipFill>
              <a:ln>
                <a:solidFill>
                  <a:schemeClr val="tx1"/>
                </a:solidFill>
              </a:ln>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E544416-CA6C-4796-A000-0C83622870B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5" name="矩形 4">
            <a:extLst>
              <a:ext uri="{FF2B5EF4-FFF2-40B4-BE49-F238E27FC236}">
                <a16:creationId xmlns:a16="http://schemas.microsoft.com/office/drawing/2014/main" id="{8AA27753-0EC8-4D09-9E30-BD61CC2F7670}"/>
              </a:ext>
            </a:extLst>
          </p:cNvPr>
          <p:cNvSpPr/>
          <p:nvPr/>
        </p:nvSpPr>
        <p:spPr>
          <a:xfrm>
            <a:off x="3141891" y="1270244"/>
            <a:ext cx="1645883" cy="20020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90C391F6-B5A7-4C93-ABD8-4A0FE85315A6}"/>
                  </a:ext>
                </a:extLst>
              </p:cNvPr>
              <p:cNvSpPr/>
              <p:nvPr/>
            </p:nvSpPr>
            <p:spPr>
              <a:xfrm>
                <a:off x="3165348" y="127024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oMath>
                  </m:oMathPara>
                </a14:m>
                <a:endParaRPr lang="zh-CN" altLang="en-US" dirty="0"/>
              </a:p>
            </p:txBody>
          </p:sp>
        </mc:Choice>
        <mc:Fallback xmlns="">
          <p:sp>
            <p:nvSpPr>
              <p:cNvPr id="6" name="椭圆 5">
                <a:extLst>
                  <a:ext uri="{FF2B5EF4-FFF2-40B4-BE49-F238E27FC236}">
                    <a16:creationId xmlns:a16="http://schemas.microsoft.com/office/drawing/2014/main" id="{90C391F6-B5A7-4C93-ABD8-4A0FE85315A6}"/>
                  </a:ext>
                </a:extLst>
              </p:cNvPr>
              <p:cNvSpPr>
                <a:spLocks noRot="1" noChangeAspect="1" noMove="1" noResize="1" noEditPoints="1" noAdjustHandles="1" noChangeArrowheads="1" noChangeShapeType="1" noTextEdit="1"/>
              </p:cNvSpPr>
              <p:nvPr/>
            </p:nvSpPr>
            <p:spPr>
              <a:xfrm>
                <a:off x="3165348" y="1270244"/>
                <a:ext cx="544285" cy="529799"/>
              </a:xfrm>
              <a:prstGeom prst="ellipse">
                <a:avLst/>
              </a:prstGeom>
              <a:blipFill>
                <a:blip r:embed="rId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68323D88-B76E-429D-8DA4-B85E83FD6B86}"/>
                  </a:ext>
                </a:extLst>
              </p:cNvPr>
              <p:cNvSpPr/>
              <p:nvPr/>
            </p:nvSpPr>
            <p:spPr>
              <a:xfrm>
                <a:off x="3149474" y="1980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oMath>
                  </m:oMathPara>
                </a14:m>
                <a:endParaRPr lang="zh-CN" altLang="en-US" dirty="0"/>
              </a:p>
            </p:txBody>
          </p:sp>
        </mc:Choice>
        <mc:Fallback xmlns="">
          <p:sp>
            <p:nvSpPr>
              <p:cNvPr id="7" name="椭圆 6">
                <a:extLst>
                  <a:ext uri="{FF2B5EF4-FFF2-40B4-BE49-F238E27FC236}">
                    <a16:creationId xmlns:a16="http://schemas.microsoft.com/office/drawing/2014/main" id="{68323D88-B76E-429D-8DA4-B85E83FD6B86}"/>
                  </a:ext>
                </a:extLst>
              </p:cNvPr>
              <p:cNvSpPr>
                <a:spLocks noRot="1" noChangeAspect="1" noMove="1" noResize="1" noEditPoints="1" noAdjustHandles="1" noChangeArrowheads="1" noChangeShapeType="1" noTextEdit="1"/>
              </p:cNvSpPr>
              <p:nvPr/>
            </p:nvSpPr>
            <p:spPr>
              <a:xfrm>
                <a:off x="3149474" y="1980488"/>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91277EE2-EA18-4BDF-B62D-D227C779BA3D}"/>
                  </a:ext>
                </a:extLst>
              </p:cNvPr>
              <p:cNvSpPr/>
              <p:nvPr/>
            </p:nvSpPr>
            <p:spPr>
              <a:xfrm>
                <a:off x="3141891" y="2742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oMath>
                  </m:oMathPara>
                </a14:m>
                <a:endParaRPr lang="zh-CN" altLang="en-US" dirty="0"/>
              </a:p>
            </p:txBody>
          </p:sp>
        </mc:Choice>
        <mc:Fallback xmlns="">
          <p:sp>
            <p:nvSpPr>
              <p:cNvPr id="8" name="椭圆 7">
                <a:extLst>
                  <a:ext uri="{FF2B5EF4-FFF2-40B4-BE49-F238E27FC236}">
                    <a16:creationId xmlns:a16="http://schemas.microsoft.com/office/drawing/2014/main" id="{91277EE2-EA18-4BDF-B62D-D227C779BA3D}"/>
                  </a:ext>
                </a:extLst>
              </p:cNvPr>
              <p:cNvSpPr>
                <a:spLocks noRot="1" noChangeAspect="1" noMove="1" noResize="1" noEditPoints="1" noAdjustHandles="1" noChangeArrowheads="1" noChangeShapeType="1" noTextEdit="1"/>
              </p:cNvSpPr>
              <p:nvPr/>
            </p:nvSpPr>
            <p:spPr>
              <a:xfrm>
                <a:off x="3141891" y="2742488"/>
                <a:ext cx="544285" cy="529799"/>
              </a:xfrm>
              <a:prstGeom prst="ellipse">
                <a:avLst/>
              </a:prstGeom>
              <a:blipFill>
                <a:blip r:embed="rId5"/>
                <a:stretch>
                  <a:fillRect/>
                </a:stretch>
              </a:blipFill>
              <a:ln>
                <a:solidFill>
                  <a:schemeClr val="tx1"/>
                </a:solidFill>
              </a:ln>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14895963-F266-4FFE-BDDF-08FEC3A65F08}"/>
              </a:ext>
            </a:extLst>
          </p:cNvPr>
          <p:cNvCxnSpPr>
            <a:stCxn id="2" idx="6"/>
            <a:endCxn id="6" idx="2"/>
          </p:cNvCxnSpPr>
          <p:nvPr/>
        </p:nvCxnSpPr>
        <p:spPr>
          <a:xfrm flipV="1">
            <a:off x="2040293" y="1535144"/>
            <a:ext cx="1125055" cy="691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4C47C304-624D-41B9-8838-9F8B7605AB19}"/>
              </a:ext>
            </a:extLst>
          </p:cNvPr>
          <p:cNvCxnSpPr>
            <a:cxnSpLocks/>
            <a:stCxn id="2" idx="6"/>
            <a:endCxn id="7" idx="2"/>
          </p:cNvCxnSpPr>
          <p:nvPr/>
        </p:nvCxnSpPr>
        <p:spPr>
          <a:xfrm>
            <a:off x="2040293" y="2226694"/>
            <a:ext cx="1109181" cy="18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6C70E2A-2550-4609-910E-2F7A4D0542ED}"/>
              </a:ext>
            </a:extLst>
          </p:cNvPr>
          <p:cNvCxnSpPr>
            <a:cxnSpLocks/>
            <a:stCxn id="2" idx="6"/>
            <a:endCxn id="8" idx="2"/>
          </p:cNvCxnSpPr>
          <p:nvPr/>
        </p:nvCxnSpPr>
        <p:spPr>
          <a:xfrm>
            <a:off x="2040293" y="2226694"/>
            <a:ext cx="1101598" cy="780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57711574-B997-4E01-89CD-0B7D905FB0E2}"/>
                  </a:ext>
                </a:extLst>
              </p:cNvPr>
              <p:cNvSpPr/>
              <p:nvPr/>
            </p:nvSpPr>
            <p:spPr>
              <a:xfrm>
                <a:off x="4124721" y="1934054"/>
                <a:ext cx="663053" cy="6226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𝑆𝑈𝑀</m:t>
                      </m:r>
                    </m:oMath>
                  </m:oMathPara>
                </a14:m>
                <a:endParaRPr lang="zh-CN" altLang="en-US" dirty="0"/>
              </a:p>
            </p:txBody>
          </p:sp>
        </mc:Choice>
        <mc:Fallback xmlns="">
          <p:sp>
            <p:nvSpPr>
              <p:cNvPr id="17" name="椭圆 16">
                <a:extLst>
                  <a:ext uri="{FF2B5EF4-FFF2-40B4-BE49-F238E27FC236}">
                    <a16:creationId xmlns:a16="http://schemas.microsoft.com/office/drawing/2014/main" id="{57711574-B997-4E01-89CD-0B7D905FB0E2}"/>
                  </a:ext>
                </a:extLst>
              </p:cNvPr>
              <p:cNvSpPr>
                <a:spLocks noRot="1" noChangeAspect="1" noMove="1" noResize="1" noEditPoints="1" noAdjustHandles="1" noChangeArrowheads="1" noChangeShapeType="1" noTextEdit="1"/>
              </p:cNvSpPr>
              <p:nvPr/>
            </p:nvSpPr>
            <p:spPr>
              <a:xfrm>
                <a:off x="4124721" y="1934054"/>
                <a:ext cx="663053" cy="622665"/>
              </a:xfrm>
              <a:prstGeom prst="ellipse">
                <a:avLst/>
              </a:prstGeom>
              <a:blipFill>
                <a:blip r:embed="rId6"/>
                <a:stretch>
                  <a:fillRect l="-2727"/>
                </a:stretch>
              </a:blipFill>
              <a:ln>
                <a:solidFill>
                  <a:schemeClr val="tx1"/>
                </a:solidFill>
              </a:ln>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115D21C9-FCA5-4553-9121-04A21976FCB6}"/>
              </a:ext>
            </a:extLst>
          </p:cNvPr>
          <p:cNvCxnSpPr>
            <a:cxnSpLocks/>
            <a:stCxn id="6" idx="6"/>
            <a:endCxn id="17" idx="2"/>
          </p:cNvCxnSpPr>
          <p:nvPr/>
        </p:nvCxnSpPr>
        <p:spPr>
          <a:xfrm>
            <a:off x="3709633" y="1535144"/>
            <a:ext cx="415088" cy="710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54CAD505-F651-4594-9E18-6F34ADCEC466}"/>
              </a:ext>
            </a:extLst>
          </p:cNvPr>
          <p:cNvCxnSpPr>
            <a:cxnSpLocks/>
            <a:stCxn id="7" idx="6"/>
            <a:endCxn id="17" idx="2"/>
          </p:cNvCxnSpPr>
          <p:nvPr/>
        </p:nvCxnSpPr>
        <p:spPr>
          <a:xfrm flipV="1">
            <a:off x="3693759" y="2245387"/>
            <a:ext cx="4309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958E92EB-7DD0-4675-904E-FCF318218D09}"/>
              </a:ext>
            </a:extLst>
          </p:cNvPr>
          <p:cNvCxnSpPr>
            <a:cxnSpLocks/>
            <a:stCxn id="8" idx="6"/>
            <a:endCxn id="17" idx="2"/>
          </p:cNvCxnSpPr>
          <p:nvPr/>
        </p:nvCxnSpPr>
        <p:spPr>
          <a:xfrm flipV="1">
            <a:off x="3686176" y="2245387"/>
            <a:ext cx="438545" cy="762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F16ADB85-090B-4B83-8A66-8EC287816B54}"/>
              </a:ext>
            </a:extLst>
          </p:cNvPr>
          <p:cNvCxnSpPr>
            <a:cxnSpLocks/>
            <a:stCxn id="17" idx="6"/>
          </p:cNvCxnSpPr>
          <p:nvPr/>
        </p:nvCxnSpPr>
        <p:spPr>
          <a:xfrm>
            <a:off x="4787774" y="2245387"/>
            <a:ext cx="415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矩形 29">
            <a:extLst>
              <a:ext uri="{FF2B5EF4-FFF2-40B4-BE49-F238E27FC236}">
                <a16:creationId xmlns:a16="http://schemas.microsoft.com/office/drawing/2014/main" id="{E7976109-727F-466E-94BC-6BA70A02DC5D}"/>
              </a:ext>
            </a:extLst>
          </p:cNvPr>
          <p:cNvSpPr/>
          <p:nvPr/>
        </p:nvSpPr>
        <p:spPr>
          <a:xfrm>
            <a:off x="5226319" y="1800043"/>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23CA700D-4831-4436-921A-3F31CE7FEDF0}"/>
              </a:ext>
            </a:extLst>
          </p:cNvPr>
          <p:cNvSpPr/>
          <p:nvPr/>
        </p:nvSpPr>
        <p:spPr>
          <a:xfrm>
            <a:off x="5236026" y="1800043"/>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33" name="文本框 32">
            <a:extLst>
              <a:ext uri="{FF2B5EF4-FFF2-40B4-BE49-F238E27FC236}">
                <a16:creationId xmlns:a16="http://schemas.microsoft.com/office/drawing/2014/main" id="{D93CFC98-2DED-469E-BFAB-DB7718E999CF}"/>
              </a:ext>
            </a:extLst>
          </p:cNvPr>
          <p:cNvSpPr txBox="1"/>
          <p:nvPr/>
        </p:nvSpPr>
        <p:spPr>
          <a:xfrm>
            <a:off x="5236026" y="1535143"/>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34" name="文本框 33">
            <a:extLst>
              <a:ext uri="{FF2B5EF4-FFF2-40B4-BE49-F238E27FC236}">
                <a16:creationId xmlns:a16="http://schemas.microsoft.com/office/drawing/2014/main" id="{624B07E9-473A-4DE6-835A-F143B4CBEB43}"/>
              </a:ext>
            </a:extLst>
          </p:cNvPr>
          <p:cNvSpPr txBox="1"/>
          <p:nvPr/>
        </p:nvSpPr>
        <p:spPr>
          <a:xfrm>
            <a:off x="3686176" y="1287910"/>
            <a:ext cx="1403350" cy="307777"/>
          </a:xfrm>
          <a:prstGeom prst="rect">
            <a:avLst/>
          </a:prstGeom>
          <a:noFill/>
        </p:spPr>
        <p:txBody>
          <a:bodyPr wrap="square" rtlCol="0">
            <a:spAutoFit/>
          </a:bodyPr>
          <a:lstStyle/>
          <a:p>
            <a:r>
              <a:rPr lang="en-US" altLang="zh-CN" sz="1400" dirty="0" err="1"/>
              <a:t>PIDcontorl</a:t>
            </a:r>
            <a:endParaRPr lang="zh-CN" altLang="en-US" sz="1400" dirty="0"/>
          </a:p>
        </p:txBody>
      </p:sp>
      <p:sp>
        <p:nvSpPr>
          <p:cNvPr id="35" name="文本框 34">
            <a:extLst>
              <a:ext uri="{FF2B5EF4-FFF2-40B4-BE49-F238E27FC236}">
                <a16:creationId xmlns:a16="http://schemas.microsoft.com/office/drawing/2014/main" id="{5EAB2B73-AB56-4002-8487-8C72636B2982}"/>
              </a:ext>
            </a:extLst>
          </p:cNvPr>
          <p:cNvSpPr txBox="1"/>
          <p:nvPr/>
        </p:nvSpPr>
        <p:spPr>
          <a:xfrm>
            <a:off x="3514993" y="881222"/>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1713002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96107939-B036-43B3-82C0-873049901041}"/>
              </a:ext>
            </a:extLst>
          </p:cNvPr>
          <p:cNvGraphicFramePr/>
          <p:nvPr>
            <p:extLst>
              <p:ext uri="{D42A27DB-BD31-4B8C-83A1-F6EECF244321}">
                <p14:modId xmlns:p14="http://schemas.microsoft.com/office/powerpoint/2010/main" val="3647828681"/>
              </p:ext>
            </p:extLst>
          </p:nvPr>
        </p:nvGraphicFramePr>
        <p:xfrm>
          <a:off x="1577910" y="57037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47079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a:extLst>
              <a:ext uri="{FF2B5EF4-FFF2-40B4-BE49-F238E27FC236}">
                <a16:creationId xmlns:a16="http://schemas.microsoft.com/office/drawing/2014/main" id="{D48C95B9-3CFC-4109-A757-8E574D890BA7}"/>
              </a:ext>
            </a:extLst>
          </p:cNvPr>
          <p:cNvGraphicFramePr/>
          <p:nvPr>
            <p:extLst>
              <p:ext uri="{D42A27DB-BD31-4B8C-83A1-F6EECF244321}">
                <p14:modId xmlns:p14="http://schemas.microsoft.com/office/powerpoint/2010/main" val="6354592"/>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930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23909</TotalTime>
  <Words>3965</Words>
  <Application>Microsoft Office PowerPoint</Application>
  <PresentationFormat>宽屏</PresentationFormat>
  <Paragraphs>371</Paragraphs>
  <Slides>42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-apple-system</vt:lpstr>
      <vt:lpstr>PingFang SC</vt:lpstr>
      <vt:lpstr>等线</vt:lpstr>
      <vt:lpstr>等线 Light</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hcdz</cp:lastModifiedBy>
  <cp:revision>172</cp:revision>
  <dcterms:created xsi:type="dcterms:W3CDTF">2022-11-14T04:49:02Z</dcterms:created>
  <dcterms:modified xsi:type="dcterms:W3CDTF">2023-04-16T03:43:42Z</dcterms:modified>
</cp:coreProperties>
</file>