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729" r:id="rId2"/>
  </p:sldMasterIdLst>
  <p:notesMasterIdLst>
    <p:notesMasterId r:id="rId15"/>
  </p:notesMasterIdLst>
  <p:sldIdLst>
    <p:sldId id="352" r:id="rId3"/>
    <p:sldId id="286" r:id="rId4"/>
    <p:sldId id="357" r:id="rId5"/>
    <p:sldId id="388" r:id="rId6"/>
    <p:sldId id="389" r:id="rId7"/>
    <p:sldId id="390" r:id="rId8"/>
    <p:sldId id="353" r:id="rId9"/>
    <p:sldId id="391" r:id="rId10"/>
    <p:sldId id="355" r:id="rId11"/>
    <p:sldId id="393" r:id="rId12"/>
    <p:sldId id="394" r:id="rId13"/>
    <p:sldId id="350" r:id="rId14"/>
  </p:sldIdLst>
  <p:sldSz cx="9001125" cy="5040313"/>
  <p:notesSz cx="6858000" cy="9144000"/>
  <p:custDataLst>
    <p:tags r:id="rId16"/>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753"/>
    <a:srgbClr val="FBD63C"/>
    <a:srgbClr val="F2F2F2"/>
    <a:srgbClr val="FBC10A"/>
    <a:srgbClr val="F9D740"/>
    <a:srgbClr val="323232"/>
    <a:srgbClr val="FDD938"/>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p:cViewPr varScale="1">
        <p:scale>
          <a:sx n="107" d="100"/>
          <a:sy n="107" d="100"/>
        </p:scale>
        <p:origin x="372" y="48"/>
      </p:cViewPr>
      <p:guideLst>
        <p:guide orient="horz" pos="1588"/>
        <p:guide pos="2835"/>
      </p:guideLst>
    </p:cSldViewPr>
  </p:slideViewPr>
  <p:notesTextViewPr>
    <p:cViewPr>
      <p:scale>
        <a:sx n="100" d="100"/>
        <a:sy n="100" d="100"/>
      </p:scale>
      <p:origin x="0" y="0"/>
    </p:cViewPr>
  </p:notesTextViewPr>
  <p:sorterViewPr>
    <p:cViewPr>
      <p:scale>
        <a:sx n="178" d="100"/>
        <a:sy n="17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2023/1/10</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60DD14-2602-4B17-924D-B6052F8E5B22}" type="slidenum">
              <a:rPr lang="zh-CN" altLang="en-US" smtClean="0"/>
              <a:t>2</a:t>
            </a:fld>
            <a:endParaRPr lang="zh-CN" altLang="en-US"/>
          </a:p>
        </p:txBody>
      </p:sp>
    </p:spTree>
    <p:extLst>
      <p:ext uri="{BB962C8B-B14F-4D97-AF65-F5344CB8AC3E}">
        <p14:creationId xmlns:p14="http://schemas.microsoft.com/office/powerpoint/2010/main" val="2264656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2D5E97-9CA9-4861-A1E4-423378A96E70}" type="slidenum">
              <a:rPr lang="zh-CN" altLang="en-US" smtClean="0"/>
              <a:t>11</a:t>
            </a:fld>
            <a:endParaRPr lang="zh-CN" altLang="en-US"/>
          </a:p>
        </p:txBody>
      </p:sp>
    </p:spTree>
    <p:extLst>
      <p:ext uri="{BB962C8B-B14F-4D97-AF65-F5344CB8AC3E}">
        <p14:creationId xmlns:p14="http://schemas.microsoft.com/office/powerpoint/2010/main" val="23092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91181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3</a:t>
            </a:fld>
            <a:endParaRPr lang="zh-CN" altLang="en-US"/>
          </a:p>
        </p:txBody>
      </p:sp>
    </p:spTree>
    <p:extLst>
      <p:ext uri="{BB962C8B-B14F-4D97-AF65-F5344CB8AC3E}">
        <p14:creationId xmlns:p14="http://schemas.microsoft.com/office/powerpoint/2010/main" val="173203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4</a:t>
            </a:fld>
            <a:endParaRPr lang="zh-CN" altLang="en-US"/>
          </a:p>
        </p:txBody>
      </p:sp>
    </p:spTree>
    <p:extLst>
      <p:ext uri="{BB962C8B-B14F-4D97-AF65-F5344CB8AC3E}">
        <p14:creationId xmlns:p14="http://schemas.microsoft.com/office/powerpoint/2010/main" val="371419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5</a:t>
            </a:fld>
            <a:endParaRPr lang="zh-CN" altLang="en-US"/>
          </a:p>
        </p:txBody>
      </p:sp>
    </p:spTree>
    <p:extLst>
      <p:ext uri="{BB962C8B-B14F-4D97-AF65-F5344CB8AC3E}">
        <p14:creationId xmlns:p14="http://schemas.microsoft.com/office/powerpoint/2010/main" val="3689429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87CAE1-DC6C-464D-9A6A-DEDBFF4474A6}" type="slidenum">
              <a:rPr lang="zh-CN" altLang="en-US" smtClean="0"/>
              <a:t>6</a:t>
            </a:fld>
            <a:endParaRPr lang="zh-CN" altLang="en-US"/>
          </a:p>
        </p:txBody>
      </p:sp>
    </p:spTree>
    <p:extLst>
      <p:ext uri="{BB962C8B-B14F-4D97-AF65-F5344CB8AC3E}">
        <p14:creationId xmlns:p14="http://schemas.microsoft.com/office/powerpoint/2010/main" val="160401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2D5E97-9CA9-4861-A1E4-423378A96E70}" type="slidenum">
              <a:rPr lang="zh-CN" altLang="en-US" smtClean="0"/>
              <a:t>7</a:t>
            </a:fld>
            <a:endParaRPr lang="zh-CN" altLang="en-US"/>
          </a:p>
        </p:txBody>
      </p:sp>
    </p:spTree>
    <p:extLst>
      <p:ext uri="{BB962C8B-B14F-4D97-AF65-F5344CB8AC3E}">
        <p14:creationId xmlns:p14="http://schemas.microsoft.com/office/powerpoint/2010/main" val="327172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2D5E97-9CA9-4861-A1E4-423378A96E70}" type="slidenum">
              <a:rPr lang="zh-CN" altLang="en-US" smtClean="0"/>
              <a:t>8</a:t>
            </a:fld>
            <a:endParaRPr lang="zh-CN" altLang="en-US"/>
          </a:p>
        </p:txBody>
      </p:sp>
    </p:spTree>
    <p:extLst>
      <p:ext uri="{BB962C8B-B14F-4D97-AF65-F5344CB8AC3E}">
        <p14:creationId xmlns:p14="http://schemas.microsoft.com/office/powerpoint/2010/main" val="1856798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2D5E97-9CA9-4861-A1E4-423378A96E70}" type="slidenum">
              <a:rPr lang="zh-CN" altLang="en-US" smtClean="0"/>
              <a:t>9</a:t>
            </a:fld>
            <a:endParaRPr lang="zh-CN" altLang="en-US"/>
          </a:p>
        </p:txBody>
      </p:sp>
    </p:spTree>
    <p:extLst>
      <p:ext uri="{BB962C8B-B14F-4D97-AF65-F5344CB8AC3E}">
        <p14:creationId xmlns:p14="http://schemas.microsoft.com/office/powerpoint/2010/main" val="681900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C2D5E97-9CA9-4861-A1E4-423378A96E70}" type="slidenum">
              <a:rPr lang="zh-CN" altLang="en-US" smtClean="0"/>
              <a:t>10</a:t>
            </a:fld>
            <a:endParaRPr lang="zh-CN" altLang="en-US"/>
          </a:p>
        </p:txBody>
      </p:sp>
    </p:spTree>
    <p:extLst>
      <p:ext uri="{BB962C8B-B14F-4D97-AF65-F5344CB8AC3E}">
        <p14:creationId xmlns:p14="http://schemas.microsoft.com/office/powerpoint/2010/main" val="2701091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50169" y="2856177"/>
            <a:ext cx="6300788" cy="1288080"/>
          </a:xfrm>
          <a:prstGeom prst="rect">
            <a:avLst/>
          </a:prstGeom>
        </p:spPr>
        <p:txBody>
          <a:bodyPr/>
          <a:lstStyle>
            <a:lvl1pPr marL="0" indent="0" algn="ctr">
              <a:buNone/>
              <a:defRPr>
                <a:solidFill>
                  <a:schemeClr val="tx1">
                    <a:tint val="75000"/>
                  </a:schemeClr>
                </a:solidFill>
                <a:ea typeface="思源黑体" panose="020B0500000000000000" pitchFamily="34" charset="-122"/>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5" name="页脚占位符 4"/>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a:prstGeom prst="rect">
            <a:avLst/>
          </a:prstGeom>
        </p:spPr>
        <p:txBody>
          <a:bodyPr anchor="b"/>
          <a:lstStyle>
            <a:lvl1pPr algn="l">
              <a:defRPr sz="1800" b="1">
                <a:ea typeface="思源黑体" panose="020B0500000000000000"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1764284" y="450361"/>
            <a:ext cx="5400675" cy="3024188"/>
          </a:xfrm>
          <a:prstGeom prst="rect">
            <a:avLst/>
          </a:prstGeom>
        </p:spPr>
        <p:txBody>
          <a:bodyPr/>
          <a:lstStyle>
            <a:lvl1pPr marL="0" indent="0">
              <a:buNone/>
              <a:defRPr sz="2800">
                <a:ea typeface="思源黑体" panose="020B0500000000000000" pitchFamily="34" charset="-122"/>
              </a:defRPr>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dirty="0"/>
          </a:p>
        </p:txBody>
      </p:sp>
      <p:sp>
        <p:nvSpPr>
          <p:cNvPr id="4" name="文本占位符 3"/>
          <p:cNvSpPr>
            <a:spLocks noGrp="1"/>
          </p:cNvSpPr>
          <p:nvPr>
            <p:ph type="body" sz="half" idx="2"/>
          </p:nvPr>
        </p:nvSpPr>
        <p:spPr>
          <a:xfrm>
            <a:off x="1764284" y="3944746"/>
            <a:ext cx="5400675" cy="591536"/>
          </a:xfrm>
          <a:prstGeom prst="rect">
            <a:avLst/>
          </a:prstGeom>
        </p:spPr>
        <p:txBody>
          <a:bodyPr/>
          <a:lstStyle>
            <a:lvl1pPr marL="0" indent="0">
              <a:buNone/>
              <a:defRPr sz="1200">
                <a:ea typeface="思源黑体" panose="020B0500000000000000" pitchFamily="34" charset="-122"/>
              </a:defRPr>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dirty="0"/>
              <a:t>单击此处编辑母版文本样式</a:t>
            </a:r>
          </a:p>
        </p:txBody>
      </p:sp>
      <p:sp>
        <p:nvSpPr>
          <p:cNvPr id="5" name="日期占位符 4"/>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6" name="页脚占位符 5"/>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0056" y="1176073"/>
            <a:ext cx="8101013" cy="3326374"/>
          </a:xfrm>
          <a:prstGeom prst="rect">
            <a:avLst/>
          </a:prstGeom>
        </p:spPr>
        <p:txBody>
          <a:bodyPr vert="eaVert"/>
          <a:lstStyle>
            <a:lvl1pPr>
              <a:defRPr>
                <a:ea typeface="思源黑体" panose="020B0500000000000000" pitchFamily="34" charset="-122"/>
              </a:defRPr>
            </a:lvl1pPr>
            <a:lvl2pPr>
              <a:defRPr>
                <a:ea typeface="思源黑体" panose="020B0500000000000000" pitchFamily="34" charset="-122"/>
              </a:defRPr>
            </a:lvl2pPr>
            <a:lvl3pPr>
              <a:defRPr>
                <a:ea typeface="思源黑体" panose="020B0500000000000000" pitchFamily="34" charset="-122"/>
              </a:defRPr>
            </a:lvl3pPr>
            <a:lvl4pPr>
              <a:defRPr>
                <a:ea typeface="思源黑体" panose="020B0500000000000000" pitchFamily="34" charset="-122"/>
              </a:defRPr>
            </a:lvl4pPr>
            <a:lvl5pPr>
              <a:defRPr>
                <a:ea typeface="思源黑体" panose="020B05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5" name="页脚占位符 4"/>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a:prstGeom prst="rect">
            <a:avLst/>
          </a:prstGeom>
        </p:spPr>
        <p:txBody>
          <a:bodyPr vert="eaVert"/>
          <a:lstStyle>
            <a:lvl1pPr>
              <a:defRPr>
                <a:ea typeface="思源黑体" panose="020B0500000000000000" pitchFamily="34"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0056" y="201847"/>
            <a:ext cx="5925741" cy="4300600"/>
          </a:xfrm>
          <a:prstGeom prst="rect">
            <a:avLst/>
          </a:prstGeom>
        </p:spPr>
        <p:txBody>
          <a:bodyPr vert="eaVert"/>
          <a:lstStyle>
            <a:lvl1pPr>
              <a:defRPr>
                <a:ea typeface="思源黑体" panose="020B0500000000000000" pitchFamily="34" charset="-122"/>
              </a:defRPr>
            </a:lvl1pPr>
            <a:lvl2pPr>
              <a:defRPr>
                <a:ea typeface="思源黑体" panose="020B0500000000000000" pitchFamily="34" charset="-122"/>
              </a:defRPr>
            </a:lvl2pPr>
            <a:lvl3pPr>
              <a:defRPr>
                <a:ea typeface="思源黑体" panose="020B0500000000000000" pitchFamily="34" charset="-122"/>
              </a:defRPr>
            </a:lvl3pPr>
            <a:lvl4pPr>
              <a:defRPr>
                <a:ea typeface="思源黑体" panose="020B0500000000000000" pitchFamily="34" charset="-122"/>
              </a:defRPr>
            </a:lvl4pPr>
            <a:lvl5pPr>
              <a:defRPr>
                <a:ea typeface="思源黑体" panose="020B05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5" name="页脚占位符 4"/>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0"/>
            <a:ext cx="9001125" cy="5040313"/>
          </a:xfrm>
          <a:prstGeom prst="rect">
            <a:avLst/>
          </a:prstGeom>
        </p:spPr>
        <p:txBody>
          <a:bodyPr/>
          <a:lstStyle>
            <a:lvl1pPr>
              <a:defRPr>
                <a:ea typeface="思源黑体" panose="020B0500000000000000" pitchFamily="34" charset="-122"/>
              </a:defRPr>
            </a:lvl1pPr>
          </a:lstStyle>
          <a:p>
            <a:endParaRPr lang="zh-CN" altLang="en-US" dirty="0"/>
          </a:p>
        </p:txBody>
      </p:sp>
    </p:spTree>
    <p:extLst>
      <p:ext uri="{BB962C8B-B14F-4D97-AF65-F5344CB8AC3E}">
        <p14:creationId xmlns:p14="http://schemas.microsoft.com/office/powerpoint/2010/main" val="295310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1" y="125672"/>
            <a:ext cx="9001124" cy="648072"/>
          </a:xfrm>
          <a:prstGeom prst="rect">
            <a:avLst/>
          </a:prstGeom>
          <a:solidFill>
            <a:srgbClr val="3D4753"/>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userDrawn="1"/>
        </p:nvSpPr>
        <p:spPr>
          <a:xfrm>
            <a:off x="0" y="0"/>
            <a:ext cx="1375380" cy="863974"/>
          </a:xfrm>
          <a:custGeom>
            <a:avLst/>
            <a:gdLst>
              <a:gd name="connsiteX0" fmla="*/ 0 w 1375380"/>
              <a:gd name="connsiteY0" fmla="*/ 0 h 863974"/>
              <a:gd name="connsiteX1" fmla="*/ 1375380 w 1375380"/>
              <a:gd name="connsiteY1" fmla="*/ 0 h 863974"/>
              <a:gd name="connsiteX2" fmla="*/ 1107591 w 1375380"/>
              <a:gd name="connsiteY2" fmla="*/ 863974 h 863974"/>
              <a:gd name="connsiteX3" fmla="*/ 0 w 1375380"/>
              <a:gd name="connsiteY3" fmla="*/ 863974 h 863974"/>
            </a:gdLst>
            <a:ahLst/>
            <a:cxnLst>
              <a:cxn ang="0">
                <a:pos x="connsiteX0" y="connsiteY0"/>
              </a:cxn>
              <a:cxn ang="0">
                <a:pos x="connsiteX1" y="connsiteY1"/>
              </a:cxn>
              <a:cxn ang="0">
                <a:pos x="connsiteX2" y="connsiteY2"/>
              </a:cxn>
              <a:cxn ang="0">
                <a:pos x="connsiteX3" y="connsiteY3"/>
              </a:cxn>
            </a:cxnLst>
            <a:rect l="l" t="t" r="r" b="b"/>
            <a:pathLst>
              <a:path w="1375380" h="863974">
                <a:moveTo>
                  <a:pt x="0" y="0"/>
                </a:moveTo>
                <a:lnTo>
                  <a:pt x="1375380" y="0"/>
                </a:lnTo>
                <a:lnTo>
                  <a:pt x="1107591" y="863974"/>
                </a:lnTo>
                <a:lnTo>
                  <a:pt x="0" y="863974"/>
                </a:lnTo>
                <a:close/>
              </a:path>
            </a:pathLst>
          </a:custGeom>
          <a:solidFill>
            <a:srgbClr val="FBD63C"/>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8172970" y="313308"/>
            <a:ext cx="851515" cy="369332"/>
          </a:xfrm>
          <a:prstGeom prst="rect">
            <a:avLst/>
          </a:prstGeom>
          <a:noFill/>
        </p:spPr>
        <p:txBody>
          <a:bodyPr wrap="none" rtlCol="0">
            <a:spAutoFit/>
          </a:bodyPr>
          <a:lstStyle/>
          <a:p>
            <a:r>
              <a:rPr lang="en-US" altLang="zh-CN" sz="1800" dirty="0">
                <a:solidFill>
                  <a:srgbClr val="F9D740"/>
                </a:solidFill>
                <a:latin typeface="+mj-lt"/>
                <a:ea typeface="思源黑体" panose="020B0500000000000000" pitchFamily="34" charset="-122"/>
              </a:rPr>
              <a:t>LOGO</a:t>
            </a:r>
            <a:endParaRPr lang="zh-CN" altLang="en-US" sz="1800" dirty="0">
              <a:solidFill>
                <a:srgbClr val="F9D740"/>
              </a:solidFill>
              <a:latin typeface="+mj-lt"/>
              <a:ea typeface="思源黑体" panose="020B0500000000000000" pitchFamily="34" charset="-122"/>
            </a:endParaRPr>
          </a:p>
        </p:txBody>
      </p:sp>
    </p:spTree>
    <p:extLst>
      <p:ext uri="{BB962C8B-B14F-4D97-AF65-F5344CB8AC3E}">
        <p14:creationId xmlns:p14="http://schemas.microsoft.com/office/powerpoint/2010/main" val="10058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804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849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774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071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3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内容占位符 2"/>
          <p:cNvSpPr>
            <a:spLocks noGrp="1"/>
          </p:cNvSpPr>
          <p:nvPr>
            <p:ph idx="1"/>
          </p:nvPr>
        </p:nvSpPr>
        <p:spPr>
          <a:xfrm>
            <a:off x="450056" y="1176073"/>
            <a:ext cx="8101013" cy="3326374"/>
          </a:xfrm>
          <a:prstGeom prst="rect">
            <a:avLst/>
          </a:prstGeom>
        </p:spPr>
        <p:txBody>
          <a:bodyPr/>
          <a:lstStyle>
            <a:lvl1pPr>
              <a:defRPr>
                <a:ea typeface="思源黑体" panose="020B0500000000000000" pitchFamily="34" charset="-122"/>
              </a:defRPr>
            </a:lvl1pPr>
            <a:lvl2pPr>
              <a:defRPr>
                <a:ea typeface="思源黑体" panose="020B0500000000000000" pitchFamily="34" charset="-122"/>
              </a:defRPr>
            </a:lvl2pPr>
            <a:lvl3pPr>
              <a:defRPr>
                <a:ea typeface="思源黑体" panose="020B0500000000000000" pitchFamily="34" charset="-122"/>
              </a:defRPr>
            </a:lvl3pPr>
            <a:lvl4pPr>
              <a:defRPr>
                <a:ea typeface="思源黑体" panose="020B0500000000000000" pitchFamily="34" charset="-122"/>
              </a:defRPr>
            </a:lvl4pPr>
            <a:lvl5pPr>
              <a:defRPr>
                <a:ea typeface="思源黑体" panose="020B0500000000000000"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5" name="页脚占位符 4"/>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519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726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847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310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2993265439"/>
      </p:ext>
    </p:extLst>
  </p:cSld>
  <p:clrMapOvr>
    <a:masterClrMapping/>
  </p:clrMapOvr>
  <p:transition spd="slow" advTm="3000">
    <p:fade/>
  </p:transition>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9001125" cy="5040313"/>
          </a:xfrm>
          <a:prstGeom prst="rect">
            <a:avLst/>
          </a:prstGeom>
          <a:solidFill>
            <a:srgbClr val="FCFC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2" dirty="0">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1267925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821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293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076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61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a:prstGeom prst="rect">
            <a:avLst/>
          </a:prstGeom>
        </p:spPr>
        <p:txBody>
          <a:bodyPr anchor="t"/>
          <a:lstStyle>
            <a:lvl1pPr algn="l">
              <a:defRPr sz="3500" b="1" cap="all">
                <a:ea typeface="思源黑体" panose="020B0500000000000000"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711027" y="2136300"/>
            <a:ext cx="7650956" cy="1102568"/>
          </a:xfrm>
          <a:prstGeom prst="rect">
            <a:avLst/>
          </a:prstGeom>
        </p:spPr>
        <p:txBody>
          <a:bodyPr anchor="b"/>
          <a:lstStyle>
            <a:lvl1pPr marL="0" indent="0">
              <a:buNone/>
              <a:defRPr sz="1800">
                <a:solidFill>
                  <a:schemeClr val="tx1">
                    <a:tint val="75000"/>
                  </a:schemeClr>
                </a:solidFill>
                <a:ea typeface="思源黑体" panose="020B0500000000000000" pitchFamily="34" charset="-122"/>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5" name="页脚占位符 4"/>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646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161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232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5398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80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lIns="80229" tIns="40115" rIns="80229" bIns="40115"/>
          <a:lstStyle/>
          <a:p>
            <a:r>
              <a:rPr lang="zh-CN" altLang="en-US"/>
              <a:t>单击此处编辑母版标题样式</a:t>
            </a:r>
          </a:p>
        </p:txBody>
      </p:sp>
      <p:sp>
        <p:nvSpPr>
          <p:cNvPr id="3" name="竖排文字占位符 2"/>
          <p:cNvSpPr>
            <a:spLocks noGrp="1"/>
          </p:cNvSpPr>
          <p:nvPr>
            <p:ph type="body" orient="vert" idx="1"/>
          </p:nvPr>
        </p:nvSpPr>
        <p:spPr>
          <a:xfrm>
            <a:off x="450056" y="1176073"/>
            <a:ext cx="8101013" cy="3326374"/>
          </a:xfrm>
          <a:prstGeom prst="rect">
            <a:avLst/>
          </a:prstGeom>
        </p:spPr>
        <p:txBody>
          <a:bodyPr vert="eaVert" lIns="80229" tIns="40115" rIns="80229" bIns="4011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0056" y="4671624"/>
            <a:ext cx="2100263" cy="268350"/>
          </a:xfrm>
          <a:prstGeom prst="rect">
            <a:avLst/>
          </a:prstGeom>
        </p:spPr>
        <p:txBody>
          <a:bodyPr lIns="80229" tIns="40115" rIns="80229" bIns="40115"/>
          <a:lstStyle/>
          <a:p>
            <a:fld id="{2E3AAC11-D570-4EA9-AFC0-30FB72BA45EB}" type="datetimeFigureOut">
              <a:rPr lang="zh-CN" altLang="en-US" smtClean="0">
                <a:solidFill>
                  <a:prstClr val="black"/>
                </a:solidFill>
              </a:rPr>
              <a:pPr/>
              <a:t>2023/1/10</a:t>
            </a:fld>
            <a:endParaRPr lang="zh-CN" altLang="en-US">
              <a:solidFill>
                <a:prstClr val="black"/>
              </a:solidFill>
            </a:endParaRPr>
          </a:p>
        </p:txBody>
      </p:sp>
      <p:sp>
        <p:nvSpPr>
          <p:cNvPr id="5" name="页脚占位符 4"/>
          <p:cNvSpPr>
            <a:spLocks noGrp="1"/>
          </p:cNvSpPr>
          <p:nvPr>
            <p:ph type="ftr" sz="quarter" idx="11"/>
          </p:nvPr>
        </p:nvSpPr>
        <p:spPr>
          <a:xfrm>
            <a:off x="3075385" y="4671624"/>
            <a:ext cx="2850356" cy="268350"/>
          </a:xfrm>
          <a:prstGeom prst="rect">
            <a:avLst/>
          </a:prstGeom>
        </p:spPr>
        <p:txBody>
          <a:bodyPr lIns="80229" tIns="40115" rIns="80229" bIns="40115"/>
          <a:lstStyle/>
          <a:p>
            <a:endParaRPr lang="zh-CN" altLang="en-US">
              <a:solidFill>
                <a:prstClr val="black"/>
              </a:solidFill>
            </a:endParaRPr>
          </a:p>
        </p:txBody>
      </p:sp>
      <p:sp>
        <p:nvSpPr>
          <p:cNvPr id="6" name="灯片编号占位符 5"/>
          <p:cNvSpPr>
            <a:spLocks noGrp="1"/>
          </p:cNvSpPr>
          <p:nvPr>
            <p:ph type="sldNum" sz="quarter" idx="12"/>
          </p:nvPr>
        </p:nvSpPr>
        <p:spPr>
          <a:xfrm>
            <a:off x="6450806" y="4671624"/>
            <a:ext cx="2100263" cy="268350"/>
          </a:xfrm>
          <a:prstGeom prst="rect">
            <a:avLst/>
          </a:prstGeom>
        </p:spPr>
        <p:txBody>
          <a:bodyPr lIns="80229" tIns="40115" rIns="80229" bIns="40115"/>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12859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a:prstGeom prst="rect">
            <a:avLst/>
          </a:prstGeom>
        </p:spPr>
        <p:txBody>
          <a:bodyPr vert="eaVert" lIns="80229" tIns="40115" rIns="80229" bIns="40115"/>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a:prstGeom prst="rect">
            <a:avLst/>
          </a:prstGeom>
        </p:spPr>
        <p:txBody>
          <a:bodyPr vert="eaVert" lIns="80229" tIns="40115" rIns="80229" bIns="4011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0056" y="4671624"/>
            <a:ext cx="2100263" cy="268350"/>
          </a:xfrm>
          <a:prstGeom prst="rect">
            <a:avLst/>
          </a:prstGeom>
        </p:spPr>
        <p:txBody>
          <a:bodyPr lIns="80229" tIns="40115" rIns="80229" bIns="40115"/>
          <a:lstStyle/>
          <a:p>
            <a:fld id="{2E3AAC11-D570-4EA9-AFC0-30FB72BA45EB}" type="datetimeFigureOut">
              <a:rPr lang="zh-CN" altLang="en-US" smtClean="0">
                <a:solidFill>
                  <a:prstClr val="black"/>
                </a:solidFill>
              </a:rPr>
              <a:pPr/>
              <a:t>2023/1/10</a:t>
            </a:fld>
            <a:endParaRPr lang="zh-CN" altLang="en-US">
              <a:solidFill>
                <a:prstClr val="black"/>
              </a:solidFill>
            </a:endParaRPr>
          </a:p>
        </p:txBody>
      </p:sp>
      <p:sp>
        <p:nvSpPr>
          <p:cNvPr id="5" name="页脚占位符 4"/>
          <p:cNvSpPr>
            <a:spLocks noGrp="1"/>
          </p:cNvSpPr>
          <p:nvPr>
            <p:ph type="ftr" sz="quarter" idx="11"/>
          </p:nvPr>
        </p:nvSpPr>
        <p:spPr>
          <a:xfrm>
            <a:off x="3075385" y="4671624"/>
            <a:ext cx="2850356" cy="268350"/>
          </a:xfrm>
          <a:prstGeom prst="rect">
            <a:avLst/>
          </a:prstGeom>
        </p:spPr>
        <p:txBody>
          <a:bodyPr lIns="80229" tIns="40115" rIns="80229" bIns="40115"/>
          <a:lstStyle/>
          <a:p>
            <a:endParaRPr lang="zh-CN" altLang="en-US">
              <a:solidFill>
                <a:prstClr val="black"/>
              </a:solidFill>
            </a:endParaRPr>
          </a:p>
        </p:txBody>
      </p:sp>
      <p:sp>
        <p:nvSpPr>
          <p:cNvPr id="6" name="灯片编号占位符 5"/>
          <p:cNvSpPr>
            <a:spLocks noGrp="1"/>
          </p:cNvSpPr>
          <p:nvPr>
            <p:ph type="sldNum" sz="quarter" idx="12"/>
          </p:nvPr>
        </p:nvSpPr>
        <p:spPr>
          <a:xfrm>
            <a:off x="6450806" y="4671624"/>
            <a:ext cx="2100263" cy="268350"/>
          </a:xfrm>
          <a:prstGeom prst="rect">
            <a:avLst/>
          </a:prstGeom>
        </p:spPr>
        <p:txBody>
          <a:bodyPr lIns="80229" tIns="40115" rIns="80229" bIns="40115"/>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932750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93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450056" y="1176073"/>
            <a:ext cx="3975497" cy="3326374"/>
          </a:xfrm>
          <a:prstGeom prst="rect">
            <a:avLst/>
          </a:prstGeom>
        </p:spPr>
        <p:txBody>
          <a:bodyPr/>
          <a:lstStyle>
            <a:lvl1pPr>
              <a:defRPr sz="2500">
                <a:ea typeface="思源黑体" panose="020B0500000000000000" pitchFamily="34" charset="-122"/>
              </a:defRPr>
            </a:lvl1pPr>
            <a:lvl2pPr>
              <a:defRPr sz="2100">
                <a:ea typeface="思源黑体" panose="020B0500000000000000" pitchFamily="34" charset="-122"/>
              </a:defRPr>
            </a:lvl2pPr>
            <a:lvl3pPr>
              <a:defRPr sz="1800">
                <a:ea typeface="思源黑体" panose="020B0500000000000000" pitchFamily="34" charset="-122"/>
              </a:defRPr>
            </a:lvl3pPr>
            <a:lvl4pPr>
              <a:defRPr sz="1600">
                <a:ea typeface="思源黑体" panose="020B0500000000000000" pitchFamily="34" charset="-122"/>
              </a:defRPr>
            </a:lvl4pPr>
            <a:lvl5pPr>
              <a:defRPr sz="1600">
                <a:ea typeface="思源黑体" panose="020B0500000000000000"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575572" y="1176073"/>
            <a:ext cx="3975497" cy="3326374"/>
          </a:xfrm>
          <a:prstGeom prst="rect">
            <a:avLst/>
          </a:prstGeom>
        </p:spPr>
        <p:txBody>
          <a:bodyPr/>
          <a:lstStyle>
            <a:lvl1pPr>
              <a:defRPr sz="2500">
                <a:ea typeface="思源黑体" panose="020B0500000000000000" pitchFamily="34" charset="-122"/>
              </a:defRPr>
            </a:lvl1pPr>
            <a:lvl2pPr>
              <a:defRPr sz="2100">
                <a:ea typeface="思源黑体" panose="020B0500000000000000" pitchFamily="34" charset="-122"/>
              </a:defRPr>
            </a:lvl2pPr>
            <a:lvl3pPr>
              <a:defRPr sz="1800">
                <a:ea typeface="思源黑体" panose="020B0500000000000000" pitchFamily="34" charset="-122"/>
              </a:defRPr>
            </a:lvl3pPr>
            <a:lvl4pPr>
              <a:defRPr sz="1600">
                <a:ea typeface="思源黑体" panose="020B0500000000000000" pitchFamily="34" charset="-122"/>
              </a:defRPr>
            </a:lvl4pPr>
            <a:lvl5pPr>
              <a:defRPr sz="1600">
                <a:ea typeface="思源黑体" panose="020B0500000000000000"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6" name="页脚占位符 5"/>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450056" y="1128237"/>
            <a:ext cx="3977060" cy="470195"/>
          </a:xfrm>
          <a:prstGeom prst="rect">
            <a:avLst/>
          </a:prstGeom>
        </p:spPr>
        <p:txBody>
          <a:bodyPr anchor="b"/>
          <a:lstStyle>
            <a:lvl1pPr marL="0" indent="0">
              <a:buNone/>
              <a:defRPr sz="2100" b="1">
                <a:ea typeface="思源黑体" panose="020B0500000000000000" pitchFamily="34" charset="-122"/>
              </a:defRPr>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dirty="0"/>
              <a:t>单击此处编辑母版文本样式</a:t>
            </a:r>
          </a:p>
        </p:txBody>
      </p:sp>
      <p:sp>
        <p:nvSpPr>
          <p:cNvPr id="4" name="内容占位符 3"/>
          <p:cNvSpPr>
            <a:spLocks noGrp="1"/>
          </p:cNvSpPr>
          <p:nvPr>
            <p:ph sz="half" idx="2"/>
          </p:nvPr>
        </p:nvSpPr>
        <p:spPr>
          <a:xfrm>
            <a:off x="450056" y="1598433"/>
            <a:ext cx="3977060" cy="2904014"/>
          </a:xfrm>
          <a:prstGeom prst="rect">
            <a:avLst/>
          </a:prstGeom>
        </p:spPr>
        <p:txBody>
          <a:bodyPr/>
          <a:lstStyle>
            <a:lvl1pPr>
              <a:defRPr sz="2100">
                <a:ea typeface="思源黑体" panose="020B0500000000000000" pitchFamily="34" charset="-122"/>
              </a:defRPr>
            </a:lvl1pPr>
            <a:lvl2pPr>
              <a:defRPr sz="1800">
                <a:ea typeface="思源黑体" panose="020B0500000000000000" pitchFamily="34" charset="-122"/>
              </a:defRPr>
            </a:lvl2pPr>
            <a:lvl3pPr>
              <a:defRPr sz="1600">
                <a:ea typeface="思源黑体" panose="020B0500000000000000" pitchFamily="34" charset="-122"/>
              </a:defRPr>
            </a:lvl3pPr>
            <a:lvl4pPr>
              <a:defRPr sz="1400">
                <a:ea typeface="思源黑体" panose="020B0500000000000000" pitchFamily="34" charset="-122"/>
              </a:defRPr>
            </a:lvl4pPr>
            <a:lvl5pPr>
              <a:defRPr sz="1400">
                <a:ea typeface="思源黑体" panose="020B0500000000000000" pitchFamily="34" charset="-122"/>
              </a:defRPr>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572447" y="1128237"/>
            <a:ext cx="3978622" cy="470195"/>
          </a:xfrm>
          <a:prstGeom prst="rect">
            <a:avLst/>
          </a:prstGeom>
        </p:spPr>
        <p:txBody>
          <a:bodyPr anchor="b"/>
          <a:lstStyle>
            <a:lvl1pPr marL="0" indent="0">
              <a:buNone/>
              <a:defRPr sz="2100" b="1">
                <a:ea typeface="思源黑体" panose="020B0500000000000000" pitchFamily="34" charset="-122"/>
              </a:defRPr>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dirty="0"/>
              <a:t>单击此处编辑母版文本样式</a:t>
            </a:r>
          </a:p>
        </p:txBody>
      </p:sp>
      <p:sp>
        <p:nvSpPr>
          <p:cNvPr id="6" name="内容占位符 5"/>
          <p:cNvSpPr>
            <a:spLocks noGrp="1"/>
          </p:cNvSpPr>
          <p:nvPr>
            <p:ph sz="quarter" idx="4"/>
          </p:nvPr>
        </p:nvSpPr>
        <p:spPr>
          <a:xfrm>
            <a:off x="4572447" y="1598433"/>
            <a:ext cx="3978622" cy="2904014"/>
          </a:xfrm>
          <a:prstGeom prst="rect">
            <a:avLst/>
          </a:prstGeom>
        </p:spPr>
        <p:txBody>
          <a:bodyPr/>
          <a:lstStyle>
            <a:lvl1pPr>
              <a:defRPr sz="2100">
                <a:ea typeface="思源黑体" panose="020B0500000000000000" pitchFamily="34" charset="-122"/>
              </a:defRPr>
            </a:lvl1pPr>
            <a:lvl2pPr>
              <a:defRPr sz="1800">
                <a:ea typeface="思源黑体" panose="020B0500000000000000" pitchFamily="34" charset="-122"/>
              </a:defRPr>
            </a:lvl2pPr>
            <a:lvl3pPr>
              <a:defRPr sz="1600">
                <a:ea typeface="思源黑体" panose="020B0500000000000000" pitchFamily="34" charset="-122"/>
              </a:defRPr>
            </a:lvl3pPr>
            <a:lvl4pPr>
              <a:defRPr sz="1400">
                <a:ea typeface="思源黑体" panose="020B0500000000000000" pitchFamily="34" charset="-122"/>
              </a:defRPr>
            </a:lvl4pPr>
            <a:lvl5pPr>
              <a:defRPr sz="1400">
                <a:ea typeface="思源黑体" panose="020B0500000000000000" pitchFamily="34" charset="-122"/>
              </a:defRPr>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8" name="页脚占位符 7"/>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450056" y="1128237"/>
            <a:ext cx="3977060" cy="470195"/>
          </a:xfrm>
          <a:prstGeom prst="rect">
            <a:avLst/>
          </a:prstGeom>
        </p:spPr>
        <p:txBody>
          <a:bodyPr anchor="b"/>
          <a:lstStyle>
            <a:lvl1pPr marL="0" indent="0">
              <a:buNone/>
              <a:defRPr sz="2100" b="1">
                <a:ea typeface="思源黑体" panose="020B0500000000000000" pitchFamily="34" charset="-122"/>
              </a:defRPr>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dirty="0"/>
              <a:t>单击此处编辑母版文本样式</a:t>
            </a:r>
          </a:p>
        </p:txBody>
      </p:sp>
      <p:sp>
        <p:nvSpPr>
          <p:cNvPr id="4" name="内容占位符 3"/>
          <p:cNvSpPr>
            <a:spLocks noGrp="1"/>
          </p:cNvSpPr>
          <p:nvPr>
            <p:ph sz="half" idx="2"/>
          </p:nvPr>
        </p:nvSpPr>
        <p:spPr>
          <a:xfrm>
            <a:off x="450056" y="1598433"/>
            <a:ext cx="3977060" cy="2904014"/>
          </a:xfrm>
          <a:prstGeom prst="rect">
            <a:avLst/>
          </a:prstGeom>
        </p:spPr>
        <p:txBody>
          <a:bodyPr/>
          <a:lstStyle>
            <a:lvl1pPr>
              <a:defRPr sz="2100">
                <a:ea typeface="思源黑体" panose="020B0500000000000000" pitchFamily="34" charset="-122"/>
              </a:defRPr>
            </a:lvl1pPr>
            <a:lvl2pPr>
              <a:defRPr sz="1800">
                <a:ea typeface="思源黑体" panose="020B0500000000000000" pitchFamily="34" charset="-122"/>
              </a:defRPr>
            </a:lvl2pPr>
            <a:lvl3pPr>
              <a:defRPr sz="1600">
                <a:ea typeface="思源黑体" panose="020B0500000000000000" pitchFamily="34" charset="-122"/>
              </a:defRPr>
            </a:lvl3pPr>
            <a:lvl4pPr>
              <a:defRPr sz="1400">
                <a:ea typeface="思源黑体" panose="020B0500000000000000" pitchFamily="34" charset="-122"/>
              </a:defRPr>
            </a:lvl4pPr>
            <a:lvl5pPr>
              <a:defRPr sz="1400">
                <a:ea typeface="思源黑体" panose="020B0500000000000000" pitchFamily="34" charset="-122"/>
              </a:defRPr>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572447" y="1128237"/>
            <a:ext cx="3978622" cy="470195"/>
          </a:xfrm>
          <a:prstGeom prst="rect">
            <a:avLst/>
          </a:prstGeom>
        </p:spPr>
        <p:txBody>
          <a:bodyPr anchor="b"/>
          <a:lstStyle>
            <a:lvl1pPr marL="0" indent="0">
              <a:buNone/>
              <a:defRPr sz="2100" b="1">
                <a:ea typeface="思源黑体" panose="020B0500000000000000" pitchFamily="34" charset="-122"/>
              </a:defRPr>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dirty="0"/>
              <a:t>单击此处编辑母版文本样式</a:t>
            </a:r>
          </a:p>
        </p:txBody>
      </p:sp>
      <p:sp>
        <p:nvSpPr>
          <p:cNvPr id="6" name="内容占位符 5"/>
          <p:cNvSpPr>
            <a:spLocks noGrp="1"/>
          </p:cNvSpPr>
          <p:nvPr>
            <p:ph sz="quarter" idx="4"/>
          </p:nvPr>
        </p:nvSpPr>
        <p:spPr>
          <a:xfrm>
            <a:off x="4572447" y="1598433"/>
            <a:ext cx="3978622" cy="2904014"/>
          </a:xfrm>
          <a:prstGeom prst="rect">
            <a:avLst/>
          </a:prstGeom>
        </p:spPr>
        <p:txBody>
          <a:bodyPr/>
          <a:lstStyle>
            <a:lvl1pPr>
              <a:defRPr sz="2100">
                <a:ea typeface="思源黑体" panose="020B0500000000000000" pitchFamily="34" charset="-122"/>
              </a:defRPr>
            </a:lvl1pPr>
            <a:lvl2pPr>
              <a:defRPr sz="1800">
                <a:ea typeface="思源黑体" panose="020B0500000000000000" pitchFamily="34" charset="-122"/>
              </a:defRPr>
            </a:lvl2pPr>
            <a:lvl3pPr>
              <a:defRPr sz="1600">
                <a:ea typeface="思源黑体" panose="020B0500000000000000" pitchFamily="34" charset="-122"/>
              </a:defRPr>
            </a:lvl3pPr>
            <a:lvl4pPr>
              <a:defRPr sz="1400">
                <a:ea typeface="思源黑体" panose="020B0500000000000000" pitchFamily="34" charset="-122"/>
              </a:defRPr>
            </a:lvl4pPr>
            <a:lvl5pPr>
              <a:defRPr sz="1400">
                <a:ea typeface="思源黑体" panose="020B0500000000000000" pitchFamily="34" charset="-122"/>
              </a:defRPr>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8" name="页脚占位符 7"/>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
        <p:nvSpPr>
          <p:cNvPr id="11" name="TextBox 10"/>
          <p:cNvSpPr txBox="1"/>
          <p:nvPr userDrawn="1"/>
        </p:nvSpPr>
        <p:spPr>
          <a:xfrm>
            <a:off x="684138" y="4921883"/>
            <a:ext cx="1800200"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57301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6" y="201846"/>
            <a:ext cx="8101013" cy="840052"/>
          </a:xfrm>
          <a:prstGeom prst="rect">
            <a:avLst/>
          </a:prstGeom>
        </p:spPr>
        <p:txBody>
          <a:bodyPr/>
          <a:lstStyle>
            <a:lvl1pPr>
              <a:defRPr>
                <a:ea typeface="思源黑体" panose="020B0500000000000000"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4" name="页脚占位符 3"/>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3" name="页脚占位符 2"/>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a:prstGeom prst="rect">
            <a:avLst/>
          </a:prstGeom>
        </p:spPr>
        <p:txBody>
          <a:bodyPr anchor="b"/>
          <a:lstStyle>
            <a:lvl1pPr algn="l">
              <a:defRPr sz="1800" b="1">
                <a:ea typeface="思源黑体" panose="020B0500000000000000" pitchFamily="34" charset="-122"/>
              </a:defRPr>
            </a:lvl1pPr>
          </a:lstStyle>
          <a:p>
            <a:r>
              <a:rPr lang="zh-CN" altLang="en-US" dirty="0"/>
              <a:t>单击此处编辑母版标题样式</a:t>
            </a:r>
          </a:p>
        </p:txBody>
      </p:sp>
      <p:sp>
        <p:nvSpPr>
          <p:cNvPr id="3" name="内容占位符 2"/>
          <p:cNvSpPr>
            <a:spLocks noGrp="1"/>
          </p:cNvSpPr>
          <p:nvPr>
            <p:ph idx="1"/>
          </p:nvPr>
        </p:nvSpPr>
        <p:spPr>
          <a:xfrm>
            <a:off x="3519190" y="200679"/>
            <a:ext cx="5031879" cy="4301768"/>
          </a:xfrm>
          <a:prstGeom prst="rect">
            <a:avLst/>
          </a:prstGeom>
        </p:spPr>
        <p:txBody>
          <a:bodyPr/>
          <a:lstStyle>
            <a:lvl1pPr>
              <a:defRPr sz="2800">
                <a:ea typeface="思源黑体" panose="020B0500000000000000" pitchFamily="34" charset="-122"/>
              </a:defRPr>
            </a:lvl1pPr>
            <a:lvl2pPr>
              <a:defRPr sz="2500">
                <a:ea typeface="思源黑体" panose="020B0500000000000000" pitchFamily="34" charset="-122"/>
              </a:defRPr>
            </a:lvl2pPr>
            <a:lvl3pPr>
              <a:defRPr sz="2100">
                <a:ea typeface="思源黑体" panose="020B0500000000000000" pitchFamily="34" charset="-122"/>
              </a:defRPr>
            </a:lvl3pPr>
            <a:lvl4pPr>
              <a:defRPr sz="1800">
                <a:ea typeface="思源黑体" panose="020B0500000000000000" pitchFamily="34" charset="-122"/>
              </a:defRPr>
            </a:lvl4pPr>
            <a:lvl5pPr>
              <a:defRPr sz="1800">
                <a:ea typeface="思源黑体" panose="020B0500000000000000"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0057" y="1054733"/>
            <a:ext cx="2961308" cy="3447714"/>
          </a:xfrm>
          <a:prstGeom prst="rect">
            <a:avLst/>
          </a:prstGeom>
        </p:spPr>
        <p:txBody>
          <a:bodyPr/>
          <a:lstStyle>
            <a:lvl1pPr marL="0" indent="0">
              <a:buNone/>
              <a:defRPr sz="1200">
                <a:ea typeface="思源黑体" panose="020B0500000000000000" pitchFamily="34" charset="-122"/>
              </a:defRPr>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dirty="0"/>
              <a:t>单击此处编辑母版文本样式</a:t>
            </a:r>
          </a:p>
        </p:txBody>
      </p:sp>
      <p:sp>
        <p:nvSpPr>
          <p:cNvPr id="5" name="日期占位符 4"/>
          <p:cNvSpPr>
            <a:spLocks noGrp="1"/>
          </p:cNvSpPr>
          <p:nvPr>
            <p:ph type="dt" sz="half" idx="10"/>
          </p:nvPr>
        </p:nvSpPr>
        <p:spPr>
          <a:xfrm>
            <a:off x="450056" y="4671624"/>
            <a:ext cx="2100263" cy="268350"/>
          </a:xfrm>
          <a:prstGeom prst="rect">
            <a:avLst/>
          </a:prstGeom>
        </p:spPr>
        <p:txBody>
          <a:bodyPr/>
          <a:lstStyle/>
          <a:p>
            <a:fld id="{530820CF-B880-4189-942D-D702A7CBA730}" type="datetimeFigureOut">
              <a:rPr lang="zh-CN" altLang="en-US" smtClean="0"/>
              <a:t>2023/1/10</a:t>
            </a:fld>
            <a:endParaRPr lang="zh-CN" altLang="en-US"/>
          </a:p>
        </p:txBody>
      </p:sp>
      <p:sp>
        <p:nvSpPr>
          <p:cNvPr id="6" name="页脚占位符 5"/>
          <p:cNvSpPr>
            <a:spLocks noGrp="1"/>
          </p:cNvSpPr>
          <p:nvPr>
            <p:ph type="ftr" sz="quarter" idx="11"/>
          </p:nvPr>
        </p:nvSpPr>
        <p:spPr>
          <a:xfrm>
            <a:off x="3075385" y="4671624"/>
            <a:ext cx="2850356" cy="268350"/>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0806" y="4671624"/>
            <a:ext cx="2100263" cy="268350"/>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22683" y="-1"/>
            <a:ext cx="9023807" cy="504031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728" r:id="rId6"/>
    <p:sldLayoutId id="2147483654" r:id="rId7"/>
    <p:sldLayoutId id="2147483655" r:id="rId8"/>
    <p:sldLayoutId id="2147483656" r:id="rId9"/>
    <p:sldLayoutId id="2147483657" r:id="rId10"/>
    <p:sldLayoutId id="2147483658" r:id="rId11"/>
    <p:sldLayoutId id="2147483659" r:id="rId12"/>
    <p:sldLayoutId id="2147483660" r:id="rId13"/>
    <p:sldLayoutId id="2147483697" r:id="rId14"/>
    <p:sldLayoutId id="2147483698" r:id="rId15"/>
    <p:sldLayoutId id="2147483700" r:id="rId16"/>
    <p:sldLayoutId id="2147483701" r:id="rId17"/>
    <p:sldLayoutId id="2147483702" r:id="rId18"/>
    <p:sldLayoutId id="2147483703" r:id="rId19"/>
    <p:sldLayoutId id="2147483704" r:id="rId20"/>
    <p:sldLayoutId id="2147483706" r:id="rId21"/>
    <p:sldLayoutId id="2147483707" r:id="rId22"/>
    <p:sldLayoutId id="2147483709" r:id="rId23"/>
    <p:sldLayoutId id="2147483711" r:id="rId24"/>
    <p:sldLayoutId id="2147483714" r:id="rId25"/>
    <p:sldLayoutId id="2147483715" r:id="rId26"/>
    <p:sldLayoutId id="2147483716" r:id="rId27"/>
    <p:sldLayoutId id="2147483718" r:id="rId28"/>
    <p:sldLayoutId id="2147483720" r:id="rId29"/>
    <p:sldLayoutId id="2147483721" r:id="rId30"/>
    <p:sldLayoutId id="2147483722" r:id="rId31"/>
    <p:sldLayoutId id="2147483723" r:id="rId32"/>
    <p:sldLayoutId id="2147483724" r:id="rId33"/>
    <p:sldLayoutId id="2147483726" r:id="rId34"/>
  </p:sldLayoutIdLst>
  <p:txStyles>
    <p:titleStyle>
      <a:lvl1pPr algn="ctr" defTabSz="802295" rtl="0" eaLnBrk="1" latinLnBrk="0" hangingPunct="1">
        <a:spcBef>
          <a:spcPct val="0"/>
        </a:spcBef>
        <a:buNone/>
        <a:defRPr sz="3900" kern="1200">
          <a:solidFill>
            <a:schemeClr val="tx1"/>
          </a:solidFill>
          <a:latin typeface="+mj-lt"/>
          <a:ea typeface="微软雅黑" panose="020B0503020204020204" pitchFamily="34" charset="-122"/>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61102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956" y="-9997"/>
            <a:ext cx="9000000" cy="5040313"/>
          </a:xfrm>
          <a:prstGeom prst="rect">
            <a:avLst/>
          </a:prstGeom>
          <a:solidFill>
            <a:srgbClr val="3D4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711087" y="771972"/>
            <a:ext cx="8290038" cy="3476376"/>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711087" y="4491157"/>
            <a:ext cx="1485218" cy="246221"/>
            <a:chOff x="3949562" y="4381222"/>
            <a:chExt cx="2704694" cy="448386"/>
          </a:xfrm>
        </p:grpSpPr>
        <p:sp>
          <p:nvSpPr>
            <p:cNvPr id="12" name="student-graduation-cap-shape_52041"/>
            <p:cNvSpPr>
              <a:spLocks noChangeAspect="1"/>
            </p:cNvSpPr>
            <p:nvPr/>
          </p:nvSpPr>
          <p:spPr bwMode="auto">
            <a:xfrm>
              <a:off x="3949562" y="4479116"/>
              <a:ext cx="176188" cy="212225"/>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i="0" u="none" strike="noStrike" kern="1200" cap="none" spc="0" normalizeH="0" baseline="0" noProof="0">
                <a:ln>
                  <a:noFill/>
                </a:ln>
                <a:solidFill>
                  <a:schemeClr val="bg1"/>
                </a:solidFill>
                <a:effectLst/>
                <a:uLnTx/>
                <a:uFillTx/>
                <a:cs typeface="+mn-ea"/>
                <a:sym typeface="+mn-lt"/>
              </a:endParaRPr>
            </a:p>
          </p:txBody>
        </p:sp>
        <p:sp>
          <p:nvSpPr>
            <p:cNvPr id="13" name="文本框 12"/>
            <p:cNvSpPr txBox="1"/>
            <p:nvPr/>
          </p:nvSpPr>
          <p:spPr>
            <a:xfrm>
              <a:off x="4131056" y="4381222"/>
              <a:ext cx="2523200" cy="4483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schemeClr val="bg1"/>
                  </a:solidFill>
                  <a:effectLst/>
                  <a:uLnTx/>
                  <a:uFillTx/>
                  <a:cs typeface="+mn-ea"/>
                  <a:sym typeface="+mn-lt"/>
                </a:rPr>
                <a:t>汇报人：</a:t>
              </a:r>
              <a:r>
                <a:rPr lang="zh-CN" altLang="en-US" sz="1000" dirty="0">
                  <a:solidFill>
                    <a:schemeClr val="bg1"/>
                  </a:solidFill>
                  <a:cs typeface="+mn-ea"/>
                  <a:sym typeface="+mn-lt"/>
                </a:rPr>
                <a:t>张金鹏</a:t>
              </a:r>
              <a:endParaRPr kumimoji="0" lang="zh-CN" altLang="en-US" sz="1000" i="0" u="none" strike="noStrike" kern="1200" cap="none" spc="0" normalizeH="0" baseline="0" noProof="0" dirty="0">
                <a:ln>
                  <a:noFill/>
                </a:ln>
                <a:solidFill>
                  <a:schemeClr val="bg1"/>
                </a:solidFill>
                <a:effectLst/>
                <a:uLnTx/>
                <a:uFillTx/>
                <a:cs typeface="+mn-ea"/>
                <a:sym typeface="+mn-lt"/>
              </a:endParaRPr>
            </a:p>
          </p:txBody>
        </p:sp>
      </p:grpSp>
      <p:grpSp>
        <p:nvGrpSpPr>
          <p:cNvPr id="14" name="组合 13"/>
          <p:cNvGrpSpPr/>
          <p:nvPr/>
        </p:nvGrpSpPr>
        <p:grpSpPr>
          <a:xfrm>
            <a:off x="2196306" y="4481350"/>
            <a:ext cx="1510270" cy="246221"/>
            <a:chOff x="5096604" y="4354541"/>
            <a:chExt cx="2750316" cy="448387"/>
          </a:xfrm>
        </p:grpSpPr>
        <p:sp>
          <p:nvSpPr>
            <p:cNvPr id="15" name="student-graduation-cap-shape_52041"/>
            <p:cNvSpPr>
              <a:spLocks noChangeAspect="1"/>
            </p:cNvSpPr>
            <p:nvPr/>
          </p:nvSpPr>
          <p:spPr bwMode="auto">
            <a:xfrm>
              <a:off x="5096604" y="4475699"/>
              <a:ext cx="192265" cy="19882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i="0" u="none" strike="noStrike" kern="1200" cap="none" spc="0" normalizeH="0" baseline="0" noProof="0">
                <a:ln>
                  <a:noFill/>
                </a:ln>
                <a:solidFill>
                  <a:schemeClr val="bg1"/>
                </a:solidFill>
                <a:effectLst/>
                <a:uLnTx/>
                <a:uFillTx/>
                <a:cs typeface="+mn-ea"/>
                <a:sym typeface="+mn-lt"/>
              </a:endParaRPr>
            </a:p>
          </p:txBody>
        </p:sp>
        <p:sp>
          <p:nvSpPr>
            <p:cNvPr id="16" name="文本框 15"/>
            <p:cNvSpPr txBox="1"/>
            <p:nvPr/>
          </p:nvSpPr>
          <p:spPr>
            <a:xfrm>
              <a:off x="5213115" y="4354541"/>
              <a:ext cx="2633805" cy="4483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00" dirty="0">
                  <a:solidFill>
                    <a:schemeClr val="bg1"/>
                  </a:solidFill>
                  <a:cs typeface="+mn-ea"/>
                  <a:sym typeface="+mn-lt"/>
                </a:rPr>
                <a:t> 汇报时间</a:t>
              </a:r>
              <a:r>
                <a:rPr kumimoji="0" lang="zh-CN" altLang="en-US" sz="1000" i="0" u="none" strike="noStrike" kern="1200" cap="none" spc="0" normalizeH="0" baseline="0" noProof="0" dirty="0">
                  <a:ln>
                    <a:noFill/>
                  </a:ln>
                  <a:solidFill>
                    <a:schemeClr val="bg1"/>
                  </a:solidFill>
                  <a:effectLst/>
                  <a:uLnTx/>
                  <a:uFillTx/>
                  <a:cs typeface="+mn-ea"/>
                  <a:sym typeface="+mn-lt"/>
                </a:rPr>
                <a:t>：</a:t>
              </a:r>
              <a:r>
                <a:rPr kumimoji="0" lang="en-US" altLang="zh-CN" sz="1000" i="0" u="none" strike="noStrike" kern="1200" cap="none" spc="0" normalizeH="0" baseline="0" noProof="0" dirty="0">
                  <a:ln>
                    <a:noFill/>
                  </a:ln>
                  <a:solidFill>
                    <a:schemeClr val="bg1"/>
                  </a:solidFill>
                  <a:effectLst/>
                  <a:uLnTx/>
                  <a:uFillTx/>
                  <a:cs typeface="+mn-ea"/>
                  <a:sym typeface="+mn-lt"/>
                </a:rPr>
                <a:t>2023.</a:t>
              </a:r>
              <a:r>
                <a:rPr lang="en-US" altLang="zh-CN" sz="1000" dirty="0">
                  <a:solidFill>
                    <a:schemeClr val="bg1"/>
                  </a:solidFill>
                  <a:cs typeface="+mn-ea"/>
                  <a:sym typeface="+mn-lt"/>
                </a:rPr>
                <a:t>1</a:t>
              </a:r>
              <a:r>
                <a:rPr kumimoji="0" lang="en-US" altLang="zh-CN" sz="1000" i="0" u="none" strike="noStrike" kern="1200" cap="none" spc="0" normalizeH="0" baseline="0" noProof="0" dirty="0">
                  <a:ln>
                    <a:noFill/>
                  </a:ln>
                  <a:solidFill>
                    <a:schemeClr val="bg1"/>
                  </a:solidFill>
                  <a:effectLst/>
                  <a:uLnTx/>
                  <a:uFillTx/>
                  <a:cs typeface="+mn-ea"/>
                  <a:sym typeface="+mn-lt"/>
                </a:rPr>
                <a:t>.</a:t>
              </a:r>
              <a:r>
                <a:rPr lang="en-US" altLang="zh-CN" sz="1000" dirty="0">
                  <a:solidFill>
                    <a:schemeClr val="bg1"/>
                  </a:solidFill>
                  <a:cs typeface="+mn-ea"/>
                  <a:sym typeface="+mn-lt"/>
                </a:rPr>
                <a:t>10</a:t>
              </a:r>
              <a:endParaRPr kumimoji="0" lang="zh-CN" altLang="en-US" sz="1000" i="0" u="none" strike="noStrike" kern="1200" cap="none" spc="0" normalizeH="0" baseline="0" noProof="0" dirty="0">
                <a:ln>
                  <a:noFill/>
                </a:ln>
                <a:solidFill>
                  <a:schemeClr val="bg1"/>
                </a:solidFill>
                <a:effectLst/>
                <a:uLnTx/>
                <a:uFillTx/>
                <a:cs typeface="+mn-ea"/>
                <a:sym typeface="+mn-lt"/>
              </a:endParaRPr>
            </a:p>
          </p:txBody>
        </p:sp>
      </p:grpSp>
      <p:sp>
        <p:nvSpPr>
          <p:cNvPr id="17" name="矩形 16"/>
          <p:cNvSpPr/>
          <p:nvPr/>
        </p:nvSpPr>
        <p:spPr>
          <a:xfrm>
            <a:off x="3200185" y="1528976"/>
            <a:ext cx="302979" cy="302979"/>
          </a:xfrm>
          <a:prstGeom prst="rect">
            <a:avLst/>
          </a:prstGeom>
          <a:noFill/>
          <a:ln w="28575">
            <a:solidFill>
              <a:srgbClr val="F9D740"/>
            </a:solidFill>
          </a:ln>
          <a:effectLst>
            <a:outerShdw blurRad="254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3382396" y="1726332"/>
            <a:ext cx="5614303" cy="1587647"/>
          </a:xfrm>
          <a:prstGeom prst="rect">
            <a:avLst/>
          </a:prstGeom>
          <a:solidFill>
            <a:srgbClr val="F9D740"/>
          </a:solidFill>
          <a:ln>
            <a:no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3503164" y="1982299"/>
            <a:ext cx="4521557" cy="338554"/>
          </a:xfrm>
          <a:prstGeom prst="rect">
            <a:avLst/>
          </a:prstGeom>
          <a:noFill/>
        </p:spPr>
        <p:txBody>
          <a:bodyPr wrap="square" rtlCol="0">
            <a:spAutoFit/>
          </a:bodyPr>
          <a:lstStyle/>
          <a:p>
            <a:pPr algn="dist"/>
            <a:r>
              <a:rPr lang="zh-CN" altLang="zh-CN" b="1" dirty="0"/>
              <a:t>基于神经网络的数据中心拥塞控制研究</a:t>
            </a:r>
            <a:endParaRPr lang="zh-CN" altLang="en-US" sz="4000" b="1" dirty="0">
              <a:effectLst>
                <a:outerShdw blurRad="38100" dist="38100" dir="2700000" algn="tl">
                  <a:srgbClr val="000000">
                    <a:alpha val="25000"/>
                  </a:srgbClr>
                </a:outerShdw>
              </a:effectLst>
              <a:cs typeface="+mn-ea"/>
              <a:sym typeface="+mn-lt"/>
            </a:endParaRPr>
          </a:p>
        </p:txBody>
      </p:sp>
      <p:sp>
        <p:nvSpPr>
          <p:cNvPr id="23" name="文本框 22">
            <a:extLst>
              <a:ext uri="{FF2B5EF4-FFF2-40B4-BE49-F238E27FC236}">
                <a16:creationId xmlns:a16="http://schemas.microsoft.com/office/drawing/2014/main" id="{E4A916AE-07FF-447B-9E3A-BFC509AE0B10}"/>
              </a:ext>
            </a:extLst>
          </p:cNvPr>
          <p:cNvSpPr txBox="1"/>
          <p:nvPr/>
        </p:nvSpPr>
        <p:spPr>
          <a:xfrm>
            <a:off x="3525932" y="2861597"/>
            <a:ext cx="392695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noProof="0" dirty="0">
                <a:ln>
                  <a:noFill/>
                </a:ln>
                <a:effectLst/>
                <a:uLnTx/>
                <a:uFillTx/>
                <a:cs typeface="+mn-ea"/>
                <a:sym typeface="+mn-lt"/>
              </a:rPr>
              <a:t>汇报人：</a:t>
            </a:r>
            <a:r>
              <a:rPr lang="zh-CN" altLang="en-US" sz="1400" dirty="0">
                <a:cs typeface="+mn-ea"/>
                <a:sym typeface="+mn-lt"/>
              </a:rPr>
              <a:t>张金鹏</a:t>
            </a:r>
            <a:r>
              <a:rPr lang="en-US" altLang="zh-CN" sz="1400" dirty="0">
                <a:cs typeface="+mn-ea"/>
                <a:sym typeface="+mn-lt"/>
              </a:rPr>
              <a:t> 2019011210014</a:t>
            </a:r>
            <a:endParaRPr kumimoji="0" lang="zh-CN" altLang="en-US" sz="1400" i="0" u="none" strike="noStrike" kern="1200" cap="none" spc="0" normalizeH="0" baseline="0" noProof="0" dirty="0">
              <a:ln>
                <a:noFill/>
              </a:ln>
              <a:effectLst/>
              <a:uLnTx/>
              <a:uFillTx/>
              <a:cs typeface="+mn-ea"/>
              <a:sym typeface="+mn-lt"/>
            </a:endParaRPr>
          </a:p>
        </p:txBody>
      </p:sp>
      <p:sp>
        <p:nvSpPr>
          <p:cNvPr id="19" name="文本框 18">
            <a:extLst>
              <a:ext uri="{FF2B5EF4-FFF2-40B4-BE49-F238E27FC236}">
                <a16:creationId xmlns:a16="http://schemas.microsoft.com/office/drawing/2014/main" id="{FEB0FC0E-54E5-4848-AE55-76645D861FB3}"/>
              </a:ext>
            </a:extLst>
          </p:cNvPr>
          <p:cNvSpPr txBox="1"/>
          <p:nvPr/>
        </p:nvSpPr>
        <p:spPr>
          <a:xfrm>
            <a:off x="3521506" y="2578486"/>
            <a:ext cx="392695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cs typeface="+mn-ea"/>
                <a:sym typeface="+mn-lt"/>
              </a:rPr>
              <a:t>指导老师</a:t>
            </a:r>
            <a:r>
              <a:rPr kumimoji="0" lang="zh-CN" altLang="en-US" sz="1400" i="0" u="none" strike="noStrike" kern="1200" cap="none" spc="0" normalizeH="0" baseline="0" noProof="0" dirty="0">
                <a:ln>
                  <a:noFill/>
                </a:ln>
                <a:effectLst/>
                <a:uLnTx/>
                <a:uFillTx/>
                <a:cs typeface="+mn-ea"/>
                <a:sym typeface="+mn-lt"/>
              </a:rPr>
              <a:t>：林蓉平</a:t>
            </a:r>
          </a:p>
        </p:txBody>
      </p:sp>
    </p:spTree>
    <p:extLst>
      <p:ext uri="{BB962C8B-B14F-4D97-AF65-F5344CB8AC3E}">
        <p14:creationId xmlns:p14="http://schemas.microsoft.com/office/powerpoint/2010/main" val="15886667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par>
                                    <p:cTn id="8" presetID="2" presetClass="entr" presetSubtype="2" fill="hold" grpId="0" nodeType="withEffect" p14:presetBounceEnd="40000">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14:bounceEnd="40000">
                                          <p:cBhvr additive="base">
                                            <p:cTn id="10" dur="10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11" dur="1000" fill="hold"/>
                                            <p:tgtEl>
                                              <p:spTgt spid="17"/>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14:presetBounceEnd="40000">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14:bounceEnd="40000">
                                          <p:cBhvr additive="base">
                                            <p:cTn id="14" dur="1000" fill="hold"/>
                                            <p:tgtEl>
                                              <p:spTgt spid="18"/>
                                            </p:tgtEl>
                                            <p:attrNameLst>
                                              <p:attrName>ppt_x</p:attrName>
                                            </p:attrNameLst>
                                          </p:cBhvr>
                                          <p:tavLst>
                                            <p:tav tm="0">
                                              <p:val>
                                                <p:strVal val="1+#ppt_w/2"/>
                                              </p:val>
                                            </p:tav>
                                            <p:tav tm="100000">
                                              <p:val>
                                                <p:strVal val="#ppt_x"/>
                                              </p:val>
                                            </p:tav>
                                          </p:tavLst>
                                        </p:anim>
                                        <p:anim calcmode="lin" valueType="num" p14:bounceEnd="40000">
                                          <p:cBhvr additive="base">
                                            <p:cTn id="15" dur="1000" fill="hold"/>
                                            <p:tgtEl>
                                              <p:spTgt spid="18"/>
                                            </p:tgtEl>
                                            <p:attrNameLst>
                                              <p:attrName>ppt_y</p:attrName>
                                            </p:attrNameLst>
                                          </p:cBhvr>
                                          <p:tavLst>
                                            <p:tav tm="0">
                                              <p:val>
                                                <p:strVal val="#ppt_y"/>
                                              </p:val>
                                            </p:tav>
                                            <p:tav tm="100000">
                                              <p:val>
                                                <p:strVal val="#ppt_y"/>
                                              </p:val>
                                            </p:tav>
                                          </p:tavLst>
                                        </p:anim>
                                      </p:childTnLst>
                                    </p:cTn>
                                  </p:par>
                                  <p:par>
                                    <p:cTn id="16" presetID="41" presetClass="entr" presetSubtype="0" fill="hold" grpId="0" nodeType="withEffect">
                                      <p:stCondLst>
                                        <p:cond delay="75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0"/>
                                            </p:tgtEl>
                                            <p:attrNameLst>
                                              <p:attrName>ppt_y</p:attrName>
                                            </p:attrNameLst>
                                          </p:cBhvr>
                                          <p:tavLst>
                                            <p:tav tm="0">
                                              <p:val>
                                                <p:strVal val="#ppt_y"/>
                                              </p:val>
                                            </p:tav>
                                            <p:tav tm="100000">
                                              <p:val>
                                                <p:strVal val="#ppt_y"/>
                                              </p:val>
                                            </p:tav>
                                          </p:tavLst>
                                        </p:anim>
                                        <p:anim calcmode="lin" valueType="num">
                                          <p:cBhvr>
                                            <p:cTn id="20"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0"/>
                                            </p:tgtEl>
                                          </p:cBhvr>
                                        </p:animEffect>
                                      </p:childTnLst>
                                    </p:cTn>
                                  </p:par>
                                </p:childTnLst>
                              </p:cTn>
                            </p:par>
                            <p:par>
                              <p:cTn id="23" fill="hold">
                                <p:stCondLst>
                                  <p:cond delay="2050"/>
                                </p:stCondLst>
                                <p:childTnLst>
                                  <p:par>
                                    <p:cTn id="24" presetID="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1000" fill="hold"/>
                                            <p:tgtEl>
                                              <p:spTgt spid="17"/>
                                            </p:tgtEl>
                                            <p:attrNameLst>
                                              <p:attrName>ppt_x</p:attrName>
                                            </p:attrNameLst>
                                          </p:cBhvr>
                                          <p:tavLst>
                                            <p:tav tm="0">
                                              <p:val>
                                                <p:strVal val="1+#ppt_w/2"/>
                                              </p:val>
                                            </p:tav>
                                            <p:tav tm="100000">
                                              <p:val>
                                                <p:strVal val="#ppt_x"/>
                                              </p:val>
                                            </p:tav>
                                          </p:tavLst>
                                        </p:anim>
                                        <p:anim calcmode="lin" valueType="num">
                                          <p:cBhvr additive="base">
                                            <p:cTn id="11" dur="1000" fill="hold"/>
                                            <p:tgtEl>
                                              <p:spTgt spid="17"/>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1000" fill="hold"/>
                                            <p:tgtEl>
                                              <p:spTgt spid="18"/>
                                            </p:tgtEl>
                                            <p:attrNameLst>
                                              <p:attrName>ppt_x</p:attrName>
                                            </p:attrNameLst>
                                          </p:cBhvr>
                                          <p:tavLst>
                                            <p:tav tm="0">
                                              <p:val>
                                                <p:strVal val="1+#ppt_w/2"/>
                                              </p:val>
                                            </p:tav>
                                            <p:tav tm="100000">
                                              <p:val>
                                                <p:strVal val="#ppt_x"/>
                                              </p:val>
                                            </p:tav>
                                          </p:tavLst>
                                        </p:anim>
                                        <p:anim calcmode="lin" valueType="num">
                                          <p:cBhvr additive="base">
                                            <p:cTn id="15" dur="1000" fill="hold"/>
                                            <p:tgtEl>
                                              <p:spTgt spid="18"/>
                                            </p:tgtEl>
                                            <p:attrNameLst>
                                              <p:attrName>ppt_y</p:attrName>
                                            </p:attrNameLst>
                                          </p:cBhvr>
                                          <p:tavLst>
                                            <p:tav tm="0">
                                              <p:val>
                                                <p:strVal val="#ppt_y"/>
                                              </p:val>
                                            </p:tav>
                                            <p:tav tm="100000">
                                              <p:val>
                                                <p:strVal val="#ppt_y"/>
                                              </p:val>
                                            </p:tav>
                                          </p:tavLst>
                                        </p:anim>
                                      </p:childTnLst>
                                    </p:cTn>
                                  </p:par>
                                  <p:par>
                                    <p:cTn id="16" presetID="41" presetClass="entr" presetSubtype="0" fill="hold" grpId="0" nodeType="withEffect">
                                      <p:stCondLst>
                                        <p:cond delay="750"/>
                                      </p:stCondLst>
                                      <p:iterate type="lt">
                                        <p:tmPct val="10000"/>
                                      </p:iterate>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0"/>
                                            </p:tgtEl>
                                            <p:attrNameLst>
                                              <p:attrName>ppt_y</p:attrName>
                                            </p:attrNameLst>
                                          </p:cBhvr>
                                          <p:tavLst>
                                            <p:tav tm="0">
                                              <p:val>
                                                <p:strVal val="#ppt_y"/>
                                              </p:val>
                                            </p:tav>
                                            <p:tav tm="100000">
                                              <p:val>
                                                <p:strVal val="#ppt_y"/>
                                              </p:val>
                                            </p:tav>
                                          </p:tavLst>
                                        </p:anim>
                                        <p:anim calcmode="lin" valueType="num">
                                          <p:cBhvr>
                                            <p:cTn id="20"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0"/>
                                            </p:tgtEl>
                                          </p:cBhvr>
                                        </p:animEffect>
                                      </p:childTnLst>
                                    </p:cTn>
                                  </p:par>
                                  <p:par>
                                    <p:cTn id="23" presetID="22" presetClass="entr" presetSubtype="8" fill="hold" grpId="0" nodeType="withEffect">
                                      <p:stCondLst>
                                        <p:cond delay="125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2050"/>
                                </p:stCondLst>
                                <p:childTnLst>
                                  <p:par>
                                    <p:cTn id="27" presetID="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20" grpId="0"/>
          <p:bldP spid="2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76422" y="143892"/>
            <a:ext cx="1627369" cy="573042"/>
          </a:xfrm>
          <a:prstGeom prst="rect">
            <a:avLst/>
          </a:prstGeom>
          <a:noFill/>
        </p:spPr>
        <p:txBody>
          <a:bodyPr wrap="none" rtlCol="0">
            <a:spAutoFit/>
          </a:bodyPr>
          <a:lstStyle/>
          <a:p>
            <a:pPr>
              <a:lnSpc>
                <a:spcPct val="130000"/>
              </a:lnSpc>
            </a:pPr>
            <a:r>
              <a:rPr lang="zh-CN" altLang="en-US" sz="2800" b="1" dirty="0">
                <a:solidFill>
                  <a:schemeClr val="bg1"/>
                </a:solidFill>
                <a:latin typeface="楷体" panose="02010609060101010101" pitchFamily="49" charset="-122"/>
                <a:ea typeface="楷体" panose="02010609060101010101" pitchFamily="49" charset="-122"/>
                <a:cs typeface="+mn-ea"/>
                <a:sym typeface="+mn-lt"/>
              </a:rPr>
              <a:t>研究进度</a:t>
            </a:r>
          </a:p>
        </p:txBody>
      </p:sp>
      <p:sp>
        <p:nvSpPr>
          <p:cNvPr id="17" name="文本框 16"/>
          <p:cNvSpPr txBox="1"/>
          <p:nvPr/>
        </p:nvSpPr>
        <p:spPr>
          <a:xfrm>
            <a:off x="252300" y="143892"/>
            <a:ext cx="697628"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04</a:t>
            </a:r>
            <a:endParaRPr lang="zh-CN" altLang="en-US" sz="3600" dirty="0">
              <a:solidFill>
                <a:schemeClr val="tx1">
                  <a:lumMod val="85000"/>
                  <a:lumOff val="15000"/>
                </a:schemeClr>
              </a:solidFill>
              <a:cs typeface="+mn-ea"/>
              <a:sym typeface="+mn-lt"/>
            </a:endParaRPr>
          </a:p>
        </p:txBody>
      </p:sp>
      <p:sp>
        <p:nvSpPr>
          <p:cNvPr id="18" name="文本框 17">
            <a:extLst>
              <a:ext uri="{FF2B5EF4-FFF2-40B4-BE49-F238E27FC236}">
                <a16:creationId xmlns:a16="http://schemas.microsoft.com/office/drawing/2014/main" id="{FD531149-0772-4204-8027-8C2256209037}"/>
              </a:ext>
            </a:extLst>
          </p:cNvPr>
          <p:cNvSpPr txBox="1"/>
          <p:nvPr/>
        </p:nvSpPr>
        <p:spPr>
          <a:xfrm>
            <a:off x="7970812" y="287908"/>
            <a:ext cx="1044179" cy="432048"/>
          </a:xfrm>
          <a:prstGeom prst="rect">
            <a:avLst/>
          </a:prstGeom>
          <a:solidFill>
            <a:srgbClr val="3D4753"/>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9CD9FABB-A07E-4820-A0B3-C255408D563A}"/>
              </a:ext>
            </a:extLst>
          </p:cNvPr>
          <p:cNvSpPr txBox="1"/>
          <p:nvPr/>
        </p:nvSpPr>
        <p:spPr>
          <a:xfrm>
            <a:off x="396106" y="1079996"/>
            <a:ext cx="5544616" cy="3293209"/>
          </a:xfrm>
          <a:prstGeom prst="rect">
            <a:avLst/>
          </a:prstGeom>
          <a:noFill/>
        </p:spPr>
        <p:txBody>
          <a:bodyPr wrap="square" rtlCol="0">
            <a:spAutoFit/>
          </a:bodyPr>
          <a:lstStyle/>
          <a:p>
            <a:r>
              <a:rPr lang="zh-CN" altLang="en-US" dirty="0"/>
              <a:t>研究进度：</a:t>
            </a:r>
            <a:endParaRPr lang="en-US" altLang="zh-CN" dirty="0"/>
          </a:p>
          <a:p>
            <a:r>
              <a:rPr lang="en-US" altLang="zh-CN" dirty="0"/>
              <a:t>1.</a:t>
            </a:r>
            <a:r>
              <a:rPr lang="zh-CN" altLang="en-US" dirty="0"/>
              <a:t>完成了拥塞控制算法的调研及相关文献的查阅</a:t>
            </a:r>
            <a:endParaRPr lang="en-US" altLang="zh-CN" dirty="0"/>
          </a:p>
          <a:p>
            <a:r>
              <a:rPr lang="en-US" altLang="zh-CN" dirty="0"/>
              <a:t>2.</a:t>
            </a:r>
            <a:r>
              <a:rPr lang="zh-CN" altLang="en-US" dirty="0"/>
              <a:t>初步完成了算法及系统框架设计</a:t>
            </a:r>
            <a:endParaRPr lang="en-US" altLang="zh-CN" dirty="0"/>
          </a:p>
          <a:p>
            <a:r>
              <a:rPr lang="en-US" altLang="zh-CN" dirty="0"/>
              <a:t>	2.1</a:t>
            </a:r>
            <a:r>
              <a:rPr lang="zh-CN" altLang="en-US" dirty="0"/>
              <a:t>算法框架</a:t>
            </a: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endParaRPr lang="en-US" altLang="zh-CN" dirty="0"/>
          </a:p>
          <a:p>
            <a:r>
              <a:rPr lang="en-US" altLang="zh-CN" dirty="0"/>
              <a:t>	</a:t>
            </a:r>
            <a:endParaRPr lang="zh-CN" altLang="en-US" dirty="0"/>
          </a:p>
        </p:txBody>
      </p:sp>
      <p:pic>
        <p:nvPicPr>
          <p:cNvPr id="7" name="图片 6">
            <a:extLst>
              <a:ext uri="{FF2B5EF4-FFF2-40B4-BE49-F238E27FC236}">
                <a16:creationId xmlns:a16="http://schemas.microsoft.com/office/drawing/2014/main" id="{99E6B6D8-EE96-47C7-9842-7F5DAD32139A}"/>
              </a:ext>
            </a:extLst>
          </p:cNvPr>
          <p:cNvPicPr>
            <a:picLocks noChangeAspect="1"/>
          </p:cNvPicPr>
          <p:nvPr/>
        </p:nvPicPr>
        <p:blipFill>
          <a:blip r:embed="rId3"/>
          <a:stretch>
            <a:fillRect/>
          </a:stretch>
        </p:blipFill>
        <p:spPr>
          <a:xfrm>
            <a:off x="1188194" y="2304132"/>
            <a:ext cx="7053655" cy="2069073"/>
          </a:xfrm>
          <a:prstGeom prst="rect">
            <a:avLst/>
          </a:prstGeom>
        </p:spPr>
      </p:pic>
    </p:spTree>
    <p:extLst>
      <p:ext uri="{BB962C8B-B14F-4D97-AF65-F5344CB8AC3E}">
        <p14:creationId xmlns:p14="http://schemas.microsoft.com/office/powerpoint/2010/main" val="4477529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76422" y="143892"/>
            <a:ext cx="1627369" cy="573042"/>
          </a:xfrm>
          <a:prstGeom prst="rect">
            <a:avLst/>
          </a:prstGeom>
          <a:noFill/>
        </p:spPr>
        <p:txBody>
          <a:bodyPr wrap="none" rtlCol="0">
            <a:spAutoFit/>
          </a:bodyPr>
          <a:lstStyle/>
          <a:p>
            <a:pPr>
              <a:lnSpc>
                <a:spcPct val="130000"/>
              </a:lnSpc>
            </a:pPr>
            <a:r>
              <a:rPr lang="zh-CN" altLang="en-US" sz="2800" b="1" dirty="0">
                <a:solidFill>
                  <a:schemeClr val="bg1"/>
                </a:solidFill>
                <a:latin typeface="楷体" panose="02010609060101010101" pitchFamily="49" charset="-122"/>
                <a:ea typeface="楷体" panose="02010609060101010101" pitchFamily="49" charset="-122"/>
                <a:cs typeface="+mn-ea"/>
                <a:sym typeface="+mn-lt"/>
              </a:rPr>
              <a:t>研究进度</a:t>
            </a:r>
          </a:p>
        </p:txBody>
      </p:sp>
      <p:sp>
        <p:nvSpPr>
          <p:cNvPr id="17" name="文本框 16"/>
          <p:cNvSpPr txBox="1"/>
          <p:nvPr/>
        </p:nvSpPr>
        <p:spPr>
          <a:xfrm>
            <a:off x="252300" y="143892"/>
            <a:ext cx="697628"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04</a:t>
            </a:r>
            <a:endParaRPr lang="zh-CN" altLang="en-US" sz="3600" dirty="0">
              <a:solidFill>
                <a:schemeClr val="tx1">
                  <a:lumMod val="85000"/>
                  <a:lumOff val="15000"/>
                </a:schemeClr>
              </a:solidFill>
              <a:cs typeface="+mn-ea"/>
              <a:sym typeface="+mn-lt"/>
            </a:endParaRPr>
          </a:p>
        </p:txBody>
      </p:sp>
      <p:sp>
        <p:nvSpPr>
          <p:cNvPr id="18" name="文本框 17">
            <a:extLst>
              <a:ext uri="{FF2B5EF4-FFF2-40B4-BE49-F238E27FC236}">
                <a16:creationId xmlns:a16="http://schemas.microsoft.com/office/drawing/2014/main" id="{FD531149-0772-4204-8027-8C2256209037}"/>
              </a:ext>
            </a:extLst>
          </p:cNvPr>
          <p:cNvSpPr txBox="1"/>
          <p:nvPr/>
        </p:nvSpPr>
        <p:spPr>
          <a:xfrm>
            <a:off x="7970812" y="287908"/>
            <a:ext cx="1044179" cy="432048"/>
          </a:xfrm>
          <a:prstGeom prst="rect">
            <a:avLst/>
          </a:prstGeom>
          <a:solidFill>
            <a:srgbClr val="3D4753"/>
          </a:solid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9CD9FABB-A07E-4820-A0B3-C255408D563A}"/>
              </a:ext>
            </a:extLst>
          </p:cNvPr>
          <p:cNvSpPr txBox="1"/>
          <p:nvPr/>
        </p:nvSpPr>
        <p:spPr>
          <a:xfrm>
            <a:off x="468114" y="1152004"/>
            <a:ext cx="5544616" cy="3539430"/>
          </a:xfrm>
          <a:prstGeom prst="rect">
            <a:avLst/>
          </a:prstGeom>
          <a:noFill/>
        </p:spPr>
        <p:txBody>
          <a:bodyPr wrap="square" rtlCol="0">
            <a:spAutoFit/>
          </a:bodyPr>
          <a:lstStyle/>
          <a:p>
            <a:r>
              <a:rPr lang="zh-CN" altLang="en-US" dirty="0"/>
              <a:t>研究进度：</a:t>
            </a:r>
            <a:endParaRPr lang="en-US" altLang="zh-CN" dirty="0"/>
          </a:p>
          <a:p>
            <a:r>
              <a:rPr lang="en-US" altLang="zh-CN" dirty="0"/>
              <a:t>	2.2</a:t>
            </a:r>
            <a:r>
              <a:rPr lang="zh-CN" altLang="en-US" dirty="0"/>
              <a:t>系统框架</a:t>
            </a:r>
            <a:endParaRPr lang="en-US" altLang="zh-CN" dirty="0"/>
          </a:p>
          <a:p>
            <a:endParaRPr lang="en-US" altLang="zh-CN" dirty="0"/>
          </a:p>
          <a:p>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endParaRPr lang="en-US" altLang="zh-CN" dirty="0"/>
          </a:p>
          <a:p>
            <a:endParaRPr lang="en-US" altLang="zh-CN" dirty="0"/>
          </a:p>
          <a:p>
            <a:r>
              <a:rPr lang="en-US" altLang="zh-CN" dirty="0"/>
              <a:t>3.</a:t>
            </a:r>
            <a:r>
              <a:rPr lang="zh-CN" altLang="en-US" dirty="0"/>
              <a:t>完成部分模块的代码实现</a:t>
            </a:r>
            <a:r>
              <a:rPr lang="en-US" altLang="zh-CN" dirty="0"/>
              <a:t>	</a:t>
            </a:r>
            <a:endParaRPr lang="zh-CN" altLang="en-US" dirty="0"/>
          </a:p>
        </p:txBody>
      </p:sp>
      <p:sp>
        <p:nvSpPr>
          <p:cNvPr id="2" name="AutoShape 2">
            <a:extLst>
              <a:ext uri="{FF2B5EF4-FFF2-40B4-BE49-F238E27FC236}">
                <a16:creationId xmlns:a16="http://schemas.microsoft.com/office/drawing/2014/main" id="{75EC1AE5-E584-4098-9E22-38692E1B0C84}"/>
              </a:ext>
            </a:extLst>
          </p:cNvPr>
          <p:cNvSpPr>
            <a:spLocks noChangeAspect="1" noChangeArrowheads="1"/>
          </p:cNvSpPr>
          <p:nvPr/>
        </p:nvSpPr>
        <p:spPr bwMode="auto">
          <a:xfrm>
            <a:off x="4348163" y="23669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C2CCE00E-6314-41BC-856E-9870EC71A67C}"/>
              </a:ext>
            </a:extLst>
          </p:cNvPr>
          <p:cNvPicPr>
            <a:picLocks noChangeAspect="1"/>
          </p:cNvPicPr>
          <p:nvPr/>
        </p:nvPicPr>
        <p:blipFill>
          <a:blip r:embed="rId3"/>
          <a:stretch>
            <a:fillRect/>
          </a:stretch>
        </p:blipFill>
        <p:spPr>
          <a:xfrm>
            <a:off x="1548234" y="1728068"/>
            <a:ext cx="5553116" cy="2466993"/>
          </a:xfrm>
          <a:prstGeom prst="rect">
            <a:avLst/>
          </a:prstGeom>
        </p:spPr>
      </p:pic>
    </p:spTree>
    <p:extLst>
      <p:ext uri="{BB962C8B-B14F-4D97-AF65-F5344CB8AC3E}">
        <p14:creationId xmlns:p14="http://schemas.microsoft.com/office/powerpoint/2010/main" val="18069253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9728" y="0"/>
            <a:ext cx="9001125" cy="5040313"/>
          </a:xfrm>
          <a:prstGeom prst="rect">
            <a:avLst/>
          </a:prstGeom>
          <a:solidFill>
            <a:srgbClr val="3D4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711087" y="771972"/>
            <a:ext cx="8290038" cy="3476376"/>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3" name="组合 42"/>
          <p:cNvGrpSpPr/>
          <p:nvPr/>
        </p:nvGrpSpPr>
        <p:grpSpPr>
          <a:xfrm>
            <a:off x="8365452" y="500405"/>
            <a:ext cx="360054" cy="53775"/>
            <a:chOff x="8237356" y="506062"/>
            <a:chExt cx="485954" cy="72579"/>
          </a:xfrm>
        </p:grpSpPr>
        <p:sp>
          <p:nvSpPr>
            <p:cNvPr id="40" name="椭圆 39"/>
            <p:cNvSpPr/>
            <p:nvPr/>
          </p:nvSpPr>
          <p:spPr>
            <a:xfrm>
              <a:off x="8237356" y="506062"/>
              <a:ext cx="76088" cy="72579"/>
            </a:xfrm>
            <a:prstGeom prst="ellipse">
              <a:avLst/>
            </a:prstGeom>
            <a:solidFill>
              <a:srgbClr val="F9D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1" name="椭圆 40"/>
            <p:cNvSpPr/>
            <p:nvPr/>
          </p:nvSpPr>
          <p:spPr>
            <a:xfrm>
              <a:off x="8442290" y="506062"/>
              <a:ext cx="76088" cy="725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42" name="椭圆 41"/>
            <p:cNvSpPr/>
            <p:nvPr/>
          </p:nvSpPr>
          <p:spPr>
            <a:xfrm>
              <a:off x="8647222" y="506062"/>
              <a:ext cx="76088" cy="72579"/>
            </a:xfrm>
            <a:prstGeom prst="ellipse">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grpSp>
        <p:nvGrpSpPr>
          <p:cNvPr id="44" name="组合 43"/>
          <p:cNvGrpSpPr/>
          <p:nvPr/>
        </p:nvGrpSpPr>
        <p:grpSpPr>
          <a:xfrm>
            <a:off x="711087" y="4491157"/>
            <a:ext cx="1413210" cy="246221"/>
            <a:chOff x="3949562" y="4381222"/>
            <a:chExt cx="2573562" cy="448386"/>
          </a:xfrm>
        </p:grpSpPr>
        <p:sp>
          <p:nvSpPr>
            <p:cNvPr id="45" name="student-graduation-cap-shape_52041"/>
            <p:cNvSpPr>
              <a:spLocks noChangeAspect="1"/>
            </p:cNvSpPr>
            <p:nvPr/>
          </p:nvSpPr>
          <p:spPr bwMode="auto">
            <a:xfrm>
              <a:off x="3949562" y="4479116"/>
              <a:ext cx="176188" cy="212225"/>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i="0" u="none" strike="noStrike" kern="1200" cap="none" spc="0" normalizeH="0" baseline="0" noProof="0">
                <a:ln>
                  <a:noFill/>
                </a:ln>
                <a:solidFill>
                  <a:schemeClr val="bg1"/>
                </a:solidFill>
                <a:effectLst/>
                <a:uLnTx/>
                <a:uFillTx/>
                <a:cs typeface="+mn-ea"/>
                <a:sym typeface="+mn-lt"/>
              </a:endParaRPr>
            </a:p>
          </p:txBody>
        </p:sp>
        <p:sp>
          <p:nvSpPr>
            <p:cNvPr id="46" name="文本框 45"/>
            <p:cNvSpPr txBox="1"/>
            <p:nvPr/>
          </p:nvSpPr>
          <p:spPr>
            <a:xfrm>
              <a:off x="4131056" y="4381222"/>
              <a:ext cx="2392068" cy="4483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i="0" u="none" strike="noStrike" kern="1200" cap="none" spc="0" normalizeH="0" baseline="0" noProof="0" dirty="0">
                  <a:ln>
                    <a:noFill/>
                  </a:ln>
                  <a:solidFill>
                    <a:schemeClr val="bg1"/>
                  </a:solidFill>
                  <a:effectLst/>
                  <a:uLnTx/>
                  <a:uFillTx/>
                  <a:cs typeface="+mn-ea"/>
                  <a:sym typeface="+mn-lt"/>
                </a:rPr>
                <a:t>汇报人：张金鹏</a:t>
              </a:r>
            </a:p>
          </p:txBody>
        </p:sp>
      </p:grpSp>
      <p:grpSp>
        <p:nvGrpSpPr>
          <p:cNvPr id="47" name="组合 46"/>
          <p:cNvGrpSpPr/>
          <p:nvPr/>
        </p:nvGrpSpPr>
        <p:grpSpPr>
          <a:xfrm>
            <a:off x="2196306" y="4481350"/>
            <a:ext cx="1510270" cy="246221"/>
            <a:chOff x="5096604" y="4354541"/>
            <a:chExt cx="2750316" cy="448387"/>
          </a:xfrm>
        </p:grpSpPr>
        <p:sp>
          <p:nvSpPr>
            <p:cNvPr id="48" name="student-graduation-cap-shape_52041"/>
            <p:cNvSpPr>
              <a:spLocks noChangeAspect="1"/>
            </p:cNvSpPr>
            <p:nvPr/>
          </p:nvSpPr>
          <p:spPr bwMode="auto">
            <a:xfrm>
              <a:off x="5096604" y="4475699"/>
              <a:ext cx="192265" cy="19882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50" i="0" u="none" strike="noStrike" kern="1200" cap="none" spc="0" normalizeH="0" baseline="0" noProof="0">
                <a:ln>
                  <a:noFill/>
                </a:ln>
                <a:solidFill>
                  <a:schemeClr val="bg1"/>
                </a:solidFill>
                <a:effectLst/>
                <a:uLnTx/>
                <a:uFillTx/>
                <a:cs typeface="+mn-ea"/>
                <a:sym typeface="+mn-lt"/>
              </a:endParaRPr>
            </a:p>
          </p:txBody>
        </p:sp>
        <p:sp>
          <p:nvSpPr>
            <p:cNvPr id="49" name="文本框 48"/>
            <p:cNvSpPr txBox="1"/>
            <p:nvPr/>
          </p:nvSpPr>
          <p:spPr>
            <a:xfrm>
              <a:off x="5213115" y="4354541"/>
              <a:ext cx="2633805" cy="448387"/>
            </a:xfrm>
            <a:prstGeom prst="rect">
              <a:avLst/>
            </a:prstGeom>
            <a:noFill/>
          </p:spPr>
          <p:txBody>
            <a:bodyPr wrap="square" rtlCol="0">
              <a:spAutoFit/>
            </a:bodyPr>
            <a:lstStyle/>
            <a:p>
              <a:pPr lvl="0" defTabSz="914400">
                <a:defRPr/>
              </a:pPr>
              <a:r>
                <a:rPr lang="zh-CN" altLang="en-US" sz="1000" dirty="0">
                  <a:solidFill>
                    <a:schemeClr val="bg1"/>
                  </a:solidFill>
                  <a:cs typeface="+mn-ea"/>
                  <a:sym typeface="+mn-lt"/>
                </a:rPr>
                <a:t> 汇报时间：</a:t>
              </a:r>
              <a:r>
                <a:rPr lang="en-US" altLang="zh-CN" sz="1000" dirty="0">
                  <a:solidFill>
                    <a:schemeClr val="bg1"/>
                  </a:solidFill>
                  <a:cs typeface="+mn-ea"/>
                  <a:sym typeface="+mn-lt"/>
                </a:rPr>
                <a:t>2023.1.10</a:t>
              </a:r>
              <a:endParaRPr lang="zh-CN" altLang="en-US" sz="1000" dirty="0">
                <a:solidFill>
                  <a:schemeClr val="bg1"/>
                </a:solidFill>
                <a:cs typeface="+mn-ea"/>
                <a:sym typeface="+mn-lt"/>
              </a:endParaRPr>
            </a:p>
          </p:txBody>
        </p:sp>
      </p:grpSp>
      <p:sp>
        <p:nvSpPr>
          <p:cNvPr id="50" name="矩形 49"/>
          <p:cNvSpPr/>
          <p:nvPr/>
        </p:nvSpPr>
        <p:spPr>
          <a:xfrm>
            <a:off x="3200185" y="1528976"/>
            <a:ext cx="302979" cy="302979"/>
          </a:xfrm>
          <a:prstGeom prst="rect">
            <a:avLst/>
          </a:prstGeom>
          <a:noFill/>
          <a:ln w="28575">
            <a:solidFill>
              <a:srgbClr val="F9D740"/>
            </a:solidFill>
          </a:ln>
          <a:effectLst>
            <a:outerShdw blurRad="254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3386822" y="1721343"/>
            <a:ext cx="5614303" cy="1587647"/>
          </a:xfrm>
          <a:prstGeom prst="rect">
            <a:avLst/>
          </a:prstGeom>
          <a:solidFill>
            <a:srgbClr val="F9D740"/>
          </a:solidFill>
          <a:ln>
            <a:no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nvSpPr>
        <p:spPr>
          <a:xfrm>
            <a:off x="3564458" y="1904459"/>
            <a:ext cx="4651132" cy="830997"/>
          </a:xfrm>
          <a:prstGeom prst="rect">
            <a:avLst/>
          </a:prstGeom>
          <a:noFill/>
        </p:spPr>
        <p:txBody>
          <a:bodyPr wrap="square" rtlCol="0">
            <a:spAutoFit/>
          </a:bodyPr>
          <a:lstStyle/>
          <a:p>
            <a:r>
              <a:rPr lang="en-US" altLang="zh-CN" sz="4800" b="1" dirty="0">
                <a:solidFill>
                  <a:schemeClr val="tx1">
                    <a:lumMod val="95000"/>
                    <a:lumOff val="5000"/>
                  </a:schemeClr>
                </a:solidFill>
                <a:cs typeface="+mn-ea"/>
                <a:sym typeface="+mn-lt"/>
              </a:rPr>
              <a:t>THANK YOU</a:t>
            </a:r>
            <a:endParaRPr lang="zh-CN" altLang="en-US" sz="4800" b="1" dirty="0">
              <a:solidFill>
                <a:schemeClr val="tx1">
                  <a:lumMod val="95000"/>
                  <a:lumOff val="5000"/>
                </a:schemeClr>
              </a:solidFill>
              <a:cs typeface="+mn-ea"/>
              <a:sym typeface="+mn-lt"/>
            </a:endParaRPr>
          </a:p>
        </p:txBody>
      </p:sp>
      <p:sp>
        <p:nvSpPr>
          <p:cNvPr id="33" name="文本框 32"/>
          <p:cNvSpPr txBox="1"/>
          <p:nvPr/>
        </p:nvSpPr>
        <p:spPr>
          <a:xfrm>
            <a:off x="3598861" y="2551236"/>
            <a:ext cx="2341861" cy="646331"/>
          </a:xfrm>
          <a:prstGeom prst="rect">
            <a:avLst/>
          </a:prstGeom>
          <a:noFill/>
        </p:spPr>
        <p:txBody>
          <a:bodyPr wrap="square" rtlCol="0">
            <a:spAutoFit/>
          </a:bodyPr>
          <a:lstStyle/>
          <a:p>
            <a:pPr algn="dist"/>
            <a:r>
              <a:rPr lang="zh-CN" altLang="en-US" sz="3600" b="1" dirty="0">
                <a:effectLst>
                  <a:outerShdw blurRad="38100" dist="38100" dir="2700000" algn="tl">
                    <a:srgbClr val="000000">
                      <a:alpha val="25000"/>
                    </a:srgbClr>
                  </a:outerShdw>
                </a:effectLst>
                <a:cs typeface="+mn-ea"/>
                <a:sym typeface="+mn-lt"/>
              </a:rPr>
              <a:t>谢谢观看</a:t>
            </a:r>
          </a:p>
        </p:txBody>
      </p:sp>
    </p:spTree>
    <p:extLst>
      <p:ext uri="{BB962C8B-B14F-4D97-AF65-F5344CB8AC3E}">
        <p14:creationId xmlns:p14="http://schemas.microsoft.com/office/powerpoint/2010/main" val="36963274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par>
                                    <p:cTn id="8" presetID="2" presetClass="entr" presetSubtype="2" fill="hold" grpId="0" nodeType="withEffect" p14:presetBounceEnd="40000">
                                      <p:stCondLst>
                                        <p:cond delay="0"/>
                                      </p:stCondLst>
                                      <p:childTnLst>
                                        <p:set>
                                          <p:cBhvr>
                                            <p:cTn id="9" dur="1" fill="hold">
                                              <p:stCondLst>
                                                <p:cond delay="0"/>
                                              </p:stCondLst>
                                            </p:cTn>
                                            <p:tgtEl>
                                              <p:spTgt spid="50"/>
                                            </p:tgtEl>
                                            <p:attrNameLst>
                                              <p:attrName>style.visibility</p:attrName>
                                            </p:attrNameLst>
                                          </p:cBhvr>
                                          <p:to>
                                            <p:strVal val="visible"/>
                                          </p:to>
                                        </p:set>
                                        <p:anim calcmode="lin" valueType="num" p14:bounceEnd="40000">
                                          <p:cBhvr additive="base">
                                            <p:cTn id="10" dur="100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11" dur="1000" fill="hold"/>
                                            <p:tgtEl>
                                              <p:spTgt spid="50"/>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14:presetBounceEnd="40000">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14:bounceEnd="40000">
                                          <p:cBhvr additive="base">
                                            <p:cTn id="14" dur="1000" fill="hold"/>
                                            <p:tgtEl>
                                              <p:spTgt spid="31"/>
                                            </p:tgtEl>
                                            <p:attrNameLst>
                                              <p:attrName>ppt_x</p:attrName>
                                            </p:attrNameLst>
                                          </p:cBhvr>
                                          <p:tavLst>
                                            <p:tav tm="0">
                                              <p:val>
                                                <p:strVal val="1+#ppt_w/2"/>
                                              </p:val>
                                            </p:tav>
                                            <p:tav tm="100000">
                                              <p:val>
                                                <p:strVal val="#ppt_x"/>
                                              </p:val>
                                            </p:tav>
                                          </p:tavLst>
                                        </p:anim>
                                        <p:anim calcmode="lin" valueType="num" p14:bounceEnd="40000">
                                          <p:cBhvr additive="base">
                                            <p:cTn id="15" dur="1000" fill="hold"/>
                                            <p:tgtEl>
                                              <p:spTgt spid="3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1+#ppt_w/2"/>
                                              </p:val>
                                            </p:tav>
                                            <p:tav tm="100000">
                                              <p:val>
                                                <p:strVal val="#ppt_x"/>
                                              </p:val>
                                            </p:tav>
                                          </p:tavLst>
                                        </p:anim>
                                        <p:anim calcmode="lin" valueType="num">
                                          <p:cBhvr additive="base">
                                            <p:cTn id="19" dur="500" fill="hold"/>
                                            <p:tgtEl>
                                              <p:spTgt spid="43"/>
                                            </p:tgtEl>
                                            <p:attrNameLst>
                                              <p:attrName>ppt_y</p:attrName>
                                            </p:attrNameLst>
                                          </p:cBhvr>
                                          <p:tavLst>
                                            <p:tav tm="0">
                                              <p:val>
                                                <p:strVal val="#ppt_y"/>
                                              </p:val>
                                            </p:tav>
                                            <p:tav tm="100000">
                                              <p:val>
                                                <p:strVal val="#ppt_y"/>
                                              </p:val>
                                            </p:tav>
                                          </p:tavLst>
                                        </p:anim>
                                      </p:childTnLst>
                                    </p:cTn>
                                  </p:par>
                                  <p:par>
                                    <p:cTn id="20" presetID="41" presetClass="entr" presetSubtype="0" fill="hold" grpId="0" nodeType="withEffect">
                                      <p:stCondLst>
                                        <p:cond delay="750"/>
                                      </p:stCondLst>
                                      <p:iterate type="lt">
                                        <p:tmPct val="10000"/>
                                      </p:iterate>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3"/>
                                            </p:tgtEl>
                                            <p:attrNameLst>
                                              <p:attrName>ppt_y</p:attrName>
                                            </p:attrNameLst>
                                          </p:cBhvr>
                                          <p:tavLst>
                                            <p:tav tm="0">
                                              <p:val>
                                                <p:strVal val="#ppt_y"/>
                                              </p:val>
                                            </p:tav>
                                            <p:tav tm="100000">
                                              <p:val>
                                                <p:strVal val="#ppt_y"/>
                                              </p:val>
                                            </p:tav>
                                          </p:tavLst>
                                        </p:anim>
                                        <p:anim calcmode="lin" valueType="num">
                                          <p:cBhvr>
                                            <p:cTn id="24"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3"/>
                                            </p:tgtEl>
                                          </p:cBhvr>
                                        </p:animEffect>
                                      </p:childTnLst>
                                    </p:cTn>
                                  </p:par>
                                  <p:par>
                                    <p:cTn id="27" presetID="42" presetClass="entr" presetSubtype="0" fill="hold" grpId="0" nodeType="withEffect">
                                      <p:stCondLst>
                                        <p:cond delay="5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2" presetClass="entr" presetSubtype="8"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0-#ppt_w/2"/>
                                              </p:val>
                                            </p:tav>
                                            <p:tav tm="100000">
                                              <p:val>
                                                <p:strVal val="#ppt_x"/>
                                              </p:val>
                                            </p:tav>
                                          </p:tavLst>
                                        </p:anim>
                                        <p:anim calcmode="lin" valueType="num">
                                          <p:cBhvr additive="base">
                                            <p:cTn id="36" dur="500" fill="hold"/>
                                            <p:tgtEl>
                                              <p:spTgt spid="4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1+#ppt_w/2"/>
                                              </p:val>
                                            </p:tav>
                                            <p:tav tm="100000">
                                              <p:val>
                                                <p:strVal val="#ppt_x"/>
                                              </p:val>
                                            </p:tav>
                                          </p:tavLst>
                                        </p:anim>
                                        <p:anim calcmode="lin" valueType="num">
                                          <p:cBhvr additive="base">
                                            <p:cTn id="4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0" grpId="0" animBg="1"/>
          <p:bldP spid="31" grpId="0" animBg="1"/>
          <p:bldP spid="32"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strips(downRight)">
                                          <p:cBhvr>
                                            <p:cTn id="7" dur="500"/>
                                            <p:tgtEl>
                                              <p:spTgt spid="30"/>
                                            </p:tgtEl>
                                          </p:cBhvr>
                                        </p:animEffect>
                                      </p:childTnLst>
                                    </p:cTn>
                                  </p:par>
                                  <p:par>
                                    <p:cTn id="8" presetID="2" presetClass="entr" presetSubtype="2"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 calcmode="lin" valueType="num">
                                          <p:cBhvr additive="base">
                                            <p:cTn id="10" dur="1000" fill="hold"/>
                                            <p:tgtEl>
                                              <p:spTgt spid="50"/>
                                            </p:tgtEl>
                                            <p:attrNameLst>
                                              <p:attrName>ppt_x</p:attrName>
                                            </p:attrNameLst>
                                          </p:cBhvr>
                                          <p:tavLst>
                                            <p:tav tm="0">
                                              <p:val>
                                                <p:strVal val="1+#ppt_w/2"/>
                                              </p:val>
                                            </p:tav>
                                            <p:tav tm="100000">
                                              <p:val>
                                                <p:strVal val="#ppt_x"/>
                                              </p:val>
                                            </p:tav>
                                          </p:tavLst>
                                        </p:anim>
                                        <p:anim calcmode="lin" valueType="num">
                                          <p:cBhvr additive="base">
                                            <p:cTn id="11" dur="1000" fill="hold"/>
                                            <p:tgtEl>
                                              <p:spTgt spid="50"/>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1000" fill="hold"/>
                                            <p:tgtEl>
                                              <p:spTgt spid="31"/>
                                            </p:tgtEl>
                                            <p:attrNameLst>
                                              <p:attrName>ppt_x</p:attrName>
                                            </p:attrNameLst>
                                          </p:cBhvr>
                                          <p:tavLst>
                                            <p:tav tm="0">
                                              <p:val>
                                                <p:strVal val="1+#ppt_w/2"/>
                                              </p:val>
                                            </p:tav>
                                            <p:tav tm="100000">
                                              <p:val>
                                                <p:strVal val="#ppt_x"/>
                                              </p:val>
                                            </p:tav>
                                          </p:tavLst>
                                        </p:anim>
                                        <p:anim calcmode="lin" valueType="num">
                                          <p:cBhvr additive="base">
                                            <p:cTn id="15" dur="1000" fill="hold"/>
                                            <p:tgtEl>
                                              <p:spTgt spid="31"/>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1+#ppt_w/2"/>
                                              </p:val>
                                            </p:tav>
                                            <p:tav tm="100000">
                                              <p:val>
                                                <p:strVal val="#ppt_x"/>
                                              </p:val>
                                            </p:tav>
                                          </p:tavLst>
                                        </p:anim>
                                        <p:anim calcmode="lin" valueType="num">
                                          <p:cBhvr additive="base">
                                            <p:cTn id="19" dur="500" fill="hold"/>
                                            <p:tgtEl>
                                              <p:spTgt spid="43"/>
                                            </p:tgtEl>
                                            <p:attrNameLst>
                                              <p:attrName>ppt_y</p:attrName>
                                            </p:attrNameLst>
                                          </p:cBhvr>
                                          <p:tavLst>
                                            <p:tav tm="0">
                                              <p:val>
                                                <p:strVal val="#ppt_y"/>
                                              </p:val>
                                            </p:tav>
                                            <p:tav tm="100000">
                                              <p:val>
                                                <p:strVal val="#ppt_y"/>
                                              </p:val>
                                            </p:tav>
                                          </p:tavLst>
                                        </p:anim>
                                      </p:childTnLst>
                                    </p:cTn>
                                  </p:par>
                                  <p:par>
                                    <p:cTn id="20" presetID="41" presetClass="entr" presetSubtype="0" fill="hold" grpId="0" nodeType="withEffect">
                                      <p:stCondLst>
                                        <p:cond delay="750"/>
                                      </p:stCondLst>
                                      <p:iterate type="lt">
                                        <p:tmPct val="10000"/>
                                      </p:iterate>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3"/>
                                            </p:tgtEl>
                                            <p:attrNameLst>
                                              <p:attrName>ppt_y</p:attrName>
                                            </p:attrNameLst>
                                          </p:cBhvr>
                                          <p:tavLst>
                                            <p:tav tm="0">
                                              <p:val>
                                                <p:strVal val="#ppt_y"/>
                                              </p:val>
                                            </p:tav>
                                            <p:tav tm="100000">
                                              <p:val>
                                                <p:strVal val="#ppt_y"/>
                                              </p:val>
                                            </p:tav>
                                          </p:tavLst>
                                        </p:anim>
                                        <p:anim calcmode="lin" valueType="num">
                                          <p:cBhvr>
                                            <p:cTn id="24"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3"/>
                                            </p:tgtEl>
                                          </p:cBhvr>
                                        </p:animEffect>
                                      </p:childTnLst>
                                    </p:cTn>
                                  </p:par>
                                  <p:par>
                                    <p:cTn id="27" presetID="42" presetClass="entr" presetSubtype="0" fill="hold" grpId="0" nodeType="withEffect">
                                      <p:stCondLst>
                                        <p:cond delay="5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2" presetClass="entr" presetSubtype="8"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0-#ppt_w/2"/>
                                              </p:val>
                                            </p:tav>
                                            <p:tav tm="100000">
                                              <p:val>
                                                <p:strVal val="#ppt_x"/>
                                              </p:val>
                                            </p:tav>
                                          </p:tavLst>
                                        </p:anim>
                                        <p:anim calcmode="lin" valueType="num">
                                          <p:cBhvr additive="base">
                                            <p:cTn id="36" dur="500" fill="hold"/>
                                            <p:tgtEl>
                                              <p:spTgt spid="4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1+#ppt_w/2"/>
                                              </p:val>
                                            </p:tav>
                                            <p:tav tm="100000">
                                              <p:val>
                                                <p:strVal val="#ppt_x"/>
                                              </p:val>
                                            </p:tav>
                                          </p:tavLst>
                                        </p:anim>
                                        <p:anim calcmode="lin" valueType="num">
                                          <p:cBhvr additive="base">
                                            <p:cTn id="4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0" grpId="0" animBg="1"/>
          <p:bldP spid="31" grpId="0" animBg="1"/>
          <p:bldP spid="32" grpId="0"/>
          <p:bldP spid="3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50517" y="-12384"/>
            <a:ext cx="9001125" cy="5040313"/>
          </a:xfrm>
          <a:prstGeom prst="rect">
            <a:avLst/>
          </a:prstGeom>
          <a:solidFill>
            <a:srgbClr val="3D47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9728" y="1"/>
            <a:ext cx="5517674" cy="5040726"/>
          </a:xfrm>
          <a:custGeom>
            <a:avLst/>
            <a:gdLst>
              <a:gd name="connsiteX0" fmla="*/ 0 w 5517674"/>
              <a:gd name="connsiteY0" fmla="*/ 0 h 5040313"/>
              <a:gd name="connsiteX1" fmla="*/ 5517674 w 5517674"/>
              <a:gd name="connsiteY1" fmla="*/ 0 h 5040313"/>
              <a:gd name="connsiteX2" fmla="*/ 5517674 w 5517674"/>
              <a:gd name="connsiteY2" fmla="*/ 5040313 h 5040313"/>
              <a:gd name="connsiteX3" fmla="*/ 0 w 5517674"/>
              <a:gd name="connsiteY3" fmla="*/ 5040313 h 5040313"/>
              <a:gd name="connsiteX4" fmla="*/ 0 w 5517674"/>
              <a:gd name="connsiteY4" fmla="*/ 0 h 5040313"/>
              <a:gd name="connsiteX0" fmla="*/ 0 w 5517674"/>
              <a:gd name="connsiteY0" fmla="*/ 0 h 5040726"/>
              <a:gd name="connsiteX1" fmla="*/ 5517674 w 5517674"/>
              <a:gd name="connsiteY1" fmla="*/ 0 h 5040726"/>
              <a:gd name="connsiteX2" fmla="*/ 5517674 w 5517674"/>
              <a:gd name="connsiteY2" fmla="*/ 5040313 h 5040726"/>
              <a:gd name="connsiteX3" fmla="*/ 3588444 w 5517674"/>
              <a:gd name="connsiteY3" fmla="*/ 5040726 h 5040726"/>
              <a:gd name="connsiteX4" fmla="*/ 0 w 5517674"/>
              <a:gd name="connsiteY4" fmla="*/ 5040313 h 5040726"/>
              <a:gd name="connsiteX5" fmla="*/ 0 w 5517674"/>
              <a:gd name="connsiteY5" fmla="*/ 0 h 5040726"/>
              <a:gd name="connsiteX0" fmla="*/ 0 w 5517674"/>
              <a:gd name="connsiteY0" fmla="*/ 0 h 5040726"/>
              <a:gd name="connsiteX1" fmla="*/ 5517674 w 5517674"/>
              <a:gd name="connsiteY1" fmla="*/ 0 h 5040726"/>
              <a:gd name="connsiteX2" fmla="*/ 3588444 w 5517674"/>
              <a:gd name="connsiteY2" fmla="*/ 5040726 h 5040726"/>
              <a:gd name="connsiteX3" fmla="*/ 0 w 5517674"/>
              <a:gd name="connsiteY3" fmla="*/ 5040313 h 5040726"/>
              <a:gd name="connsiteX4" fmla="*/ 0 w 5517674"/>
              <a:gd name="connsiteY4" fmla="*/ 0 h 5040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7674" h="5040726">
                <a:moveTo>
                  <a:pt x="0" y="0"/>
                </a:moveTo>
                <a:lnTo>
                  <a:pt x="5517674" y="0"/>
                </a:lnTo>
                <a:lnTo>
                  <a:pt x="3588444" y="5040726"/>
                </a:lnTo>
                <a:lnTo>
                  <a:pt x="0" y="5040313"/>
                </a:lnTo>
                <a:lnTo>
                  <a:pt x="0" y="0"/>
                </a:lnTo>
                <a:close/>
              </a:path>
            </a:pathLst>
          </a:cu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等腰三角形 3"/>
          <p:cNvSpPr/>
          <p:nvPr/>
        </p:nvSpPr>
        <p:spPr>
          <a:xfrm>
            <a:off x="3525238" y="0"/>
            <a:ext cx="2008822" cy="5040313"/>
          </a:xfrm>
          <a:custGeom>
            <a:avLst/>
            <a:gdLst>
              <a:gd name="connsiteX0" fmla="*/ 0 w 530751"/>
              <a:gd name="connsiteY0" fmla="*/ 5040313 h 5040313"/>
              <a:gd name="connsiteX1" fmla="*/ 530751 w 530751"/>
              <a:gd name="connsiteY1" fmla="*/ 0 h 5040313"/>
              <a:gd name="connsiteX2" fmla="*/ 530751 w 530751"/>
              <a:gd name="connsiteY2" fmla="*/ 5040313 h 5040313"/>
              <a:gd name="connsiteX3" fmla="*/ 0 w 530751"/>
              <a:gd name="connsiteY3" fmla="*/ 5040313 h 5040313"/>
              <a:gd name="connsiteX0" fmla="*/ 0 w 2008822"/>
              <a:gd name="connsiteY0" fmla="*/ 5040313 h 5040313"/>
              <a:gd name="connsiteX1" fmla="*/ 2008822 w 2008822"/>
              <a:gd name="connsiteY1" fmla="*/ 0 h 5040313"/>
              <a:gd name="connsiteX2" fmla="*/ 530751 w 2008822"/>
              <a:gd name="connsiteY2" fmla="*/ 5040313 h 5040313"/>
              <a:gd name="connsiteX3" fmla="*/ 0 w 2008822"/>
              <a:gd name="connsiteY3" fmla="*/ 5040313 h 5040313"/>
            </a:gdLst>
            <a:ahLst/>
            <a:cxnLst>
              <a:cxn ang="0">
                <a:pos x="connsiteX0" y="connsiteY0"/>
              </a:cxn>
              <a:cxn ang="0">
                <a:pos x="connsiteX1" y="connsiteY1"/>
              </a:cxn>
              <a:cxn ang="0">
                <a:pos x="connsiteX2" y="connsiteY2"/>
              </a:cxn>
              <a:cxn ang="0">
                <a:pos x="connsiteX3" y="connsiteY3"/>
              </a:cxn>
            </a:cxnLst>
            <a:rect l="l" t="t" r="r" b="b"/>
            <a:pathLst>
              <a:path w="2008822" h="5040313">
                <a:moveTo>
                  <a:pt x="0" y="5040313"/>
                </a:moveTo>
                <a:lnTo>
                  <a:pt x="2008822" y="0"/>
                </a:lnTo>
                <a:lnTo>
                  <a:pt x="530751" y="5040313"/>
                </a:lnTo>
                <a:lnTo>
                  <a:pt x="0" y="5040313"/>
                </a:lnTo>
                <a:close/>
              </a:path>
            </a:pathLst>
          </a:custGeom>
          <a:solidFill>
            <a:srgbClr val="FBC1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等腰三角形 3"/>
          <p:cNvSpPr/>
          <p:nvPr/>
        </p:nvSpPr>
        <p:spPr>
          <a:xfrm>
            <a:off x="3855508" y="-30145"/>
            <a:ext cx="1683019" cy="5075837"/>
          </a:xfrm>
          <a:custGeom>
            <a:avLst/>
            <a:gdLst>
              <a:gd name="connsiteX0" fmla="*/ 0 w 530751"/>
              <a:gd name="connsiteY0" fmla="*/ 5040313 h 5040313"/>
              <a:gd name="connsiteX1" fmla="*/ 530751 w 530751"/>
              <a:gd name="connsiteY1" fmla="*/ 0 h 5040313"/>
              <a:gd name="connsiteX2" fmla="*/ 530751 w 530751"/>
              <a:gd name="connsiteY2" fmla="*/ 5040313 h 5040313"/>
              <a:gd name="connsiteX3" fmla="*/ 0 w 530751"/>
              <a:gd name="connsiteY3" fmla="*/ 5040313 h 5040313"/>
              <a:gd name="connsiteX0" fmla="*/ 0 w 2008822"/>
              <a:gd name="connsiteY0" fmla="*/ 5040313 h 5040313"/>
              <a:gd name="connsiteX1" fmla="*/ 2008822 w 2008822"/>
              <a:gd name="connsiteY1" fmla="*/ 0 h 5040313"/>
              <a:gd name="connsiteX2" fmla="*/ 530751 w 2008822"/>
              <a:gd name="connsiteY2" fmla="*/ 5040313 h 5040313"/>
              <a:gd name="connsiteX3" fmla="*/ 0 w 2008822"/>
              <a:gd name="connsiteY3" fmla="*/ 5040313 h 5040313"/>
              <a:gd name="connsiteX0" fmla="*/ 0 w 1747565"/>
              <a:gd name="connsiteY0" fmla="*/ 5070458 h 5070458"/>
              <a:gd name="connsiteX1" fmla="*/ 1747565 w 1747565"/>
              <a:gd name="connsiteY1" fmla="*/ 0 h 5070458"/>
              <a:gd name="connsiteX2" fmla="*/ 530751 w 1747565"/>
              <a:gd name="connsiteY2" fmla="*/ 5070458 h 5070458"/>
              <a:gd name="connsiteX3" fmla="*/ 0 w 1747565"/>
              <a:gd name="connsiteY3" fmla="*/ 5070458 h 5070458"/>
              <a:gd name="connsiteX0" fmla="*/ 0 w 1634609"/>
              <a:gd name="connsiteY0" fmla="*/ 5075837 h 5075837"/>
              <a:gd name="connsiteX1" fmla="*/ 1634609 w 1634609"/>
              <a:gd name="connsiteY1" fmla="*/ 0 h 5075837"/>
              <a:gd name="connsiteX2" fmla="*/ 417795 w 1634609"/>
              <a:gd name="connsiteY2" fmla="*/ 5070458 h 5075837"/>
              <a:gd name="connsiteX3" fmla="*/ 0 w 1634609"/>
              <a:gd name="connsiteY3" fmla="*/ 5075837 h 5075837"/>
              <a:gd name="connsiteX0" fmla="*/ 0 w 1634609"/>
              <a:gd name="connsiteY0" fmla="*/ 5075837 h 5075837"/>
              <a:gd name="connsiteX1" fmla="*/ 1634609 w 1634609"/>
              <a:gd name="connsiteY1" fmla="*/ 0 h 5075837"/>
              <a:gd name="connsiteX2" fmla="*/ 294082 w 1634609"/>
              <a:gd name="connsiteY2" fmla="*/ 5070458 h 5075837"/>
              <a:gd name="connsiteX3" fmla="*/ 0 w 1634609"/>
              <a:gd name="connsiteY3" fmla="*/ 5075837 h 5075837"/>
              <a:gd name="connsiteX0" fmla="*/ 0 w 1683019"/>
              <a:gd name="connsiteY0" fmla="*/ 5075837 h 5075837"/>
              <a:gd name="connsiteX1" fmla="*/ 1683019 w 1683019"/>
              <a:gd name="connsiteY1" fmla="*/ 0 h 5075837"/>
              <a:gd name="connsiteX2" fmla="*/ 342492 w 1683019"/>
              <a:gd name="connsiteY2" fmla="*/ 5070458 h 5075837"/>
              <a:gd name="connsiteX3" fmla="*/ 0 w 1683019"/>
              <a:gd name="connsiteY3" fmla="*/ 5075837 h 5075837"/>
            </a:gdLst>
            <a:ahLst/>
            <a:cxnLst>
              <a:cxn ang="0">
                <a:pos x="connsiteX0" y="connsiteY0"/>
              </a:cxn>
              <a:cxn ang="0">
                <a:pos x="connsiteX1" y="connsiteY1"/>
              </a:cxn>
              <a:cxn ang="0">
                <a:pos x="connsiteX2" y="connsiteY2"/>
              </a:cxn>
              <a:cxn ang="0">
                <a:pos x="connsiteX3" y="connsiteY3"/>
              </a:cxn>
            </a:cxnLst>
            <a:rect l="l" t="t" r="r" b="b"/>
            <a:pathLst>
              <a:path w="1683019" h="5075837">
                <a:moveTo>
                  <a:pt x="0" y="5075837"/>
                </a:moveTo>
                <a:lnTo>
                  <a:pt x="1683019" y="0"/>
                </a:lnTo>
                <a:lnTo>
                  <a:pt x="342492" y="5070458"/>
                </a:lnTo>
                <a:lnTo>
                  <a:pt x="0" y="5075837"/>
                </a:lnTo>
                <a:close/>
              </a:path>
            </a:pathLst>
          </a:custGeom>
          <a:solidFill>
            <a:srgbClr val="FBD63C"/>
          </a:solidFill>
          <a:ln>
            <a:noFill/>
          </a:ln>
          <a:effectLst>
            <a:outerShdw blurRad="190500"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5836400" y="1251178"/>
            <a:ext cx="1328457" cy="307777"/>
          </a:xfrm>
          <a:prstGeom prst="rect">
            <a:avLst/>
          </a:prstGeom>
          <a:noFill/>
        </p:spPr>
        <p:txBody>
          <a:bodyPr wrap="square" rtlCol="0">
            <a:spAutoFit/>
          </a:bodyPr>
          <a:lstStyle/>
          <a:p>
            <a:pPr algn="dist"/>
            <a:r>
              <a:rPr lang="en-US" altLang="zh-CN" sz="1400" dirty="0">
                <a:solidFill>
                  <a:schemeClr val="bg1"/>
                </a:solidFill>
                <a:cs typeface="+mn-ea"/>
                <a:sym typeface="+mn-lt"/>
              </a:rPr>
              <a:t>CONTENTS</a:t>
            </a:r>
            <a:endParaRPr lang="zh-CN" altLang="en-US" sz="1400" dirty="0">
              <a:solidFill>
                <a:schemeClr val="bg1"/>
              </a:solidFill>
              <a:cs typeface="+mn-ea"/>
              <a:sym typeface="+mn-lt"/>
            </a:endParaRPr>
          </a:p>
        </p:txBody>
      </p:sp>
      <p:sp>
        <p:nvSpPr>
          <p:cNvPr id="39" name="文本框 38"/>
          <p:cNvSpPr txBox="1"/>
          <p:nvPr/>
        </p:nvSpPr>
        <p:spPr>
          <a:xfrm>
            <a:off x="5779530" y="791964"/>
            <a:ext cx="902811" cy="523220"/>
          </a:xfrm>
          <a:prstGeom prst="rect">
            <a:avLst/>
          </a:prstGeom>
          <a:noFill/>
        </p:spPr>
        <p:txBody>
          <a:bodyPr wrap="none" rtlCol="0">
            <a:spAutoFit/>
          </a:bodyPr>
          <a:lstStyle/>
          <a:p>
            <a:r>
              <a:rPr lang="zh-CN" altLang="en-US" sz="2800" dirty="0">
                <a:solidFill>
                  <a:srgbClr val="FBD63C"/>
                </a:solidFill>
                <a:cs typeface="+mn-ea"/>
                <a:sym typeface="+mn-lt"/>
              </a:rPr>
              <a:t>目录</a:t>
            </a:r>
          </a:p>
        </p:txBody>
      </p:sp>
      <p:grpSp>
        <p:nvGrpSpPr>
          <p:cNvPr id="12" name="组合 11"/>
          <p:cNvGrpSpPr/>
          <p:nvPr/>
        </p:nvGrpSpPr>
        <p:grpSpPr>
          <a:xfrm>
            <a:off x="5724698" y="2105853"/>
            <a:ext cx="3197939" cy="453457"/>
            <a:chOff x="5623818" y="1773588"/>
            <a:chExt cx="3197939" cy="453457"/>
          </a:xfrm>
        </p:grpSpPr>
        <p:grpSp>
          <p:nvGrpSpPr>
            <p:cNvPr id="59" name="组合 58"/>
            <p:cNvGrpSpPr/>
            <p:nvPr/>
          </p:nvGrpSpPr>
          <p:grpSpPr>
            <a:xfrm>
              <a:off x="5623818" y="1773588"/>
              <a:ext cx="3197939" cy="453457"/>
              <a:chOff x="7421413" y="1337922"/>
              <a:chExt cx="3197939" cy="453457"/>
            </a:xfrm>
          </p:grpSpPr>
          <p:sp>
            <p:nvSpPr>
              <p:cNvPr id="62" name="文本框 61"/>
              <p:cNvSpPr txBox="1"/>
              <p:nvPr/>
            </p:nvSpPr>
            <p:spPr>
              <a:xfrm>
                <a:off x="8351085" y="1337922"/>
                <a:ext cx="2268267" cy="412485"/>
              </a:xfrm>
              <a:prstGeom prst="rect">
                <a:avLst/>
              </a:prstGeom>
              <a:noFill/>
            </p:spPr>
            <p:txBody>
              <a:bodyPr wrap="square" rtlCol="0">
                <a:spAutoFit/>
              </a:bodyPr>
              <a:lstStyle/>
              <a:p>
                <a:pPr>
                  <a:lnSpc>
                    <a:spcPct val="130000"/>
                  </a:lnSpc>
                </a:pPr>
                <a:r>
                  <a:rPr lang="zh-CN" altLang="zh-CN" sz="1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选题</a:t>
                </a:r>
                <a:r>
                  <a:rPr lang="zh-CN" altLang="en-US" sz="1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意义</a:t>
                </a:r>
                <a:endParaRPr lang="zh-CN" altLang="en-US" sz="1400" dirty="0">
                  <a:solidFill>
                    <a:schemeClr val="bg1"/>
                  </a:solidFill>
                  <a:cs typeface="+mn-ea"/>
                  <a:sym typeface="+mn-lt"/>
                </a:endParaRPr>
              </a:p>
            </p:txBody>
          </p:sp>
          <p:sp>
            <p:nvSpPr>
              <p:cNvPr id="61" name="文本框 60"/>
              <p:cNvSpPr txBox="1"/>
              <p:nvPr/>
            </p:nvSpPr>
            <p:spPr>
              <a:xfrm>
                <a:off x="7421413" y="1337922"/>
                <a:ext cx="639869" cy="453457"/>
              </a:xfrm>
              <a:prstGeom prst="rect">
                <a:avLst/>
              </a:prstGeom>
              <a:noFill/>
            </p:spPr>
            <p:txBody>
              <a:bodyPr wrap="square" rtlCol="0">
                <a:spAutoFit/>
              </a:bodyPr>
              <a:lstStyle/>
              <a:p>
                <a:pPr algn="ctr">
                  <a:lnSpc>
                    <a:spcPct val="130000"/>
                  </a:lnSpc>
                </a:pPr>
                <a:r>
                  <a:rPr lang="en-US" altLang="zh-CN" sz="2000" dirty="0">
                    <a:solidFill>
                      <a:srgbClr val="FBD63C"/>
                    </a:solidFill>
                    <a:cs typeface="+mn-ea"/>
                    <a:sym typeface="+mn-lt"/>
                  </a:rPr>
                  <a:t>01 </a:t>
                </a:r>
                <a:endParaRPr lang="zh-CN" altLang="en-US" sz="2000" dirty="0">
                  <a:solidFill>
                    <a:srgbClr val="FBD63C"/>
                  </a:solidFill>
                  <a:cs typeface="+mn-ea"/>
                  <a:sym typeface="+mn-lt"/>
                </a:endParaRPr>
              </a:p>
            </p:txBody>
          </p:sp>
        </p:grpSp>
        <p:cxnSp>
          <p:nvCxnSpPr>
            <p:cNvPr id="8" name="直接连接符 7"/>
            <p:cNvCxnSpPr/>
            <p:nvPr/>
          </p:nvCxnSpPr>
          <p:spPr>
            <a:xfrm>
              <a:off x="6368322" y="1884117"/>
              <a:ext cx="0" cy="270857"/>
            </a:xfrm>
            <a:prstGeom prst="line">
              <a:avLst/>
            </a:prstGeom>
            <a:ln w="19050">
              <a:solidFill>
                <a:srgbClr val="FBD63C"/>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5713269" y="2736180"/>
            <a:ext cx="3211620" cy="1099913"/>
            <a:chOff x="5623818" y="1773588"/>
            <a:chExt cx="3211620" cy="1099913"/>
          </a:xfrm>
        </p:grpSpPr>
        <p:grpSp>
          <p:nvGrpSpPr>
            <p:cNvPr id="123" name="组合 122"/>
            <p:cNvGrpSpPr/>
            <p:nvPr/>
          </p:nvGrpSpPr>
          <p:grpSpPr>
            <a:xfrm>
              <a:off x="5623818" y="1773588"/>
              <a:ext cx="3211620" cy="1099913"/>
              <a:chOff x="7421413" y="1337922"/>
              <a:chExt cx="3211620" cy="1099913"/>
            </a:xfrm>
          </p:grpSpPr>
          <p:sp>
            <p:nvSpPr>
              <p:cNvPr id="127" name="文本框 126"/>
              <p:cNvSpPr txBox="1"/>
              <p:nvPr/>
            </p:nvSpPr>
            <p:spPr>
              <a:xfrm>
                <a:off x="8364766" y="2025350"/>
                <a:ext cx="2268267" cy="412485"/>
              </a:xfrm>
              <a:prstGeom prst="rect">
                <a:avLst/>
              </a:prstGeom>
              <a:noFill/>
            </p:spPr>
            <p:txBody>
              <a:bodyPr wrap="square" rtlCol="0">
                <a:spAutoFit/>
              </a:bodyPr>
              <a:lstStyle/>
              <a:p>
                <a:pPr>
                  <a:lnSpc>
                    <a:spcPct val="130000"/>
                  </a:lnSpc>
                </a:pPr>
                <a:r>
                  <a:rPr lang="zh-CN" altLang="zh-CN" sz="1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研究内容</a:t>
                </a:r>
                <a:endParaRPr lang="zh-CN" altLang="en-US" sz="1400" dirty="0">
                  <a:solidFill>
                    <a:schemeClr val="bg1"/>
                  </a:solidFill>
                  <a:cs typeface="+mn-ea"/>
                  <a:sym typeface="+mn-lt"/>
                </a:endParaRPr>
              </a:p>
            </p:txBody>
          </p:sp>
          <p:sp>
            <p:nvSpPr>
              <p:cNvPr id="126" name="文本框 125"/>
              <p:cNvSpPr txBox="1"/>
              <p:nvPr/>
            </p:nvSpPr>
            <p:spPr>
              <a:xfrm>
                <a:off x="7421413" y="1337922"/>
                <a:ext cx="639869" cy="453457"/>
              </a:xfrm>
              <a:prstGeom prst="rect">
                <a:avLst/>
              </a:prstGeom>
              <a:noFill/>
            </p:spPr>
            <p:txBody>
              <a:bodyPr wrap="square" rtlCol="0">
                <a:spAutoFit/>
              </a:bodyPr>
              <a:lstStyle/>
              <a:p>
                <a:pPr algn="ctr">
                  <a:lnSpc>
                    <a:spcPct val="130000"/>
                  </a:lnSpc>
                </a:pPr>
                <a:r>
                  <a:rPr lang="en-US" altLang="zh-CN" sz="2000" dirty="0">
                    <a:solidFill>
                      <a:srgbClr val="FBD63C"/>
                    </a:solidFill>
                    <a:cs typeface="+mn-ea"/>
                    <a:sym typeface="+mn-lt"/>
                  </a:rPr>
                  <a:t>02 </a:t>
                </a:r>
                <a:endParaRPr lang="zh-CN" altLang="en-US" sz="2000" dirty="0">
                  <a:solidFill>
                    <a:srgbClr val="FBD63C"/>
                  </a:solidFill>
                  <a:cs typeface="+mn-ea"/>
                  <a:sym typeface="+mn-lt"/>
                </a:endParaRPr>
              </a:p>
            </p:txBody>
          </p:sp>
        </p:grpSp>
        <p:cxnSp>
          <p:nvCxnSpPr>
            <p:cNvPr id="124" name="直接连接符 123"/>
            <p:cNvCxnSpPr/>
            <p:nvPr/>
          </p:nvCxnSpPr>
          <p:spPr>
            <a:xfrm>
              <a:off x="6368322" y="1884117"/>
              <a:ext cx="0" cy="270857"/>
            </a:xfrm>
            <a:prstGeom prst="line">
              <a:avLst/>
            </a:prstGeom>
            <a:ln w="19050">
              <a:solidFill>
                <a:srgbClr val="FBD63C"/>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5724698" y="3355209"/>
            <a:ext cx="744504" cy="453457"/>
            <a:chOff x="5623818" y="1773588"/>
            <a:chExt cx="744504" cy="453457"/>
          </a:xfrm>
        </p:grpSpPr>
        <p:sp>
          <p:nvSpPr>
            <p:cNvPr id="133" name="文本框 132"/>
            <p:cNvSpPr txBox="1"/>
            <p:nvPr/>
          </p:nvSpPr>
          <p:spPr>
            <a:xfrm>
              <a:off x="5623818" y="1773588"/>
              <a:ext cx="639869" cy="453457"/>
            </a:xfrm>
            <a:prstGeom prst="rect">
              <a:avLst/>
            </a:prstGeom>
            <a:noFill/>
          </p:spPr>
          <p:txBody>
            <a:bodyPr wrap="square" rtlCol="0">
              <a:spAutoFit/>
            </a:bodyPr>
            <a:lstStyle/>
            <a:p>
              <a:pPr algn="ctr">
                <a:lnSpc>
                  <a:spcPct val="130000"/>
                </a:lnSpc>
              </a:pPr>
              <a:r>
                <a:rPr lang="en-US" altLang="zh-CN" sz="2000" dirty="0">
                  <a:solidFill>
                    <a:srgbClr val="FBD63C"/>
                  </a:solidFill>
                  <a:cs typeface="+mn-ea"/>
                  <a:sym typeface="+mn-lt"/>
                </a:rPr>
                <a:t>03 </a:t>
              </a:r>
              <a:endParaRPr lang="zh-CN" altLang="en-US" sz="2000" dirty="0">
                <a:solidFill>
                  <a:srgbClr val="FBD63C"/>
                </a:solidFill>
                <a:cs typeface="+mn-ea"/>
                <a:sym typeface="+mn-lt"/>
              </a:endParaRPr>
            </a:p>
          </p:txBody>
        </p:sp>
        <p:cxnSp>
          <p:nvCxnSpPr>
            <p:cNvPr id="131" name="直接连接符 130"/>
            <p:cNvCxnSpPr/>
            <p:nvPr/>
          </p:nvCxnSpPr>
          <p:spPr>
            <a:xfrm>
              <a:off x="6368322" y="1884117"/>
              <a:ext cx="0" cy="270857"/>
            </a:xfrm>
            <a:prstGeom prst="line">
              <a:avLst/>
            </a:prstGeom>
            <a:ln w="19050">
              <a:solidFill>
                <a:srgbClr val="FBD63C"/>
              </a:solidFill>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5750154" y="3971884"/>
            <a:ext cx="3200454" cy="473399"/>
            <a:chOff x="5623818" y="1753646"/>
            <a:chExt cx="3200454" cy="473399"/>
          </a:xfrm>
        </p:grpSpPr>
        <p:grpSp>
          <p:nvGrpSpPr>
            <p:cNvPr id="137" name="组合 136"/>
            <p:cNvGrpSpPr/>
            <p:nvPr/>
          </p:nvGrpSpPr>
          <p:grpSpPr>
            <a:xfrm>
              <a:off x="5623818" y="1753646"/>
              <a:ext cx="3200454" cy="473399"/>
              <a:chOff x="7421413" y="1317980"/>
              <a:chExt cx="3200454" cy="473399"/>
            </a:xfrm>
          </p:grpSpPr>
          <p:sp>
            <p:nvSpPr>
              <p:cNvPr id="141" name="文本框 140"/>
              <p:cNvSpPr txBox="1"/>
              <p:nvPr/>
            </p:nvSpPr>
            <p:spPr>
              <a:xfrm>
                <a:off x="8353600" y="1317980"/>
                <a:ext cx="2268267" cy="401328"/>
              </a:xfrm>
              <a:prstGeom prst="rect">
                <a:avLst/>
              </a:prstGeom>
              <a:noFill/>
            </p:spPr>
            <p:txBody>
              <a:bodyPr wrap="square" rtlCol="0">
                <a:spAutoFit/>
              </a:bodyPr>
              <a:lstStyle/>
              <a:p>
                <a:pPr>
                  <a:lnSpc>
                    <a:spcPct val="130000"/>
                  </a:lnSpc>
                </a:pPr>
                <a:r>
                  <a:rPr lang="zh-CN" altLang="en-US" sz="1800" b="1" dirty="0">
                    <a:solidFill>
                      <a:schemeClr val="bg1"/>
                    </a:solidFill>
                    <a:latin typeface="楷体" panose="02010609060101010101" pitchFamily="49" charset="-122"/>
                    <a:ea typeface="楷体" panose="02010609060101010101" pitchFamily="49" charset="-122"/>
                    <a:cs typeface="+mn-ea"/>
                    <a:sym typeface="+mn-lt"/>
                  </a:rPr>
                  <a:t>研究进度</a:t>
                </a:r>
              </a:p>
            </p:txBody>
          </p:sp>
          <p:sp>
            <p:nvSpPr>
              <p:cNvPr id="140" name="文本框 139"/>
              <p:cNvSpPr txBox="1"/>
              <p:nvPr/>
            </p:nvSpPr>
            <p:spPr>
              <a:xfrm>
                <a:off x="7421413" y="1337922"/>
                <a:ext cx="639869" cy="453457"/>
              </a:xfrm>
              <a:prstGeom prst="rect">
                <a:avLst/>
              </a:prstGeom>
              <a:noFill/>
            </p:spPr>
            <p:txBody>
              <a:bodyPr wrap="square" rtlCol="0">
                <a:spAutoFit/>
              </a:bodyPr>
              <a:lstStyle/>
              <a:p>
                <a:pPr algn="ctr">
                  <a:lnSpc>
                    <a:spcPct val="130000"/>
                  </a:lnSpc>
                </a:pPr>
                <a:r>
                  <a:rPr lang="en-US" altLang="zh-CN" sz="2000" dirty="0">
                    <a:solidFill>
                      <a:srgbClr val="FBD63C"/>
                    </a:solidFill>
                    <a:cs typeface="+mn-ea"/>
                    <a:sym typeface="+mn-lt"/>
                  </a:rPr>
                  <a:t>04 </a:t>
                </a:r>
                <a:endParaRPr lang="zh-CN" altLang="en-US" sz="2000" dirty="0">
                  <a:solidFill>
                    <a:srgbClr val="FBD63C"/>
                  </a:solidFill>
                  <a:cs typeface="+mn-ea"/>
                  <a:sym typeface="+mn-lt"/>
                </a:endParaRPr>
              </a:p>
            </p:txBody>
          </p:sp>
        </p:grpSp>
        <p:cxnSp>
          <p:nvCxnSpPr>
            <p:cNvPr id="138" name="直接连接符 137"/>
            <p:cNvCxnSpPr/>
            <p:nvPr/>
          </p:nvCxnSpPr>
          <p:spPr>
            <a:xfrm>
              <a:off x="6368322" y="1884117"/>
              <a:ext cx="0" cy="270857"/>
            </a:xfrm>
            <a:prstGeom prst="line">
              <a:avLst/>
            </a:prstGeom>
            <a:ln w="19050">
              <a:solidFill>
                <a:srgbClr val="FBD63C"/>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2988394" cy="1308121"/>
          </a:xfrm>
          <a:custGeom>
            <a:avLst/>
            <a:gdLst>
              <a:gd name="connsiteX0" fmla="*/ 0 w 2988394"/>
              <a:gd name="connsiteY0" fmla="*/ 0 h 1152004"/>
              <a:gd name="connsiteX1" fmla="*/ 2988394 w 2988394"/>
              <a:gd name="connsiteY1" fmla="*/ 0 h 1152004"/>
              <a:gd name="connsiteX2" fmla="*/ 2988394 w 2988394"/>
              <a:gd name="connsiteY2" fmla="*/ 1152004 h 1152004"/>
              <a:gd name="connsiteX3" fmla="*/ 0 w 2988394"/>
              <a:gd name="connsiteY3" fmla="*/ 1152004 h 1152004"/>
              <a:gd name="connsiteX4" fmla="*/ 0 w 2988394"/>
              <a:gd name="connsiteY4" fmla="*/ 0 h 1152004"/>
              <a:gd name="connsiteX0" fmla="*/ 0 w 2988394"/>
              <a:gd name="connsiteY0" fmla="*/ 0 h 1352726"/>
              <a:gd name="connsiteX1" fmla="*/ 2988394 w 2988394"/>
              <a:gd name="connsiteY1" fmla="*/ 0 h 1352726"/>
              <a:gd name="connsiteX2" fmla="*/ 1315711 w 2988394"/>
              <a:gd name="connsiteY2" fmla="*/ 1352726 h 1352726"/>
              <a:gd name="connsiteX3" fmla="*/ 0 w 2988394"/>
              <a:gd name="connsiteY3" fmla="*/ 1152004 h 1352726"/>
              <a:gd name="connsiteX4" fmla="*/ 0 w 2988394"/>
              <a:gd name="connsiteY4" fmla="*/ 0 h 1352726"/>
              <a:gd name="connsiteX0" fmla="*/ 0 w 2988394"/>
              <a:gd name="connsiteY0" fmla="*/ 0 h 1308121"/>
              <a:gd name="connsiteX1" fmla="*/ 2988394 w 2988394"/>
              <a:gd name="connsiteY1" fmla="*/ 0 h 1308121"/>
              <a:gd name="connsiteX2" fmla="*/ 1404921 w 2988394"/>
              <a:gd name="connsiteY2" fmla="*/ 1308121 h 1308121"/>
              <a:gd name="connsiteX3" fmla="*/ 0 w 2988394"/>
              <a:gd name="connsiteY3" fmla="*/ 1152004 h 1308121"/>
              <a:gd name="connsiteX4" fmla="*/ 0 w 2988394"/>
              <a:gd name="connsiteY4" fmla="*/ 0 h 1308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8394" h="1308121">
                <a:moveTo>
                  <a:pt x="0" y="0"/>
                </a:moveTo>
                <a:lnTo>
                  <a:pt x="2988394" y="0"/>
                </a:lnTo>
                <a:lnTo>
                  <a:pt x="1404921" y="1308121"/>
                </a:lnTo>
                <a:lnTo>
                  <a:pt x="0" y="1152004"/>
                </a:lnTo>
                <a:lnTo>
                  <a:pt x="0" y="0"/>
                </a:lnTo>
                <a:close/>
              </a:path>
            </a:pathLst>
          </a:custGeom>
          <a:solidFill>
            <a:srgbClr val="3D4753">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3" name="组合 142"/>
          <p:cNvGrpSpPr/>
          <p:nvPr/>
        </p:nvGrpSpPr>
        <p:grpSpPr>
          <a:xfrm>
            <a:off x="1402568" y="500405"/>
            <a:ext cx="360054" cy="53775"/>
            <a:chOff x="8237356" y="506062"/>
            <a:chExt cx="485954" cy="72579"/>
          </a:xfrm>
        </p:grpSpPr>
        <p:sp>
          <p:nvSpPr>
            <p:cNvPr id="146" name="椭圆 145"/>
            <p:cNvSpPr/>
            <p:nvPr/>
          </p:nvSpPr>
          <p:spPr>
            <a:xfrm>
              <a:off x="8237356" y="506062"/>
              <a:ext cx="76088" cy="72579"/>
            </a:xfrm>
            <a:prstGeom prst="ellipse">
              <a:avLst/>
            </a:prstGeom>
            <a:solidFill>
              <a:srgbClr val="F9D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47" name="椭圆 146"/>
            <p:cNvSpPr/>
            <p:nvPr/>
          </p:nvSpPr>
          <p:spPr>
            <a:xfrm>
              <a:off x="8442290" y="506062"/>
              <a:ext cx="76088" cy="725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48" name="椭圆 147"/>
            <p:cNvSpPr/>
            <p:nvPr/>
          </p:nvSpPr>
          <p:spPr>
            <a:xfrm>
              <a:off x="8647222" y="506062"/>
              <a:ext cx="76088" cy="72579"/>
            </a:xfrm>
            <a:prstGeom prst="ellipse">
              <a:avLst/>
            </a:prstGeom>
            <a:solidFill>
              <a:schemeClr val="bg1">
                <a:lumMod val="8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sp>
        <p:nvSpPr>
          <p:cNvPr id="45" name="文本框 44">
            <a:extLst>
              <a:ext uri="{FF2B5EF4-FFF2-40B4-BE49-F238E27FC236}">
                <a16:creationId xmlns:a16="http://schemas.microsoft.com/office/drawing/2014/main" id="{66674AC4-08B5-4C67-9DFE-AEF9887BC934}"/>
              </a:ext>
            </a:extLst>
          </p:cNvPr>
          <p:cNvSpPr txBox="1"/>
          <p:nvPr/>
        </p:nvSpPr>
        <p:spPr>
          <a:xfrm>
            <a:off x="6682340" y="2764731"/>
            <a:ext cx="2268267" cy="412485"/>
          </a:xfrm>
          <a:prstGeom prst="rect">
            <a:avLst/>
          </a:prstGeom>
          <a:noFill/>
        </p:spPr>
        <p:txBody>
          <a:bodyPr wrap="square" rtlCol="0">
            <a:spAutoFit/>
          </a:bodyPr>
          <a:lstStyle/>
          <a:p>
            <a:pPr>
              <a:lnSpc>
                <a:spcPct val="130000"/>
              </a:lnSpc>
            </a:pPr>
            <a:r>
              <a:rPr lang="zh-CN" altLang="zh-CN" sz="1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研究现状</a:t>
            </a:r>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1437043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 presetClass="entr" presetSubtype="8" fill="hold" nodeType="withEffect">
                                      <p:stCondLst>
                                        <p:cond delay="250"/>
                                      </p:stCondLst>
                                      <p:childTnLst>
                                        <p:set>
                                          <p:cBhvr>
                                            <p:cTn id="18" dur="1" fill="hold">
                                              <p:stCondLst>
                                                <p:cond delay="0"/>
                                              </p:stCondLst>
                                            </p:cTn>
                                            <p:tgtEl>
                                              <p:spTgt spid="143"/>
                                            </p:tgtEl>
                                            <p:attrNameLst>
                                              <p:attrName>style.visibility</p:attrName>
                                            </p:attrNameLst>
                                          </p:cBhvr>
                                          <p:to>
                                            <p:strVal val="visible"/>
                                          </p:to>
                                        </p:set>
                                        <p:anim calcmode="lin" valueType="num">
                                          <p:cBhvr additive="base">
                                            <p:cTn id="19" dur="500" fill="hold"/>
                                            <p:tgtEl>
                                              <p:spTgt spid="143"/>
                                            </p:tgtEl>
                                            <p:attrNameLst>
                                              <p:attrName>ppt_x</p:attrName>
                                            </p:attrNameLst>
                                          </p:cBhvr>
                                          <p:tavLst>
                                            <p:tav tm="0">
                                              <p:val>
                                                <p:strVal val="0-#ppt_w/2"/>
                                              </p:val>
                                            </p:tav>
                                            <p:tav tm="100000">
                                              <p:val>
                                                <p:strVal val="#ppt_x"/>
                                              </p:val>
                                            </p:tav>
                                          </p:tavLst>
                                        </p:anim>
                                        <p:anim calcmode="lin" valueType="num">
                                          <p:cBhvr additive="base">
                                            <p:cTn id="20" dur="500" fill="hold"/>
                                            <p:tgtEl>
                                              <p:spTgt spid="14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1+#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nodeType="afterEffect" p14:presetBounceEnd="40000">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14:bounceEnd="40000">
                                          <p:cBhvr additive="base">
                                            <p:cTn id="32" dur="75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33" dur="75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2" presetClass="entr" presetSubtype="2" fill="hold" nodeType="afterEffect" p14:presetBounceEnd="40000">
                                      <p:stCondLst>
                                        <p:cond delay="0"/>
                                      </p:stCondLst>
                                      <p:childTnLst>
                                        <p:set>
                                          <p:cBhvr>
                                            <p:cTn id="36" dur="1" fill="hold">
                                              <p:stCondLst>
                                                <p:cond delay="0"/>
                                              </p:stCondLst>
                                            </p:cTn>
                                            <p:tgtEl>
                                              <p:spTgt spid="122"/>
                                            </p:tgtEl>
                                            <p:attrNameLst>
                                              <p:attrName>style.visibility</p:attrName>
                                            </p:attrNameLst>
                                          </p:cBhvr>
                                          <p:to>
                                            <p:strVal val="visible"/>
                                          </p:to>
                                        </p:set>
                                        <p:anim calcmode="lin" valueType="num" p14:bounceEnd="40000">
                                          <p:cBhvr additive="base">
                                            <p:cTn id="37" dur="750" fill="hold"/>
                                            <p:tgtEl>
                                              <p:spTgt spid="122"/>
                                            </p:tgtEl>
                                            <p:attrNameLst>
                                              <p:attrName>ppt_x</p:attrName>
                                            </p:attrNameLst>
                                          </p:cBhvr>
                                          <p:tavLst>
                                            <p:tav tm="0">
                                              <p:val>
                                                <p:strVal val="1+#ppt_w/2"/>
                                              </p:val>
                                            </p:tav>
                                            <p:tav tm="100000">
                                              <p:val>
                                                <p:strVal val="#ppt_x"/>
                                              </p:val>
                                            </p:tav>
                                          </p:tavLst>
                                        </p:anim>
                                        <p:anim calcmode="lin" valueType="num" p14:bounceEnd="40000">
                                          <p:cBhvr additive="base">
                                            <p:cTn id="38" dur="750" fill="hold"/>
                                            <p:tgtEl>
                                              <p:spTgt spid="122"/>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nodeType="afterEffect" p14:presetBounceEnd="40000">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14:bounceEnd="40000">
                                          <p:cBhvr additive="base">
                                            <p:cTn id="42" dur="750" fill="hold"/>
                                            <p:tgtEl>
                                              <p:spTgt spid="129"/>
                                            </p:tgtEl>
                                            <p:attrNameLst>
                                              <p:attrName>ppt_x</p:attrName>
                                            </p:attrNameLst>
                                          </p:cBhvr>
                                          <p:tavLst>
                                            <p:tav tm="0">
                                              <p:val>
                                                <p:strVal val="1+#ppt_w/2"/>
                                              </p:val>
                                            </p:tav>
                                            <p:tav tm="100000">
                                              <p:val>
                                                <p:strVal val="#ppt_x"/>
                                              </p:val>
                                            </p:tav>
                                          </p:tavLst>
                                        </p:anim>
                                        <p:anim calcmode="lin" valueType="num" p14:bounceEnd="40000">
                                          <p:cBhvr additive="base">
                                            <p:cTn id="43" dur="750" fill="hold"/>
                                            <p:tgtEl>
                                              <p:spTgt spid="129"/>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2" presetClass="entr" presetSubtype="2" fill="hold" nodeType="afterEffect" p14:presetBounceEnd="40000">
                                      <p:stCondLst>
                                        <p:cond delay="0"/>
                                      </p:stCondLst>
                                      <p:childTnLst>
                                        <p:set>
                                          <p:cBhvr>
                                            <p:cTn id="46" dur="1" fill="hold">
                                              <p:stCondLst>
                                                <p:cond delay="0"/>
                                              </p:stCondLst>
                                            </p:cTn>
                                            <p:tgtEl>
                                              <p:spTgt spid="136"/>
                                            </p:tgtEl>
                                            <p:attrNameLst>
                                              <p:attrName>style.visibility</p:attrName>
                                            </p:attrNameLst>
                                          </p:cBhvr>
                                          <p:to>
                                            <p:strVal val="visible"/>
                                          </p:to>
                                        </p:set>
                                        <p:anim calcmode="lin" valueType="num" p14:bounceEnd="40000">
                                          <p:cBhvr additive="base">
                                            <p:cTn id="47" dur="750" fill="hold"/>
                                            <p:tgtEl>
                                              <p:spTgt spid="136"/>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7" grpId="0" animBg="1"/>
          <p:bldP spid="6" grpId="0"/>
          <p:bldP spid="39"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down)">
                                          <p:cBhvr>
                                            <p:cTn id="13" dur="500"/>
                                            <p:tgtEl>
                                              <p:spTgt spid="3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 presetClass="entr" presetSubtype="8" fill="hold" nodeType="withEffect">
                                      <p:stCondLst>
                                        <p:cond delay="250"/>
                                      </p:stCondLst>
                                      <p:childTnLst>
                                        <p:set>
                                          <p:cBhvr>
                                            <p:cTn id="18" dur="1" fill="hold">
                                              <p:stCondLst>
                                                <p:cond delay="0"/>
                                              </p:stCondLst>
                                            </p:cTn>
                                            <p:tgtEl>
                                              <p:spTgt spid="143"/>
                                            </p:tgtEl>
                                            <p:attrNameLst>
                                              <p:attrName>style.visibility</p:attrName>
                                            </p:attrNameLst>
                                          </p:cBhvr>
                                          <p:to>
                                            <p:strVal val="visible"/>
                                          </p:to>
                                        </p:set>
                                        <p:anim calcmode="lin" valueType="num">
                                          <p:cBhvr additive="base">
                                            <p:cTn id="19" dur="500" fill="hold"/>
                                            <p:tgtEl>
                                              <p:spTgt spid="143"/>
                                            </p:tgtEl>
                                            <p:attrNameLst>
                                              <p:attrName>ppt_x</p:attrName>
                                            </p:attrNameLst>
                                          </p:cBhvr>
                                          <p:tavLst>
                                            <p:tav tm="0">
                                              <p:val>
                                                <p:strVal val="0-#ppt_w/2"/>
                                              </p:val>
                                            </p:tav>
                                            <p:tav tm="100000">
                                              <p:val>
                                                <p:strVal val="#ppt_x"/>
                                              </p:val>
                                            </p:tav>
                                          </p:tavLst>
                                        </p:anim>
                                        <p:anim calcmode="lin" valueType="num">
                                          <p:cBhvr additive="base">
                                            <p:cTn id="20" dur="500" fill="hold"/>
                                            <p:tgtEl>
                                              <p:spTgt spid="14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1+#ppt_w/2"/>
                                              </p:val>
                                            </p:tav>
                                            <p:tav tm="100000">
                                              <p:val>
                                                <p:strVal val="#ppt_x"/>
                                              </p:val>
                                            </p:tav>
                                          </p:tavLst>
                                        </p:anim>
                                        <p:anim calcmode="lin" valueType="num">
                                          <p:cBhvr additive="base">
                                            <p:cTn id="24" dur="500" fill="hold"/>
                                            <p:tgtEl>
                                              <p:spTgt spid="3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2"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1+#ppt_w/2"/>
                                              </p:val>
                                            </p:tav>
                                            <p:tav tm="100000">
                                              <p:val>
                                                <p:strVal val="#ppt_x"/>
                                              </p:val>
                                            </p:tav>
                                          </p:tavLst>
                                        </p:anim>
                                        <p:anim calcmode="lin" valueType="num">
                                          <p:cBhvr additive="base">
                                            <p:cTn id="33" dur="75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1750"/>
                                </p:stCondLst>
                                <p:childTnLst>
                                  <p:par>
                                    <p:cTn id="35" presetID="2" presetClass="entr" presetSubtype="2" fill="hold" nodeType="afterEffect">
                                      <p:stCondLst>
                                        <p:cond delay="0"/>
                                      </p:stCondLst>
                                      <p:childTnLst>
                                        <p:set>
                                          <p:cBhvr>
                                            <p:cTn id="36" dur="1" fill="hold">
                                              <p:stCondLst>
                                                <p:cond delay="0"/>
                                              </p:stCondLst>
                                            </p:cTn>
                                            <p:tgtEl>
                                              <p:spTgt spid="122"/>
                                            </p:tgtEl>
                                            <p:attrNameLst>
                                              <p:attrName>style.visibility</p:attrName>
                                            </p:attrNameLst>
                                          </p:cBhvr>
                                          <p:to>
                                            <p:strVal val="visible"/>
                                          </p:to>
                                        </p:set>
                                        <p:anim calcmode="lin" valueType="num">
                                          <p:cBhvr additive="base">
                                            <p:cTn id="37" dur="750" fill="hold"/>
                                            <p:tgtEl>
                                              <p:spTgt spid="122"/>
                                            </p:tgtEl>
                                            <p:attrNameLst>
                                              <p:attrName>ppt_x</p:attrName>
                                            </p:attrNameLst>
                                          </p:cBhvr>
                                          <p:tavLst>
                                            <p:tav tm="0">
                                              <p:val>
                                                <p:strVal val="1+#ppt_w/2"/>
                                              </p:val>
                                            </p:tav>
                                            <p:tav tm="100000">
                                              <p:val>
                                                <p:strVal val="#ppt_x"/>
                                              </p:val>
                                            </p:tav>
                                          </p:tavLst>
                                        </p:anim>
                                        <p:anim calcmode="lin" valueType="num">
                                          <p:cBhvr additive="base">
                                            <p:cTn id="38" dur="750" fill="hold"/>
                                            <p:tgtEl>
                                              <p:spTgt spid="122"/>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nodeType="after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additive="base">
                                            <p:cTn id="42" dur="750" fill="hold"/>
                                            <p:tgtEl>
                                              <p:spTgt spid="129"/>
                                            </p:tgtEl>
                                            <p:attrNameLst>
                                              <p:attrName>ppt_x</p:attrName>
                                            </p:attrNameLst>
                                          </p:cBhvr>
                                          <p:tavLst>
                                            <p:tav tm="0">
                                              <p:val>
                                                <p:strVal val="1+#ppt_w/2"/>
                                              </p:val>
                                            </p:tav>
                                            <p:tav tm="100000">
                                              <p:val>
                                                <p:strVal val="#ppt_x"/>
                                              </p:val>
                                            </p:tav>
                                          </p:tavLst>
                                        </p:anim>
                                        <p:anim calcmode="lin" valueType="num">
                                          <p:cBhvr additive="base">
                                            <p:cTn id="43" dur="750" fill="hold"/>
                                            <p:tgtEl>
                                              <p:spTgt spid="129"/>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2" presetClass="entr" presetSubtype="2" fill="hold" nodeType="afterEffect">
                                      <p:stCondLst>
                                        <p:cond delay="0"/>
                                      </p:stCondLst>
                                      <p:childTnLst>
                                        <p:set>
                                          <p:cBhvr>
                                            <p:cTn id="46" dur="1" fill="hold">
                                              <p:stCondLst>
                                                <p:cond delay="0"/>
                                              </p:stCondLst>
                                            </p:cTn>
                                            <p:tgtEl>
                                              <p:spTgt spid="136"/>
                                            </p:tgtEl>
                                            <p:attrNameLst>
                                              <p:attrName>style.visibility</p:attrName>
                                            </p:attrNameLst>
                                          </p:cBhvr>
                                          <p:to>
                                            <p:strVal val="visible"/>
                                          </p:to>
                                        </p:set>
                                        <p:anim calcmode="lin" valueType="num">
                                          <p:cBhvr additive="base">
                                            <p:cTn id="47" dur="750" fill="hold"/>
                                            <p:tgtEl>
                                              <p:spTgt spid="136"/>
                                            </p:tgtEl>
                                            <p:attrNameLst>
                                              <p:attrName>ppt_x</p:attrName>
                                            </p:attrNameLst>
                                          </p:cBhvr>
                                          <p:tavLst>
                                            <p:tav tm="0">
                                              <p:val>
                                                <p:strVal val="1+#ppt_w/2"/>
                                              </p:val>
                                            </p:tav>
                                            <p:tav tm="100000">
                                              <p:val>
                                                <p:strVal val="#ppt_x"/>
                                              </p:val>
                                            </p:tav>
                                          </p:tavLst>
                                        </p:anim>
                                        <p:anim calcmode="lin" valueType="num">
                                          <p:cBhvr additive="base">
                                            <p:cTn id="48" dur="750" fill="hold"/>
                                            <p:tgtEl>
                                              <p:spTgt spid="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7" grpId="0" animBg="1"/>
          <p:bldP spid="6" grpId="0"/>
          <p:bldP spid="39" grpId="0"/>
          <p:bldP spid="14"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305894" y="117930"/>
            <a:ext cx="1832553" cy="661528"/>
          </a:xfrm>
          <a:prstGeom prst="rect">
            <a:avLst/>
          </a:prstGeom>
          <a:noFill/>
        </p:spPr>
        <p:txBody>
          <a:bodyPr wrap="none" rtlCol="0">
            <a:spAutoFit/>
          </a:bodyPr>
          <a:lstStyle/>
          <a:p>
            <a:pPr>
              <a:lnSpc>
                <a:spcPct val="130000"/>
              </a:lnSpc>
            </a:pPr>
            <a:r>
              <a:rPr lang="zh-CN" altLang="zh-CN"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选题</a:t>
            </a:r>
            <a:r>
              <a:rPr lang="zh-CN" altLang="en-US"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意义</a:t>
            </a:r>
            <a:endParaRPr lang="zh-CN" altLang="en-US" sz="3200" dirty="0">
              <a:solidFill>
                <a:schemeClr val="bg1"/>
              </a:solidFill>
              <a:cs typeface="+mn-ea"/>
              <a:sym typeface="+mn-lt"/>
            </a:endParaRPr>
          </a:p>
        </p:txBody>
      </p:sp>
      <p:sp>
        <p:nvSpPr>
          <p:cNvPr id="33" name="文本框 32"/>
          <p:cNvSpPr txBox="1"/>
          <p:nvPr/>
        </p:nvSpPr>
        <p:spPr>
          <a:xfrm>
            <a:off x="252301" y="143892"/>
            <a:ext cx="697627"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01</a:t>
            </a:r>
            <a:endParaRPr lang="zh-CN" altLang="en-US" sz="3600" dirty="0">
              <a:solidFill>
                <a:schemeClr val="tx1">
                  <a:lumMod val="85000"/>
                  <a:lumOff val="15000"/>
                </a:schemeClr>
              </a:solidFill>
              <a:cs typeface="+mn-ea"/>
              <a:sym typeface="+mn-lt"/>
            </a:endParaRPr>
          </a:p>
        </p:txBody>
      </p:sp>
      <p:sp>
        <p:nvSpPr>
          <p:cNvPr id="2" name="文本框 1">
            <a:extLst>
              <a:ext uri="{FF2B5EF4-FFF2-40B4-BE49-F238E27FC236}">
                <a16:creationId xmlns:a16="http://schemas.microsoft.com/office/drawing/2014/main" id="{A8747A14-6E56-46E7-A97D-AF807B3A2976}"/>
              </a:ext>
            </a:extLst>
          </p:cNvPr>
          <p:cNvSpPr txBox="1"/>
          <p:nvPr/>
        </p:nvSpPr>
        <p:spPr>
          <a:xfrm>
            <a:off x="7970812" y="287908"/>
            <a:ext cx="1044179" cy="432048"/>
          </a:xfrm>
          <a:prstGeom prst="rect">
            <a:avLst/>
          </a:prstGeom>
          <a:solidFill>
            <a:srgbClr val="3D4753"/>
          </a:solidFill>
        </p:spPr>
        <p:txBody>
          <a:bodyPr wrap="square" rtlCol="0">
            <a:spAutoFit/>
          </a:bodyPr>
          <a:lstStyle/>
          <a:p>
            <a:endParaRPr lang="zh-CN" altLang="en-US" dirty="0"/>
          </a:p>
        </p:txBody>
      </p:sp>
      <p:sp>
        <p:nvSpPr>
          <p:cNvPr id="34" name="文本框 33">
            <a:extLst>
              <a:ext uri="{FF2B5EF4-FFF2-40B4-BE49-F238E27FC236}">
                <a16:creationId xmlns:a16="http://schemas.microsoft.com/office/drawing/2014/main" id="{0AD2A121-66CB-4A89-8D59-2B7E6ACC03CA}"/>
              </a:ext>
            </a:extLst>
          </p:cNvPr>
          <p:cNvSpPr txBox="1"/>
          <p:nvPr/>
        </p:nvSpPr>
        <p:spPr>
          <a:xfrm>
            <a:off x="468114" y="1224012"/>
            <a:ext cx="8064896" cy="1104277"/>
          </a:xfrm>
          <a:prstGeom prst="rect">
            <a:avLst/>
          </a:prstGeom>
          <a:noFill/>
        </p:spPr>
        <p:txBody>
          <a:bodyPr wrap="square">
            <a:spAutoFit/>
          </a:bodyPr>
          <a:lstStyle/>
          <a:p>
            <a:pPr indent="304800" algn="l">
              <a:lnSpc>
                <a:spcPts val="2000"/>
              </a:lnSpc>
            </a:pPr>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2021</a:t>
            </a:r>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年颁布的《数据中心智能无损网络白皮书》，随着人工智能在数据中心的发展和应用，数据中心中传输的数据呈指数级的增长，海量数据的传送使网络承受更大的传输压力，数据发送的瓶颈逐渐从终端转移到网络设备上，</a:t>
            </a:r>
            <a:r>
              <a:rPr lang="zh-CN" altLang="zh-CN" sz="1600" b="1" kern="1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低时延</a:t>
            </a:r>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和</a:t>
            </a:r>
            <a:r>
              <a:rPr lang="zh-CN" altLang="zh-CN" sz="1600" kern="1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无损行为</a:t>
            </a:r>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成为了数据中心网络新的必要需求。</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F176B3C8-488C-442C-9B0F-149ABBF14751}"/>
              </a:ext>
            </a:extLst>
          </p:cNvPr>
          <p:cNvPicPr>
            <a:picLocks noChangeAspect="1"/>
          </p:cNvPicPr>
          <p:nvPr/>
        </p:nvPicPr>
        <p:blipFill>
          <a:blip r:embed="rId3"/>
          <a:stretch>
            <a:fillRect/>
          </a:stretch>
        </p:blipFill>
        <p:spPr>
          <a:xfrm>
            <a:off x="1291649" y="2376140"/>
            <a:ext cx="6408712" cy="2230810"/>
          </a:xfrm>
          <a:prstGeom prst="rect">
            <a:avLst/>
          </a:prstGeom>
        </p:spPr>
      </p:pic>
    </p:spTree>
    <p:extLst>
      <p:ext uri="{BB962C8B-B14F-4D97-AF65-F5344CB8AC3E}">
        <p14:creationId xmlns:p14="http://schemas.microsoft.com/office/powerpoint/2010/main" val="200063893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305894" y="117930"/>
            <a:ext cx="1832553" cy="661528"/>
          </a:xfrm>
          <a:prstGeom prst="rect">
            <a:avLst/>
          </a:prstGeom>
          <a:noFill/>
        </p:spPr>
        <p:txBody>
          <a:bodyPr wrap="none" rtlCol="0">
            <a:spAutoFit/>
          </a:bodyPr>
          <a:lstStyle/>
          <a:p>
            <a:pPr>
              <a:lnSpc>
                <a:spcPct val="130000"/>
              </a:lnSpc>
            </a:pPr>
            <a:r>
              <a:rPr lang="zh-CN" altLang="zh-CN"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选题</a:t>
            </a:r>
            <a:r>
              <a:rPr lang="zh-CN" altLang="en-US"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意义</a:t>
            </a:r>
            <a:endParaRPr lang="zh-CN" altLang="en-US" sz="3200" dirty="0">
              <a:solidFill>
                <a:schemeClr val="bg1"/>
              </a:solidFill>
              <a:cs typeface="+mn-ea"/>
              <a:sym typeface="+mn-lt"/>
            </a:endParaRPr>
          </a:p>
        </p:txBody>
      </p:sp>
      <p:sp>
        <p:nvSpPr>
          <p:cNvPr id="33" name="文本框 32"/>
          <p:cNvSpPr txBox="1"/>
          <p:nvPr/>
        </p:nvSpPr>
        <p:spPr>
          <a:xfrm>
            <a:off x="252301" y="143892"/>
            <a:ext cx="697627"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01</a:t>
            </a:r>
            <a:endParaRPr lang="zh-CN" altLang="en-US" sz="3600" dirty="0">
              <a:solidFill>
                <a:schemeClr val="tx1">
                  <a:lumMod val="85000"/>
                  <a:lumOff val="15000"/>
                </a:schemeClr>
              </a:solidFill>
              <a:cs typeface="+mn-ea"/>
              <a:sym typeface="+mn-lt"/>
            </a:endParaRPr>
          </a:p>
        </p:txBody>
      </p:sp>
      <p:sp>
        <p:nvSpPr>
          <p:cNvPr id="2" name="文本框 1">
            <a:extLst>
              <a:ext uri="{FF2B5EF4-FFF2-40B4-BE49-F238E27FC236}">
                <a16:creationId xmlns:a16="http://schemas.microsoft.com/office/drawing/2014/main" id="{A8747A14-6E56-46E7-A97D-AF807B3A2976}"/>
              </a:ext>
            </a:extLst>
          </p:cNvPr>
          <p:cNvSpPr txBox="1"/>
          <p:nvPr/>
        </p:nvSpPr>
        <p:spPr>
          <a:xfrm>
            <a:off x="7956946" y="287908"/>
            <a:ext cx="1044179" cy="432048"/>
          </a:xfrm>
          <a:prstGeom prst="rect">
            <a:avLst/>
          </a:prstGeom>
          <a:solidFill>
            <a:srgbClr val="3D4753"/>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E461E0EE-634A-4F93-B660-FBCE3CF866D5}"/>
              </a:ext>
            </a:extLst>
          </p:cNvPr>
          <p:cNvSpPr txBox="1"/>
          <p:nvPr/>
        </p:nvSpPr>
        <p:spPr>
          <a:xfrm>
            <a:off x="252301" y="1007988"/>
            <a:ext cx="4604164" cy="338554"/>
          </a:xfrm>
          <a:prstGeom prst="rect">
            <a:avLst/>
          </a:prstGeom>
          <a:noFill/>
        </p:spPr>
        <p:txBody>
          <a:bodyPr wrap="square">
            <a:spAutoFit/>
          </a:bodyPr>
          <a:lstStyle/>
          <a:p>
            <a:r>
              <a:rPr lang="zh-CN" altLang="en-US" dirty="0"/>
              <a:t>以数据中心</a:t>
            </a:r>
            <a:r>
              <a:rPr lang="en-US" altLang="zh-CN" dirty="0"/>
              <a:t>AI </a:t>
            </a:r>
            <a:r>
              <a:rPr lang="zh-CN" altLang="en-US" dirty="0"/>
              <a:t>计算为例：</a:t>
            </a:r>
          </a:p>
        </p:txBody>
      </p:sp>
      <p:sp>
        <p:nvSpPr>
          <p:cNvPr id="15" name="文本框 14">
            <a:extLst>
              <a:ext uri="{FF2B5EF4-FFF2-40B4-BE49-F238E27FC236}">
                <a16:creationId xmlns:a16="http://schemas.microsoft.com/office/drawing/2014/main" id="{F5D2A473-B658-41CF-A446-142C027B1BFC}"/>
              </a:ext>
            </a:extLst>
          </p:cNvPr>
          <p:cNvSpPr txBox="1"/>
          <p:nvPr/>
        </p:nvSpPr>
        <p:spPr>
          <a:xfrm>
            <a:off x="612085" y="1440036"/>
            <a:ext cx="4604164" cy="338554"/>
          </a:xfrm>
          <a:prstGeom prst="rect">
            <a:avLst/>
          </a:prstGeom>
          <a:noFill/>
        </p:spPr>
        <p:txBody>
          <a:bodyPr wrap="square">
            <a:spAutoFit/>
          </a:bodyPr>
          <a:lstStyle/>
          <a:p>
            <a:r>
              <a:rPr lang="zh-CN" altLang="en-US" dirty="0"/>
              <a:t>模型并行计算 </a:t>
            </a:r>
          </a:p>
        </p:txBody>
      </p:sp>
      <p:sp>
        <p:nvSpPr>
          <p:cNvPr id="17" name="文本框 16">
            <a:extLst>
              <a:ext uri="{FF2B5EF4-FFF2-40B4-BE49-F238E27FC236}">
                <a16:creationId xmlns:a16="http://schemas.microsoft.com/office/drawing/2014/main" id="{29702ACE-9CDA-41B3-A3DF-8033A3750714}"/>
              </a:ext>
            </a:extLst>
          </p:cNvPr>
          <p:cNvSpPr txBox="1"/>
          <p:nvPr/>
        </p:nvSpPr>
        <p:spPr>
          <a:xfrm>
            <a:off x="4788594" y="1461957"/>
            <a:ext cx="4604164" cy="338554"/>
          </a:xfrm>
          <a:prstGeom prst="rect">
            <a:avLst/>
          </a:prstGeom>
          <a:noFill/>
        </p:spPr>
        <p:txBody>
          <a:bodyPr wrap="square">
            <a:spAutoFit/>
          </a:bodyPr>
          <a:lstStyle/>
          <a:p>
            <a:r>
              <a:rPr lang="zh-CN" altLang="en-US" dirty="0"/>
              <a:t>数据并行计算</a:t>
            </a:r>
          </a:p>
        </p:txBody>
      </p:sp>
      <p:pic>
        <p:nvPicPr>
          <p:cNvPr id="12" name="图片 11">
            <a:extLst>
              <a:ext uri="{FF2B5EF4-FFF2-40B4-BE49-F238E27FC236}">
                <a16:creationId xmlns:a16="http://schemas.microsoft.com/office/drawing/2014/main" id="{1D4A66BD-3BF4-4A6A-8DB8-6A7CCDE57904}"/>
              </a:ext>
            </a:extLst>
          </p:cNvPr>
          <p:cNvPicPr>
            <a:picLocks noChangeAspect="1"/>
          </p:cNvPicPr>
          <p:nvPr/>
        </p:nvPicPr>
        <p:blipFill>
          <a:blip r:embed="rId3"/>
          <a:stretch>
            <a:fillRect/>
          </a:stretch>
        </p:blipFill>
        <p:spPr>
          <a:xfrm>
            <a:off x="336448" y="1944092"/>
            <a:ext cx="2771795" cy="2276492"/>
          </a:xfrm>
          <a:prstGeom prst="rect">
            <a:avLst/>
          </a:prstGeom>
        </p:spPr>
      </p:pic>
      <p:pic>
        <p:nvPicPr>
          <p:cNvPr id="16" name="图片 15">
            <a:extLst>
              <a:ext uri="{FF2B5EF4-FFF2-40B4-BE49-F238E27FC236}">
                <a16:creationId xmlns:a16="http://schemas.microsoft.com/office/drawing/2014/main" id="{AEBE802D-511B-4149-A135-01A1E2DBB65D}"/>
              </a:ext>
            </a:extLst>
          </p:cNvPr>
          <p:cNvPicPr>
            <a:picLocks noChangeAspect="1"/>
          </p:cNvPicPr>
          <p:nvPr/>
        </p:nvPicPr>
        <p:blipFill>
          <a:blip r:embed="rId4"/>
          <a:stretch>
            <a:fillRect/>
          </a:stretch>
        </p:blipFill>
        <p:spPr>
          <a:xfrm>
            <a:off x="3636466" y="1944092"/>
            <a:ext cx="4214069" cy="2316244"/>
          </a:xfrm>
          <a:prstGeom prst="rect">
            <a:avLst/>
          </a:prstGeom>
        </p:spPr>
      </p:pic>
    </p:spTree>
    <p:extLst>
      <p:ext uri="{BB962C8B-B14F-4D97-AF65-F5344CB8AC3E}">
        <p14:creationId xmlns:p14="http://schemas.microsoft.com/office/powerpoint/2010/main" val="29374892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305894" y="117930"/>
            <a:ext cx="1832553" cy="661528"/>
          </a:xfrm>
          <a:prstGeom prst="rect">
            <a:avLst/>
          </a:prstGeom>
          <a:noFill/>
        </p:spPr>
        <p:txBody>
          <a:bodyPr wrap="none" rtlCol="0">
            <a:spAutoFit/>
          </a:bodyPr>
          <a:lstStyle/>
          <a:p>
            <a:pPr>
              <a:lnSpc>
                <a:spcPct val="130000"/>
              </a:lnSpc>
            </a:pPr>
            <a:r>
              <a:rPr lang="zh-CN" altLang="zh-CN"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选题</a:t>
            </a:r>
            <a:r>
              <a:rPr lang="zh-CN" altLang="en-US"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意义</a:t>
            </a:r>
            <a:endParaRPr lang="zh-CN" altLang="en-US" sz="3200" dirty="0">
              <a:solidFill>
                <a:schemeClr val="bg1"/>
              </a:solidFill>
              <a:cs typeface="+mn-ea"/>
              <a:sym typeface="+mn-lt"/>
            </a:endParaRPr>
          </a:p>
        </p:txBody>
      </p:sp>
      <p:sp>
        <p:nvSpPr>
          <p:cNvPr id="33" name="文本框 32"/>
          <p:cNvSpPr txBox="1"/>
          <p:nvPr/>
        </p:nvSpPr>
        <p:spPr>
          <a:xfrm>
            <a:off x="252301" y="143892"/>
            <a:ext cx="697627"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01</a:t>
            </a:r>
            <a:endParaRPr lang="zh-CN" altLang="en-US" sz="3600" dirty="0">
              <a:solidFill>
                <a:schemeClr val="tx1">
                  <a:lumMod val="85000"/>
                  <a:lumOff val="15000"/>
                </a:schemeClr>
              </a:solidFill>
              <a:cs typeface="+mn-ea"/>
              <a:sym typeface="+mn-lt"/>
            </a:endParaRPr>
          </a:p>
        </p:txBody>
      </p:sp>
      <p:sp>
        <p:nvSpPr>
          <p:cNvPr id="2" name="文本框 1">
            <a:extLst>
              <a:ext uri="{FF2B5EF4-FFF2-40B4-BE49-F238E27FC236}">
                <a16:creationId xmlns:a16="http://schemas.microsoft.com/office/drawing/2014/main" id="{A8747A14-6E56-46E7-A97D-AF807B3A2976}"/>
              </a:ext>
            </a:extLst>
          </p:cNvPr>
          <p:cNvSpPr txBox="1"/>
          <p:nvPr/>
        </p:nvSpPr>
        <p:spPr>
          <a:xfrm>
            <a:off x="7956946" y="287908"/>
            <a:ext cx="1044179" cy="432048"/>
          </a:xfrm>
          <a:prstGeom prst="rect">
            <a:avLst/>
          </a:prstGeom>
          <a:solidFill>
            <a:srgbClr val="3D4753"/>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05FBE792-C46F-4E98-82FD-9E5E57DC675A}"/>
              </a:ext>
            </a:extLst>
          </p:cNvPr>
          <p:cNvSpPr txBox="1"/>
          <p:nvPr/>
        </p:nvSpPr>
        <p:spPr>
          <a:xfrm>
            <a:off x="396106" y="1224012"/>
            <a:ext cx="7344816" cy="584775"/>
          </a:xfrm>
          <a:prstGeom prst="rect">
            <a:avLst/>
          </a:prstGeom>
          <a:noFill/>
        </p:spPr>
        <p:txBody>
          <a:bodyPr wrap="square">
            <a:spAutoFit/>
          </a:bodyPr>
          <a:lstStyle/>
          <a:p>
            <a:r>
              <a:rPr lang="zh-CN" altLang="en-US" dirty="0"/>
              <a:t>对于所有的 </a:t>
            </a:r>
            <a:r>
              <a:rPr lang="en-US" altLang="zh-CN" dirty="0"/>
              <a:t>AI </a:t>
            </a:r>
            <a:r>
              <a:rPr lang="zh-CN" altLang="en-US" dirty="0"/>
              <a:t>应用程序，计算模型都在不断迭代，且存在一个会造成网络拥塞（</a:t>
            </a:r>
            <a:r>
              <a:rPr lang="en-US" altLang="zh-CN" dirty="0" err="1"/>
              <a:t>incast</a:t>
            </a:r>
            <a:r>
              <a:rPr lang="zh-CN" altLang="en-US" dirty="0"/>
              <a:t>）的同步步骤。</a:t>
            </a:r>
          </a:p>
        </p:txBody>
      </p:sp>
      <p:pic>
        <p:nvPicPr>
          <p:cNvPr id="5" name="图片 4">
            <a:extLst>
              <a:ext uri="{FF2B5EF4-FFF2-40B4-BE49-F238E27FC236}">
                <a16:creationId xmlns:a16="http://schemas.microsoft.com/office/drawing/2014/main" id="{8C843285-F47C-40EE-A8F4-3CD13BE16333}"/>
              </a:ext>
            </a:extLst>
          </p:cNvPr>
          <p:cNvPicPr>
            <a:picLocks noChangeAspect="1"/>
          </p:cNvPicPr>
          <p:nvPr/>
        </p:nvPicPr>
        <p:blipFill>
          <a:blip r:embed="rId3"/>
          <a:stretch>
            <a:fillRect/>
          </a:stretch>
        </p:blipFill>
        <p:spPr>
          <a:xfrm>
            <a:off x="903808" y="2088108"/>
            <a:ext cx="6840760" cy="2084803"/>
          </a:xfrm>
          <a:prstGeom prst="rect">
            <a:avLst/>
          </a:prstGeom>
        </p:spPr>
      </p:pic>
    </p:spTree>
    <p:extLst>
      <p:ext uri="{BB962C8B-B14F-4D97-AF65-F5344CB8AC3E}">
        <p14:creationId xmlns:p14="http://schemas.microsoft.com/office/powerpoint/2010/main" val="31622499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305894" y="117930"/>
            <a:ext cx="1832553" cy="661528"/>
          </a:xfrm>
          <a:prstGeom prst="rect">
            <a:avLst/>
          </a:prstGeom>
          <a:noFill/>
        </p:spPr>
        <p:txBody>
          <a:bodyPr wrap="none" rtlCol="0">
            <a:spAutoFit/>
          </a:bodyPr>
          <a:lstStyle/>
          <a:p>
            <a:pPr>
              <a:lnSpc>
                <a:spcPct val="130000"/>
              </a:lnSpc>
            </a:pPr>
            <a:r>
              <a:rPr lang="zh-CN" altLang="zh-CN"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选题</a:t>
            </a:r>
            <a:r>
              <a:rPr lang="zh-CN" altLang="en-US" sz="32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意义</a:t>
            </a:r>
            <a:endParaRPr lang="zh-CN" altLang="en-US" sz="3200" dirty="0">
              <a:solidFill>
                <a:schemeClr val="bg1"/>
              </a:solidFill>
              <a:cs typeface="+mn-ea"/>
              <a:sym typeface="+mn-lt"/>
            </a:endParaRPr>
          </a:p>
        </p:txBody>
      </p:sp>
      <p:sp>
        <p:nvSpPr>
          <p:cNvPr id="33" name="文本框 32"/>
          <p:cNvSpPr txBox="1"/>
          <p:nvPr/>
        </p:nvSpPr>
        <p:spPr>
          <a:xfrm>
            <a:off x="252301" y="143892"/>
            <a:ext cx="697627"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01</a:t>
            </a:r>
            <a:endParaRPr lang="zh-CN" altLang="en-US" sz="3600" dirty="0">
              <a:solidFill>
                <a:schemeClr val="tx1">
                  <a:lumMod val="85000"/>
                  <a:lumOff val="15000"/>
                </a:schemeClr>
              </a:solidFill>
              <a:cs typeface="+mn-ea"/>
              <a:sym typeface="+mn-lt"/>
            </a:endParaRPr>
          </a:p>
        </p:txBody>
      </p:sp>
      <p:sp>
        <p:nvSpPr>
          <p:cNvPr id="2" name="文本框 1">
            <a:extLst>
              <a:ext uri="{FF2B5EF4-FFF2-40B4-BE49-F238E27FC236}">
                <a16:creationId xmlns:a16="http://schemas.microsoft.com/office/drawing/2014/main" id="{A8747A14-6E56-46E7-A97D-AF807B3A2976}"/>
              </a:ext>
            </a:extLst>
          </p:cNvPr>
          <p:cNvSpPr txBox="1"/>
          <p:nvPr/>
        </p:nvSpPr>
        <p:spPr>
          <a:xfrm>
            <a:off x="7956946" y="287908"/>
            <a:ext cx="1044179" cy="432048"/>
          </a:xfrm>
          <a:prstGeom prst="rect">
            <a:avLst/>
          </a:prstGeom>
          <a:solidFill>
            <a:srgbClr val="3D4753"/>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C0280175-7E1A-44A8-8729-FCA12AB4DD93}"/>
              </a:ext>
            </a:extLst>
          </p:cNvPr>
          <p:cNvSpPr txBox="1"/>
          <p:nvPr/>
        </p:nvSpPr>
        <p:spPr>
          <a:xfrm>
            <a:off x="210523" y="1079996"/>
            <a:ext cx="7776864" cy="1118255"/>
          </a:xfrm>
          <a:prstGeom prst="rect">
            <a:avLst/>
          </a:prstGeom>
          <a:noFill/>
        </p:spPr>
        <p:txBody>
          <a:bodyPr wrap="square">
            <a:spAutoFit/>
          </a:bodyPr>
          <a:lstStyle/>
          <a:p>
            <a:pPr algn="just">
              <a:lnSpc>
                <a:spcPts val="2000"/>
              </a:lnSpc>
            </a:pPr>
            <a:r>
              <a:rPr lang="zh-CN" altLang="zh-CN" sz="1800" kern="1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低时延</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和</a:t>
            </a:r>
            <a:r>
              <a:rPr lang="zh-CN" altLang="zh-CN" sz="1800" kern="1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无损</a:t>
            </a:r>
            <a:r>
              <a:rPr lang="zh-CN"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要求网络传输过程中尽可能少的发生网络拥塞，以保证传输延时低且不丢包，而传统网络的拥塞控制算法和机制无法满足该要求，因此设计新的拥塞控制算法和机制对于数据中心网络十分重要；本论文选题正是基于此现状，提出了一种基于神经网络的数据中心拥塞控制研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AA62D02D-6ED9-41FA-9CDC-D42AA6704955}"/>
              </a:ext>
            </a:extLst>
          </p:cNvPr>
          <p:cNvSpPr txBox="1"/>
          <p:nvPr/>
        </p:nvSpPr>
        <p:spPr>
          <a:xfrm>
            <a:off x="252300" y="2592164"/>
            <a:ext cx="7632637" cy="830997"/>
          </a:xfrm>
          <a:prstGeom prst="rect">
            <a:avLst/>
          </a:prstGeom>
          <a:noFill/>
        </p:spPr>
        <p:txBody>
          <a:bodyPr wrap="square" rtlCol="0">
            <a:spAutoFit/>
          </a:bodyPr>
          <a:lstStyle/>
          <a:p>
            <a:r>
              <a:rPr lang="zh-CN" altLang="en-US" dirty="0"/>
              <a:t>为什么要用神经网络：</a:t>
            </a:r>
            <a:endParaRPr lang="en-US" altLang="zh-CN" dirty="0"/>
          </a:p>
          <a:p>
            <a:r>
              <a:rPr lang="en-US" altLang="zh-CN" dirty="0"/>
              <a:t>1.</a:t>
            </a:r>
            <a:r>
              <a:rPr lang="zh-CN" altLang="en-US" dirty="0"/>
              <a:t>可以进行</a:t>
            </a:r>
            <a:r>
              <a:rPr lang="zh-CN" altLang="en-US" dirty="0">
                <a:solidFill>
                  <a:srgbClr val="FF0000"/>
                </a:solidFill>
              </a:rPr>
              <a:t>预测</a:t>
            </a:r>
            <a:r>
              <a:rPr lang="en-US" altLang="zh-CN" dirty="0"/>
              <a:t>,</a:t>
            </a:r>
            <a:r>
              <a:rPr lang="zh-CN" altLang="en-US" dirty="0"/>
              <a:t>感知拥塞的发生，提前采取防范措施防范 </a:t>
            </a:r>
            <a:endParaRPr lang="en-US" altLang="zh-CN" dirty="0"/>
          </a:p>
          <a:p>
            <a:r>
              <a:rPr lang="en-US" altLang="zh-CN" dirty="0"/>
              <a:t>2.</a:t>
            </a:r>
            <a:r>
              <a:rPr lang="zh-CN" altLang="en-US" dirty="0"/>
              <a:t>具有</a:t>
            </a:r>
            <a:r>
              <a:rPr lang="zh-CN" altLang="en-US" dirty="0">
                <a:solidFill>
                  <a:srgbClr val="FF0000"/>
                </a:solidFill>
              </a:rPr>
              <a:t>学习</a:t>
            </a:r>
            <a:r>
              <a:rPr lang="zh-CN" altLang="en-US" dirty="0"/>
              <a:t>功能，通过学习调节参数，进而能够适应网络的变化。</a:t>
            </a:r>
          </a:p>
        </p:txBody>
      </p:sp>
    </p:spTree>
    <p:extLst>
      <p:ext uri="{BB962C8B-B14F-4D97-AF65-F5344CB8AC3E}">
        <p14:creationId xmlns:p14="http://schemas.microsoft.com/office/powerpoint/2010/main" val="38692405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353559" y="152247"/>
            <a:ext cx="1627369" cy="590354"/>
          </a:xfrm>
          <a:prstGeom prst="rect">
            <a:avLst/>
          </a:prstGeom>
          <a:noFill/>
        </p:spPr>
        <p:txBody>
          <a:bodyPr wrap="none" rtlCol="0">
            <a:spAutoFit/>
          </a:bodyPr>
          <a:lstStyle/>
          <a:p>
            <a:pPr>
              <a:lnSpc>
                <a:spcPct val="130000"/>
              </a:lnSpc>
            </a:pPr>
            <a:r>
              <a:rPr lang="zh-CN" altLang="zh-CN" sz="2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研究现状</a:t>
            </a:r>
            <a:endParaRPr lang="zh-CN" altLang="en-US" sz="2800" dirty="0">
              <a:solidFill>
                <a:schemeClr val="bg1"/>
              </a:solidFill>
              <a:cs typeface="+mn-ea"/>
              <a:sym typeface="+mn-lt"/>
            </a:endParaRPr>
          </a:p>
        </p:txBody>
      </p:sp>
      <p:sp>
        <p:nvSpPr>
          <p:cNvPr id="19" name="文本框 18"/>
          <p:cNvSpPr txBox="1"/>
          <p:nvPr/>
        </p:nvSpPr>
        <p:spPr>
          <a:xfrm>
            <a:off x="252300" y="143892"/>
            <a:ext cx="697628"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02</a:t>
            </a:r>
            <a:endParaRPr lang="zh-CN" altLang="en-US" sz="3600" dirty="0">
              <a:solidFill>
                <a:schemeClr val="tx1">
                  <a:lumMod val="85000"/>
                  <a:lumOff val="15000"/>
                </a:schemeClr>
              </a:solidFill>
              <a:cs typeface="+mn-ea"/>
              <a:sym typeface="+mn-lt"/>
            </a:endParaRPr>
          </a:p>
        </p:txBody>
      </p:sp>
      <p:sp>
        <p:nvSpPr>
          <p:cNvPr id="16" name="文本框 15">
            <a:extLst>
              <a:ext uri="{FF2B5EF4-FFF2-40B4-BE49-F238E27FC236}">
                <a16:creationId xmlns:a16="http://schemas.microsoft.com/office/drawing/2014/main" id="{6711FCFE-A4AC-47A7-9B93-6FFD116A580E}"/>
              </a:ext>
            </a:extLst>
          </p:cNvPr>
          <p:cNvSpPr txBox="1"/>
          <p:nvPr/>
        </p:nvSpPr>
        <p:spPr>
          <a:xfrm>
            <a:off x="7970812" y="287908"/>
            <a:ext cx="1044179" cy="432048"/>
          </a:xfrm>
          <a:prstGeom prst="rect">
            <a:avLst/>
          </a:prstGeom>
          <a:solidFill>
            <a:srgbClr val="3D4753"/>
          </a:solidFill>
        </p:spPr>
        <p:txBody>
          <a:bodyPr wrap="square" rtlCol="0">
            <a:spAutoFit/>
          </a:bodyPr>
          <a:lstStyle/>
          <a:p>
            <a:endParaRPr lang="zh-CN" altLang="en-US" dirty="0"/>
          </a:p>
        </p:txBody>
      </p:sp>
      <p:graphicFrame>
        <p:nvGraphicFramePr>
          <p:cNvPr id="2" name="表格 2">
            <a:extLst>
              <a:ext uri="{FF2B5EF4-FFF2-40B4-BE49-F238E27FC236}">
                <a16:creationId xmlns:a16="http://schemas.microsoft.com/office/drawing/2014/main" id="{9F43EC1E-1D5E-4611-B99F-0717301D92AD}"/>
              </a:ext>
            </a:extLst>
          </p:cNvPr>
          <p:cNvGraphicFramePr>
            <a:graphicFrameLocks noGrp="1"/>
          </p:cNvGraphicFramePr>
          <p:nvPr>
            <p:extLst>
              <p:ext uri="{D42A27DB-BD31-4B8C-83A1-F6EECF244321}">
                <p14:modId xmlns:p14="http://schemas.microsoft.com/office/powerpoint/2010/main" val="2567378436"/>
              </p:ext>
            </p:extLst>
          </p:nvPr>
        </p:nvGraphicFramePr>
        <p:xfrm>
          <a:off x="108074" y="793321"/>
          <a:ext cx="8784976" cy="4185271"/>
        </p:xfrm>
        <a:graphic>
          <a:graphicData uri="http://schemas.openxmlformats.org/drawingml/2006/table">
            <a:tbl>
              <a:tblPr firstRow="1" bandRow="1">
                <a:tableStyleId>{5C22544A-7EE6-4342-B048-85BDC9FD1C3A}</a:tableStyleId>
              </a:tblPr>
              <a:tblGrid>
                <a:gridCol w="4392488">
                  <a:extLst>
                    <a:ext uri="{9D8B030D-6E8A-4147-A177-3AD203B41FA5}">
                      <a16:colId xmlns:a16="http://schemas.microsoft.com/office/drawing/2014/main" val="1800392266"/>
                    </a:ext>
                  </a:extLst>
                </a:gridCol>
                <a:gridCol w="4392488">
                  <a:extLst>
                    <a:ext uri="{9D8B030D-6E8A-4147-A177-3AD203B41FA5}">
                      <a16:colId xmlns:a16="http://schemas.microsoft.com/office/drawing/2014/main" val="1023296098"/>
                    </a:ext>
                  </a:extLst>
                </a:gridCol>
              </a:tblGrid>
              <a:tr h="466711">
                <a:tc>
                  <a:txBody>
                    <a:bodyPr/>
                    <a:lstStyle/>
                    <a:p>
                      <a:r>
                        <a:rPr lang="zh-CN" altLang="en-US" dirty="0"/>
                        <a:t>数据中心主要拥塞控制算法</a:t>
                      </a:r>
                    </a:p>
                  </a:txBody>
                  <a:tcPr/>
                </a:tc>
                <a:tc>
                  <a:txBody>
                    <a:bodyPr/>
                    <a:lstStyle/>
                    <a:p>
                      <a:r>
                        <a:rPr lang="zh-CN" altLang="en-US" dirty="0"/>
                        <a:t>算法简述</a:t>
                      </a:r>
                    </a:p>
                  </a:txBody>
                  <a:tcPr/>
                </a:tc>
                <a:extLst>
                  <a:ext uri="{0D108BD9-81ED-4DB2-BD59-A6C34878D82A}">
                    <a16:rowId xmlns:a16="http://schemas.microsoft.com/office/drawing/2014/main" val="3557243184"/>
                  </a:ext>
                </a:extLst>
              </a:tr>
              <a:tr h="559032">
                <a:tc>
                  <a:txBody>
                    <a:bodyPr/>
                    <a:lstStyle/>
                    <a:p>
                      <a:r>
                        <a:rPr lang="en-US" altLang="zh-CN" dirty="0">
                          <a:solidFill>
                            <a:srgbClr val="00B0F0"/>
                          </a:solidFill>
                        </a:rPr>
                        <a:t>DCTCP</a:t>
                      </a:r>
                      <a:endParaRPr lang="zh-CN" altLang="en-US" dirty="0">
                        <a:solidFill>
                          <a:srgbClr val="00B0F0"/>
                        </a:solidFill>
                      </a:endParaRPr>
                    </a:p>
                  </a:txBody>
                  <a:tcPr/>
                </a:tc>
                <a:tc>
                  <a:txBody>
                    <a:bodyPr/>
                    <a:lstStyle/>
                    <a:p>
                      <a:r>
                        <a:rPr lang="zh-CN" altLang="en-US" b="0" i="0" dirty="0">
                          <a:solidFill>
                            <a:srgbClr val="4D4D4D"/>
                          </a:solidFill>
                          <a:effectLst/>
                          <a:latin typeface="-apple-system"/>
                        </a:rPr>
                        <a:t>扩展</a:t>
                      </a:r>
                      <a:r>
                        <a:rPr lang="en-US" altLang="zh-CN" b="0" i="0" dirty="0">
                          <a:solidFill>
                            <a:srgbClr val="4D4D4D"/>
                          </a:solidFill>
                          <a:effectLst/>
                          <a:latin typeface="-apple-system"/>
                        </a:rPr>
                        <a:t>TCP</a:t>
                      </a:r>
                      <a:r>
                        <a:rPr lang="zh-CN" altLang="en-US" b="0" i="0" dirty="0">
                          <a:solidFill>
                            <a:srgbClr val="4D4D4D"/>
                          </a:solidFill>
                          <a:effectLst/>
                          <a:latin typeface="-apple-system"/>
                        </a:rPr>
                        <a:t>的</a:t>
                      </a:r>
                      <a:r>
                        <a:rPr lang="zh-CN" altLang="en-US" sz="1600" b="0" i="0" kern="1200" dirty="0">
                          <a:solidFill>
                            <a:srgbClr val="4D4D4D"/>
                          </a:solidFill>
                          <a:effectLst/>
                          <a:latin typeface="-apple-system"/>
                          <a:ea typeface="+mn-ea"/>
                          <a:cs typeface="+mn-cs"/>
                        </a:rPr>
                        <a:t>拥塞</a:t>
                      </a:r>
                      <a:r>
                        <a:rPr lang="zh-CN" altLang="en-US" b="0" i="0" dirty="0">
                          <a:solidFill>
                            <a:srgbClr val="4D4D4D"/>
                          </a:solidFill>
                          <a:effectLst/>
                          <a:latin typeface="-apple-system"/>
                        </a:rPr>
                        <a:t>算法。在交换机中使用显式拥塞通知（</a:t>
                      </a:r>
                      <a:r>
                        <a:rPr lang="en-US" altLang="zh-CN" b="0" i="0" dirty="0">
                          <a:solidFill>
                            <a:srgbClr val="4D4D4D"/>
                          </a:solidFill>
                          <a:effectLst/>
                          <a:latin typeface="-apple-system"/>
                        </a:rPr>
                        <a:t>ECN</a:t>
                      </a:r>
                      <a:r>
                        <a:rPr lang="zh-CN" altLang="en-US" b="0" i="0" dirty="0">
                          <a:solidFill>
                            <a:srgbClr val="4D4D4D"/>
                          </a:solidFill>
                          <a:effectLst/>
                          <a:latin typeface="-apple-system"/>
                        </a:rPr>
                        <a:t>）来检测并响应网络拥塞</a:t>
                      </a:r>
                      <a:endParaRPr lang="zh-CN" altLang="en-US" dirty="0"/>
                    </a:p>
                  </a:txBody>
                  <a:tcPr/>
                </a:tc>
                <a:extLst>
                  <a:ext uri="{0D108BD9-81ED-4DB2-BD59-A6C34878D82A}">
                    <a16:rowId xmlns:a16="http://schemas.microsoft.com/office/drawing/2014/main" val="1428725688"/>
                  </a:ext>
                </a:extLst>
              </a:tr>
              <a:tr h="559032">
                <a:tc>
                  <a:txBody>
                    <a:bodyPr/>
                    <a:lstStyle/>
                    <a:p>
                      <a:r>
                        <a:rPr lang="en-US" altLang="zh-CN" dirty="0">
                          <a:solidFill>
                            <a:srgbClr val="00B0F0"/>
                          </a:solidFill>
                        </a:rPr>
                        <a:t>DCQCN</a:t>
                      </a:r>
                      <a:endParaRPr lang="zh-CN" altLang="en-US" dirty="0">
                        <a:solidFill>
                          <a:srgbClr val="00B0F0"/>
                        </a:solidFill>
                      </a:endParaRPr>
                    </a:p>
                  </a:txBody>
                  <a:tcPr/>
                </a:tc>
                <a:tc>
                  <a:txBody>
                    <a:bodyPr/>
                    <a:lstStyle/>
                    <a:p>
                      <a:r>
                        <a:rPr lang="zh-CN" altLang="en-US" dirty="0"/>
                        <a:t>目前在RoCEv2网络中使用最广泛的拥塞控制算法，它融合了QCN算法和DCTCP算法</a:t>
                      </a:r>
                    </a:p>
                  </a:txBody>
                  <a:tcPr/>
                </a:tc>
                <a:extLst>
                  <a:ext uri="{0D108BD9-81ED-4DB2-BD59-A6C34878D82A}">
                    <a16:rowId xmlns:a16="http://schemas.microsoft.com/office/drawing/2014/main" val="1619952117"/>
                  </a:ext>
                </a:extLst>
              </a:tr>
              <a:tr h="559032">
                <a:tc>
                  <a:txBody>
                    <a:bodyPr/>
                    <a:lstStyle/>
                    <a:p>
                      <a:r>
                        <a:rPr lang="en-US" altLang="zh-CN" dirty="0">
                          <a:solidFill>
                            <a:srgbClr val="FFC000"/>
                          </a:solidFill>
                        </a:rPr>
                        <a:t>TIMELY</a:t>
                      </a:r>
                      <a:endParaRPr lang="zh-CN" altLang="en-US" dirty="0">
                        <a:solidFill>
                          <a:srgbClr val="FFC000"/>
                        </a:solidFill>
                      </a:endParaRPr>
                    </a:p>
                  </a:txBody>
                  <a:tcPr/>
                </a:tc>
                <a:tc>
                  <a:txBody>
                    <a:bodyPr/>
                    <a:lstStyle/>
                    <a:p>
                      <a:r>
                        <a:rPr lang="en-US" altLang="zh-CN" b="0" i="0" dirty="0">
                          <a:solidFill>
                            <a:srgbClr val="121212"/>
                          </a:solidFill>
                          <a:effectLst/>
                          <a:latin typeface="-apple-system"/>
                        </a:rPr>
                        <a:t>Google</a:t>
                      </a:r>
                      <a:r>
                        <a:rPr lang="zh-CN" altLang="en-US" b="0" i="0" dirty="0">
                          <a:solidFill>
                            <a:srgbClr val="121212"/>
                          </a:solidFill>
                          <a:effectLst/>
                          <a:latin typeface="-apple-system"/>
                        </a:rPr>
                        <a:t>提出的用于</a:t>
                      </a:r>
                      <a:r>
                        <a:rPr lang="zh-CN" altLang="en-US" dirty="0">
                          <a:solidFill>
                            <a:srgbClr val="121212"/>
                          </a:solidFill>
                          <a:latin typeface="-apple-system"/>
                        </a:rPr>
                        <a:t>数据中心</a:t>
                      </a:r>
                      <a:r>
                        <a:rPr lang="zh-CN" altLang="en-US" b="0" i="0" dirty="0">
                          <a:solidFill>
                            <a:srgbClr val="121212"/>
                          </a:solidFill>
                          <a:effectLst/>
                          <a:latin typeface="-apple-system"/>
                        </a:rPr>
                        <a:t>的一种基于</a:t>
                      </a:r>
                      <a:r>
                        <a:rPr lang="en-US" altLang="zh-CN" b="0" i="0" dirty="0">
                          <a:solidFill>
                            <a:srgbClr val="121212"/>
                          </a:solidFill>
                          <a:effectLst/>
                          <a:latin typeface="-apple-system"/>
                        </a:rPr>
                        <a:t>delay</a:t>
                      </a:r>
                      <a:r>
                        <a:rPr lang="zh-CN" altLang="en-US" b="0" i="0" dirty="0">
                          <a:solidFill>
                            <a:srgbClr val="121212"/>
                          </a:solidFill>
                          <a:effectLst/>
                          <a:latin typeface="-apple-system"/>
                        </a:rPr>
                        <a:t>的拥塞控制算法</a:t>
                      </a:r>
                      <a:endParaRPr lang="zh-CN" altLang="en-US" dirty="0"/>
                    </a:p>
                  </a:txBody>
                  <a:tcPr/>
                </a:tc>
                <a:extLst>
                  <a:ext uri="{0D108BD9-81ED-4DB2-BD59-A6C34878D82A}">
                    <a16:rowId xmlns:a16="http://schemas.microsoft.com/office/drawing/2014/main" val="363755638"/>
                  </a:ext>
                </a:extLst>
              </a:tr>
              <a:tr h="794414">
                <a:tc>
                  <a:txBody>
                    <a:bodyPr/>
                    <a:lstStyle/>
                    <a:p>
                      <a:r>
                        <a:rPr lang="en-US" altLang="zh-CN" dirty="0">
                          <a:solidFill>
                            <a:srgbClr val="002060"/>
                          </a:solidFill>
                        </a:rPr>
                        <a:t>HCPP</a:t>
                      </a:r>
                      <a:endParaRPr lang="zh-CN" altLang="en-US" dirty="0">
                        <a:solidFill>
                          <a:srgbClr val="002060"/>
                        </a:solidFill>
                      </a:endParaRPr>
                    </a:p>
                  </a:txBody>
                  <a:tcPr/>
                </a:tc>
                <a:tc>
                  <a:txBody>
                    <a:bodyPr/>
                    <a:lstStyle/>
                    <a:p>
                      <a:pPr marL="0" marR="0" lvl="0" indent="0" algn="l" defTabSz="802295" rtl="0" eaLnBrk="1" fontAlgn="auto" latinLnBrk="0" hangingPunct="1">
                        <a:lnSpc>
                          <a:spcPct val="100000"/>
                        </a:lnSpc>
                        <a:spcBef>
                          <a:spcPts val="0"/>
                        </a:spcBef>
                        <a:spcAft>
                          <a:spcPts val="0"/>
                        </a:spcAft>
                        <a:buClrTx/>
                        <a:buSzTx/>
                        <a:buFontTx/>
                        <a:buNone/>
                        <a:tabLst/>
                        <a:defRPr/>
                      </a:pPr>
                      <a:r>
                        <a:rPr lang="en-US" altLang="zh-CN" b="0" i="0" dirty="0">
                          <a:solidFill>
                            <a:srgbClr val="4D4D4D"/>
                          </a:solidFill>
                          <a:effectLst/>
                          <a:latin typeface="-apple-system"/>
                        </a:rPr>
                        <a:t>HPCC</a:t>
                      </a:r>
                      <a:r>
                        <a:rPr lang="zh-CN" altLang="en-US" b="0" i="0" dirty="0">
                          <a:solidFill>
                            <a:srgbClr val="4D4D4D"/>
                          </a:solidFill>
                          <a:effectLst/>
                          <a:latin typeface="-apple-system"/>
                        </a:rPr>
                        <a:t>利用网络内遥测技术</a:t>
                      </a:r>
                      <a:r>
                        <a:rPr lang="en-US" altLang="zh-CN" b="0" i="0" dirty="0">
                          <a:solidFill>
                            <a:srgbClr val="4D4D4D"/>
                          </a:solidFill>
                          <a:effectLst/>
                          <a:latin typeface="-apple-system"/>
                        </a:rPr>
                        <a:t>(INT)</a:t>
                      </a:r>
                      <a:r>
                        <a:rPr lang="zh-CN" altLang="en-US" b="0" i="0" dirty="0">
                          <a:solidFill>
                            <a:srgbClr val="4D4D4D"/>
                          </a:solidFill>
                          <a:effectLst/>
                          <a:latin typeface="-apple-system"/>
                        </a:rPr>
                        <a:t> ，利用空闲带宽，同时避免拥塞，保持接近于零的网络内队列，实现超低延迟。</a:t>
                      </a:r>
                      <a:endParaRPr lang="zh-CN" altLang="en-US" dirty="0"/>
                    </a:p>
                  </a:txBody>
                  <a:tcPr/>
                </a:tc>
                <a:extLst>
                  <a:ext uri="{0D108BD9-81ED-4DB2-BD59-A6C34878D82A}">
                    <a16:rowId xmlns:a16="http://schemas.microsoft.com/office/drawing/2014/main" val="775144222"/>
                  </a:ext>
                </a:extLst>
              </a:tr>
              <a:tr h="559032">
                <a:tc>
                  <a:txBody>
                    <a:bodyPr/>
                    <a:lstStyle/>
                    <a:p>
                      <a:r>
                        <a:rPr lang="en-US" altLang="zh-CN" dirty="0">
                          <a:solidFill>
                            <a:srgbClr val="002060"/>
                          </a:solidFill>
                        </a:rPr>
                        <a:t>ACC</a:t>
                      </a:r>
                      <a:endParaRPr lang="zh-CN" altLang="en-US" dirty="0">
                        <a:solidFill>
                          <a:srgbClr val="002060"/>
                        </a:solidFill>
                      </a:endParaRPr>
                    </a:p>
                  </a:txBody>
                  <a:tcPr/>
                </a:tc>
                <a:tc>
                  <a:txBody>
                    <a:bodyPr/>
                    <a:lstStyle/>
                    <a:p>
                      <a:r>
                        <a:rPr lang="zh-CN" altLang="en-US" b="0" i="0" dirty="0">
                          <a:solidFill>
                            <a:srgbClr val="121212"/>
                          </a:solidFill>
                          <a:effectLst/>
                          <a:latin typeface="-apple-system"/>
                        </a:rPr>
                        <a:t>利用多代理强化学习技术动态调整每个交换机的标记阈值进行拥塞控制</a:t>
                      </a:r>
                      <a:endParaRPr lang="zh-CN" altLang="en-US" dirty="0"/>
                    </a:p>
                  </a:txBody>
                  <a:tcPr/>
                </a:tc>
                <a:extLst>
                  <a:ext uri="{0D108BD9-81ED-4DB2-BD59-A6C34878D82A}">
                    <a16:rowId xmlns:a16="http://schemas.microsoft.com/office/drawing/2014/main" val="524379178"/>
                  </a:ext>
                </a:extLst>
              </a:tr>
              <a:tr h="559032">
                <a:tc>
                  <a:txBody>
                    <a:bodyPr/>
                    <a:lstStyle/>
                    <a:p>
                      <a:r>
                        <a:rPr lang="el-GR" altLang="zh-CN" dirty="0">
                          <a:solidFill>
                            <a:srgbClr val="002060"/>
                          </a:solidFill>
                        </a:rPr>
                        <a:t>μ</a:t>
                      </a:r>
                      <a:r>
                        <a:rPr lang="en-US" altLang="zh-CN" dirty="0">
                          <a:solidFill>
                            <a:srgbClr val="002060"/>
                          </a:solidFill>
                        </a:rPr>
                        <a:t>Fab</a:t>
                      </a:r>
                      <a:endParaRPr lang="zh-CN" altLang="en-US" dirty="0">
                        <a:solidFill>
                          <a:srgbClr val="002060"/>
                        </a:solidFill>
                      </a:endParaRPr>
                    </a:p>
                  </a:txBody>
                  <a:tcPr/>
                </a:tc>
                <a:tc>
                  <a: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FAB</a:t>
                      </a:r>
                      <a:r>
                        <a:rPr lang="zh-CN" altLang="en-US" b="0" i="0" dirty="0">
                          <a:solidFill>
                            <a:srgbClr val="000000"/>
                          </a:solidFill>
                          <a:effectLst/>
                          <a:latin typeface="微软雅黑" panose="020B0503020204020204" pitchFamily="34" charset="-122"/>
                          <a:ea typeface="微软雅黑" panose="020B0503020204020204" pitchFamily="34" charset="-122"/>
                        </a:rPr>
                        <a:t>使用边缘交换机获取网络信息，并将信息收集发送给终端来控制发送速率。</a:t>
                      </a:r>
                      <a:endParaRPr lang="zh-CN" altLang="en-US" dirty="0"/>
                    </a:p>
                  </a:txBody>
                  <a:tcPr/>
                </a:tc>
                <a:extLst>
                  <a:ext uri="{0D108BD9-81ED-4DB2-BD59-A6C34878D82A}">
                    <a16:rowId xmlns:a16="http://schemas.microsoft.com/office/drawing/2014/main" val="2923430212"/>
                  </a:ext>
                </a:extLst>
              </a:tr>
            </a:tbl>
          </a:graphicData>
        </a:graphic>
      </p:graphicFrame>
    </p:spTree>
    <p:extLst>
      <p:ext uri="{BB962C8B-B14F-4D97-AF65-F5344CB8AC3E}">
        <p14:creationId xmlns:p14="http://schemas.microsoft.com/office/powerpoint/2010/main" val="2761950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353559" y="152247"/>
            <a:ext cx="1627369" cy="590354"/>
          </a:xfrm>
          <a:prstGeom prst="rect">
            <a:avLst/>
          </a:prstGeom>
          <a:noFill/>
        </p:spPr>
        <p:txBody>
          <a:bodyPr wrap="none" rtlCol="0">
            <a:spAutoFit/>
          </a:bodyPr>
          <a:lstStyle/>
          <a:p>
            <a:pPr>
              <a:lnSpc>
                <a:spcPct val="130000"/>
              </a:lnSpc>
            </a:pPr>
            <a:r>
              <a:rPr lang="zh-CN" altLang="zh-CN" sz="2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研究现状</a:t>
            </a:r>
            <a:endParaRPr lang="zh-CN" altLang="en-US" sz="2800" dirty="0">
              <a:solidFill>
                <a:schemeClr val="bg1"/>
              </a:solidFill>
              <a:cs typeface="+mn-ea"/>
              <a:sym typeface="+mn-lt"/>
            </a:endParaRPr>
          </a:p>
        </p:txBody>
      </p:sp>
      <p:sp>
        <p:nvSpPr>
          <p:cNvPr id="19" name="文本框 18"/>
          <p:cNvSpPr txBox="1"/>
          <p:nvPr/>
        </p:nvSpPr>
        <p:spPr>
          <a:xfrm>
            <a:off x="252300" y="143892"/>
            <a:ext cx="697628"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02</a:t>
            </a:r>
            <a:endParaRPr lang="zh-CN" altLang="en-US" sz="3600" dirty="0">
              <a:solidFill>
                <a:schemeClr val="tx1">
                  <a:lumMod val="85000"/>
                  <a:lumOff val="15000"/>
                </a:schemeClr>
              </a:solidFill>
              <a:cs typeface="+mn-ea"/>
              <a:sym typeface="+mn-lt"/>
            </a:endParaRPr>
          </a:p>
        </p:txBody>
      </p:sp>
      <p:sp>
        <p:nvSpPr>
          <p:cNvPr id="16" name="文本框 15">
            <a:extLst>
              <a:ext uri="{FF2B5EF4-FFF2-40B4-BE49-F238E27FC236}">
                <a16:creationId xmlns:a16="http://schemas.microsoft.com/office/drawing/2014/main" id="{6711FCFE-A4AC-47A7-9B93-6FFD116A580E}"/>
              </a:ext>
            </a:extLst>
          </p:cNvPr>
          <p:cNvSpPr txBox="1"/>
          <p:nvPr/>
        </p:nvSpPr>
        <p:spPr>
          <a:xfrm>
            <a:off x="7970812" y="287908"/>
            <a:ext cx="1044179" cy="432048"/>
          </a:xfrm>
          <a:prstGeom prst="rect">
            <a:avLst/>
          </a:prstGeom>
          <a:solidFill>
            <a:srgbClr val="3D4753"/>
          </a:solidFill>
        </p:spPr>
        <p:txBody>
          <a:bodyPr wrap="square" rtlCol="0">
            <a:spAutoFit/>
          </a:bodyPr>
          <a:lstStyle/>
          <a:p>
            <a:endParaRPr lang="zh-CN" altLang="en-US" dirty="0"/>
          </a:p>
        </p:txBody>
      </p:sp>
      <p:sp>
        <p:nvSpPr>
          <p:cNvPr id="7" name="文本框 6">
            <a:extLst>
              <a:ext uri="{FF2B5EF4-FFF2-40B4-BE49-F238E27FC236}">
                <a16:creationId xmlns:a16="http://schemas.microsoft.com/office/drawing/2014/main" id="{7FB7E768-D040-499C-8EF9-672DCA785D4B}"/>
              </a:ext>
            </a:extLst>
          </p:cNvPr>
          <p:cNvSpPr txBox="1"/>
          <p:nvPr/>
        </p:nvSpPr>
        <p:spPr>
          <a:xfrm>
            <a:off x="193948" y="1079996"/>
            <a:ext cx="7776864" cy="1617238"/>
          </a:xfrm>
          <a:prstGeom prst="rect">
            <a:avLst/>
          </a:prstGeom>
          <a:noFill/>
        </p:spPr>
        <p:txBody>
          <a:bodyPr wrap="square">
            <a:spAutoFit/>
          </a:bodyPr>
          <a:lstStyle/>
          <a:p>
            <a:pPr indent="304800">
              <a:lnSpc>
                <a:spcPts val="2000"/>
              </a:lnSpc>
            </a:pPr>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由于数据中心网络的数据传送的突发性、以及流种类的复杂性，目前的拥塞控制算法和机制主要有两个特点：</a:t>
            </a:r>
            <a:endParaRPr lang="en-US" altLang="zh-CN" sz="1600"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marL="686897" lvl="1" indent="-285750" algn="just">
              <a:lnSpc>
                <a:spcPts val="2000"/>
              </a:lnSpc>
              <a:buFont typeface="Arial" panose="020B0604020202020204" pitchFamily="34" charset="0"/>
              <a:buChar char="•"/>
            </a:pP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具有针对性，对于特定情况或特定流的拥塞处理较好，但是对于网络中的突发流量导致的拥塞情况效果较差；</a:t>
            </a:r>
            <a:endParaRPr lang="en-US" altLang="zh-CN"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marL="686897" lvl="1" indent="-285750" algn="just">
              <a:lnSpc>
                <a:spcPts val="2000"/>
              </a:lnSpc>
              <a:buFont typeface="Arial" panose="020B0604020202020204" pitchFamily="34" charset="0"/>
              <a:buChar char="•"/>
            </a:pP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大部分算法都需要专门的硬件配合来获取所需的信息，但数据中心网络规模非常大，</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因此</a:t>
            </a: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未实现商用。</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85F65F4-E817-42C6-810E-8378FD24B5E3}"/>
              </a:ext>
            </a:extLst>
          </p:cNvPr>
          <p:cNvSpPr txBox="1"/>
          <p:nvPr/>
        </p:nvSpPr>
        <p:spPr>
          <a:xfrm>
            <a:off x="324098" y="2952204"/>
            <a:ext cx="7776864" cy="1569660"/>
          </a:xfrm>
          <a:prstGeom prst="rect">
            <a:avLst/>
          </a:prstGeom>
          <a:noFill/>
        </p:spPr>
        <p:txBody>
          <a:bodyPr wrap="square">
            <a:spAutoFit/>
          </a:bodyPr>
          <a:lstStyle/>
          <a:p>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拥塞控制研究发展有以下几个方向，</a:t>
            </a:r>
            <a:endParaRPr lang="en-US" altLang="zh-CN" sz="1600"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marL="686897" lvl="1" indent="-285750">
              <a:buFont typeface="Arial" panose="020B0604020202020204" pitchFamily="34" charset="0"/>
              <a:buChar char="•"/>
            </a:pP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基于</a:t>
            </a:r>
            <a:r>
              <a:rPr lang="en-US" altLang="zh-CN" kern="100" dirty="0">
                <a:effectLst/>
                <a:latin typeface="Times New Roman" panose="02020603050405020304" pitchFamily="18" charset="0"/>
                <a:ea typeface="楷体" panose="02010609060101010101" pitchFamily="49" charset="-122"/>
              </a:rPr>
              <a:t>SDN</a:t>
            </a: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的中心化控制，集中式控制可以对网络全局信息进行掌控，更能精确的规划控制流量，但同时面临着可部署规模的问题；</a:t>
            </a:r>
            <a:endParaRPr lang="en-US" altLang="zh-CN"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marL="686897" lvl="1" indent="-285750">
              <a:buFont typeface="Arial" panose="020B0604020202020204" pitchFamily="34" charset="0"/>
              <a:buChar char="•"/>
            </a:pP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人工智能与流量控制技术结合的研究方向，人工智能具有强大的自适应力和自学能力，能为拥塞控制提供一套有效的决策工具，例如华为在</a:t>
            </a:r>
            <a:r>
              <a:rPr lang="en-US" altLang="zh-CN" kern="100" dirty="0">
                <a:effectLst/>
                <a:latin typeface="Times New Roman" panose="02020603050405020304" pitchFamily="18" charset="0"/>
                <a:ea typeface="楷体" panose="02010609060101010101" pitchFamily="49" charset="-122"/>
              </a:rPr>
              <a:t>2021</a:t>
            </a: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年提出的</a:t>
            </a:r>
            <a:r>
              <a:rPr lang="en-US" altLang="zh-CN" kern="100" dirty="0">
                <a:effectLst/>
                <a:latin typeface="Times New Roman" panose="02020603050405020304" pitchFamily="18" charset="0"/>
                <a:ea typeface="楷体" panose="02010609060101010101" pitchFamily="49" charset="-122"/>
              </a:rPr>
              <a:t>ACC</a:t>
            </a:r>
            <a:r>
              <a:rPr lang="zh-CN" altLang="zh-CN" kern="100" dirty="0">
                <a:effectLst/>
                <a:latin typeface="Times New Roman" panose="02020603050405020304" pitchFamily="18" charset="0"/>
                <a:ea typeface="楷体" panose="02010609060101010101" pitchFamily="49" charset="-122"/>
                <a:cs typeface="Times New Roman" panose="02020603050405020304" pitchFamily="18" charset="0"/>
              </a:rPr>
              <a:t>中提出了强化学习的拥塞控制算法等。</a:t>
            </a:r>
            <a:endParaRPr lang="zh-CN" altLang="en-US" dirty="0"/>
          </a:p>
        </p:txBody>
      </p:sp>
    </p:spTree>
    <p:extLst>
      <p:ext uri="{BB962C8B-B14F-4D97-AF65-F5344CB8AC3E}">
        <p14:creationId xmlns:p14="http://schemas.microsoft.com/office/powerpoint/2010/main" val="36035567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76422" y="143892"/>
            <a:ext cx="1627369" cy="590354"/>
          </a:xfrm>
          <a:prstGeom prst="rect">
            <a:avLst/>
          </a:prstGeom>
          <a:noFill/>
        </p:spPr>
        <p:txBody>
          <a:bodyPr wrap="none" rtlCol="0">
            <a:spAutoFit/>
          </a:bodyPr>
          <a:lstStyle/>
          <a:p>
            <a:pPr>
              <a:lnSpc>
                <a:spcPct val="130000"/>
              </a:lnSpc>
            </a:pPr>
            <a:r>
              <a:rPr lang="zh-CN" altLang="zh-CN" sz="2800" b="1" kern="10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研究内容</a:t>
            </a:r>
            <a:endParaRPr lang="zh-CN" altLang="en-US" sz="2800" dirty="0">
              <a:solidFill>
                <a:schemeClr val="bg1"/>
              </a:solidFill>
              <a:cs typeface="+mn-ea"/>
              <a:sym typeface="+mn-lt"/>
            </a:endParaRPr>
          </a:p>
        </p:txBody>
      </p:sp>
      <p:sp>
        <p:nvSpPr>
          <p:cNvPr id="17" name="文本框 16"/>
          <p:cNvSpPr txBox="1"/>
          <p:nvPr/>
        </p:nvSpPr>
        <p:spPr>
          <a:xfrm>
            <a:off x="252300" y="143892"/>
            <a:ext cx="697628" cy="646331"/>
          </a:xfrm>
          <a:prstGeom prst="rect">
            <a:avLst/>
          </a:prstGeom>
          <a:noFill/>
        </p:spPr>
        <p:txBody>
          <a:bodyPr wrap="none" rtlCol="0">
            <a:spAutoFit/>
          </a:bodyPr>
          <a:lstStyle/>
          <a:p>
            <a:pPr algn="ctr"/>
            <a:r>
              <a:rPr lang="en-US" altLang="zh-CN" sz="3600" dirty="0">
                <a:solidFill>
                  <a:schemeClr val="tx1">
                    <a:lumMod val="85000"/>
                    <a:lumOff val="15000"/>
                  </a:schemeClr>
                </a:solidFill>
                <a:cs typeface="+mn-ea"/>
                <a:sym typeface="+mn-lt"/>
              </a:rPr>
              <a:t>03</a:t>
            </a:r>
            <a:endParaRPr lang="zh-CN" altLang="en-US" sz="3600" dirty="0">
              <a:solidFill>
                <a:schemeClr val="tx1">
                  <a:lumMod val="85000"/>
                  <a:lumOff val="15000"/>
                </a:schemeClr>
              </a:solidFill>
              <a:cs typeface="+mn-ea"/>
              <a:sym typeface="+mn-lt"/>
            </a:endParaRPr>
          </a:p>
        </p:txBody>
      </p:sp>
      <p:sp>
        <p:nvSpPr>
          <p:cNvPr id="18" name="文本框 17">
            <a:extLst>
              <a:ext uri="{FF2B5EF4-FFF2-40B4-BE49-F238E27FC236}">
                <a16:creationId xmlns:a16="http://schemas.microsoft.com/office/drawing/2014/main" id="{FD531149-0772-4204-8027-8C2256209037}"/>
              </a:ext>
            </a:extLst>
          </p:cNvPr>
          <p:cNvSpPr txBox="1"/>
          <p:nvPr/>
        </p:nvSpPr>
        <p:spPr>
          <a:xfrm>
            <a:off x="7970812" y="287908"/>
            <a:ext cx="1044179" cy="432048"/>
          </a:xfrm>
          <a:prstGeom prst="rect">
            <a:avLst/>
          </a:prstGeom>
          <a:solidFill>
            <a:srgbClr val="3D4753"/>
          </a:solidFill>
        </p:spPr>
        <p:txBody>
          <a:bodyPr wrap="square" rtlCol="0">
            <a:spAutoFit/>
          </a:bodyPr>
          <a:lstStyle/>
          <a:p>
            <a:endParaRPr lang="zh-CN" altLang="en-US" dirty="0"/>
          </a:p>
        </p:txBody>
      </p:sp>
      <p:sp>
        <p:nvSpPr>
          <p:cNvPr id="2" name="文本框 1">
            <a:extLst>
              <a:ext uri="{FF2B5EF4-FFF2-40B4-BE49-F238E27FC236}">
                <a16:creationId xmlns:a16="http://schemas.microsoft.com/office/drawing/2014/main" id="{A2EC4212-82BF-4277-95E0-1ABA8AD3619D}"/>
              </a:ext>
            </a:extLst>
          </p:cNvPr>
          <p:cNvSpPr txBox="1"/>
          <p:nvPr/>
        </p:nvSpPr>
        <p:spPr>
          <a:xfrm>
            <a:off x="396106" y="1610364"/>
            <a:ext cx="7776864" cy="1323439"/>
          </a:xfrm>
          <a:prstGeom prst="rect">
            <a:avLst/>
          </a:prstGeom>
          <a:noFill/>
        </p:spPr>
        <p:txBody>
          <a:bodyPr wrap="square" rtlCol="0">
            <a:spAutoFit/>
          </a:bodyPr>
          <a:lstStyle/>
          <a:p>
            <a:r>
              <a:rPr lang="zh-CN" altLang="en-US" dirty="0"/>
              <a:t>神经网络拥塞控制算法设计：</a:t>
            </a:r>
            <a:endParaRPr lang="en-US" altLang="zh-CN" dirty="0"/>
          </a:p>
          <a:p>
            <a:r>
              <a:rPr lang="zh-CN" altLang="en-US" dirty="0"/>
              <a:t>使用神经网络设计一个数据中心拥塞控制算法，部署在终端传输层，能够将获取的网络状态信息转化为网络拥塞情况，并据此调整发送速率或发送窗口大小。</a:t>
            </a:r>
            <a:endParaRPr lang="en-US" altLang="zh-CN" dirty="0"/>
          </a:p>
          <a:p>
            <a:r>
              <a:rPr lang="zh-CN" altLang="en-US" dirty="0">
                <a:solidFill>
                  <a:srgbClr val="FF0000"/>
                </a:solidFill>
              </a:rPr>
              <a:t>算法模型，数据集，损失函数，优化器等。</a:t>
            </a:r>
            <a:endParaRPr lang="en-US" altLang="zh-CN" dirty="0">
              <a:solidFill>
                <a:srgbClr val="FF0000"/>
              </a:solidFill>
            </a:endParaRPr>
          </a:p>
          <a:p>
            <a:endParaRPr lang="zh-CN" altLang="en-US" dirty="0"/>
          </a:p>
        </p:txBody>
      </p:sp>
      <p:sp>
        <p:nvSpPr>
          <p:cNvPr id="4" name="文本框 3">
            <a:extLst>
              <a:ext uri="{FF2B5EF4-FFF2-40B4-BE49-F238E27FC236}">
                <a16:creationId xmlns:a16="http://schemas.microsoft.com/office/drawing/2014/main" id="{4F75557B-8CB3-41AD-81D0-47ADE29AD3F2}"/>
              </a:ext>
            </a:extLst>
          </p:cNvPr>
          <p:cNvSpPr txBox="1"/>
          <p:nvPr/>
        </p:nvSpPr>
        <p:spPr>
          <a:xfrm>
            <a:off x="452648" y="3744292"/>
            <a:ext cx="7432290" cy="830997"/>
          </a:xfrm>
          <a:prstGeom prst="rect">
            <a:avLst/>
          </a:prstGeom>
          <a:noFill/>
        </p:spPr>
        <p:txBody>
          <a:bodyPr wrap="square" rtlCol="0">
            <a:spAutoFit/>
          </a:bodyPr>
          <a:lstStyle/>
          <a:p>
            <a:r>
              <a:rPr lang="zh-CN" altLang="en-US" dirty="0"/>
              <a:t>效果分析算法比较</a:t>
            </a:r>
            <a:endParaRPr lang="en-US" altLang="zh-CN" dirty="0"/>
          </a:p>
          <a:p>
            <a:r>
              <a:rPr lang="zh-CN" altLang="en-US" dirty="0"/>
              <a:t>将算法的仿真结果与其他的数据中心拥塞控制算法进行分析比较。</a:t>
            </a:r>
            <a:endParaRPr lang="en-US" altLang="zh-CN" dirty="0"/>
          </a:p>
          <a:p>
            <a:r>
              <a:rPr lang="zh-CN" altLang="en-US" dirty="0">
                <a:solidFill>
                  <a:srgbClr val="FF0000"/>
                </a:solidFill>
              </a:rPr>
              <a:t>性能统计，算法优化</a:t>
            </a:r>
          </a:p>
        </p:txBody>
      </p:sp>
      <p:sp>
        <p:nvSpPr>
          <p:cNvPr id="3" name="文本框 2">
            <a:extLst>
              <a:ext uri="{FF2B5EF4-FFF2-40B4-BE49-F238E27FC236}">
                <a16:creationId xmlns:a16="http://schemas.microsoft.com/office/drawing/2014/main" id="{C5B304E1-D924-435A-B8D6-B752FD84DB69}"/>
              </a:ext>
            </a:extLst>
          </p:cNvPr>
          <p:cNvSpPr txBox="1"/>
          <p:nvPr/>
        </p:nvSpPr>
        <p:spPr>
          <a:xfrm>
            <a:off x="425460" y="2808188"/>
            <a:ext cx="7488832" cy="830997"/>
          </a:xfrm>
          <a:prstGeom prst="rect">
            <a:avLst/>
          </a:prstGeom>
          <a:noFill/>
        </p:spPr>
        <p:txBody>
          <a:bodyPr wrap="square" rtlCol="0">
            <a:spAutoFit/>
          </a:bodyPr>
          <a:lstStyle/>
          <a:p>
            <a:r>
              <a:rPr lang="zh-CN" altLang="en-US" dirty="0"/>
              <a:t>仿真测试：</a:t>
            </a:r>
            <a:endParaRPr lang="en-US" altLang="zh-CN" dirty="0"/>
          </a:p>
          <a:p>
            <a:r>
              <a:rPr lang="zh-CN" altLang="en-US" dirty="0"/>
              <a:t>使用仿真软件（</a:t>
            </a:r>
            <a:r>
              <a:rPr lang="en-US" altLang="zh-CN" dirty="0"/>
              <a:t>ns2\ns3\</a:t>
            </a:r>
            <a:r>
              <a:rPr lang="en-US" altLang="zh-CN" dirty="0" err="1"/>
              <a:t>ovs</a:t>
            </a:r>
            <a:r>
              <a:rPr lang="zh-CN" altLang="en-US" dirty="0"/>
              <a:t>等）搭建数据中心网络拓扑，部署神经网络进行测试。</a:t>
            </a:r>
            <a:endParaRPr lang="en-US" altLang="zh-CN" dirty="0"/>
          </a:p>
          <a:p>
            <a:r>
              <a:rPr lang="zh-CN" altLang="en-US" dirty="0">
                <a:solidFill>
                  <a:srgbClr val="FF0000"/>
                </a:solidFill>
              </a:rPr>
              <a:t>网络拓扑设计搭建，终端及交换设备的参数配置，链路连接，网络协议修改。</a:t>
            </a:r>
          </a:p>
        </p:txBody>
      </p:sp>
      <p:sp>
        <p:nvSpPr>
          <p:cNvPr id="20" name="文本框 19">
            <a:extLst>
              <a:ext uri="{FF2B5EF4-FFF2-40B4-BE49-F238E27FC236}">
                <a16:creationId xmlns:a16="http://schemas.microsoft.com/office/drawing/2014/main" id="{D6422BF6-952B-4456-A099-5824A1300B23}"/>
              </a:ext>
            </a:extLst>
          </p:cNvPr>
          <p:cNvSpPr txBox="1"/>
          <p:nvPr/>
        </p:nvSpPr>
        <p:spPr>
          <a:xfrm>
            <a:off x="425460" y="920481"/>
            <a:ext cx="6811405" cy="338554"/>
          </a:xfrm>
          <a:prstGeom prst="rect">
            <a:avLst/>
          </a:prstGeom>
          <a:noFill/>
        </p:spPr>
        <p:txBody>
          <a:bodyPr wrap="square">
            <a:spAutoFit/>
          </a:bodyPr>
          <a:lstStyle/>
          <a:p>
            <a:r>
              <a:rPr lang="zh-CN" altLang="en-US" sz="1600" kern="100" dirty="0">
                <a:effectLst/>
                <a:latin typeface="Times New Roman" panose="02020603050405020304" pitchFamily="18" charset="0"/>
                <a:ea typeface="楷体" panose="02010609060101010101" pitchFamily="49" charset="-122"/>
                <a:cs typeface="Times New Roman" panose="02020603050405020304" pitchFamily="18" charset="0"/>
              </a:rPr>
              <a:t>目标：</a:t>
            </a:r>
            <a:r>
              <a:rPr lang="zh-CN"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使用神经网络设计一个适用于数据中心拥塞控制的算法</a:t>
            </a:r>
            <a:r>
              <a:rPr lang="en-US" altLang="zh-CN" sz="16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12134058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 name="ISPRING_ULTRA_SCORM_COURSE_ID" val="36E2B6E0-FF82-4665-A846-B6FC5D4A5EB8"/>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jqf2a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D4753"/>
        </a:solidFill>
        <a:ln>
          <a:noFill/>
        </a:ln>
      </a:spPr>
      <a:bodyPr rtlCol="0" anchor="ctr"/>
      <a:lstStyle>
        <a:defPPr algn="ctr">
          <a:defRPr>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Words>
  <Application>Microsoft Office PowerPoint</Application>
  <PresentationFormat>自定义</PresentationFormat>
  <Paragraphs>114</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-apple-system</vt:lpstr>
      <vt:lpstr>等线</vt:lpstr>
      <vt:lpstr>方正黑体简体</vt:lpstr>
      <vt:lpstr>楷体</vt:lpstr>
      <vt:lpstr>微软雅黑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项目汇报</dc:title>
  <dc:creator/>
  <cp:keywords>www.1ppt.com</cp:keywords>
  <dc:description>www.1ppt.com</dc:description>
  <cp:lastModifiedBy/>
  <cp:revision>1</cp:revision>
  <dcterms:modified xsi:type="dcterms:W3CDTF">2023-01-10T06:13:34Z</dcterms:modified>
</cp:coreProperties>
</file>