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19" r:id="rId2"/>
    <p:sldId id="367" r:id="rId3"/>
    <p:sldId id="421" r:id="rId4"/>
    <p:sldId id="426" r:id="rId5"/>
    <p:sldId id="427" r:id="rId6"/>
    <p:sldId id="429" r:id="rId7"/>
    <p:sldId id="434" r:id="rId8"/>
    <p:sldId id="428" r:id="rId9"/>
    <p:sldId id="430" r:id="rId10"/>
    <p:sldId id="436" r:id="rId11"/>
    <p:sldId id="437" r:id="rId12"/>
    <p:sldId id="438" r:id="rId13"/>
    <p:sldId id="424" r:id="rId14"/>
    <p:sldId id="422" r:id="rId15"/>
    <p:sldId id="441" r:id="rId16"/>
    <p:sldId id="423" r:id="rId17"/>
    <p:sldId id="439" r:id="rId18"/>
    <p:sldId id="431" r:id="rId19"/>
    <p:sldId id="442" r:id="rId20"/>
    <p:sldId id="443" r:id="rId21"/>
    <p:sldId id="432" r:id="rId22"/>
    <p:sldId id="433"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84" y="1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C732B8-58B6-606E-6CA7-B6D9CCFABD4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F571252-5EC1-B653-5D51-F3AA12C178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EBB9038-A0E9-E78D-5017-1045BCD7B190}"/>
              </a:ext>
            </a:extLst>
          </p:cNvPr>
          <p:cNvSpPr>
            <a:spLocks noGrp="1"/>
          </p:cNvSpPr>
          <p:nvPr>
            <p:ph type="dt" sz="half" idx="10"/>
          </p:nvPr>
        </p:nvSpPr>
        <p:spPr/>
        <p:txBody>
          <a:bodyPr/>
          <a:lstStyle/>
          <a:p>
            <a:fld id="{9D115511-43CC-4D43-9B6A-DBDB391D7FC7}" type="datetimeFigureOut">
              <a:rPr lang="zh-CN" altLang="en-US" smtClean="0"/>
              <a:t>2024/1/23</a:t>
            </a:fld>
            <a:endParaRPr lang="zh-CN" altLang="en-US"/>
          </a:p>
        </p:txBody>
      </p:sp>
      <p:sp>
        <p:nvSpPr>
          <p:cNvPr id="5" name="页脚占位符 4">
            <a:extLst>
              <a:ext uri="{FF2B5EF4-FFF2-40B4-BE49-F238E27FC236}">
                <a16:creationId xmlns:a16="http://schemas.microsoft.com/office/drawing/2014/main" id="{F1EF9B22-3DB4-57FB-C383-09A68E7889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DEAD25-2532-EC21-DBB3-51CA3517A191}"/>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683845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04750A-10F9-AF07-1B39-7D2E1446AE0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F0FF34B-6FA9-CFB5-A3FD-427FE1CEC02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2818425-EC0D-490E-4F0F-62078EE15C05}"/>
              </a:ext>
            </a:extLst>
          </p:cNvPr>
          <p:cNvSpPr>
            <a:spLocks noGrp="1"/>
          </p:cNvSpPr>
          <p:nvPr>
            <p:ph type="dt" sz="half" idx="10"/>
          </p:nvPr>
        </p:nvSpPr>
        <p:spPr/>
        <p:txBody>
          <a:bodyPr/>
          <a:lstStyle/>
          <a:p>
            <a:fld id="{9D115511-43CC-4D43-9B6A-DBDB391D7FC7}" type="datetimeFigureOut">
              <a:rPr lang="zh-CN" altLang="en-US" smtClean="0"/>
              <a:t>2024/1/23</a:t>
            </a:fld>
            <a:endParaRPr lang="zh-CN" altLang="en-US"/>
          </a:p>
        </p:txBody>
      </p:sp>
      <p:sp>
        <p:nvSpPr>
          <p:cNvPr id="5" name="页脚占位符 4">
            <a:extLst>
              <a:ext uri="{FF2B5EF4-FFF2-40B4-BE49-F238E27FC236}">
                <a16:creationId xmlns:a16="http://schemas.microsoft.com/office/drawing/2014/main" id="{0298D540-20C9-F0F4-7F5B-F785D7A4B3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707B58-357F-711F-4296-0B68628EDE52}"/>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755013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B18A0C0-5FA4-9921-47C3-F1F7DD4D49B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393ACBF-B436-D778-65B1-872989A7B46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D30CECE-4A00-5DCE-5456-CBAF34722F1A}"/>
              </a:ext>
            </a:extLst>
          </p:cNvPr>
          <p:cNvSpPr>
            <a:spLocks noGrp="1"/>
          </p:cNvSpPr>
          <p:nvPr>
            <p:ph type="dt" sz="half" idx="10"/>
          </p:nvPr>
        </p:nvSpPr>
        <p:spPr/>
        <p:txBody>
          <a:bodyPr/>
          <a:lstStyle/>
          <a:p>
            <a:fld id="{9D115511-43CC-4D43-9B6A-DBDB391D7FC7}" type="datetimeFigureOut">
              <a:rPr lang="zh-CN" altLang="en-US" smtClean="0"/>
              <a:t>2024/1/23</a:t>
            </a:fld>
            <a:endParaRPr lang="zh-CN" altLang="en-US"/>
          </a:p>
        </p:txBody>
      </p:sp>
      <p:sp>
        <p:nvSpPr>
          <p:cNvPr id="5" name="页脚占位符 4">
            <a:extLst>
              <a:ext uri="{FF2B5EF4-FFF2-40B4-BE49-F238E27FC236}">
                <a16:creationId xmlns:a16="http://schemas.microsoft.com/office/drawing/2014/main" id="{A87A007B-BC20-E232-EC24-0F8606E74F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4B2DAB-B241-5F5C-E61F-42B0BD542D1E}"/>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1014716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587FF3-8F54-76DD-22D6-CB2ECA81B47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4EAF758-DC4B-02F3-C2F8-2CD8541305D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1124B93-25C9-5A49-C215-69CF4ED522A4}"/>
              </a:ext>
            </a:extLst>
          </p:cNvPr>
          <p:cNvSpPr>
            <a:spLocks noGrp="1"/>
          </p:cNvSpPr>
          <p:nvPr>
            <p:ph type="dt" sz="half" idx="10"/>
          </p:nvPr>
        </p:nvSpPr>
        <p:spPr/>
        <p:txBody>
          <a:bodyPr/>
          <a:lstStyle/>
          <a:p>
            <a:fld id="{9D115511-43CC-4D43-9B6A-DBDB391D7FC7}" type="datetimeFigureOut">
              <a:rPr lang="zh-CN" altLang="en-US" smtClean="0"/>
              <a:t>2024/1/23</a:t>
            </a:fld>
            <a:endParaRPr lang="zh-CN" altLang="en-US"/>
          </a:p>
        </p:txBody>
      </p:sp>
      <p:sp>
        <p:nvSpPr>
          <p:cNvPr id="5" name="页脚占位符 4">
            <a:extLst>
              <a:ext uri="{FF2B5EF4-FFF2-40B4-BE49-F238E27FC236}">
                <a16:creationId xmlns:a16="http://schemas.microsoft.com/office/drawing/2014/main" id="{84AC17FB-E729-FE28-F1ED-6CB467099A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7B5588-5BE8-B9DB-53BE-BD60C8FB8909}"/>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2908045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D84767-DF35-783C-884F-9C3931DBC81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D9710A7-C865-93A8-D859-08F36956DF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9727E55-FDF4-F519-CB2C-FFE9347A141E}"/>
              </a:ext>
            </a:extLst>
          </p:cNvPr>
          <p:cNvSpPr>
            <a:spLocks noGrp="1"/>
          </p:cNvSpPr>
          <p:nvPr>
            <p:ph type="dt" sz="half" idx="10"/>
          </p:nvPr>
        </p:nvSpPr>
        <p:spPr/>
        <p:txBody>
          <a:bodyPr/>
          <a:lstStyle/>
          <a:p>
            <a:fld id="{9D115511-43CC-4D43-9B6A-DBDB391D7FC7}" type="datetimeFigureOut">
              <a:rPr lang="zh-CN" altLang="en-US" smtClean="0"/>
              <a:t>2024/1/23</a:t>
            </a:fld>
            <a:endParaRPr lang="zh-CN" altLang="en-US"/>
          </a:p>
        </p:txBody>
      </p:sp>
      <p:sp>
        <p:nvSpPr>
          <p:cNvPr id="5" name="页脚占位符 4">
            <a:extLst>
              <a:ext uri="{FF2B5EF4-FFF2-40B4-BE49-F238E27FC236}">
                <a16:creationId xmlns:a16="http://schemas.microsoft.com/office/drawing/2014/main" id="{1F62C79D-0E7A-CEEA-E6D5-12D13049B1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BE2F80-F21F-79DA-F96A-A67EB5BBC691}"/>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4257480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5ED2B6-06E5-6FE0-5C26-7EC76A4323A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6637241-09C8-E5C7-4405-5A9B85F60D7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7B5516E-3297-6839-67E0-7B020BE9BEB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F2B6DE4-3FA1-6637-638B-A248D228F73C}"/>
              </a:ext>
            </a:extLst>
          </p:cNvPr>
          <p:cNvSpPr>
            <a:spLocks noGrp="1"/>
          </p:cNvSpPr>
          <p:nvPr>
            <p:ph type="dt" sz="half" idx="10"/>
          </p:nvPr>
        </p:nvSpPr>
        <p:spPr/>
        <p:txBody>
          <a:bodyPr/>
          <a:lstStyle/>
          <a:p>
            <a:fld id="{9D115511-43CC-4D43-9B6A-DBDB391D7FC7}" type="datetimeFigureOut">
              <a:rPr lang="zh-CN" altLang="en-US" smtClean="0"/>
              <a:t>2024/1/23</a:t>
            </a:fld>
            <a:endParaRPr lang="zh-CN" altLang="en-US"/>
          </a:p>
        </p:txBody>
      </p:sp>
      <p:sp>
        <p:nvSpPr>
          <p:cNvPr id="6" name="页脚占位符 5">
            <a:extLst>
              <a:ext uri="{FF2B5EF4-FFF2-40B4-BE49-F238E27FC236}">
                <a16:creationId xmlns:a16="http://schemas.microsoft.com/office/drawing/2014/main" id="{2894B4B6-307E-7DEC-031E-49932E4E7D8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2CAA951-CED6-9563-90DC-EB5E95A03CF7}"/>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2733651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B80E01-4F78-2C72-F56B-FB613B9F0B7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E169D9F-DB23-301F-9A04-AA87D8189B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D1347B6-B8E2-8E32-D413-51F6349BB05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39468CB-BB0C-7C5F-B42C-D5F935D14B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AD8C4BC-9456-07F0-617B-240571112B3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91ADBB6-A895-38FA-354F-4FFB2289D35C}"/>
              </a:ext>
            </a:extLst>
          </p:cNvPr>
          <p:cNvSpPr>
            <a:spLocks noGrp="1"/>
          </p:cNvSpPr>
          <p:nvPr>
            <p:ph type="dt" sz="half" idx="10"/>
          </p:nvPr>
        </p:nvSpPr>
        <p:spPr/>
        <p:txBody>
          <a:bodyPr/>
          <a:lstStyle/>
          <a:p>
            <a:fld id="{9D115511-43CC-4D43-9B6A-DBDB391D7FC7}" type="datetimeFigureOut">
              <a:rPr lang="zh-CN" altLang="en-US" smtClean="0"/>
              <a:t>2024/1/23</a:t>
            </a:fld>
            <a:endParaRPr lang="zh-CN" altLang="en-US"/>
          </a:p>
        </p:txBody>
      </p:sp>
      <p:sp>
        <p:nvSpPr>
          <p:cNvPr id="8" name="页脚占位符 7">
            <a:extLst>
              <a:ext uri="{FF2B5EF4-FFF2-40B4-BE49-F238E27FC236}">
                <a16:creationId xmlns:a16="http://schemas.microsoft.com/office/drawing/2014/main" id="{B6232EA1-7FD6-CA3A-1B0B-99DDD2BDEA8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39F8B15-0C8A-0F6F-AE83-B3410E73ED10}"/>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135682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5591BB-1BEB-0EA0-9CCF-2C808A5FC13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1091A3D-4B31-1F44-27B4-D066C6503868}"/>
              </a:ext>
            </a:extLst>
          </p:cNvPr>
          <p:cNvSpPr>
            <a:spLocks noGrp="1"/>
          </p:cNvSpPr>
          <p:nvPr>
            <p:ph type="dt" sz="half" idx="10"/>
          </p:nvPr>
        </p:nvSpPr>
        <p:spPr/>
        <p:txBody>
          <a:bodyPr/>
          <a:lstStyle/>
          <a:p>
            <a:fld id="{9D115511-43CC-4D43-9B6A-DBDB391D7FC7}" type="datetimeFigureOut">
              <a:rPr lang="zh-CN" altLang="en-US" smtClean="0"/>
              <a:t>2024/1/23</a:t>
            </a:fld>
            <a:endParaRPr lang="zh-CN" altLang="en-US"/>
          </a:p>
        </p:txBody>
      </p:sp>
      <p:sp>
        <p:nvSpPr>
          <p:cNvPr id="4" name="页脚占位符 3">
            <a:extLst>
              <a:ext uri="{FF2B5EF4-FFF2-40B4-BE49-F238E27FC236}">
                <a16:creationId xmlns:a16="http://schemas.microsoft.com/office/drawing/2014/main" id="{806165DB-87A6-782E-BA96-8B977BF3594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49BB678-036C-C197-1E1E-22165A574988}"/>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2658538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A36D40D-D832-3FE7-A6A8-4402A81F610F}"/>
              </a:ext>
            </a:extLst>
          </p:cNvPr>
          <p:cNvSpPr>
            <a:spLocks noGrp="1"/>
          </p:cNvSpPr>
          <p:nvPr>
            <p:ph type="dt" sz="half" idx="10"/>
          </p:nvPr>
        </p:nvSpPr>
        <p:spPr/>
        <p:txBody>
          <a:bodyPr/>
          <a:lstStyle/>
          <a:p>
            <a:fld id="{9D115511-43CC-4D43-9B6A-DBDB391D7FC7}" type="datetimeFigureOut">
              <a:rPr lang="zh-CN" altLang="en-US" smtClean="0"/>
              <a:t>2024/1/23</a:t>
            </a:fld>
            <a:endParaRPr lang="zh-CN" altLang="en-US"/>
          </a:p>
        </p:txBody>
      </p:sp>
      <p:sp>
        <p:nvSpPr>
          <p:cNvPr id="3" name="页脚占位符 2">
            <a:extLst>
              <a:ext uri="{FF2B5EF4-FFF2-40B4-BE49-F238E27FC236}">
                <a16:creationId xmlns:a16="http://schemas.microsoft.com/office/drawing/2014/main" id="{108827EE-DF4E-5C90-BA57-7AD6FFD47E4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0EA8139-38BB-0012-CBB3-C5C969B80BEE}"/>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1087016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D3BB75-53E8-8B07-8463-D2871E4B8C5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08C35DE-4388-FEDA-8DF8-4FD07FA72C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EDF43A6-738C-B176-251F-7823FE78D1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B758A0D-FF03-A694-93A5-DFBC9C9025C9}"/>
              </a:ext>
            </a:extLst>
          </p:cNvPr>
          <p:cNvSpPr>
            <a:spLocks noGrp="1"/>
          </p:cNvSpPr>
          <p:nvPr>
            <p:ph type="dt" sz="half" idx="10"/>
          </p:nvPr>
        </p:nvSpPr>
        <p:spPr/>
        <p:txBody>
          <a:bodyPr/>
          <a:lstStyle/>
          <a:p>
            <a:fld id="{9D115511-43CC-4D43-9B6A-DBDB391D7FC7}" type="datetimeFigureOut">
              <a:rPr lang="zh-CN" altLang="en-US" smtClean="0"/>
              <a:t>2024/1/23</a:t>
            </a:fld>
            <a:endParaRPr lang="zh-CN" altLang="en-US"/>
          </a:p>
        </p:txBody>
      </p:sp>
      <p:sp>
        <p:nvSpPr>
          <p:cNvPr id="6" name="页脚占位符 5">
            <a:extLst>
              <a:ext uri="{FF2B5EF4-FFF2-40B4-BE49-F238E27FC236}">
                <a16:creationId xmlns:a16="http://schemas.microsoft.com/office/drawing/2014/main" id="{97C2C3EF-5048-CB61-D91D-A21E0F8E3D8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05C41B2-9F3C-3608-92B3-DBFA2BA2DB14}"/>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2373412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C1E7CF-6085-B30D-D5FC-466C4F0E974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F5225BB-14EF-0738-E131-4EB6BD4C69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C9AAD2B-4C1D-6A5C-2F8D-618FCDD341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9ED1199-8290-C21C-588C-D7BCA169C745}"/>
              </a:ext>
            </a:extLst>
          </p:cNvPr>
          <p:cNvSpPr>
            <a:spLocks noGrp="1"/>
          </p:cNvSpPr>
          <p:nvPr>
            <p:ph type="dt" sz="half" idx="10"/>
          </p:nvPr>
        </p:nvSpPr>
        <p:spPr/>
        <p:txBody>
          <a:bodyPr/>
          <a:lstStyle/>
          <a:p>
            <a:fld id="{9D115511-43CC-4D43-9B6A-DBDB391D7FC7}" type="datetimeFigureOut">
              <a:rPr lang="zh-CN" altLang="en-US" smtClean="0"/>
              <a:t>2024/1/23</a:t>
            </a:fld>
            <a:endParaRPr lang="zh-CN" altLang="en-US"/>
          </a:p>
        </p:txBody>
      </p:sp>
      <p:sp>
        <p:nvSpPr>
          <p:cNvPr id="6" name="页脚占位符 5">
            <a:extLst>
              <a:ext uri="{FF2B5EF4-FFF2-40B4-BE49-F238E27FC236}">
                <a16:creationId xmlns:a16="http://schemas.microsoft.com/office/drawing/2014/main" id="{E2F2C361-BD51-3E0A-2822-0DD4F21AF99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FBB75F-B6A8-3E18-061E-606BBB4C9C6C}"/>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1251932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55CBEFD-8638-59AA-6DF7-8DA713023B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22D5452-2A06-E2A2-45AD-B8284308F6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A845D22-0F9B-E53C-8476-FEB4B88275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115511-43CC-4D43-9B6A-DBDB391D7FC7}" type="datetimeFigureOut">
              <a:rPr lang="zh-CN" altLang="en-US" smtClean="0"/>
              <a:t>2024/1/23</a:t>
            </a:fld>
            <a:endParaRPr lang="zh-CN" altLang="en-US"/>
          </a:p>
        </p:txBody>
      </p:sp>
      <p:sp>
        <p:nvSpPr>
          <p:cNvPr id="5" name="页脚占位符 4">
            <a:extLst>
              <a:ext uri="{FF2B5EF4-FFF2-40B4-BE49-F238E27FC236}">
                <a16:creationId xmlns:a16="http://schemas.microsoft.com/office/drawing/2014/main" id="{EAB661E5-340D-522C-5EE9-6F1F68858A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44AD7E4-857A-754C-727E-411964C232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906426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1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9.xml.rels><?xml version="1.0" encoding="UTF-8" standalone="yes"?>
<Relationships xmlns="http://schemas.openxmlformats.org/package/2006/relationships"><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882B6FD-D238-2BF6-8E5E-D63E3CC8CFD0}"/>
              </a:ext>
            </a:extLst>
          </p:cNvPr>
          <p:cNvSpPr txBox="1"/>
          <p:nvPr/>
        </p:nvSpPr>
        <p:spPr>
          <a:xfrm>
            <a:off x="685800" y="882134"/>
            <a:ext cx="6096000" cy="369332"/>
          </a:xfrm>
          <a:prstGeom prst="rect">
            <a:avLst/>
          </a:prstGeom>
          <a:noFill/>
        </p:spPr>
        <p:txBody>
          <a:bodyPr wrap="square">
            <a:spAutoFit/>
          </a:bodyPr>
          <a:lstStyle/>
          <a:p>
            <a:r>
              <a:rPr lang="en-US" altLang="zh-CN"/>
              <a:t>QoS</a:t>
            </a:r>
            <a:r>
              <a:rPr lang="zh-CN" altLang="en-US"/>
              <a:t>调度算法</a:t>
            </a:r>
            <a:r>
              <a:rPr lang="en-US" altLang="zh-CN"/>
              <a:t>https://zhuanlan.zhihu.com/p/614689779</a:t>
            </a:r>
            <a:endParaRPr lang="zh-CN" altLang="en-US"/>
          </a:p>
        </p:txBody>
      </p:sp>
      <p:graphicFrame>
        <p:nvGraphicFramePr>
          <p:cNvPr id="2" name="表格 1">
            <a:extLst>
              <a:ext uri="{FF2B5EF4-FFF2-40B4-BE49-F238E27FC236}">
                <a16:creationId xmlns:a16="http://schemas.microsoft.com/office/drawing/2014/main" id="{46DC9024-420E-EF04-F0BB-7CCA61AB7428}"/>
              </a:ext>
            </a:extLst>
          </p:cNvPr>
          <p:cNvGraphicFramePr>
            <a:graphicFrameLocks noGrp="1"/>
          </p:cNvGraphicFramePr>
          <p:nvPr/>
        </p:nvGraphicFramePr>
        <p:xfrm>
          <a:off x="1028389" y="1901696"/>
          <a:ext cx="9331094" cy="3708400"/>
        </p:xfrm>
        <a:graphic>
          <a:graphicData uri="http://schemas.openxmlformats.org/drawingml/2006/table">
            <a:tbl>
              <a:tblPr firstRow="1" bandRow="1">
                <a:tableStyleId>{5C22544A-7EE6-4342-B048-85BDC9FD1C3A}</a:tableStyleId>
              </a:tblPr>
              <a:tblGrid>
                <a:gridCol w="4665547">
                  <a:extLst>
                    <a:ext uri="{9D8B030D-6E8A-4147-A177-3AD203B41FA5}">
                      <a16:colId xmlns:a16="http://schemas.microsoft.com/office/drawing/2014/main" val="4130538562"/>
                    </a:ext>
                  </a:extLst>
                </a:gridCol>
                <a:gridCol w="4665547">
                  <a:extLst>
                    <a:ext uri="{9D8B030D-6E8A-4147-A177-3AD203B41FA5}">
                      <a16:colId xmlns:a16="http://schemas.microsoft.com/office/drawing/2014/main" val="579732800"/>
                    </a:ext>
                  </a:extLst>
                </a:gridCol>
              </a:tblGrid>
              <a:tr h="370840">
                <a:tc>
                  <a:txBody>
                    <a:bodyPr/>
                    <a:lstStyle/>
                    <a:p>
                      <a:r>
                        <a:rPr lang="zh-CN" altLang="en-US"/>
                        <a:t>调度类型</a:t>
                      </a:r>
                    </a:p>
                  </a:txBody>
                  <a:tcPr/>
                </a:tc>
                <a:tc>
                  <a:txBody>
                    <a:bodyPr/>
                    <a:lstStyle/>
                    <a:p>
                      <a:r>
                        <a:rPr lang="zh-CN" altLang="en-US"/>
                        <a:t>算法</a:t>
                      </a:r>
                    </a:p>
                  </a:txBody>
                  <a:tcPr/>
                </a:tc>
                <a:extLst>
                  <a:ext uri="{0D108BD9-81ED-4DB2-BD59-A6C34878D82A}">
                    <a16:rowId xmlns:a16="http://schemas.microsoft.com/office/drawing/2014/main" val="5636399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1" i="0" kern="1200">
                          <a:solidFill>
                            <a:schemeClr val="dk1"/>
                          </a:solidFill>
                          <a:effectLst/>
                          <a:latin typeface="+mn-lt"/>
                          <a:ea typeface="+mn-ea"/>
                          <a:cs typeface="+mn-cs"/>
                        </a:rPr>
                        <a:t>优先级调度</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SP</a:t>
                      </a:r>
                      <a:r>
                        <a:rPr lang="zh-CN" altLang="en-US" sz="1800" b="1" i="0" kern="1200">
                          <a:solidFill>
                            <a:schemeClr val="dk1"/>
                          </a:solidFill>
                          <a:effectLst/>
                          <a:latin typeface="+mn-lt"/>
                          <a:ea typeface="+mn-ea"/>
                          <a:cs typeface="+mn-cs"/>
                        </a:rPr>
                        <a:t>（</a:t>
                      </a:r>
                      <a:r>
                        <a:rPr lang="en-US" altLang="zh-CN" sz="1800" b="1" i="0" kern="1200">
                          <a:solidFill>
                            <a:schemeClr val="dk1"/>
                          </a:solidFill>
                          <a:effectLst/>
                          <a:latin typeface="+mn-lt"/>
                          <a:ea typeface="+mn-ea"/>
                          <a:cs typeface="+mn-cs"/>
                        </a:rPr>
                        <a:t>Strict Priority</a:t>
                      </a:r>
                      <a:r>
                        <a:rPr lang="zh-CN" altLang="en-US" sz="1800" b="1" i="0" kern="1200">
                          <a:solidFill>
                            <a:schemeClr val="dk1"/>
                          </a:solidFill>
                          <a:effectLst/>
                          <a:latin typeface="+mn-lt"/>
                          <a:ea typeface="+mn-ea"/>
                          <a:cs typeface="+mn-cs"/>
                        </a:rPr>
                        <a:t>，严格优先级）</a:t>
                      </a:r>
                    </a:p>
                  </a:txBody>
                  <a:tcPr/>
                </a:tc>
                <a:extLst>
                  <a:ext uri="{0D108BD9-81ED-4DB2-BD59-A6C34878D82A}">
                    <a16:rowId xmlns:a16="http://schemas.microsoft.com/office/drawing/2014/main" val="4779893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1" i="0" kern="1200">
                          <a:solidFill>
                            <a:schemeClr val="dk1"/>
                          </a:solidFill>
                          <a:effectLst/>
                          <a:latin typeface="+mn-lt"/>
                          <a:ea typeface="+mn-ea"/>
                          <a:cs typeface="+mn-cs"/>
                        </a:rPr>
                        <a:t>公平调度</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RR(Round Robin,</a:t>
                      </a:r>
                      <a:r>
                        <a:rPr lang="zh-CN" altLang="en-US" sz="1800" b="1" i="0" kern="1200">
                          <a:solidFill>
                            <a:schemeClr val="dk1"/>
                          </a:solidFill>
                          <a:effectLst/>
                          <a:latin typeface="+mn-lt"/>
                          <a:ea typeface="+mn-ea"/>
                          <a:cs typeface="+mn-cs"/>
                        </a:rPr>
                        <a:t>轮询）</a:t>
                      </a:r>
                    </a:p>
                  </a:txBody>
                  <a:tcPr/>
                </a:tc>
                <a:extLst>
                  <a:ext uri="{0D108BD9-81ED-4DB2-BD59-A6C34878D82A}">
                    <a16:rowId xmlns:a16="http://schemas.microsoft.com/office/drawing/2014/main" val="582780010"/>
                  </a:ext>
                </a:extLst>
              </a:tr>
              <a:tr h="370840">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WRR(Weighted Round Robin</a:t>
                      </a:r>
                      <a:r>
                        <a:rPr lang="zh-CN" altLang="en-US" sz="1800" b="1" i="0" kern="1200">
                          <a:solidFill>
                            <a:schemeClr val="dk1"/>
                          </a:solidFill>
                          <a:effectLst/>
                          <a:latin typeface="+mn-lt"/>
                          <a:ea typeface="+mn-ea"/>
                          <a:cs typeface="+mn-cs"/>
                        </a:rPr>
                        <a:t>，加权轮询）</a:t>
                      </a:r>
                    </a:p>
                  </a:txBody>
                  <a:tcPr/>
                </a:tc>
                <a:extLst>
                  <a:ext uri="{0D108BD9-81ED-4DB2-BD59-A6C34878D82A}">
                    <a16:rowId xmlns:a16="http://schemas.microsoft.com/office/drawing/2014/main" val="2454438943"/>
                  </a:ext>
                </a:extLst>
              </a:tr>
              <a:tr h="370840">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DWRR</a:t>
                      </a:r>
                      <a:r>
                        <a:rPr lang="zh-CN" altLang="en-US" sz="1800" b="1" i="0" kern="1200">
                          <a:solidFill>
                            <a:schemeClr val="dk1"/>
                          </a:solidFill>
                          <a:effectLst/>
                          <a:latin typeface="+mn-lt"/>
                          <a:ea typeface="+mn-ea"/>
                          <a:cs typeface="+mn-cs"/>
                        </a:rPr>
                        <a:t>（</a:t>
                      </a:r>
                      <a:r>
                        <a:rPr lang="en-US" altLang="zh-CN" sz="1800" b="1" i="0" kern="1200">
                          <a:solidFill>
                            <a:schemeClr val="dk1"/>
                          </a:solidFill>
                          <a:effectLst/>
                          <a:latin typeface="+mn-lt"/>
                          <a:ea typeface="+mn-ea"/>
                          <a:cs typeface="+mn-cs"/>
                        </a:rPr>
                        <a:t>Deficit Weighted Round Robin)</a:t>
                      </a:r>
                    </a:p>
                  </a:txBody>
                  <a:tcPr/>
                </a:tc>
                <a:extLst>
                  <a:ext uri="{0D108BD9-81ED-4DB2-BD59-A6C34878D82A}">
                    <a16:rowId xmlns:a16="http://schemas.microsoft.com/office/drawing/2014/main" val="10825889"/>
                  </a:ext>
                </a:extLst>
              </a:tr>
              <a:tr h="370840">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FQ</a:t>
                      </a:r>
                      <a:r>
                        <a:rPr lang="zh-CN" altLang="en-US" sz="1800" b="1" i="0" kern="1200">
                          <a:solidFill>
                            <a:schemeClr val="dk1"/>
                          </a:solidFill>
                          <a:effectLst/>
                          <a:latin typeface="+mn-lt"/>
                          <a:ea typeface="+mn-ea"/>
                          <a:cs typeface="+mn-cs"/>
                        </a:rPr>
                        <a:t>（</a:t>
                      </a:r>
                      <a:r>
                        <a:rPr lang="en-US" altLang="zh-CN" sz="1800" b="1" i="0" kern="1200">
                          <a:solidFill>
                            <a:schemeClr val="dk1"/>
                          </a:solidFill>
                          <a:effectLst/>
                          <a:latin typeface="+mn-lt"/>
                          <a:ea typeface="+mn-ea"/>
                          <a:cs typeface="+mn-cs"/>
                        </a:rPr>
                        <a:t>Fair Queueing</a:t>
                      </a:r>
                      <a:r>
                        <a:rPr lang="zh-CN" altLang="en-US" sz="1800" b="1" i="0" kern="1200">
                          <a:solidFill>
                            <a:schemeClr val="dk1"/>
                          </a:solidFill>
                          <a:effectLst/>
                          <a:latin typeface="+mn-lt"/>
                          <a:ea typeface="+mn-ea"/>
                          <a:cs typeface="+mn-cs"/>
                        </a:rPr>
                        <a:t>）</a:t>
                      </a:r>
                    </a:p>
                  </a:txBody>
                  <a:tcPr/>
                </a:tc>
                <a:extLst>
                  <a:ext uri="{0D108BD9-81ED-4DB2-BD59-A6C34878D82A}">
                    <a16:rowId xmlns:a16="http://schemas.microsoft.com/office/drawing/2014/main" val="3135721769"/>
                  </a:ext>
                </a:extLst>
              </a:tr>
              <a:tr h="370840">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DWFQ</a:t>
                      </a:r>
                      <a:r>
                        <a:rPr lang="zh-CN" altLang="en-US" sz="1800" b="1" i="0" kern="1200">
                          <a:solidFill>
                            <a:schemeClr val="dk1"/>
                          </a:solidFill>
                          <a:effectLst/>
                          <a:latin typeface="+mn-lt"/>
                          <a:ea typeface="+mn-ea"/>
                          <a:cs typeface="+mn-cs"/>
                        </a:rPr>
                        <a:t>（</a:t>
                      </a:r>
                      <a:r>
                        <a:rPr lang="en-US" altLang="zh-CN" sz="1800" b="1" i="0" kern="1200">
                          <a:solidFill>
                            <a:schemeClr val="dk1"/>
                          </a:solidFill>
                          <a:effectLst/>
                          <a:latin typeface="+mn-lt"/>
                          <a:ea typeface="+mn-ea"/>
                          <a:cs typeface="+mn-cs"/>
                        </a:rPr>
                        <a:t>Dynamic Weighted Fair Queuing</a:t>
                      </a:r>
                      <a:r>
                        <a:rPr lang="zh-CN" altLang="en-US" sz="1800" b="1" i="0" kern="1200">
                          <a:solidFill>
                            <a:schemeClr val="dk1"/>
                          </a:solidFill>
                          <a:effectLst/>
                          <a:latin typeface="+mn-lt"/>
                          <a:ea typeface="+mn-ea"/>
                          <a:cs typeface="+mn-cs"/>
                        </a:rPr>
                        <a:t>）</a:t>
                      </a:r>
                    </a:p>
                  </a:txBody>
                  <a:tcPr/>
                </a:tc>
                <a:extLst>
                  <a:ext uri="{0D108BD9-81ED-4DB2-BD59-A6C34878D82A}">
                    <a16:rowId xmlns:a16="http://schemas.microsoft.com/office/drawing/2014/main" val="663114907"/>
                  </a:ext>
                </a:extLst>
              </a:tr>
              <a:tr h="370840">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CBWFQ(class-based weighted fair queuing)</a:t>
                      </a:r>
                    </a:p>
                  </a:txBody>
                  <a:tcPr/>
                </a:tc>
                <a:extLst>
                  <a:ext uri="{0D108BD9-81ED-4DB2-BD59-A6C34878D82A}">
                    <a16:rowId xmlns:a16="http://schemas.microsoft.com/office/drawing/2014/main" val="24209808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1" i="0" kern="1200">
                          <a:solidFill>
                            <a:schemeClr val="dk1"/>
                          </a:solidFill>
                          <a:effectLst/>
                          <a:latin typeface="+mn-lt"/>
                          <a:ea typeface="+mn-ea"/>
                          <a:cs typeface="+mn-cs"/>
                        </a:rPr>
                        <a:t>混合调度</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CQ</a:t>
                      </a:r>
                    </a:p>
                  </a:txBody>
                  <a:tcPr/>
                </a:tc>
                <a:extLst>
                  <a:ext uri="{0D108BD9-81ED-4DB2-BD59-A6C34878D82A}">
                    <a16:rowId xmlns:a16="http://schemas.microsoft.com/office/drawing/2014/main" val="6105627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800" b="1" i="0" kern="120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LLQ</a:t>
                      </a:r>
                    </a:p>
                  </a:txBody>
                  <a:tcPr/>
                </a:tc>
                <a:extLst>
                  <a:ext uri="{0D108BD9-81ED-4DB2-BD59-A6C34878D82A}">
                    <a16:rowId xmlns:a16="http://schemas.microsoft.com/office/drawing/2014/main" val="3141412827"/>
                  </a:ext>
                </a:extLst>
              </a:tr>
            </a:tbl>
          </a:graphicData>
        </a:graphic>
      </p:graphicFrame>
      <p:sp>
        <p:nvSpPr>
          <p:cNvPr id="3" name="文本框 2">
            <a:extLst>
              <a:ext uri="{FF2B5EF4-FFF2-40B4-BE49-F238E27FC236}">
                <a16:creationId xmlns:a16="http://schemas.microsoft.com/office/drawing/2014/main" id="{B7EC55C5-3B48-A1FB-0A07-D6E7CFA1BE32}"/>
              </a:ext>
            </a:extLst>
          </p:cNvPr>
          <p:cNvSpPr txBox="1"/>
          <p:nvPr/>
        </p:nvSpPr>
        <p:spPr>
          <a:xfrm>
            <a:off x="787400" y="5873750"/>
            <a:ext cx="6508750" cy="646331"/>
          </a:xfrm>
          <a:prstGeom prst="rect">
            <a:avLst/>
          </a:prstGeom>
          <a:noFill/>
        </p:spPr>
        <p:txBody>
          <a:bodyPr wrap="square" rtlCol="0">
            <a:spAutoFit/>
          </a:bodyPr>
          <a:lstStyle/>
          <a:p>
            <a:r>
              <a:rPr lang="zh-CN" altLang="en-US"/>
              <a:t>这里面的公平调度和背景定义的公平性含义不同</a:t>
            </a:r>
            <a:endParaRPr lang="en-US" altLang="zh-CN"/>
          </a:p>
          <a:p>
            <a:r>
              <a:rPr lang="zh-CN" altLang="en-US"/>
              <a:t>背景公平性特指服从优先级调度的程度</a:t>
            </a:r>
          </a:p>
        </p:txBody>
      </p:sp>
    </p:spTree>
    <p:extLst>
      <p:ext uri="{BB962C8B-B14F-4D97-AF65-F5344CB8AC3E}">
        <p14:creationId xmlns:p14="http://schemas.microsoft.com/office/powerpoint/2010/main" val="3182920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82BFE38-F45C-158F-859E-47759C436B64}"/>
              </a:ext>
            </a:extLst>
          </p:cNvPr>
          <p:cNvSpPr txBox="1"/>
          <p:nvPr/>
        </p:nvSpPr>
        <p:spPr>
          <a:xfrm>
            <a:off x="641268" y="558140"/>
            <a:ext cx="6400800" cy="646331"/>
          </a:xfrm>
          <a:prstGeom prst="rect">
            <a:avLst/>
          </a:prstGeom>
          <a:noFill/>
        </p:spPr>
        <p:txBody>
          <a:bodyPr wrap="square" rtlCol="0">
            <a:spAutoFit/>
          </a:bodyPr>
          <a:lstStyle/>
          <a:p>
            <a:r>
              <a:rPr lang="zh-CN" altLang="en-US"/>
              <a:t>引入拉格朗日乘子：</a:t>
            </a:r>
            <a:endParaRPr lang="en-US" altLang="zh-CN"/>
          </a:p>
          <a:p>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29228617-A26C-3680-4F37-F902243F648C}"/>
                  </a:ext>
                </a:extLst>
              </p:cNvPr>
              <p:cNvSpPr txBox="1"/>
              <p:nvPr/>
            </p:nvSpPr>
            <p:spPr>
              <a:xfrm>
                <a:off x="368135" y="1097594"/>
                <a:ext cx="8930245" cy="9840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zh-CN" altLang="en-US" i="1" smtClean="0">
                              <a:latin typeface="Cambria Math" panose="02040503050406030204" pitchFamily="18" charset="0"/>
                            </a:rPr>
                            <m:t>𝜋</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𝑊</m:t>
                          </m:r>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𝑙𝑖𝑚</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r>
                            <a:rPr lang="en-US" altLang="zh-CN" i="1">
                              <a:latin typeface="Cambria Math" panose="02040503050406030204" pitchFamily="18" charset="0"/>
                            </a:rPr>
                            <m:t>→</m:t>
                          </m:r>
                          <m:r>
                            <a:rPr lang="zh-CN" altLang="en-US" i="1">
                              <a:latin typeface="Cambria Math" panose="02040503050406030204" pitchFamily="18" charset="0"/>
                            </a:rPr>
                            <m:t>∞</m:t>
                          </m:r>
                        </m:sub>
                      </m:sSub>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den>
                      </m:f>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r>
                            <a:rPr lang="zh-CN" altLang="en-US" i="1" smtClean="0">
                              <a:latin typeface="Cambria Math" panose="02040503050406030204" pitchFamily="18" charset="0"/>
                            </a:rPr>
                            <m:t>𝜋</m:t>
                          </m:r>
                        </m:sub>
                      </m:sSub>
                      <m:r>
                        <a:rPr lang="en-US" altLang="zh-CN" b="0" i="1" smtClean="0">
                          <a:latin typeface="Cambria Math" panose="02040503050406030204" pitchFamily="18" charset="0"/>
                        </a:rPr>
                        <m:t>(</m:t>
                      </m:r>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𝑡</m:t>
                          </m:r>
                          <m:r>
                            <a:rPr lang="en-US" altLang="zh-CN" i="1">
                              <a:latin typeface="Cambria Math" panose="02040503050406030204" pitchFamily="18" charset="0"/>
                            </a:rPr>
                            <m:t>=0</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sup>
                        <m:e>
                          <m:r>
                            <a:rPr lang="en-US" altLang="zh-CN" b="0" i="1" smtClean="0">
                              <a:latin typeface="Cambria Math" panose="02040503050406030204" pitchFamily="18" charset="0"/>
                            </a:rPr>
                            <m:t>[</m:t>
                          </m:r>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𝑞</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𝑆</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e>
                              </m:d>
                              <m:r>
                                <a:rPr lang="en-US" altLang="zh-CN" b="0" i="1" smtClean="0">
                                  <a:latin typeface="Cambria Math" panose="02040503050406030204" pitchFamily="18" charset="0"/>
                                </a:rPr>
                                <m:t>−</m:t>
                              </m:r>
                            </m:e>
                          </m:nary>
                          <m:r>
                            <a:rPr lang="en-US" altLang="zh-CN" b="0" i="1" smtClean="0">
                              <a:latin typeface="Cambria Math" panose="02040503050406030204" pitchFamily="18" charset="0"/>
                            </a:rPr>
                            <m:t>𝑊</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𝑞</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e>
                              </m:nary>
                            </m:e>
                          </m:d>
                          <m:r>
                            <a:rPr lang="en-US" altLang="zh-CN" b="0" i="1" smtClean="0">
                              <a:latin typeface="Cambria Math" panose="02040503050406030204" pitchFamily="18" charset="0"/>
                            </a:rPr>
                            <m:t>]</m:t>
                          </m:r>
                        </m:e>
                      </m:nary>
                      <m:r>
                        <a:rPr lang="en-US" altLang="zh-CN" b="0" i="1" smtClean="0">
                          <a:latin typeface="Cambria Math" panose="02040503050406030204" pitchFamily="18" charset="0"/>
                        </a:rPr>
                        <m:t>𝑑𝑡</m:t>
                      </m:r>
                    </m:oMath>
                  </m:oMathPara>
                </a14:m>
                <a:endParaRPr lang="zh-CN" altLang="en-US"/>
              </a:p>
            </p:txBody>
          </p:sp>
        </mc:Choice>
        <mc:Fallback xmlns="">
          <p:sp>
            <p:nvSpPr>
              <p:cNvPr id="5" name="文本框 4">
                <a:extLst>
                  <a:ext uri="{FF2B5EF4-FFF2-40B4-BE49-F238E27FC236}">
                    <a16:creationId xmlns:a16="http://schemas.microsoft.com/office/drawing/2014/main" id="{29228617-A26C-3680-4F37-F902243F648C}"/>
                  </a:ext>
                </a:extLst>
              </p:cNvPr>
              <p:cNvSpPr txBox="1">
                <a:spLocks noRot="1" noChangeAspect="1" noMove="1" noResize="1" noEditPoints="1" noAdjustHandles="1" noChangeArrowheads="1" noChangeShapeType="1" noTextEdit="1"/>
              </p:cNvSpPr>
              <p:nvPr/>
            </p:nvSpPr>
            <p:spPr>
              <a:xfrm>
                <a:off x="368135" y="1097594"/>
                <a:ext cx="8930245" cy="984052"/>
              </a:xfrm>
              <a:prstGeom prst="rect">
                <a:avLst/>
              </a:prstGeom>
              <a:blipFill>
                <a:blip r:embed="rId2"/>
                <a:stretch>
                  <a:fillRect/>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FB253CBF-1382-8843-6FE6-221D9420B787}"/>
              </a:ext>
            </a:extLst>
          </p:cNvPr>
          <p:cNvSpPr txBox="1"/>
          <p:nvPr/>
        </p:nvSpPr>
        <p:spPr>
          <a:xfrm>
            <a:off x="950026" y="2585474"/>
            <a:ext cx="3325091" cy="369332"/>
          </a:xfrm>
          <a:prstGeom prst="rect">
            <a:avLst/>
          </a:prstGeom>
          <a:noFill/>
        </p:spPr>
        <p:txBody>
          <a:bodyPr wrap="square" rtlCol="0">
            <a:spAutoFit/>
          </a:bodyPr>
          <a:lstStyle/>
          <a:p>
            <a:r>
              <a:rPr lang="zh-CN" altLang="en-US"/>
              <a:t>将问题三转化为无约束的问题</a:t>
            </a:r>
            <a:r>
              <a:rPr lang="en-US" altLang="zh-CN"/>
              <a:t>4</a:t>
            </a:r>
            <a:r>
              <a:rPr lang="zh-CN" altLang="en-US"/>
              <a:t>：</a:t>
            </a:r>
            <a:endParaRPr lang="en-US" altLang="zh-CN"/>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9B838DA-6F55-F4C8-F1B1-C5AF4B663689}"/>
                  </a:ext>
                </a:extLst>
              </p:cNvPr>
              <p:cNvSpPr txBox="1"/>
              <p:nvPr/>
            </p:nvSpPr>
            <p:spPr>
              <a:xfrm>
                <a:off x="2476005" y="3157639"/>
                <a:ext cx="25056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𝑊</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i="1">
                              <a:latin typeface="Cambria Math" panose="02040503050406030204" pitchFamily="18" charset="0"/>
                            </a:rPr>
                            <m:t>max</m:t>
                          </m:r>
                        </m:e>
                        <m:sub>
                          <m:r>
                            <a:rPr lang="zh-CN" altLang="en-US" b="0" i="1" smtClean="0">
                              <a:latin typeface="Cambria Math" panose="02040503050406030204" pitchFamily="18" charset="0"/>
                            </a:rPr>
                            <m:t>𝜋</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zh-CN" altLang="en-US" i="1">
                              <a:latin typeface="Cambria Math" panose="02040503050406030204" pitchFamily="18" charset="0"/>
                            </a:rPr>
                            <m:t>𝜋</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𝑊</m:t>
                          </m:r>
                        </m:e>
                      </m:d>
                    </m:oMath>
                  </m:oMathPara>
                </a14:m>
                <a:endParaRPr lang="zh-CN" altLang="en-US"/>
              </a:p>
            </p:txBody>
          </p:sp>
        </mc:Choice>
        <mc:Fallback xmlns="">
          <p:sp>
            <p:nvSpPr>
              <p:cNvPr id="8" name="文本框 7">
                <a:extLst>
                  <a:ext uri="{FF2B5EF4-FFF2-40B4-BE49-F238E27FC236}">
                    <a16:creationId xmlns:a16="http://schemas.microsoft.com/office/drawing/2014/main" id="{39B838DA-6F55-F4C8-F1B1-C5AF4B663689}"/>
                  </a:ext>
                </a:extLst>
              </p:cNvPr>
              <p:cNvSpPr txBox="1">
                <a:spLocks noRot="1" noChangeAspect="1" noMove="1" noResize="1" noEditPoints="1" noAdjustHandles="1" noChangeArrowheads="1" noChangeShapeType="1" noTextEdit="1"/>
              </p:cNvSpPr>
              <p:nvPr/>
            </p:nvSpPr>
            <p:spPr>
              <a:xfrm>
                <a:off x="2476005" y="3157639"/>
                <a:ext cx="2505694" cy="369332"/>
              </a:xfrm>
              <a:prstGeom prst="rect">
                <a:avLst/>
              </a:prstGeom>
              <a:blipFill>
                <a:blip r:embed="rId3"/>
                <a:stretch>
                  <a:fillRect/>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51A39E22-89C5-7A75-B7BD-B2990760C1D8}"/>
              </a:ext>
            </a:extLst>
          </p:cNvPr>
          <p:cNvSpPr txBox="1"/>
          <p:nvPr/>
        </p:nvSpPr>
        <p:spPr>
          <a:xfrm>
            <a:off x="950026" y="3884508"/>
            <a:ext cx="9409213" cy="646331"/>
          </a:xfrm>
          <a:prstGeom prst="rect">
            <a:avLst/>
          </a:prstGeom>
          <a:noFill/>
        </p:spPr>
        <p:txBody>
          <a:bodyPr wrap="square">
            <a:spAutoFit/>
          </a:bodyPr>
          <a:lstStyle/>
          <a:p>
            <a:r>
              <a:rPr lang="en-US" altLang="zh-CN"/>
              <a:t>WITTLE</a:t>
            </a:r>
            <a:r>
              <a:rPr lang="zh-CN" altLang="en-US"/>
              <a:t>的一个关键观察是问题</a:t>
            </a:r>
            <a:r>
              <a:rPr lang="en-US" altLang="zh-CN"/>
              <a:t>4</a:t>
            </a:r>
            <a:r>
              <a:rPr lang="zh-CN" altLang="en-US"/>
              <a:t>可以分解成N个子问题，每个队列</a:t>
            </a:r>
            <a:r>
              <a:rPr lang="en-US" altLang="zh-CN"/>
              <a:t>q</a:t>
            </a:r>
            <a:r>
              <a:rPr lang="zh-CN" altLang="en-US"/>
              <a:t>对应一个子问题结果，我们得到如下“</a:t>
            </a:r>
            <a:r>
              <a:rPr lang="en-US" altLang="zh-CN"/>
              <a:t>per-queue </a:t>
            </a:r>
            <a:r>
              <a:rPr lang="zh-CN" altLang="en-US"/>
              <a:t>MDP”（问题</a:t>
            </a:r>
            <a:r>
              <a:rPr lang="en-US" altLang="zh-CN"/>
              <a:t>5</a:t>
            </a:r>
            <a:r>
              <a:rPr lang="zh-CN" altLang="en-US"/>
              <a:t>）:</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8267781-21C4-BE80-B8B8-8024AD5798B2}"/>
                  </a:ext>
                </a:extLst>
              </p:cNvPr>
              <p:cNvSpPr txBox="1"/>
              <p:nvPr/>
            </p:nvSpPr>
            <p:spPr>
              <a:xfrm>
                <a:off x="-1274122" y="5244045"/>
                <a:ext cx="10932223" cy="7152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i="1">
                              <a:latin typeface="Cambria Math" panose="02040503050406030204" pitchFamily="18" charset="0"/>
                            </a:rPr>
                            <m:t>max</m:t>
                          </m:r>
                        </m:e>
                        <m:sub>
                          <m:r>
                            <a:rPr lang="zh-CN" altLang="en-US" b="0" i="1" smtClean="0">
                              <a:latin typeface="Cambria Math" panose="02040503050406030204" pitchFamily="18" charset="0"/>
                            </a:rPr>
                            <m:t>𝜋</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𝑙𝑖𝑚</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r>
                            <a:rPr lang="en-US" altLang="zh-CN" i="1">
                              <a:latin typeface="Cambria Math" panose="02040503050406030204" pitchFamily="18" charset="0"/>
                            </a:rPr>
                            <m:t>→</m:t>
                          </m:r>
                          <m:r>
                            <a:rPr lang="zh-CN" altLang="en-US" i="1">
                              <a:latin typeface="Cambria Math" panose="02040503050406030204" pitchFamily="18" charset="0"/>
                            </a:rPr>
                            <m:t>∞</m:t>
                          </m:r>
                        </m:sub>
                      </m:sSub>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den>
                      </m:f>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zh-CN" altLang="en-US" i="1">
                              <a:latin typeface="Cambria Math" panose="02040503050406030204" pitchFamily="18" charset="0"/>
                            </a:rPr>
                            <m:t>𝜋</m:t>
                          </m:r>
                        </m:sub>
                      </m:sSub>
                      <m:r>
                        <a:rPr lang="en-US" altLang="zh-CN" i="1">
                          <a:latin typeface="Cambria Math" panose="02040503050406030204" pitchFamily="18" charset="0"/>
                        </a:rPr>
                        <m:t>(</m:t>
                      </m:r>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𝑡</m:t>
                          </m:r>
                          <m:r>
                            <a:rPr lang="en-US" altLang="zh-CN" i="1">
                              <a:latin typeface="Cambria Math" panose="02040503050406030204" pitchFamily="18" charset="0"/>
                            </a:rPr>
                            <m:t>=0</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sup>
                        <m:e>
                          <m:r>
                            <a:rPr lang="en-US" altLang="zh-CN" i="1">
                              <a:latin typeface="Cambria Math" panose="02040503050406030204" pitchFamily="18" charset="0"/>
                            </a:rPr>
                            <m:t>[</m:t>
                          </m:r>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𝑆</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e>
                          </m:d>
                          <m:r>
                            <a:rPr lang="en-US" altLang="zh-CN" b="0" i="1" smtClean="0">
                              <a:latin typeface="Cambria Math" panose="02040503050406030204" pitchFamily="18" charset="0"/>
                            </a:rPr>
                            <m:t>−</m:t>
                          </m:r>
                          <m:r>
                            <a:rPr lang="en-US" altLang="zh-CN" i="1">
                              <a:latin typeface="Cambria Math" panose="02040503050406030204" pitchFamily="18" charset="0"/>
                            </a:rPr>
                            <m:t>𝑊</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e>
                          </m:d>
                          <m:r>
                            <a:rPr lang="en-US" altLang="zh-CN" i="1">
                              <a:latin typeface="Cambria Math" panose="02040503050406030204" pitchFamily="18" charset="0"/>
                            </a:rPr>
                            <m:t>]</m:t>
                          </m:r>
                        </m:e>
                      </m:nary>
                      <m:r>
                        <a:rPr lang="en-US" altLang="zh-CN" i="1">
                          <a:latin typeface="Cambria Math" panose="02040503050406030204" pitchFamily="18" charset="0"/>
                        </a:rPr>
                        <m:t>𝑑𝑡</m:t>
                      </m:r>
                    </m:oMath>
                  </m:oMathPara>
                </a14:m>
                <a:endParaRPr lang="zh-CN" altLang="en-US"/>
              </a:p>
            </p:txBody>
          </p:sp>
        </mc:Choice>
        <mc:Fallback xmlns="">
          <p:sp>
            <p:nvSpPr>
              <p:cNvPr id="12" name="文本框 11">
                <a:extLst>
                  <a:ext uri="{FF2B5EF4-FFF2-40B4-BE49-F238E27FC236}">
                    <a16:creationId xmlns:a16="http://schemas.microsoft.com/office/drawing/2014/main" id="{58267781-21C4-BE80-B8B8-8024AD5798B2}"/>
                  </a:ext>
                </a:extLst>
              </p:cNvPr>
              <p:cNvSpPr txBox="1">
                <a:spLocks noRot="1" noChangeAspect="1" noMove="1" noResize="1" noEditPoints="1" noAdjustHandles="1" noChangeArrowheads="1" noChangeShapeType="1" noTextEdit="1"/>
              </p:cNvSpPr>
              <p:nvPr/>
            </p:nvSpPr>
            <p:spPr>
              <a:xfrm>
                <a:off x="-1274122" y="5244045"/>
                <a:ext cx="10932223" cy="715260"/>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31867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C32FCD4-E1E1-833B-429D-FCEDD371AE97}"/>
              </a:ext>
            </a:extLst>
          </p:cNvPr>
          <p:cNvSpPr txBox="1"/>
          <p:nvPr/>
        </p:nvSpPr>
        <p:spPr>
          <a:xfrm>
            <a:off x="914400" y="712518"/>
            <a:ext cx="10450286" cy="646331"/>
          </a:xfrm>
          <a:prstGeom prst="rect">
            <a:avLst/>
          </a:prstGeom>
          <a:noFill/>
        </p:spPr>
        <p:txBody>
          <a:bodyPr wrap="square" rtlCol="0">
            <a:spAutoFit/>
          </a:bodyPr>
          <a:lstStyle/>
          <a:p>
            <a:r>
              <a:rPr lang="zh-CN" altLang="en-US"/>
              <a:t>至此，我们将原问题转化为</a:t>
            </a:r>
            <a:r>
              <a:rPr lang="en-US" altLang="zh-CN"/>
              <a:t>RMAB</a:t>
            </a:r>
            <a:r>
              <a:rPr lang="zh-CN" altLang="en-US"/>
              <a:t>问题，并根据</a:t>
            </a:r>
            <a:r>
              <a:rPr lang="en-US" altLang="zh-CN"/>
              <a:t>WINTTLE INDEX</a:t>
            </a:r>
            <a:r>
              <a:rPr lang="zh-CN" altLang="en-US"/>
              <a:t>将其建模，接下来我们需要使用</a:t>
            </a:r>
            <a:r>
              <a:rPr lang="en-US" altLang="zh-CN"/>
              <a:t>WITTLE</a:t>
            </a:r>
            <a:r>
              <a:rPr lang="zh-CN" altLang="en-US"/>
              <a:t>算法制定调度策略</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093E3F3-15CB-38D6-3D16-2DCCD4297758}"/>
                  </a:ext>
                </a:extLst>
              </p:cNvPr>
              <p:cNvSpPr txBox="1"/>
              <p:nvPr/>
            </p:nvSpPr>
            <p:spPr>
              <a:xfrm>
                <a:off x="1187532" y="1724397"/>
                <a:ext cx="10450286" cy="2389116"/>
              </a:xfrm>
              <a:prstGeom prst="rect">
                <a:avLst/>
              </a:prstGeom>
              <a:noFill/>
            </p:spPr>
            <p:txBody>
              <a:bodyPr wrap="square" rtlCol="0">
                <a:spAutoFit/>
              </a:bodyPr>
              <a:lstStyle/>
              <a:p>
                <a:pPr marL="285750" indent="-285750">
                  <a:buFont typeface="Arial" panose="020B0604020202020204" pitchFamily="34" charset="0"/>
                  <a:buChar char="•"/>
                </a:pPr>
                <a:r>
                  <a:rPr lang="zh-CN" altLang="en-US"/>
                  <a:t>问题五中，当</a:t>
                </a:r>
                <a14:m>
                  <m:oMath xmlns:m="http://schemas.openxmlformats.org/officeDocument/2006/math">
                    <m:r>
                      <a:rPr lang="en-US" altLang="zh-CN" i="1" smtClean="0">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r>
                      <a:rPr lang="en-US" altLang="zh-CN" b="0" i="0" smtClean="0">
                        <a:latin typeface="Cambria Math" panose="02040503050406030204" pitchFamily="18" charset="0"/>
                      </a:rPr>
                      <m:t>=1</m:t>
                    </m:r>
                  </m:oMath>
                </a14:m>
                <a:r>
                  <a:rPr lang="zh-CN" altLang="en-US"/>
                  <a:t>时，</a:t>
                </a:r>
                <a14:m>
                  <m:oMath xmlns:m="http://schemas.openxmlformats.org/officeDocument/2006/math">
                    <m:r>
                      <a:rPr lang="en-US" altLang="zh-CN" i="1">
                        <a:latin typeface="Cambria Math" panose="02040503050406030204" pitchFamily="18" charset="0"/>
                      </a:rPr>
                      <m:t>𝑊</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e>
                    </m:d>
                  </m:oMath>
                </a14:m>
                <a:r>
                  <a:rPr lang="zh-CN" altLang="en-US"/>
                  <a:t>为</a:t>
                </a:r>
                <a:r>
                  <a:rPr lang="en-US" altLang="zh-CN"/>
                  <a:t>0.</a:t>
                </a:r>
                <a:r>
                  <a:rPr lang="zh-CN" altLang="en-US"/>
                  <a:t>当</a:t>
                </a:r>
                <a14:m>
                  <m:oMath xmlns:m="http://schemas.openxmlformats.org/officeDocument/2006/math">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r>
                      <a:rPr lang="en-US" altLang="zh-CN">
                        <a:latin typeface="Cambria Math" panose="02040503050406030204" pitchFamily="18" charset="0"/>
                      </a:rPr>
                      <m:t>=</m:t>
                    </m:r>
                    <m:r>
                      <a:rPr lang="en-US" altLang="zh-CN" b="0" i="0" smtClean="0">
                        <a:latin typeface="Cambria Math" panose="02040503050406030204" pitchFamily="18" charset="0"/>
                      </a:rPr>
                      <m:t>0</m:t>
                    </m:r>
                  </m:oMath>
                </a14:m>
                <a:r>
                  <a:rPr lang="zh-CN" altLang="en-US"/>
                  <a:t>时，</a:t>
                </a:r>
                <a14:m>
                  <m:oMath xmlns:m="http://schemas.openxmlformats.org/officeDocument/2006/math">
                    <m:r>
                      <a:rPr lang="en-US" altLang="zh-CN" i="1">
                        <a:latin typeface="Cambria Math" panose="02040503050406030204" pitchFamily="18" charset="0"/>
                      </a:rPr>
                      <m:t>𝑊</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e>
                    </m:d>
                  </m:oMath>
                </a14:m>
                <a:r>
                  <a:rPr lang="zh-CN" altLang="en-US"/>
                  <a:t>为</a:t>
                </a:r>
                <a:r>
                  <a:rPr lang="en-US" altLang="zh-CN"/>
                  <a:t>W.</a:t>
                </a:r>
                <a:r>
                  <a:rPr lang="zh-CN" altLang="en-US"/>
                  <a:t>与</a:t>
                </a:r>
                <a:r>
                  <a:rPr lang="en-US" altLang="zh-CN"/>
                  <a:t>WITTLE</a:t>
                </a:r>
                <a:r>
                  <a:rPr lang="zh-CN" altLang="en-US"/>
                  <a:t>论文中的惩罚项相反（</a:t>
                </a:r>
                <a:r>
                  <a:rPr lang="en-US" altLang="zh-CN"/>
                  <a:t>A=1</a:t>
                </a:r>
                <a:r>
                  <a:rPr lang="zh-CN" altLang="en-US"/>
                  <a:t>是惩罚）</a:t>
                </a:r>
                <a:endParaRPr lang="en-US" altLang="zh-CN"/>
              </a:p>
              <a:p>
                <a:pPr marL="285750" indent="-285750">
                  <a:buFont typeface="Arial" panose="020B0604020202020204" pitchFamily="34" charset="0"/>
                  <a:buChar char="•"/>
                </a:pPr>
                <a:r>
                  <a:rPr lang="zh-CN" altLang="en-US"/>
                  <a:t>根据问题五计算出每个队列当前的</a:t>
                </a:r>
                <a:r>
                  <a:rPr lang="en-US" altLang="zh-CN"/>
                  <a:t>WITTLE</a:t>
                </a:r>
                <a:r>
                  <a:rPr lang="zh-CN" altLang="en-US"/>
                  <a:t>值，选择最小的</a:t>
                </a:r>
                <a:r>
                  <a:rPr lang="en-US" altLang="zh-CN"/>
                  <a:t>WITLLE</a:t>
                </a:r>
                <a:r>
                  <a:rPr lang="zh-CN" altLang="en-US"/>
                  <a:t>作为该时刻（下一时刻）的发送队列</a:t>
                </a:r>
                <a:endParaRPr lang="en-US" altLang="zh-CN"/>
              </a:p>
              <a:p>
                <a:pPr marL="285750" indent="-285750">
                  <a:buFont typeface="Arial" panose="020B0604020202020204" pitchFamily="34" charset="0"/>
                  <a:buChar char="•"/>
                </a:pPr>
                <a:r>
                  <a:rPr lang="zh-CN" altLang="en-US"/>
                  <a:t>由于计算</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h𝑢𝑛𝑔𝑒𝑟</m:t>
                        </m:r>
                      </m:sub>
                    </m:sSub>
                  </m:oMath>
                </a14:m>
                <a:r>
                  <a:rPr lang="zh-CN" altLang="en-US"/>
                  <a:t>部分需要多个队列的数据包长度，所以在问题三</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i="1">
                        <a:latin typeface="Cambria Math" panose="02040503050406030204" pitchFamily="18" charset="0"/>
                      </a:rPr>
                      <m:t>=</m:t>
                    </m:r>
                    <m:r>
                      <a:rPr lang="en-US" altLang="zh-CN" i="1">
                        <a:latin typeface="Cambria Math" panose="02040503050406030204" pitchFamily="18" charset="0"/>
                      </a:rPr>
                      <m:t>𝑆</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oMath>
                </a14:m>
                <a:r>
                  <a:rPr lang="zh-CN" altLang="en-US"/>
                  <a:t>，每一个队列的状态空间大小和原问题一样，大空间对于</a:t>
                </a:r>
                <a:r>
                  <a:rPr lang="en-US" altLang="zh-CN"/>
                  <a:t>WITTLE</a:t>
                </a:r>
                <a:r>
                  <a:rPr lang="zh-CN" altLang="en-US"/>
                  <a:t>的计算十分困难，我们根据</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h𝑢𝑛𝑔𝑒𝑟</m:t>
                        </m:r>
                      </m:sub>
                    </m:sSub>
                  </m:oMath>
                </a14:m>
                <a:r>
                  <a:rPr lang="zh-CN" altLang="en-US"/>
                  <a:t>的取值重新对其离散化定义为</a:t>
                </a:r>
                <a14:m>
                  <m:oMath xmlns:m="http://schemas.openxmlformats.org/officeDocument/2006/math">
                    <m:r>
                      <a:rPr lang="zh-CN" altLang="en-US" i="1" smtClean="0">
                        <a:latin typeface="Cambria Math" panose="02040503050406030204" pitchFamily="18" charset="0"/>
                      </a:rPr>
                      <m:t>𝜇𝜖</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0,1</m:t>
                        </m:r>
                      </m:e>
                    </m:d>
                    <m:r>
                      <a:rPr lang="en-US" altLang="zh-CN" b="0" i="1" smtClean="0">
                        <a:latin typeface="Cambria Math" panose="02040503050406030204" pitchFamily="18" charset="0"/>
                      </a:rPr>
                      <m:t>,0.05</m:t>
                    </m:r>
                  </m:oMath>
                </a14:m>
                <a:r>
                  <a:rPr lang="en-US" altLang="zh-CN"/>
                  <a:t>, </a:t>
                </a:r>
                <a14:m>
                  <m:oMath xmlns:m="http://schemas.openxmlformats.org/officeDocument/2006/math">
                    <m:r>
                      <a:rPr lang="en-US" altLang="zh-CN" i="1">
                        <a:latin typeface="Cambria Math" panose="02040503050406030204" pitchFamily="18" charset="0"/>
                      </a:rPr>
                      <m:t>𝑆</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zh-CN" altLang="en-US" b="0" i="1" smtClean="0">
                            <a:latin typeface="Cambria Math" panose="02040503050406030204" pitchFamily="18" charset="0"/>
                          </a:rPr>
                          <m:t>𝜇</m:t>
                        </m:r>
                        <m:r>
                          <a:rPr lang="en-US" altLang="zh-CN" b="0" i="1" smtClean="0">
                            <a:latin typeface="Cambria Math" panose="02040503050406030204" pitchFamily="18" charset="0"/>
                          </a:rPr>
                          <m:t>,</m:t>
                        </m:r>
                        <m:r>
                          <a:rPr lang="en-US" altLang="zh-CN" b="0" i="1" smtClean="0">
                            <a:latin typeface="Cambria Math" panose="02040503050406030204" pitchFamily="18" charset="0"/>
                          </a:rPr>
                          <m:t>𝑞𝑙𝑒𝑛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𝑘</m:t>
                                </m:r>
                              </m:sub>
                            </m:sSub>
                          </m:e>
                        </m:d>
                      </m:e>
                    </m:d>
                    <m:r>
                      <a:rPr lang="en-US" altLang="zh-CN" b="0" i="1" smtClean="0">
                        <a:latin typeface="Cambria Math" panose="02040503050406030204" pitchFamily="18" charset="0"/>
                      </a:rPr>
                      <m:t>,</m:t>
                    </m:r>
                    <m:r>
                      <a:rPr lang="zh-CN" altLang="en-US" i="1">
                        <a:latin typeface="Cambria Math" panose="02040503050406030204" pitchFamily="18" charset="0"/>
                      </a:rPr>
                      <m:t>极大程度的</m:t>
                    </m:r>
                    <m:r>
                      <a:rPr lang="zh-CN" altLang="en-US" i="1" smtClean="0">
                        <a:latin typeface="Cambria Math" panose="02040503050406030204" pitchFamily="18" charset="0"/>
                      </a:rPr>
                      <m:t>减小了</m:t>
                    </m:r>
                  </m:oMath>
                </a14:m>
                <a:r>
                  <a:rPr lang="zh-CN" altLang="en-US"/>
                  <a:t>其状态空间</a:t>
                </a:r>
                <a:endParaRPr lang="en-US" altLang="zh-CN"/>
              </a:p>
              <a:p>
                <a:pPr marL="285750" indent="-285750">
                  <a:buFont typeface="Arial" panose="020B0604020202020204" pitchFamily="34" charset="0"/>
                  <a:buChar char="•"/>
                </a:pPr>
                <a:r>
                  <a:rPr lang="zh-CN" altLang="en-US"/>
                  <a:t>根据</a:t>
                </a:r>
                <a:r>
                  <a:rPr lang="en-US" altLang="zh-CN"/>
                  <a:t>WITTLE</a:t>
                </a:r>
                <a:r>
                  <a:rPr lang="zh-CN" altLang="en-US"/>
                  <a:t>的定义迭代计算对应的</a:t>
                </a:r>
                <a:r>
                  <a:rPr lang="en-US" altLang="zh-CN"/>
                  <a:t>WITTLE</a:t>
                </a:r>
                <a:r>
                  <a:rPr lang="zh-CN" altLang="en-US"/>
                  <a:t>值</a:t>
                </a:r>
              </a:p>
            </p:txBody>
          </p:sp>
        </mc:Choice>
        <mc:Fallback xmlns="">
          <p:sp>
            <p:nvSpPr>
              <p:cNvPr id="6" name="文本框 5">
                <a:extLst>
                  <a:ext uri="{FF2B5EF4-FFF2-40B4-BE49-F238E27FC236}">
                    <a16:creationId xmlns:a16="http://schemas.microsoft.com/office/drawing/2014/main" id="{D093E3F3-15CB-38D6-3D16-2DCCD4297758}"/>
                  </a:ext>
                </a:extLst>
              </p:cNvPr>
              <p:cNvSpPr txBox="1">
                <a:spLocks noRot="1" noChangeAspect="1" noMove="1" noResize="1" noEditPoints="1" noAdjustHandles="1" noChangeArrowheads="1" noChangeShapeType="1" noTextEdit="1"/>
              </p:cNvSpPr>
              <p:nvPr/>
            </p:nvSpPr>
            <p:spPr>
              <a:xfrm>
                <a:off x="1187532" y="1724397"/>
                <a:ext cx="10450286" cy="2389116"/>
              </a:xfrm>
              <a:prstGeom prst="rect">
                <a:avLst/>
              </a:prstGeom>
              <a:blipFill>
                <a:blip r:embed="rId2"/>
                <a:stretch>
                  <a:fillRect l="-408" t="-510" r="-175" b="-30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10BEDD76-486F-687B-3897-77D91EFF7F80}"/>
                  </a:ext>
                </a:extLst>
              </p:cNvPr>
              <p:cNvSpPr txBox="1"/>
              <p:nvPr/>
            </p:nvSpPr>
            <p:spPr>
              <a:xfrm>
                <a:off x="555172" y="4742728"/>
                <a:ext cx="9718406" cy="7737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zh-CN" altLang="en-US" b="0" i="1" smtClean="0">
                              <a:latin typeface="Cambria Math" panose="02040503050406030204" pitchFamily="18" charset="0"/>
                            </a:rPr>
                            <m:t>𝜆</m:t>
                          </m:r>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max</m:t>
                      </m:r>
                      <m:r>
                        <a:rPr lang="en-US" altLang="zh-CN" b="0" i="1"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zh-CN" altLang="en-US" b="0" i="1" smtClean="0">
                          <a:latin typeface="Cambria Math" panose="02040503050406030204" pitchFamily="18" charset="0"/>
                        </a:rPr>
                        <m:t>𝜆</m:t>
                      </m:r>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m:rPr>
                                  <m:brk m:alnAt="7"/>
                                </m:rP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m:rPr>
                              <m:brk m:alnAt="7"/>
                            </m:rPr>
                            <a:rPr lang="zh-CN" altLang="en-US" b="0" i="1" smtClean="0">
                              <a:latin typeface="Cambria Math" panose="02040503050406030204" pitchFamily="18" charset="0"/>
                            </a:rPr>
                            <m:t>𝜖</m:t>
                          </m:r>
                          <m:r>
                            <a:rPr lang="en-US" altLang="zh-CN" b="0" i="1" smtClean="0">
                              <a:latin typeface="Cambria Math" panose="02040503050406030204" pitchFamily="18" charset="0"/>
                            </a:rPr>
                            <m:t>𝑋</m:t>
                          </m:r>
                        </m:sub>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𝑉</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zh-CN" altLang="en-US" b="0" i="1" smtClean="0">
                                  <a:latin typeface="Cambria Math" panose="02040503050406030204" pitchFamily="18" charset="0"/>
                                </a:rPr>
                                <m:t>𝜆</m:t>
                              </m:r>
                            </m:e>
                          </m:d>
                        </m:e>
                      </m:nary>
                      <m:r>
                        <a:rPr lang="en-US" altLang="zh-CN" b="0" i="1"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𝑥</m:t>
                              </m:r>
                            </m:e>
                            <m:sup>
                              <m:r>
                                <a:rPr lang="en-US" altLang="zh-CN" i="1">
                                  <a:latin typeface="Cambria Math" panose="02040503050406030204" pitchFamily="18" charset="0"/>
                                </a:rPr>
                                <m:t>′</m:t>
                              </m:r>
                            </m:sup>
                          </m:sSup>
                          <m:r>
                            <m:rPr>
                              <m:brk m:alnAt="7"/>
                            </m:rPr>
                            <a:rPr lang="zh-CN" altLang="en-US" i="1">
                              <a:latin typeface="Cambria Math" panose="02040503050406030204" pitchFamily="18" charset="0"/>
                            </a:rPr>
                            <m:t>𝜖</m:t>
                          </m:r>
                          <m:r>
                            <a:rPr lang="en-US" altLang="zh-CN" i="1">
                              <a:latin typeface="Cambria Math" panose="02040503050406030204" pitchFamily="18" charset="0"/>
                            </a:rPr>
                            <m:t>𝑋</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b="0" i="1" smtClean="0">
                                  <a:latin typeface="Cambria Math" panose="02040503050406030204" pitchFamily="18" charset="0"/>
                                </a:rPr>
                                <m:t>0</m:t>
                              </m:r>
                            </m:sup>
                          </m:sSubSup>
                          <m:r>
                            <a:rPr lang="en-US" altLang="zh-CN" i="1">
                              <a:latin typeface="Cambria Math" panose="02040503050406030204" pitchFamily="18" charset="0"/>
                            </a:rPr>
                            <m:t>𝑉</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𝜆</m:t>
                              </m:r>
                            </m:e>
                          </m:d>
                        </m:e>
                      </m:nary>
                      <m:r>
                        <a:rPr lang="en-US" altLang="zh-CN" b="0" i="1" smtClean="0">
                          <a:latin typeface="Cambria Math" panose="02040503050406030204" pitchFamily="18" charset="0"/>
                        </a:rPr>
                        <m:t>}</m:t>
                      </m:r>
                    </m:oMath>
                  </m:oMathPara>
                </a14:m>
                <a:endParaRPr lang="zh-CN" altLang="en-US"/>
              </a:p>
            </p:txBody>
          </p:sp>
        </mc:Choice>
        <mc:Fallback xmlns="">
          <p:sp>
            <p:nvSpPr>
              <p:cNvPr id="7" name="文本框 6">
                <a:extLst>
                  <a:ext uri="{FF2B5EF4-FFF2-40B4-BE49-F238E27FC236}">
                    <a16:creationId xmlns:a16="http://schemas.microsoft.com/office/drawing/2014/main" id="{10BEDD76-486F-687B-3897-77D91EFF7F80}"/>
                  </a:ext>
                </a:extLst>
              </p:cNvPr>
              <p:cNvSpPr txBox="1">
                <a:spLocks noRot="1" noChangeAspect="1" noMove="1" noResize="1" noEditPoints="1" noAdjustHandles="1" noChangeArrowheads="1" noChangeShapeType="1" noTextEdit="1"/>
              </p:cNvSpPr>
              <p:nvPr/>
            </p:nvSpPr>
            <p:spPr>
              <a:xfrm>
                <a:off x="555172" y="4742728"/>
                <a:ext cx="9718406" cy="77373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F9A720E-90DB-E986-EE59-F751E6AAE46F}"/>
                  </a:ext>
                </a:extLst>
              </p:cNvPr>
              <p:cNvSpPr txBox="1"/>
              <p:nvPr/>
            </p:nvSpPr>
            <p:spPr>
              <a:xfrm>
                <a:off x="698028" y="5516466"/>
                <a:ext cx="8028122" cy="7737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,1</m:t>
                          </m:r>
                        </m:e>
                      </m:d>
                      <m:r>
                        <a:rPr lang="en-US" altLang="zh-CN" i="1">
                          <a:latin typeface="Cambria Math" panose="02040503050406030204" pitchFamily="18" charset="0"/>
                        </a:rPr>
                        <m:t>−</m:t>
                      </m:r>
                      <m:r>
                        <a:rPr lang="zh-CN" altLang="en-US" i="1">
                          <a:latin typeface="Cambria Math" panose="02040503050406030204" pitchFamily="18" charset="0"/>
                        </a:rPr>
                        <m:t>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𝑥</m:t>
                              </m:r>
                            </m:e>
                            <m:sup>
                              <m:r>
                                <a:rPr lang="en-US" altLang="zh-CN" i="1">
                                  <a:latin typeface="Cambria Math" panose="02040503050406030204" pitchFamily="18" charset="0"/>
                                </a:rPr>
                                <m:t>′</m:t>
                              </m:r>
                            </m:sup>
                          </m:sSup>
                          <m:r>
                            <m:rPr>
                              <m:brk m:alnAt="7"/>
                            </m:rPr>
                            <a:rPr lang="zh-CN" altLang="en-US" i="1">
                              <a:latin typeface="Cambria Math" panose="02040503050406030204" pitchFamily="18" charset="0"/>
                            </a:rPr>
                            <m:t>𝜖</m:t>
                          </m:r>
                          <m:r>
                            <a:rPr lang="en-US" altLang="zh-CN" i="1">
                              <a:latin typeface="Cambria Math" panose="02040503050406030204" pitchFamily="18" charset="0"/>
                            </a:rPr>
                            <m:t>𝑋</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i="1">
                                  <a:latin typeface="Cambria Math" panose="02040503050406030204" pitchFamily="18" charset="0"/>
                                </a:rPr>
                                <m:t>1</m:t>
                              </m:r>
                            </m:sup>
                          </m:sSubSup>
                          <m:r>
                            <a:rPr lang="en-US" altLang="zh-CN" i="1">
                              <a:latin typeface="Cambria Math" panose="02040503050406030204" pitchFamily="18" charset="0"/>
                            </a:rPr>
                            <m:t>𝑉</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𝜆</m:t>
                              </m:r>
                            </m:e>
                          </m:d>
                        </m:e>
                      </m:nary>
                      <m:r>
                        <a:rPr lang="en-US" altLang="zh-CN" b="0" i="1" smtClean="0">
                          <a:latin typeface="Cambria Math" panose="02040503050406030204" pitchFamily="18" charset="0"/>
                        </a:rPr>
                        <m:t>= </m:t>
                      </m:r>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,0</m:t>
                          </m:r>
                        </m:e>
                      </m:d>
                      <m:r>
                        <a:rPr lang="en-US" altLang="zh-CN" b="0" i="1" smtClean="0">
                          <a:latin typeface="Cambria Math" panose="02040503050406030204" pitchFamily="18" charset="0"/>
                        </a:rPr>
                        <m:t>+</m:t>
                      </m:r>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𝑥</m:t>
                              </m:r>
                            </m:e>
                            <m:sup>
                              <m:r>
                                <a:rPr lang="en-US" altLang="zh-CN" i="1">
                                  <a:latin typeface="Cambria Math" panose="02040503050406030204" pitchFamily="18" charset="0"/>
                                </a:rPr>
                                <m:t>′</m:t>
                              </m:r>
                            </m:sup>
                          </m:sSup>
                          <m:r>
                            <m:rPr>
                              <m:brk m:alnAt="7"/>
                            </m:rPr>
                            <a:rPr lang="zh-CN" altLang="en-US" i="1">
                              <a:latin typeface="Cambria Math" panose="02040503050406030204" pitchFamily="18" charset="0"/>
                            </a:rPr>
                            <m:t>𝜖</m:t>
                          </m:r>
                          <m:r>
                            <a:rPr lang="en-US" altLang="zh-CN" i="1">
                              <a:latin typeface="Cambria Math" panose="02040503050406030204" pitchFamily="18" charset="0"/>
                            </a:rPr>
                            <m:t>𝑋</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i="1">
                                  <a:latin typeface="Cambria Math" panose="02040503050406030204" pitchFamily="18" charset="0"/>
                                </a:rPr>
                                <m:t>0</m:t>
                              </m:r>
                            </m:sup>
                          </m:sSubSup>
                          <m:r>
                            <a:rPr lang="en-US" altLang="zh-CN" i="1">
                              <a:latin typeface="Cambria Math" panose="02040503050406030204" pitchFamily="18" charset="0"/>
                            </a:rPr>
                            <m:t>𝑉</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𝜆</m:t>
                              </m:r>
                            </m:e>
                          </m:d>
                        </m:e>
                      </m:nary>
                    </m:oMath>
                  </m:oMathPara>
                </a14:m>
                <a:endParaRPr lang="zh-CN" altLang="en-US"/>
              </a:p>
            </p:txBody>
          </p:sp>
        </mc:Choice>
        <mc:Fallback xmlns="">
          <p:sp>
            <p:nvSpPr>
              <p:cNvPr id="8" name="文本框 7">
                <a:extLst>
                  <a:ext uri="{FF2B5EF4-FFF2-40B4-BE49-F238E27FC236}">
                    <a16:creationId xmlns:a16="http://schemas.microsoft.com/office/drawing/2014/main" id="{8F9A720E-90DB-E986-EE59-F751E6AAE46F}"/>
                  </a:ext>
                </a:extLst>
              </p:cNvPr>
              <p:cNvSpPr txBox="1">
                <a:spLocks noRot="1" noChangeAspect="1" noMove="1" noResize="1" noEditPoints="1" noAdjustHandles="1" noChangeArrowheads="1" noChangeShapeType="1" noTextEdit="1"/>
              </p:cNvSpPr>
              <p:nvPr/>
            </p:nvSpPr>
            <p:spPr>
              <a:xfrm>
                <a:off x="698028" y="5516466"/>
                <a:ext cx="8028122" cy="773738"/>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82858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EDB61B5-0723-F5F5-524D-4959F83548A1}"/>
              </a:ext>
            </a:extLst>
          </p:cNvPr>
          <p:cNvSpPr txBox="1"/>
          <p:nvPr/>
        </p:nvSpPr>
        <p:spPr>
          <a:xfrm>
            <a:off x="1068779" y="522514"/>
            <a:ext cx="9547761" cy="646331"/>
          </a:xfrm>
          <a:prstGeom prst="rect">
            <a:avLst/>
          </a:prstGeom>
          <a:noFill/>
        </p:spPr>
        <p:txBody>
          <a:bodyPr wrap="square" rtlCol="0">
            <a:spAutoFit/>
          </a:bodyPr>
          <a:lstStyle/>
          <a:p>
            <a:r>
              <a:rPr lang="zh-CN" altLang="en-US"/>
              <a:t>在上述建模过程中，我们假定状态之间的转移概率已知，但是在实际过程中，由于交换机无法提前得知这些信息，我们引入了统计的方法获取状态之间的转移矩阵。</a:t>
            </a:r>
          </a:p>
        </p:txBody>
      </p:sp>
      <p:sp>
        <p:nvSpPr>
          <p:cNvPr id="7" name="文本框 6">
            <a:extLst>
              <a:ext uri="{FF2B5EF4-FFF2-40B4-BE49-F238E27FC236}">
                <a16:creationId xmlns:a16="http://schemas.microsoft.com/office/drawing/2014/main" id="{72D7DF72-AAE5-FB67-B009-9243B87B21AA}"/>
              </a:ext>
            </a:extLst>
          </p:cNvPr>
          <p:cNvSpPr txBox="1"/>
          <p:nvPr/>
        </p:nvSpPr>
        <p:spPr>
          <a:xfrm>
            <a:off x="1187532" y="2076300"/>
            <a:ext cx="10022774" cy="1754326"/>
          </a:xfrm>
          <a:prstGeom prst="rect">
            <a:avLst/>
          </a:prstGeom>
          <a:noFill/>
        </p:spPr>
        <p:txBody>
          <a:bodyPr wrap="square" rtlCol="0">
            <a:spAutoFit/>
          </a:bodyPr>
          <a:lstStyle/>
          <a:p>
            <a:r>
              <a:rPr lang="zh-CN" altLang="en-US"/>
              <a:t>算法流程：</a:t>
            </a:r>
            <a:endParaRPr lang="en-US" altLang="zh-CN"/>
          </a:p>
          <a:p>
            <a:pPr marL="342900" indent="-342900">
              <a:buFont typeface="+mj-lt"/>
              <a:buAutoNum type="arabicPeriod"/>
            </a:pPr>
            <a:r>
              <a:rPr lang="zh-CN" altLang="en-US"/>
              <a:t>观察一定时间</a:t>
            </a:r>
            <a:r>
              <a:rPr lang="en-US" altLang="zh-CN"/>
              <a:t>T,</a:t>
            </a:r>
            <a:r>
              <a:rPr lang="zh-CN" altLang="en-US"/>
              <a:t>观察到</a:t>
            </a:r>
            <a:r>
              <a:rPr lang="en-US" altLang="zh-CN"/>
              <a:t>f(T)</a:t>
            </a:r>
            <a:r>
              <a:rPr lang="zh-CN" altLang="en-US"/>
              <a:t>个状态转移对（</a:t>
            </a:r>
            <a:r>
              <a:rPr lang="en-US" altLang="zh-CN"/>
              <a:t>s,a,s’</a:t>
            </a:r>
            <a:r>
              <a:rPr lang="zh-CN" altLang="en-US"/>
              <a:t>），计算出转移概率</a:t>
            </a:r>
            <a:endParaRPr lang="en-US" altLang="zh-CN"/>
          </a:p>
          <a:p>
            <a:pPr marL="342900" indent="-342900">
              <a:buFont typeface="+mj-lt"/>
              <a:buAutoNum type="arabicPeriod"/>
            </a:pPr>
            <a:r>
              <a:rPr lang="zh-CN" altLang="en-US"/>
              <a:t>根据转移概率和</a:t>
            </a:r>
            <a:r>
              <a:rPr lang="en-US" altLang="zh-CN"/>
              <a:t>REWARD</a:t>
            </a:r>
            <a:r>
              <a:rPr lang="zh-CN" altLang="en-US"/>
              <a:t>，计算出每个队列不同状态下的</a:t>
            </a:r>
            <a:r>
              <a:rPr lang="en-US" altLang="zh-CN"/>
              <a:t>WITTLE INDEX</a:t>
            </a:r>
          </a:p>
          <a:p>
            <a:pPr marL="342900" indent="-342900">
              <a:buFont typeface="+mj-lt"/>
              <a:buAutoNum type="arabicPeriod"/>
            </a:pPr>
            <a:r>
              <a:rPr lang="zh-CN" altLang="en-US"/>
              <a:t>每个时隙</a:t>
            </a:r>
            <a:r>
              <a:rPr lang="en-US" altLang="zh-CN"/>
              <a:t>K,</a:t>
            </a:r>
            <a:r>
              <a:rPr lang="zh-CN" altLang="en-US"/>
              <a:t>端口发送（调度控制）器根据观察到每个队列的状态，找出对应的最小</a:t>
            </a:r>
            <a:r>
              <a:rPr lang="en-US" altLang="zh-CN"/>
              <a:t>WITTLE</a:t>
            </a:r>
            <a:r>
              <a:rPr lang="zh-CN" altLang="en-US"/>
              <a:t>值的队列，作为该时隙的发送队列</a:t>
            </a:r>
            <a:endParaRPr lang="en-US" altLang="zh-CN"/>
          </a:p>
          <a:p>
            <a:pPr marL="342900" indent="-342900">
              <a:buFont typeface="+mj-lt"/>
              <a:buAutoNum type="arabicPeriod"/>
            </a:pPr>
            <a:r>
              <a:rPr lang="zh-CN" altLang="en-US"/>
              <a:t>不断采集状态转移对（</a:t>
            </a:r>
            <a:r>
              <a:rPr lang="en-US" altLang="zh-CN"/>
              <a:t>s,a,s’</a:t>
            </a:r>
            <a:r>
              <a:rPr lang="zh-CN" altLang="en-US"/>
              <a:t>）并储存，定时计算并更新队列的</a:t>
            </a:r>
            <a:r>
              <a:rPr lang="en-US" altLang="zh-CN"/>
              <a:t>WITTLE INDEX</a:t>
            </a:r>
            <a:endParaRPr lang="zh-CN" altLang="en-US"/>
          </a:p>
        </p:txBody>
      </p:sp>
    </p:spTree>
    <p:extLst>
      <p:ext uri="{BB962C8B-B14F-4D97-AF65-F5344CB8AC3E}">
        <p14:creationId xmlns:p14="http://schemas.microsoft.com/office/powerpoint/2010/main" val="4075376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6176D492-7B4B-5EA1-477C-A6701464B35D}"/>
              </a:ext>
            </a:extLst>
          </p:cNvPr>
          <p:cNvSpPr/>
          <p:nvPr/>
        </p:nvSpPr>
        <p:spPr>
          <a:xfrm>
            <a:off x="1357582" y="3995077"/>
            <a:ext cx="10148618" cy="2617178"/>
          </a:xfrm>
          <a:prstGeom prst="rect">
            <a:avLst/>
          </a:prstGeom>
          <a:solidFill>
            <a:schemeClr val="lt1">
              <a:alpha val="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79A42717-7558-4252-6954-0F9940390006}"/>
              </a:ext>
            </a:extLst>
          </p:cNvPr>
          <p:cNvSpPr/>
          <p:nvPr/>
        </p:nvSpPr>
        <p:spPr>
          <a:xfrm>
            <a:off x="1357582" y="1200785"/>
            <a:ext cx="10148618" cy="2617178"/>
          </a:xfrm>
          <a:prstGeom prst="rect">
            <a:avLst/>
          </a:prstGeom>
          <a:solidFill>
            <a:schemeClr val="lt1">
              <a:alpha val="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436354F3-0172-2C3A-B8F6-6CCB7BC88D3B}"/>
              </a:ext>
            </a:extLst>
          </p:cNvPr>
          <p:cNvSpPr txBox="1"/>
          <p:nvPr/>
        </p:nvSpPr>
        <p:spPr>
          <a:xfrm>
            <a:off x="396240" y="245745"/>
            <a:ext cx="6684645" cy="523220"/>
          </a:xfrm>
          <a:prstGeom prst="rect">
            <a:avLst/>
          </a:prstGeom>
          <a:noFill/>
        </p:spPr>
        <p:txBody>
          <a:bodyPr wrap="square" rtlCol="0">
            <a:spAutoFit/>
          </a:bodyPr>
          <a:lstStyle/>
          <a:p>
            <a:r>
              <a:rPr lang="en-US" altLang="zh-CN" sz="2800"/>
              <a:t>WITTLE INDEX</a:t>
            </a:r>
            <a:r>
              <a:rPr lang="zh-CN" altLang="en-US" sz="2800"/>
              <a:t>计算逻辑</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20A1117-7587-410D-CBA7-9650047057B9}"/>
                  </a:ext>
                </a:extLst>
              </p:cNvPr>
              <p:cNvSpPr txBox="1"/>
              <p:nvPr/>
            </p:nvSpPr>
            <p:spPr>
              <a:xfrm>
                <a:off x="685800" y="1636636"/>
                <a:ext cx="9718406" cy="7737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zh-CN" altLang="en-US" b="0" i="1" smtClean="0">
                              <a:latin typeface="Cambria Math" panose="02040503050406030204" pitchFamily="18" charset="0"/>
                            </a:rPr>
                            <m:t>𝜆</m:t>
                          </m:r>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max</m:t>
                      </m:r>
                      <m:r>
                        <a:rPr lang="en-US" altLang="zh-CN" b="0" i="1"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zh-CN" altLang="en-US" b="0" i="1" smtClean="0">
                          <a:latin typeface="Cambria Math" panose="02040503050406030204" pitchFamily="18" charset="0"/>
                        </a:rPr>
                        <m:t>𝜆</m:t>
                      </m:r>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m:rPr>
                                  <m:brk m:alnAt="7"/>
                                </m:rP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m:rPr>
                              <m:brk m:alnAt="7"/>
                            </m:rPr>
                            <a:rPr lang="zh-CN" altLang="en-US" b="0" i="1" smtClean="0">
                              <a:latin typeface="Cambria Math" panose="02040503050406030204" pitchFamily="18" charset="0"/>
                            </a:rPr>
                            <m:t>𝜖</m:t>
                          </m:r>
                          <m:r>
                            <a:rPr lang="en-US" altLang="zh-CN" b="0" i="1" smtClean="0">
                              <a:latin typeface="Cambria Math" panose="02040503050406030204" pitchFamily="18" charset="0"/>
                            </a:rPr>
                            <m:t>𝑋</m:t>
                          </m:r>
                        </m:sub>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𝑉</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zh-CN" altLang="en-US" b="0" i="1" smtClean="0">
                                  <a:latin typeface="Cambria Math" panose="02040503050406030204" pitchFamily="18" charset="0"/>
                                </a:rPr>
                                <m:t>𝜆</m:t>
                              </m:r>
                            </m:e>
                          </m:d>
                        </m:e>
                      </m:nary>
                      <m:r>
                        <a:rPr lang="en-US" altLang="zh-CN" b="0" i="1"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𝑥</m:t>
                              </m:r>
                            </m:e>
                            <m:sup>
                              <m:r>
                                <a:rPr lang="en-US" altLang="zh-CN" i="1">
                                  <a:latin typeface="Cambria Math" panose="02040503050406030204" pitchFamily="18" charset="0"/>
                                </a:rPr>
                                <m:t>′</m:t>
                              </m:r>
                            </m:sup>
                          </m:sSup>
                          <m:r>
                            <m:rPr>
                              <m:brk m:alnAt="7"/>
                            </m:rPr>
                            <a:rPr lang="zh-CN" altLang="en-US" i="1">
                              <a:latin typeface="Cambria Math" panose="02040503050406030204" pitchFamily="18" charset="0"/>
                            </a:rPr>
                            <m:t>𝜖</m:t>
                          </m:r>
                          <m:r>
                            <a:rPr lang="en-US" altLang="zh-CN" i="1">
                              <a:latin typeface="Cambria Math" panose="02040503050406030204" pitchFamily="18" charset="0"/>
                            </a:rPr>
                            <m:t>𝑋</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b="0" i="1" smtClean="0">
                                  <a:latin typeface="Cambria Math" panose="02040503050406030204" pitchFamily="18" charset="0"/>
                                </a:rPr>
                                <m:t>0</m:t>
                              </m:r>
                            </m:sup>
                          </m:sSubSup>
                          <m:r>
                            <a:rPr lang="en-US" altLang="zh-CN" i="1">
                              <a:latin typeface="Cambria Math" panose="02040503050406030204" pitchFamily="18" charset="0"/>
                            </a:rPr>
                            <m:t>𝑉</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𝜆</m:t>
                              </m:r>
                            </m:e>
                          </m:d>
                        </m:e>
                      </m:nary>
                      <m:r>
                        <a:rPr lang="en-US" altLang="zh-CN" b="0" i="1" smtClean="0">
                          <a:latin typeface="Cambria Math" panose="02040503050406030204" pitchFamily="18" charset="0"/>
                        </a:rPr>
                        <m:t>}</m:t>
                      </m:r>
                    </m:oMath>
                  </m:oMathPara>
                </a14:m>
                <a:endParaRPr lang="zh-CN" altLang="en-US"/>
              </a:p>
            </p:txBody>
          </p:sp>
        </mc:Choice>
        <mc:Fallback xmlns="">
          <p:sp>
            <p:nvSpPr>
              <p:cNvPr id="5" name="文本框 4">
                <a:extLst>
                  <a:ext uri="{FF2B5EF4-FFF2-40B4-BE49-F238E27FC236}">
                    <a16:creationId xmlns:a16="http://schemas.microsoft.com/office/drawing/2014/main" id="{F20A1117-7587-410D-CBA7-9650047057B9}"/>
                  </a:ext>
                </a:extLst>
              </p:cNvPr>
              <p:cNvSpPr txBox="1">
                <a:spLocks noRot="1" noChangeAspect="1" noMove="1" noResize="1" noEditPoints="1" noAdjustHandles="1" noChangeArrowheads="1" noChangeShapeType="1" noTextEdit="1"/>
              </p:cNvSpPr>
              <p:nvPr/>
            </p:nvSpPr>
            <p:spPr>
              <a:xfrm>
                <a:off x="685800" y="1636636"/>
                <a:ext cx="9718406" cy="773738"/>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3836C75-5077-910C-5DA8-092A61549B4A}"/>
                  </a:ext>
                </a:extLst>
              </p:cNvPr>
              <p:cNvSpPr txBox="1"/>
              <p:nvPr/>
            </p:nvSpPr>
            <p:spPr>
              <a:xfrm>
                <a:off x="852407" y="2309247"/>
                <a:ext cx="8028122" cy="7737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,1</m:t>
                          </m:r>
                        </m:e>
                      </m:d>
                      <m:r>
                        <a:rPr lang="en-US" altLang="zh-CN" i="1">
                          <a:latin typeface="Cambria Math" panose="02040503050406030204" pitchFamily="18" charset="0"/>
                        </a:rPr>
                        <m:t>−</m:t>
                      </m:r>
                      <m:r>
                        <a:rPr lang="zh-CN" altLang="en-US" i="1">
                          <a:latin typeface="Cambria Math" panose="02040503050406030204" pitchFamily="18" charset="0"/>
                        </a:rPr>
                        <m:t>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𝑥</m:t>
                              </m:r>
                            </m:e>
                            <m:sup>
                              <m:r>
                                <a:rPr lang="en-US" altLang="zh-CN" i="1">
                                  <a:latin typeface="Cambria Math" panose="02040503050406030204" pitchFamily="18" charset="0"/>
                                </a:rPr>
                                <m:t>′</m:t>
                              </m:r>
                            </m:sup>
                          </m:sSup>
                          <m:r>
                            <m:rPr>
                              <m:brk m:alnAt="7"/>
                            </m:rPr>
                            <a:rPr lang="zh-CN" altLang="en-US" i="1">
                              <a:latin typeface="Cambria Math" panose="02040503050406030204" pitchFamily="18" charset="0"/>
                            </a:rPr>
                            <m:t>𝜖</m:t>
                          </m:r>
                          <m:r>
                            <a:rPr lang="en-US" altLang="zh-CN" i="1">
                              <a:latin typeface="Cambria Math" panose="02040503050406030204" pitchFamily="18" charset="0"/>
                            </a:rPr>
                            <m:t>𝑋</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i="1">
                                  <a:latin typeface="Cambria Math" panose="02040503050406030204" pitchFamily="18" charset="0"/>
                                </a:rPr>
                                <m:t>1</m:t>
                              </m:r>
                            </m:sup>
                          </m:sSubSup>
                          <m:r>
                            <a:rPr lang="en-US" altLang="zh-CN" i="1">
                              <a:latin typeface="Cambria Math" panose="02040503050406030204" pitchFamily="18" charset="0"/>
                            </a:rPr>
                            <m:t>𝑉</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𝜆</m:t>
                              </m:r>
                            </m:e>
                          </m:d>
                        </m:e>
                      </m:nary>
                      <m:r>
                        <a:rPr lang="en-US" altLang="zh-CN" b="0" i="1" smtClean="0">
                          <a:latin typeface="Cambria Math" panose="02040503050406030204" pitchFamily="18" charset="0"/>
                        </a:rPr>
                        <m:t>= </m:t>
                      </m:r>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,0</m:t>
                          </m:r>
                        </m:e>
                      </m:d>
                      <m:r>
                        <a:rPr lang="en-US" altLang="zh-CN" b="0" i="1" smtClean="0">
                          <a:latin typeface="Cambria Math" panose="02040503050406030204" pitchFamily="18" charset="0"/>
                        </a:rPr>
                        <m:t>+</m:t>
                      </m:r>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𝑥</m:t>
                              </m:r>
                            </m:e>
                            <m:sup>
                              <m:r>
                                <a:rPr lang="en-US" altLang="zh-CN" i="1">
                                  <a:latin typeface="Cambria Math" panose="02040503050406030204" pitchFamily="18" charset="0"/>
                                </a:rPr>
                                <m:t>′</m:t>
                              </m:r>
                            </m:sup>
                          </m:sSup>
                          <m:r>
                            <m:rPr>
                              <m:brk m:alnAt="7"/>
                            </m:rPr>
                            <a:rPr lang="zh-CN" altLang="en-US" i="1">
                              <a:latin typeface="Cambria Math" panose="02040503050406030204" pitchFamily="18" charset="0"/>
                            </a:rPr>
                            <m:t>𝜖</m:t>
                          </m:r>
                          <m:r>
                            <a:rPr lang="en-US" altLang="zh-CN" i="1">
                              <a:latin typeface="Cambria Math" panose="02040503050406030204" pitchFamily="18" charset="0"/>
                            </a:rPr>
                            <m:t>𝑋</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i="1">
                                  <a:latin typeface="Cambria Math" panose="02040503050406030204" pitchFamily="18" charset="0"/>
                                </a:rPr>
                                <m:t>0</m:t>
                              </m:r>
                            </m:sup>
                          </m:sSubSup>
                          <m:r>
                            <a:rPr lang="en-US" altLang="zh-CN" i="1">
                              <a:latin typeface="Cambria Math" panose="02040503050406030204" pitchFamily="18" charset="0"/>
                            </a:rPr>
                            <m:t>𝑉</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𝜆</m:t>
                              </m:r>
                            </m:e>
                          </m:d>
                        </m:e>
                      </m:nary>
                    </m:oMath>
                  </m:oMathPara>
                </a14:m>
                <a:endParaRPr lang="zh-CN" altLang="en-US"/>
              </a:p>
            </p:txBody>
          </p:sp>
        </mc:Choice>
        <mc:Fallback xmlns="">
          <p:sp>
            <p:nvSpPr>
              <p:cNvPr id="6" name="文本框 5">
                <a:extLst>
                  <a:ext uri="{FF2B5EF4-FFF2-40B4-BE49-F238E27FC236}">
                    <a16:creationId xmlns:a16="http://schemas.microsoft.com/office/drawing/2014/main" id="{F3836C75-5077-910C-5DA8-092A61549B4A}"/>
                  </a:ext>
                </a:extLst>
              </p:cNvPr>
              <p:cNvSpPr txBox="1">
                <a:spLocks noRot="1" noChangeAspect="1" noMove="1" noResize="1" noEditPoints="1" noAdjustHandles="1" noChangeArrowheads="1" noChangeShapeType="1" noTextEdit="1"/>
              </p:cNvSpPr>
              <p:nvPr/>
            </p:nvSpPr>
            <p:spPr>
              <a:xfrm>
                <a:off x="852407" y="2309247"/>
                <a:ext cx="8028122" cy="77373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0DBE4D5-6CF1-4BCB-DEF1-DC980781C94E}"/>
                  </a:ext>
                </a:extLst>
              </p:cNvPr>
              <p:cNvSpPr txBox="1"/>
              <p:nvPr/>
            </p:nvSpPr>
            <p:spPr>
              <a:xfrm>
                <a:off x="1654628" y="3429000"/>
                <a:ext cx="7068457" cy="435953"/>
              </a:xfrm>
              <a:prstGeom prst="rect">
                <a:avLst/>
              </a:prstGeom>
              <a:noFill/>
            </p:spPr>
            <p:txBody>
              <a:bodyPr wrap="square">
                <a:spAutoFit/>
              </a:bodyPr>
              <a:lstStyle/>
              <a:p>
                <a14:m>
                  <m:oMath xmlns:m="http://schemas.openxmlformats.org/officeDocument/2006/math">
                    <m:r>
                      <a:rPr lang="en-US" altLang="zh-CN" i="1" smtClean="0">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,0</m:t>
                        </m:r>
                      </m:e>
                    </m:d>
                    <m:r>
                      <a:rPr lang="en-US" altLang="zh-CN" b="0" i="0"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i="1">
                            <a:latin typeface="Cambria Math" panose="02040503050406030204" pitchFamily="18" charset="0"/>
                          </a:rPr>
                          <m:t>0</m:t>
                        </m:r>
                      </m:sup>
                    </m:sSubSup>
                    <m:r>
                      <a:rPr lang="en-US" altLang="zh-CN" b="0" i="0"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b="0" i="1" smtClean="0">
                            <a:latin typeface="Cambria Math" panose="02040503050406030204" pitchFamily="18" charset="0"/>
                          </a:rPr>
                          <m:t>1</m:t>
                        </m:r>
                      </m:sup>
                    </m:sSubSup>
                  </m:oMath>
                </a14:m>
                <a:r>
                  <a:rPr lang="zh-CN" altLang="en-US"/>
                  <a:t>已知，迭代计算出</a:t>
                </a:r>
                <a:r>
                  <a:rPr lang="en-US" altLang="zh-CN"/>
                  <a:t>WITTLE</a:t>
                </a:r>
                <a:r>
                  <a:rPr lang="zh-CN" altLang="en-US"/>
                  <a:t>和</a:t>
                </a:r>
                <a14:m>
                  <m:oMath xmlns:m="http://schemas.openxmlformats.org/officeDocument/2006/math">
                    <m:r>
                      <a:rPr lang="en-US" altLang="zh-CN" i="1">
                        <a:latin typeface="Cambria Math" panose="02040503050406030204" pitchFamily="18" charset="0"/>
                      </a:rPr>
                      <m:t>𝑉</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zh-CN" altLang="en-US" i="1">
                            <a:latin typeface="Cambria Math" panose="02040503050406030204" pitchFamily="18" charset="0"/>
                          </a:rPr>
                          <m:t>𝜆</m:t>
                        </m:r>
                      </m:e>
                    </m:d>
                  </m:oMath>
                </a14:m>
                <a:endParaRPr lang="zh-CN" altLang="en-US"/>
              </a:p>
            </p:txBody>
          </p:sp>
        </mc:Choice>
        <mc:Fallback xmlns="">
          <p:sp>
            <p:nvSpPr>
              <p:cNvPr id="8" name="文本框 7">
                <a:extLst>
                  <a:ext uri="{FF2B5EF4-FFF2-40B4-BE49-F238E27FC236}">
                    <a16:creationId xmlns:a16="http://schemas.microsoft.com/office/drawing/2014/main" id="{70DBE4D5-6CF1-4BCB-DEF1-DC980781C94E}"/>
                  </a:ext>
                </a:extLst>
              </p:cNvPr>
              <p:cNvSpPr txBox="1">
                <a:spLocks noRot="1" noChangeAspect="1" noMove="1" noResize="1" noEditPoints="1" noAdjustHandles="1" noChangeArrowheads="1" noChangeShapeType="1" noTextEdit="1"/>
              </p:cNvSpPr>
              <p:nvPr/>
            </p:nvSpPr>
            <p:spPr>
              <a:xfrm>
                <a:off x="1654628" y="3429000"/>
                <a:ext cx="7068457" cy="435953"/>
              </a:xfrm>
              <a:prstGeom prst="rect">
                <a:avLst/>
              </a:prstGeom>
              <a:blipFill>
                <a:blip r:embed="rId4"/>
                <a:stretch>
                  <a:fillRect t="-1408" b="-126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DDA5F0EE-3EA3-4C7C-8DAC-32EE15CFA60B}"/>
                  </a:ext>
                </a:extLst>
              </p:cNvPr>
              <p:cNvSpPr txBox="1"/>
              <p:nvPr/>
            </p:nvSpPr>
            <p:spPr>
              <a:xfrm>
                <a:off x="1654628" y="4403981"/>
                <a:ext cx="6280031" cy="76931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𝑔</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𝑄</m:t>
                          </m:r>
                        </m:e>
                        <m:sup>
                          <m:r>
                            <a:rPr lang="zh-CN" altLang="en-US" b="0" i="1" smtClean="0">
                              <a:latin typeface="Cambria Math" panose="02040503050406030204" pitchFamily="18" charset="0"/>
                            </a:rPr>
                            <m:t>𝜆</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r>
                        <a:rPr lang="en-US" altLang="zh-CN" b="0" i="1" smtClean="0">
                          <a:latin typeface="Cambria Math" panose="02040503050406030204" pitchFamily="18" charset="0"/>
                        </a:rPr>
                        <m:t>− </m:t>
                      </m:r>
                      <m:r>
                        <a:rPr lang="zh-CN" altLang="en-US" b="0" i="1" smtClean="0">
                          <a:latin typeface="Cambria Math" panose="02040503050406030204" pitchFamily="18" charset="0"/>
                        </a:rPr>
                        <m:t>𝜆</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m:rPr>
                                  <m:brk m:alnAt="7"/>
                                </m:rP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m:rPr>
                              <m:brk m:alnAt="7"/>
                            </m:rPr>
                            <a:rPr lang="zh-CN" altLang="en-US" b="0" i="1" smtClean="0">
                              <a:latin typeface="Cambria Math" panose="02040503050406030204" pitchFamily="18" charset="0"/>
                            </a:rPr>
                            <m:t>𝜖</m:t>
                          </m:r>
                          <m:r>
                            <a:rPr lang="en-US" altLang="zh-CN" b="0" i="1" smtClean="0">
                              <a:latin typeface="Cambria Math" panose="02040503050406030204" pitchFamily="18" charset="0"/>
                            </a:rPr>
                            <m:t>𝑋</m:t>
                          </m:r>
                        </m:sub>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sub>
                            <m:sup>
                              <m:r>
                                <a:rPr lang="en-US" altLang="zh-CN" b="0" i="1" smtClean="0">
                                  <a:latin typeface="Cambria Math" panose="02040503050406030204" pitchFamily="18" charset="0"/>
                                </a:rPr>
                                <m:t>𝑎</m:t>
                              </m:r>
                            </m:sup>
                          </m:sSubSup>
                        </m:e>
                      </m:nary>
                      <m:r>
                        <a:rPr lang="en-US" altLang="zh-CN" b="0" i="1" smtClean="0">
                          <a:latin typeface="Cambria Math" panose="02040503050406030204" pitchFamily="18" charset="0"/>
                        </a:rPr>
                        <m:t>𝑉</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zh-CN" altLang="en-US" b="0" i="1" smtClean="0">
                          <a:latin typeface="Cambria Math" panose="02040503050406030204" pitchFamily="18" charset="0"/>
                        </a:rPr>
                        <m:t>𝜆</m:t>
                      </m:r>
                      <m:r>
                        <a:rPr lang="en-US" altLang="zh-CN" b="0" i="1" smtClean="0">
                          <a:latin typeface="Cambria Math" panose="02040503050406030204" pitchFamily="18" charset="0"/>
                        </a:rPr>
                        <m:t>)</m:t>
                      </m:r>
                    </m:oMath>
                  </m:oMathPara>
                </a14:m>
                <a:endParaRPr lang="zh-CN" altLang="en-US"/>
              </a:p>
            </p:txBody>
          </p:sp>
        </mc:Choice>
        <mc:Fallback xmlns="">
          <p:sp>
            <p:nvSpPr>
              <p:cNvPr id="9" name="文本框 8">
                <a:extLst>
                  <a:ext uri="{FF2B5EF4-FFF2-40B4-BE49-F238E27FC236}">
                    <a16:creationId xmlns:a16="http://schemas.microsoft.com/office/drawing/2014/main" id="{DDA5F0EE-3EA3-4C7C-8DAC-32EE15CFA60B}"/>
                  </a:ext>
                </a:extLst>
              </p:cNvPr>
              <p:cNvSpPr txBox="1">
                <a:spLocks noRot="1" noChangeAspect="1" noMove="1" noResize="1" noEditPoints="1" noAdjustHandles="1" noChangeArrowheads="1" noChangeShapeType="1" noTextEdit="1"/>
              </p:cNvSpPr>
              <p:nvPr/>
            </p:nvSpPr>
            <p:spPr>
              <a:xfrm>
                <a:off x="1654628" y="4403981"/>
                <a:ext cx="6280031" cy="76931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A14DF32-50B3-B54D-BFFC-E747B4320374}"/>
                  </a:ext>
                </a:extLst>
              </p:cNvPr>
              <p:cNvSpPr txBox="1"/>
              <p:nvPr/>
            </p:nvSpPr>
            <p:spPr>
              <a:xfrm>
                <a:off x="1669141" y="5106838"/>
                <a:ext cx="10351409" cy="73173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𝜆</m:t>
                                  </m:r>
                                </m:e>
                                <m:sub>
                                  <m:r>
                                    <a:rPr lang="en-US" altLang="zh-CN" b="0" i="1" smtClean="0">
                                      <a:latin typeface="Cambria Math" panose="02040503050406030204" pitchFamily="18" charset="0"/>
                                    </a:rPr>
                                    <m:t>0</m:t>
                                  </m:r>
                                </m:sub>
                              </m:sSub>
                            </m:e>
                          </m:acc>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r>
                                <a:rPr lang="en-US" altLang="zh-CN" i="1">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r>
                        <a:rPr lang="en-US" altLang="zh-CN" b="0" i="1" smtClean="0">
                          <a:latin typeface="Cambria Math" panose="02040503050406030204" pitchFamily="18" charset="0"/>
                        </a:rPr>
                        <m:t>     &lt;−   </m:t>
                      </m:r>
                    </m:oMath>
                  </m:oMathPara>
                </a14:m>
                <a:endParaRPr lang="en-US" altLang="zh-CN" b="0" i="1">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𝛼</m:t>
                              </m:r>
                            </m:e>
                            <m:sub>
                              <m:r>
                                <a:rPr lang="en-US" altLang="zh-CN" b="0" i="1" smtClean="0">
                                  <a:latin typeface="Cambria Math" panose="02040503050406030204" pitchFamily="18" charset="0"/>
                                </a:rPr>
                                <m:t>𝑡</m:t>
                              </m:r>
                            </m:sub>
                          </m:sSub>
                        </m:e>
                      </m:d>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b="0" i="1" smtClean="0">
                              <a:latin typeface="Cambria Math" panose="02040503050406030204" pitchFamily="18" charset="0"/>
                            </a:rPr>
                            <m:t>0</m:t>
                          </m:r>
                        </m:sub>
                      </m:sSub>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zh-CN" altLang="en-US" i="1">
                                      <a:latin typeface="Cambria Math" panose="02040503050406030204" pitchFamily="18" charset="0"/>
                                    </a:rPr>
                                    <m:t>𝜆</m:t>
                                  </m:r>
                                </m:e>
                                <m:sub>
                                  <m:r>
                                    <a:rPr lang="en-US" altLang="zh-CN" i="1">
                                      <a:latin typeface="Cambria Math" panose="02040503050406030204" pitchFamily="18" charset="0"/>
                                    </a:rPr>
                                    <m:t>0</m:t>
                                  </m:r>
                                </m:sub>
                              </m:sSub>
                            </m:e>
                          </m:acc>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𝑡</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r>
                            <a:rPr lang="en-US" altLang="zh-CN" b="0" i="1" smtClean="0">
                              <a:latin typeface="Cambria Math" panose="02040503050406030204" pitchFamily="18" charset="0"/>
                            </a:rPr>
                            <m:t>−</m:t>
                          </m:r>
                          <m:acc>
                            <m:accPr>
                              <m:chr m:val="̂"/>
                              <m:ctrlPr>
                                <a:rPr lang="en-US" altLang="zh-CN" i="1">
                                  <a:latin typeface="Cambria Math" panose="02040503050406030204" pitchFamily="18" charset="0"/>
                                </a:rPr>
                              </m:ctrlPr>
                            </m:accPr>
                            <m:e>
                              <m:r>
                                <a:rPr lang="zh-CN" altLang="en-US" i="1" smtClean="0">
                                  <a:latin typeface="Cambria Math" panose="02040503050406030204" pitchFamily="18" charset="0"/>
                                </a:rPr>
                                <m:t>𝜆</m:t>
                              </m:r>
                            </m:e>
                          </m:acc>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r>
                        <a:rPr lang="en-US" altLang="zh-CN" b="0" i="1" smtClean="0">
                          <a:latin typeface="Cambria Math" panose="02040503050406030204" pitchFamily="18" charset="0"/>
                        </a:rPr>
                        <m:t>+</m:t>
                      </m:r>
                      <m:r>
                        <a:rPr lang="zh-CN" altLang="en-US" b="0" i="1" smtClean="0">
                          <a:latin typeface="Cambria Math" panose="02040503050406030204" pitchFamily="18" charset="0"/>
                        </a:rPr>
                        <m:t>𝛽</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𝑚𝑎𝑥</m:t>
                          </m:r>
                        </m:e>
                        <m:sub>
                          <m:r>
                            <a:rPr lang="en-US" altLang="zh-CN" b="0" i="1" smtClean="0">
                              <a:latin typeface="Cambria Math" panose="02040503050406030204" pitchFamily="18" charset="0"/>
                            </a:rPr>
                            <m:t>𝑎</m:t>
                          </m:r>
                          <m:r>
                            <a:rPr lang="zh-CN" altLang="en-US" b="0" i="1" smtClean="0">
                              <a:latin typeface="Cambria Math" panose="02040503050406030204" pitchFamily="18" charset="0"/>
                            </a:rPr>
                            <m:t>𝜖</m:t>
                          </m:r>
                          <m:r>
                            <a:rPr lang="en-US" altLang="zh-CN" b="0" i="1" smtClean="0">
                              <a:latin typeface="Cambria Math" panose="02040503050406030204" pitchFamily="18" charset="0"/>
                            </a:rPr>
                            <m:t>{0,1}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0</m:t>
                          </m:r>
                        </m:sub>
                      </m:sSub>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zh-CN" altLang="en-US" i="1">
                                      <a:latin typeface="Cambria Math" panose="02040503050406030204" pitchFamily="18" charset="0"/>
                                    </a:rPr>
                                    <m:t>𝜆</m:t>
                                  </m:r>
                                </m:e>
                                <m:sub>
                                  <m:r>
                                    <a:rPr lang="en-US" altLang="zh-CN" i="1">
                                      <a:latin typeface="Cambria Math" panose="02040503050406030204" pitchFamily="18" charset="0"/>
                                    </a:rPr>
                                    <m:t>0</m:t>
                                  </m:r>
                                </m:sub>
                              </m:sSub>
                            </m:e>
                          </m:acc>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1,</m:t>
                              </m:r>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b="0" i="1" smtClean="0">
                              <a:latin typeface="Cambria Math" panose="02040503050406030204" pitchFamily="18" charset="0"/>
                            </a:rPr>
                            <m:t>𝑎</m:t>
                          </m:r>
                          <m:r>
                            <a:rPr lang="en-US" altLang="zh-CN" i="1" smtClean="0">
                              <a:latin typeface="Cambria Math" panose="02040503050406030204" pitchFamily="18" charset="0"/>
                            </a:rPr>
                            <m:t> </m:t>
                          </m:r>
                        </m:e>
                      </m:d>
                    </m:oMath>
                  </m:oMathPara>
                </a14:m>
                <a:endParaRPr lang="zh-CN" altLang="en-US"/>
              </a:p>
            </p:txBody>
          </p:sp>
        </mc:Choice>
        <mc:Fallback xmlns="">
          <p:sp>
            <p:nvSpPr>
              <p:cNvPr id="12" name="文本框 11">
                <a:extLst>
                  <a:ext uri="{FF2B5EF4-FFF2-40B4-BE49-F238E27FC236}">
                    <a16:creationId xmlns:a16="http://schemas.microsoft.com/office/drawing/2014/main" id="{5A14DF32-50B3-B54D-BFFC-E747B4320374}"/>
                  </a:ext>
                </a:extLst>
              </p:cNvPr>
              <p:cNvSpPr txBox="1">
                <a:spLocks noRot="1" noChangeAspect="1" noMove="1" noResize="1" noEditPoints="1" noAdjustHandles="1" noChangeArrowheads="1" noChangeShapeType="1" noTextEdit="1"/>
              </p:cNvSpPr>
              <p:nvPr/>
            </p:nvSpPr>
            <p:spPr>
              <a:xfrm>
                <a:off x="1669141" y="5106838"/>
                <a:ext cx="10351409" cy="731739"/>
              </a:xfrm>
              <a:prstGeom prst="rect">
                <a:avLst/>
              </a:prstGeom>
              <a:blipFill>
                <a:blip r:embed="rId6"/>
                <a:stretch>
                  <a:fillRect l="-118" b="-41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2A52ABD7-B97B-AC2A-A991-DF1E1D13B912}"/>
                  </a:ext>
                </a:extLst>
              </p:cNvPr>
              <p:cNvSpPr txBox="1"/>
              <p:nvPr/>
            </p:nvSpPr>
            <p:spPr>
              <a:xfrm>
                <a:off x="1669141" y="5974781"/>
                <a:ext cx="9632020" cy="646331"/>
              </a:xfrm>
              <a:prstGeom prst="rect">
                <a:avLst/>
              </a:prstGeom>
              <a:noFill/>
            </p:spPr>
            <p:txBody>
              <a:bodyPr wrap="square">
                <a:spAutoFit/>
              </a:bodyPr>
              <a:lstStyle/>
              <a:p>
                <a14:m>
                  <m:oMath xmlns:m="http://schemas.openxmlformats.org/officeDocument/2006/math">
                    <m:r>
                      <a:rPr lang="en-US" altLang="zh-CN" i="1" smtClean="0">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,0</m:t>
                        </m:r>
                      </m:e>
                    </m:d>
                    <m:r>
                      <a:rPr lang="en-US" altLang="zh-CN" b="0" i="0"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r>
                      <a:rPr lang="zh-CN" altLang="en-US" i="1">
                        <a:latin typeface="Cambria Math" panose="02040503050406030204" pitchFamily="18" charset="0"/>
                      </a:rPr>
                      <m:t>已知</m:t>
                    </m:r>
                  </m:oMath>
                </a14:m>
                <a:r>
                  <a:rPr lang="zh-CN" altLang="en-US"/>
                  <a:t>，给定有限离散</a:t>
                </a:r>
                <a14:m>
                  <m:oMath xmlns:m="http://schemas.openxmlformats.org/officeDocument/2006/math">
                    <m:r>
                      <a:rPr lang="zh-CN" altLang="en-US" i="1" smtClean="0">
                        <a:latin typeface="Cambria Math" panose="02040503050406030204" pitchFamily="18" charset="0"/>
                      </a:rPr>
                      <m:t>𝜆</m:t>
                    </m:r>
                  </m:oMath>
                </a14:m>
                <a:r>
                  <a:rPr lang="zh-CN" altLang="en-US"/>
                  <a:t>，迭代，每次根据</a:t>
                </a:r>
                <a:r>
                  <a:rPr lang="en-US" altLang="zh-CN"/>
                  <a:t>WITTLE</a:t>
                </a:r>
                <a:r>
                  <a:rPr lang="zh-CN" altLang="en-US"/>
                  <a:t>做出策略，获取下一状态</a:t>
                </a:r>
                <a:r>
                  <a:rPr lang="en-US" altLang="zh-CN"/>
                  <a:t>Q,</a:t>
                </a:r>
                <a:r>
                  <a:rPr lang="zh-CN" altLang="en-US"/>
                  <a:t>更新</a:t>
                </a:r>
                <a:r>
                  <a:rPr lang="en-US" altLang="zh-CN"/>
                  <a:t>Q</a:t>
                </a:r>
                <a:r>
                  <a:rPr lang="zh-CN" altLang="en-US"/>
                  <a:t>和策略</a:t>
                </a:r>
              </a:p>
            </p:txBody>
          </p:sp>
        </mc:Choice>
        <mc:Fallback xmlns="">
          <p:sp>
            <p:nvSpPr>
              <p:cNvPr id="15" name="文本框 14">
                <a:extLst>
                  <a:ext uri="{FF2B5EF4-FFF2-40B4-BE49-F238E27FC236}">
                    <a16:creationId xmlns:a16="http://schemas.microsoft.com/office/drawing/2014/main" id="{2A52ABD7-B97B-AC2A-A991-DF1E1D13B912}"/>
                  </a:ext>
                </a:extLst>
              </p:cNvPr>
              <p:cNvSpPr txBox="1">
                <a:spLocks noRot="1" noChangeAspect="1" noMove="1" noResize="1" noEditPoints="1" noAdjustHandles="1" noChangeArrowheads="1" noChangeShapeType="1" noTextEdit="1"/>
              </p:cNvSpPr>
              <p:nvPr/>
            </p:nvSpPr>
            <p:spPr>
              <a:xfrm>
                <a:off x="1669141" y="5974781"/>
                <a:ext cx="9632020" cy="646331"/>
              </a:xfrm>
              <a:prstGeom prst="rect">
                <a:avLst/>
              </a:prstGeom>
              <a:blipFill>
                <a:blip r:embed="rId7"/>
                <a:stretch>
                  <a:fillRect l="-570" t="-4717" r="-63" b="-14151"/>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74F17707-0C33-4B45-A96A-A44130BE2CC7}"/>
              </a:ext>
            </a:extLst>
          </p:cNvPr>
          <p:cNvSpPr txBox="1"/>
          <p:nvPr/>
        </p:nvSpPr>
        <p:spPr>
          <a:xfrm>
            <a:off x="1411856" y="4070327"/>
            <a:ext cx="1675168" cy="400110"/>
          </a:xfrm>
          <a:prstGeom prst="rect">
            <a:avLst/>
          </a:prstGeom>
          <a:noFill/>
        </p:spPr>
        <p:txBody>
          <a:bodyPr wrap="square" rtlCol="0">
            <a:spAutoFit/>
          </a:bodyPr>
          <a:lstStyle/>
          <a:p>
            <a:r>
              <a:rPr lang="en-US" altLang="zh-CN" sz="2000" b="1"/>
              <a:t>QWIC</a:t>
            </a:r>
            <a:endParaRPr lang="zh-CN" altLang="en-US" sz="2000" b="1"/>
          </a:p>
        </p:txBody>
      </p:sp>
    </p:spTree>
    <p:extLst>
      <p:ext uri="{BB962C8B-B14F-4D97-AF65-F5344CB8AC3E}">
        <p14:creationId xmlns:p14="http://schemas.microsoft.com/office/powerpoint/2010/main" val="1284319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0546F8C-EE6E-C9F7-E66F-E087B2EEC568}"/>
              </a:ext>
            </a:extLst>
          </p:cNvPr>
          <p:cNvSpPr/>
          <p:nvPr/>
        </p:nvSpPr>
        <p:spPr>
          <a:xfrm>
            <a:off x="1115483" y="2475442"/>
            <a:ext cx="5842000" cy="4402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A7D442F2-D555-2BA1-5C63-7A5A3DB1C723}"/>
              </a:ext>
            </a:extLst>
          </p:cNvPr>
          <p:cNvSpPr/>
          <p:nvPr/>
        </p:nvSpPr>
        <p:spPr>
          <a:xfrm>
            <a:off x="1115483" y="2915709"/>
            <a:ext cx="5842000" cy="4402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004C66AC-2310-74E6-1988-EDED65CB59DE}"/>
              </a:ext>
            </a:extLst>
          </p:cNvPr>
          <p:cNvSpPr/>
          <p:nvPr/>
        </p:nvSpPr>
        <p:spPr>
          <a:xfrm>
            <a:off x="1115483" y="3355976"/>
            <a:ext cx="5842000" cy="44026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BC659F2D-9DA8-B774-E82B-7FCCA5A01F2E}"/>
              </a:ext>
            </a:extLst>
          </p:cNvPr>
          <p:cNvSpPr/>
          <p:nvPr/>
        </p:nvSpPr>
        <p:spPr>
          <a:xfrm>
            <a:off x="1115483" y="3796243"/>
            <a:ext cx="5842000" cy="44026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8FEA61D8-EC6F-F890-2397-42B91BA25712}"/>
              </a:ext>
            </a:extLst>
          </p:cNvPr>
          <p:cNvSpPr/>
          <p:nvPr/>
        </p:nvSpPr>
        <p:spPr>
          <a:xfrm>
            <a:off x="1115483" y="4236510"/>
            <a:ext cx="5842000" cy="4402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4E1F65B0-D011-0F9B-5FDA-E47E021963B2}"/>
              </a:ext>
            </a:extLst>
          </p:cNvPr>
          <p:cNvSpPr/>
          <p:nvPr/>
        </p:nvSpPr>
        <p:spPr>
          <a:xfrm>
            <a:off x="1115483" y="4676777"/>
            <a:ext cx="5842000" cy="4402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504C7120-D8DE-A328-12D2-77BC9E240A88}"/>
              </a:ext>
            </a:extLst>
          </p:cNvPr>
          <p:cNvSpPr/>
          <p:nvPr/>
        </p:nvSpPr>
        <p:spPr>
          <a:xfrm>
            <a:off x="1115483" y="5117044"/>
            <a:ext cx="5842000" cy="4402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AD4BA2B3-4A9E-DB4A-3DE7-649EAE35B418}"/>
              </a:ext>
            </a:extLst>
          </p:cNvPr>
          <p:cNvSpPr/>
          <p:nvPr/>
        </p:nvSpPr>
        <p:spPr>
          <a:xfrm>
            <a:off x="1115483" y="5557311"/>
            <a:ext cx="5842000" cy="4402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7E23252A-3CDB-1106-DDFF-27DA266A4901}"/>
              </a:ext>
            </a:extLst>
          </p:cNvPr>
          <p:cNvSpPr/>
          <p:nvPr/>
        </p:nvSpPr>
        <p:spPr>
          <a:xfrm>
            <a:off x="6634689"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3">
            <a:extLst>
              <a:ext uri="{FF2B5EF4-FFF2-40B4-BE49-F238E27FC236}">
                <a16:creationId xmlns:a16="http://schemas.microsoft.com/office/drawing/2014/main" id="{0CEBE1E6-6676-46AB-8F75-11E86290C773}"/>
              </a:ext>
            </a:extLst>
          </p:cNvPr>
          <p:cNvSpPr/>
          <p:nvPr/>
        </p:nvSpPr>
        <p:spPr>
          <a:xfrm>
            <a:off x="6744757"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圆角 24">
            <a:extLst>
              <a:ext uri="{FF2B5EF4-FFF2-40B4-BE49-F238E27FC236}">
                <a16:creationId xmlns:a16="http://schemas.microsoft.com/office/drawing/2014/main" id="{1CBC3CE6-696F-BB8C-321F-56E6727922D2}"/>
              </a:ext>
            </a:extLst>
          </p:cNvPr>
          <p:cNvSpPr/>
          <p:nvPr/>
        </p:nvSpPr>
        <p:spPr>
          <a:xfrm>
            <a:off x="6853766"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0AA8E25B-9861-F5B7-DDB5-912ED58E3568}"/>
              </a:ext>
            </a:extLst>
          </p:cNvPr>
          <p:cNvSpPr/>
          <p:nvPr/>
        </p:nvSpPr>
        <p:spPr>
          <a:xfrm>
            <a:off x="6309249"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圆角 26">
            <a:extLst>
              <a:ext uri="{FF2B5EF4-FFF2-40B4-BE49-F238E27FC236}">
                <a16:creationId xmlns:a16="http://schemas.microsoft.com/office/drawing/2014/main" id="{1A3E0A1C-1E63-CE27-0B57-6422D0A78654}"/>
              </a:ext>
            </a:extLst>
          </p:cNvPr>
          <p:cNvSpPr/>
          <p:nvPr/>
        </p:nvSpPr>
        <p:spPr>
          <a:xfrm>
            <a:off x="6419317"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角 27">
            <a:extLst>
              <a:ext uri="{FF2B5EF4-FFF2-40B4-BE49-F238E27FC236}">
                <a16:creationId xmlns:a16="http://schemas.microsoft.com/office/drawing/2014/main" id="{A3D7028E-6A4E-0527-C349-2567158E301D}"/>
              </a:ext>
            </a:extLst>
          </p:cNvPr>
          <p:cNvSpPr/>
          <p:nvPr/>
        </p:nvSpPr>
        <p:spPr>
          <a:xfrm>
            <a:off x="6528326"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25654B9-2C0A-0635-6C0E-92B52D7432F4}"/>
              </a:ext>
            </a:extLst>
          </p:cNvPr>
          <p:cNvSpPr/>
          <p:nvPr/>
        </p:nvSpPr>
        <p:spPr>
          <a:xfrm>
            <a:off x="5980104"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圆角 29">
            <a:extLst>
              <a:ext uri="{FF2B5EF4-FFF2-40B4-BE49-F238E27FC236}">
                <a16:creationId xmlns:a16="http://schemas.microsoft.com/office/drawing/2014/main" id="{1C1D2143-E233-9673-5550-8F97E7206830}"/>
              </a:ext>
            </a:extLst>
          </p:cNvPr>
          <p:cNvSpPr/>
          <p:nvPr/>
        </p:nvSpPr>
        <p:spPr>
          <a:xfrm>
            <a:off x="6090172"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a:extLst>
              <a:ext uri="{FF2B5EF4-FFF2-40B4-BE49-F238E27FC236}">
                <a16:creationId xmlns:a16="http://schemas.microsoft.com/office/drawing/2014/main" id="{E10FB3E4-8AB1-1A8C-8DC8-807C2F5CC829}"/>
              </a:ext>
            </a:extLst>
          </p:cNvPr>
          <p:cNvSpPr/>
          <p:nvPr/>
        </p:nvSpPr>
        <p:spPr>
          <a:xfrm>
            <a:off x="6199181"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圆角 31">
            <a:extLst>
              <a:ext uri="{FF2B5EF4-FFF2-40B4-BE49-F238E27FC236}">
                <a16:creationId xmlns:a16="http://schemas.microsoft.com/office/drawing/2014/main" id="{D0AFA883-E04C-7371-14AD-80491DB39F15}"/>
              </a:ext>
            </a:extLst>
          </p:cNvPr>
          <p:cNvSpPr/>
          <p:nvPr/>
        </p:nvSpPr>
        <p:spPr>
          <a:xfrm>
            <a:off x="6634689"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圆角 32">
            <a:extLst>
              <a:ext uri="{FF2B5EF4-FFF2-40B4-BE49-F238E27FC236}">
                <a16:creationId xmlns:a16="http://schemas.microsoft.com/office/drawing/2014/main" id="{A021D126-10F1-1BE6-B293-A8288BEEBAE4}"/>
              </a:ext>
            </a:extLst>
          </p:cNvPr>
          <p:cNvSpPr/>
          <p:nvPr/>
        </p:nvSpPr>
        <p:spPr>
          <a:xfrm>
            <a:off x="6744757"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圆角 33">
            <a:extLst>
              <a:ext uri="{FF2B5EF4-FFF2-40B4-BE49-F238E27FC236}">
                <a16:creationId xmlns:a16="http://schemas.microsoft.com/office/drawing/2014/main" id="{0C441638-D6EA-60C2-B997-0E53DA0CF7A1}"/>
              </a:ext>
            </a:extLst>
          </p:cNvPr>
          <p:cNvSpPr/>
          <p:nvPr/>
        </p:nvSpPr>
        <p:spPr>
          <a:xfrm>
            <a:off x="6853766"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圆角 34">
            <a:extLst>
              <a:ext uri="{FF2B5EF4-FFF2-40B4-BE49-F238E27FC236}">
                <a16:creationId xmlns:a16="http://schemas.microsoft.com/office/drawing/2014/main" id="{921849C0-E76E-23C7-E3FD-C1FAEE3CF21B}"/>
              </a:ext>
            </a:extLst>
          </p:cNvPr>
          <p:cNvSpPr/>
          <p:nvPr/>
        </p:nvSpPr>
        <p:spPr>
          <a:xfrm>
            <a:off x="6309249"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圆角 35">
            <a:extLst>
              <a:ext uri="{FF2B5EF4-FFF2-40B4-BE49-F238E27FC236}">
                <a16:creationId xmlns:a16="http://schemas.microsoft.com/office/drawing/2014/main" id="{D698F1CC-C64B-E71C-D54D-10CBF5E0CEF9}"/>
              </a:ext>
            </a:extLst>
          </p:cNvPr>
          <p:cNvSpPr/>
          <p:nvPr/>
        </p:nvSpPr>
        <p:spPr>
          <a:xfrm>
            <a:off x="6419317"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圆角 36">
            <a:extLst>
              <a:ext uri="{FF2B5EF4-FFF2-40B4-BE49-F238E27FC236}">
                <a16:creationId xmlns:a16="http://schemas.microsoft.com/office/drawing/2014/main" id="{15BC4824-6965-03D4-46D2-A246645DBE7D}"/>
              </a:ext>
            </a:extLst>
          </p:cNvPr>
          <p:cNvSpPr/>
          <p:nvPr/>
        </p:nvSpPr>
        <p:spPr>
          <a:xfrm>
            <a:off x="6528326"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圆角 37">
            <a:extLst>
              <a:ext uri="{FF2B5EF4-FFF2-40B4-BE49-F238E27FC236}">
                <a16:creationId xmlns:a16="http://schemas.microsoft.com/office/drawing/2014/main" id="{E26EC719-2706-0FB1-6122-3455985A7AA0}"/>
              </a:ext>
            </a:extLst>
          </p:cNvPr>
          <p:cNvSpPr/>
          <p:nvPr/>
        </p:nvSpPr>
        <p:spPr>
          <a:xfrm>
            <a:off x="5980104"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圆角 38">
            <a:extLst>
              <a:ext uri="{FF2B5EF4-FFF2-40B4-BE49-F238E27FC236}">
                <a16:creationId xmlns:a16="http://schemas.microsoft.com/office/drawing/2014/main" id="{4F598A1B-0825-7148-8BC7-C92F6F495D0F}"/>
              </a:ext>
            </a:extLst>
          </p:cNvPr>
          <p:cNvSpPr/>
          <p:nvPr/>
        </p:nvSpPr>
        <p:spPr>
          <a:xfrm>
            <a:off x="6090172"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圆角 39">
            <a:extLst>
              <a:ext uri="{FF2B5EF4-FFF2-40B4-BE49-F238E27FC236}">
                <a16:creationId xmlns:a16="http://schemas.microsoft.com/office/drawing/2014/main" id="{F8097855-06F7-25B1-4EFD-B5E78088EA1A}"/>
              </a:ext>
            </a:extLst>
          </p:cNvPr>
          <p:cNvSpPr/>
          <p:nvPr/>
        </p:nvSpPr>
        <p:spPr>
          <a:xfrm>
            <a:off x="6199181"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圆角 49">
            <a:extLst>
              <a:ext uri="{FF2B5EF4-FFF2-40B4-BE49-F238E27FC236}">
                <a16:creationId xmlns:a16="http://schemas.microsoft.com/office/drawing/2014/main" id="{377F96FE-8777-BE8B-155C-1140F4F920EB}"/>
              </a:ext>
            </a:extLst>
          </p:cNvPr>
          <p:cNvSpPr/>
          <p:nvPr/>
        </p:nvSpPr>
        <p:spPr>
          <a:xfrm>
            <a:off x="5657310"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圆角 50">
            <a:extLst>
              <a:ext uri="{FF2B5EF4-FFF2-40B4-BE49-F238E27FC236}">
                <a16:creationId xmlns:a16="http://schemas.microsoft.com/office/drawing/2014/main" id="{437FA8C1-ED9E-8414-EC9A-A581E3B1C3EB}"/>
              </a:ext>
            </a:extLst>
          </p:cNvPr>
          <p:cNvSpPr/>
          <p:nvPr/>
        </p:nvSpPr>
        <p:spPr>
          <a:xfrm>
            <a:off x="5767378"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圆角 51">
            <a:extLst>
              <a:ext uri="{FF2B5EF4-FFF2-40B4-BE49-F238E27FC236}">
                <a16:creationId xmlns:a16="http://schemas.microsoft.com/office/drawing/2014/main" id="{8D767D44-E8A4-7F7A-CCB3-D20AD6F359E9}"/>
              </a:ext>
            </a:extLst>
          </p:cNvPr>
          <p:cNvSpPr/>
          <p:nvPr/>
        </p:nvSpPr>
        <p:spPr>
          <a:xfrm>
            <a:off x="5876387"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圆角 52">
            <a:extLst>
              <a:ext uri="{FF2B5EF4-FFF2-40B4-BE49-F238E27FC236}">
                <a16:creationId xmlns:a16="http://schemas.microsoft.com/office/drawing/2014/main" id="{19FB5285-B22E-A23D-4216-C52FBCAAE442}"/>
              </a:ext>
            </a:extLst>
          </p:cNvPr>
          <p:cNvSpPr/>
          <p:nvPr/>
        </p:nvSpPr>
        <p:spPr>
          <a:xfrm>
            <a:off x="5331870"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圆角 53">
            <a:extLst>
              <a:ext uri="{FF2B5EF4-FFF2-40B4-BE49-F238E27FC236}">
                <a16:creationId xmlns:a16="http://schemas.microsoft.com/office/drawing/2014/main" id="{EB3833B2-101A-917E-984E-4E5D81BDCC07}"/>
              </a:ext>
            </a:extLst>
          </p:cNvPr>
          <p:cNvSpPr/>
          <p:nvPr/>
        </p:nvSpPr>
        <p:spPr>
          <a:xfrm>
            <a:off x="5441938"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圆角 54">
            <a:extLst>
              <a:ext uri="{FF2B5EF4-FFF2-40B4-BE49-F238E27FC236}">
                <a16:creationId xmlns:a16="http://schemas.microsoft.com/office/drawing/2014/main" id="{2241096C-B82D-1EF2-1F82-C0C4DE9A2B98}"/>
              </a:ext>
            </a:extLst>
          </p:cNvPr>
          <p:cNvSpPr/>
          <p:nvPr/>
        </p:nvSpPr>
        <p:spPr>
          <a:xfrm>
            <a:off x="5550947"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圆角 55">
            <a:extLst>
              <a:ext uri="{FF2B5EF4-FFF2-40B4-BE49-F238E27FC236}">
                <a16:creationId xmlns:a16="http://schemas.microsoft.com/office/drawing/2014/main" id="{F738E54D-1C1A-0FC1-4787-744A56C6D16C}"/>
              </a:ext>
            </a:extLst>
          </p:cNvPr>
          <p:cNvSpPr/>
          <p:nvPr/>
        </p:nvSpPr>
        <p:spPr>
          <a:xfrm>
            <a:off x="5002725"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圆角 56">
            <a:extLst>
              <a:ext uri="{FF2B5EF4-FFF2-40B4-BE49-F238E27FC236}">
                <a16:creationId xmlns:a16="http://schemas.microsoft.com/office/drawing/2014/main" id="{C6B0E963-F83C-CA32-DB8E-8E88070618D1}"/>
              </a:ext>
            </a:extLst>
          </p:cNvPr>
          <p:cNvSpPr/>
          <p:nvPr/>
        </p:nvSpPr>
        <p:spPr>
          <a:xfrm>
            <a:off x="5112793"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圆角 57">
            <a:extLst>
              <a:ext uri="{FF2B5EF4-FFF2-40B4-BE49-F238E27FC236}">
                <a16:creationId xmlns:a16="http://schemas.microsoft.com/office/drawing/2014/main" id="{D5DC5414-C067-D426-5404-CB50C464E39D}"/>
              </a:ext>
            </a:extLst>
          </p:cNvPr>
          <p:cNvSpPr/>
          <p:nvPr/>
        </p:nvSpPr>
        <p:spPr>
          <a:xfrm>
            <a:off x="5221802"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圆角 58">
            <a:extLst>
              <a:ext uri="{FF2B5EF4-FFF2-40B4-BE49-F238E27FC236}">
                <a16:creationId xmlns:a16="http://schemas.microsoft.com/office/drawing/2014/main" id="{A3D4B1A3-72F8-961C-B58C-B19F3D0FED49}"/>
              </a:ext>
            </a:extLst>
          </p:cNvPr>
          <p:cNvSpPr/>
          <p:nvPr/>
        </p:nvSpPr>
        <p:spPr>
          <a:xfrm>
            <a:off x="4686282"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圆角 59">
            <a:extLst>
              <a:ext uri="{FF2B5EF4-FFF2-40B4-BE49-F238E27FC236}">
                <a16:creationId xmlns:a16="http://schemas.microsoft.com/office/drawing/2014/main" id="{E2F02059-ACDE-9A54-9C4A-1FC96720E5AF}"/>
              </a:ext>
            </a:extLst>
          </p:cNvPr>
          <p:cNvSpPr/>
          <p:nvPr/>
        </p:nvSpPr>
        <p:spPr>
          <a:xfrm>
            <a:off x="4796350"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圆角 60">
            <a:extLst>
              <a:ext uri="{FF2B5EF4-FFF2-40B4-BE49-F238E27FC236}">
                <a16:creationId xmlns:a16="http://schemas.microsoft.com/office/drawing/2014/main" id="{583A8729-8897-818D-8A57-07391D3137E7}"/>
              </a:ext>
            </a:extLst>
          </p:cNvPr>
          <p:cNvSpPr/>
          <p:nvPr/>
        </p:nvSpPr>
        <p:spPr>
          <a:xfrm>
            <a:off x="4905359"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圆角 61">
            <a:extLst>
              <a:ext uri="{FF2B5EF4-FFF2-40B4-BE49-F238E27FC236}">
                <a16:creationId xmlns:a16="http://schemas.microsoft.com/office/drawing/2014/main" id="{11784148-4D68-0C7B-A4AE-BD487681D1A4}"/>
              </a:ext>
            </a:extLst>
          </p:cNvPr>
          <p:cNvSpPr/>
          <p:nvPr/>
        </p:nvSpPr>
        <p:spPr>
          <a:xfrm>
            <a:off x="4360842"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圆角 62">
            <a:extLst>
              <a:ext uri="{FF2B5EF4-FFF2-40B4-BE49-F238E27FC236}">
                <a16:creationId xmlns:a16="http://schemas.microsoft.com/office/drawing/2014/main" id="{52BBF969-25E8-4A72-ACE0-A7CF1FC24CE2}"/>
              </a:ext>
            </a:extLst>
          </p:cNvPr>
          <p:cNvSpPr/>
          <p:nvPr/>
        </p:nvSpPr>
        <p:spPr>
          <a:xfrm>
            <a:off x="4470910"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圆角 63">
            <a:extLst>
              <a:ext uri="{FF2B5EF4-FFF2-40B4-BE49-F238E27FC236}">
                <a16:creationId xmlns:a16="http://schemas.microsoft.com/office/drawing/2014/main" id="{6C27C617-968A-91CF-949A-3E6188134C67}"/>
              </a:ext>
            </a:extLst>
          </p:cNvPr>
          <p:cNvSpPr/>
          <p:nvPr/>
        </p:nvSpPr>
        <p:spPr>
          <a:xfrm>
            <a:off x="4579919"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圆角 64">
            <a:extLst>
              <a:ext uri="{FF2B5EF4-FFF2-40B4-BE49-F238E27FC236}">
                <a16:creationId xmlns:a16="http://schemas.microsoft.com/office/drawing/2014/main" id="{9E7EA52C-4D28-9ECE-1673-FBE03924748B}"/>
              </a:ext>
            </a:extLst>
          </p:cNvPr>
          <p:cNvSpPr/>
          <p:nvPr/>
        </p:nvSpPr>
        <p:spPr>
          <a:xfrm>
            <a:off x="4031697"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圆角 65">
            <a:extLst>
              <a:ext uri="{FF2B5EF4-FFF2-40B4-BE49-F238E27FC236}">
                <a16:creationId xmlns:a16="http://schemas.microsoft.com/office/drawing/2014/main" id="{DE9DDCF1-E722-A183-EC68-815E0933FFEA}"/>
              </a:ext>
            </a:extLst>
          </p:cNvPr>
          <p:cNvSpPr/>
          <p:nvPr/>
        </p:nvSpPr>
        <p:spPr>
          <a:xfrm>
            <a:off x="4141765"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圆角 66">
            <a:extLst>
              <a:ext uri="{FF2B5EF4-FFF2-40B4-BE49-F238E27FC236}">
                <a16:creationId xmlns:a16="http://schemas.microsoft.com/office/drawing/2014/main" id="{049DDD81-D8F5-7D3E-0A8F-F47E156EBB0A}"/>
              </a:ext>
            </a:extLst>
          </p:cNvPr>
          <p:cNvSpPr/>
          <p:nvPr/>
        </p:nvSpPr>
        <p:spPr>
          <a:xfrm>
            <a:off x="4250774"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圆角 67">
            <a:extLst>
              <a:ext uri="{FF2B5EF4-FFF2-40B4-BE49-F238E27FC236}">
                <a16:creationId xmlns:a16="http://schemas.microsoft.com/office/drawing/2014/main" id="{B3812D9B-D81E-C7F8-E7FD-DC15C73A34F8}"/>
              </a:ext>
            </a:extLst>
          </p:cNvPr>
          <p:cNvSpPr/>
          <p:nvPr/>
        </p:nvSpPr>
        <p:spPr>
          <a:xfrm>
            <a:off x="6629397"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圆角 68">
            <a:extLst>
              <a:ext uri="{FF2B5EF4-FFF2-40B4-BE49-F238E27FC236}">
                <a16:creationId xmlns:a16="http://schemas.microsoft.com/office/drawing/2014/main" id="{9AE197A5-CF7F-CA3D-718B-76612E779D8E}"/>
              </a:ext>
            </a:extLst>
          </p:cNvPr>
          <p:cNvSpPr/>
          <p:nvPr/>
        </p:nvSpPr>
        <p:spPr>
          <a:xfrm>
            <a:off x="6739465"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圆角 69">
            <a:extLst>
              <a:ext uri="{FF2B5EF4-FFF2-40B4-BE49-F238E27FC236}">
                <a16:creationId xmlns:a16="http://schemas.microsoft.com/office/drawing/2014/main" id="{F43454CE-32D8-C4E5-E788-7AFC298EBA97}"/>
              </a:ext>
            </a:extLst>
          </p:cNvPr>
          <p:cNvSpPr/>
          <p:nvPr/>
        </p:nvSpPr>
        <p:spPr>
          <a:xfrm>
            <a:off x="6848474"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圆角 70">
            <a:extLst>
              <a:ext uri="{FF2B5EF4-FFF2-40B4-BE49-F238E27FC236}">
                <a16:creationId xmlns:a16="http://schemas.microsoft.com/office/drawing/2014/main" id="{E8DBE1CF-0AAD-54C8-B66A-78FE2EC4CC1A}"/>
              </a:ext>
            </a:extLst>
          </p:cNvPr>
          <p:cNvSpPr/>
          <p:nvPr/>
        </p:nvSpPr>
        <p:spPr>
          <a:xfrm>
            <a:off x="6303957"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圆角 71">
            <a:extLst>
              <a:ext uri="{FF2B5EF4-FFF2-40B4-BE49-F238E27FC236}">
                <a16:creationId xmlns:a16="http://schemas.microsoft.com/office/drawing/2014/main" id="{5C6132F6-634D-F968-4AAD-781E5ECAFE8A}"/>
              </a:ext>
            </a:extLst>
          </p:cNvPr>
          <p:cNvSpPr/>
          <p:nvPr/>
        </p:nvSpPr>
        <p:spPr>
          <a:xfrm>
            <a:off x="6414025"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圆角 72">
            <a:extLst>
              <a:ext uri="{FF2B5EF4-FFF2-40B4-BE49-F238E27FC236}">
                <a16:creationId xmlns:a16="http://schemas.microsoft.com/office/drawing/2014/main" id="{D5E0CB90-114C-D173-58F3-C8E0E05C096F}"/>
              </a:ext>
            </a:extLst>
          </p:cNvPr>
          <p:cNvSpPr/>
          <p:nvPr/>
        </p:nvSpPr>
        <p:spPr>
          <a:xfrm>
            <a:off x="6523034"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圆角 73">
            <a:extLst>
              <a:ext uri="{FF2B5EF4-FFF2-40B4-BE49-F238E27FC236}">
                <a16:creationId xmlns:a16="http://schemas.microsoft.com/office/drawing/2014/main" id="{8CF86B1F-0F9E-0D78-4E61-B86798B96E79}"/>
              </a:ext>
            </a:extLst>
          </p:cNvPr>
          <p:cNvSpPr/>
          <p:nvPr/>
        </p:nvSpPr>
        <p:spPr>
          <a:xfrm>
            <a:off x="5974812"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圆角 74">
            <a:extLst>
              <a:ext uri="{FF2B5EF4-FFF2-40B4-BE49-F238E27FC236}">
                <a16:creationId xmlns:a16="http://schemas.microsoft.com/office/drawing/2014/main" id="{38604841-127E-EFA9-C4B5-FA724F14B408}"/>
              </a:ext>
            </a:extLst>
          </p:cNvPr>
          <p:cNvSpPr/>
          <p:nvPr/>
        </p:nvSpPr>
        <p:spPr>
          <a:xfrm>
            <a:off x="6084880"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圆角 75">
            <a:extLst>
              <a:ext uri="{FF2B5EF4-FFF2-40B4-BE49-F238E27FC236}">
                <a16:creationId xmlns:a16="http://schemas.microsoft.com/office/drawing/2014/main" id="{29727929-7FC0-9C64-5042-7CFE103A0473}"/>
              </a:ext>
            </a:extLst>
          </p:cNvPr>
          <p:cNvSpPr/>
          <p:nvPr/>
        </p:nvSpPr>
        <p:spPr>
          <a:xfrm>
            <a:off x="6193889"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圆角 76">
            <a:extLst>
              <a:ext uri="{FF2B5EF4-FFF2-40B4-BE49-F238E27FC236}">
                <a16:creationId xmlns:a16="http://schemas.microsoft.com/office/drawing/2014/main" id="{E9921BFA-0E68-9AEE-29F2-548CE85F4A2B}"/>
              </a:ext>
            </a:extLst>
          </p:cNvPr>
          <p:cNvSpPr/>
          <p:nvPr/>
        </p:nvSpPr>
        <p:spPr>
          <a:xfrm>
            <a:off x="5655616"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圆角 77">
            <a:extLst>
              <a:ext uri="{FF2B5EF4-FFF2-40B4-BE49-F238E27FC236}">
                <a16:creationId xmlns:a16="http://schemas.microsoft.com/office/drawing/2014/main" id="{2B77697F-A064-86EB-5E2C-D6504634E976}"/>
              </a:ext>
            </a:extLst>
          </p:cNvPr>
          <p:cNvSpPr/>
          <p:nvPr/>
        </p:nvSpPr>
        <p:spPr>
          <a:xfrm>
            <a:off x="5765684"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圆角 78">
            <a:extLst>
              <a:ext uri="{FF2B5EF4-FFF2-40B4-BE49-F238E27FC236}">
                <a16:creationId xmlns:a16="http://schemas.microsoft.com/office/drawing/2014/main" id="{58085674-BBB5-AF72-6605-AA804ABF333E}"/>
              </a:ext>
            </a:extLst>
          </p:cNvPr>
          <p:cNvSpPr/>
          <p:nvPr/>
        </p:nvSpPr>
        <p:spPr>
          <a:xfrm>
            <a:off x="5874693"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圆角 88">
            <a:extLst>
              <a:ext uri="{FF2B5EF4-FFF2-40B4-BE49-F238E27FC236}">
                <a16:creationId xmlns:a16="http://schemas.microsoft.com/office/drawing/2014/main" id="{D0635284-4266-CD6D-6416-95F794FD4F03}"/>
              </a:ext>
            </a:extLst>
          </p:cNvPr>
          <p:cNvSpPr/>
          <p:nvPr/>
        </p:nvSpPr>
        <p:spPr>
          <a:xfrm>
            <a:off x="6634689"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圆角 89">
            <a:extLst>
              <a:ext uri="{FF2B5EF4-FFF2-40B4-BE49-F238E27FC236}">
                <a16:creationId xmlns:a16="http://schemas.microsoft.com/office/drawing/2014/main" id="{04D551CA-230E-56C5-E0C1-BFB51C59755C}"/>
              </a:ext>
            </a:extLst>
          </p:cNvPr>
          <p:cNvSpPr/>
          <p:nvPr/>
        </p:nvSpPr>
        <p:spPr>
          <a:xfrm>
            <a:off x="6744757"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圆角 90">
            <a:extLst>
              <a:ext uri="{FF2B5EF4-FFF2-40B4-BE49-F238E27FC236}">
                <a16:creationId xmlns:a16="http://schemas.microsoft.com/office/drawing/2014/main" id="{DE13F216-370F-9A5F-4AAE-34D634960D09}"/>
              </a:ext>
            </a:extLst>
          </p:cNvPr>
          <p:cNvSpPr/>
          <p:nvPr/>
        </p:nvSpPr>
        <p:spPr>
          <a:xfrm>
            <a:off x="6853766"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圆角 91">
            <a:extLst>
              <a:ext uri="{FF2B5EF4-FFF2-40B4-BE49-F238E27FC236}">
                <a16:creationId xmlns:a16="http://schemas.microsoft.com/office/drawing/2014/main" id="{D6ABEB31-C72D-7F5E-8557-534827DC603A}"/>
              </a:ext>
            </a:extLst>
          </p:cNvPr>
          <p:cNvSpPr/>
          <p:nvPr/>
        </p:nvSpPr>
        <p:spPr>
          <a:xfrm>
            <a:off x="6309249"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圆角 92">
            <a:extLst>
              <a:ext uri="{FF2B5EF4-FFF2-40B4-BE49-F238E27FC236}">
                <a16:creationId xmlns:a16="http://schemas.microsoft.com/office/drawing/2014/main" id="{0B57A77C-3B8F-187B-E7F0-850EC30EFF67}"/>
              </a:ext>
            </a:extLst>
          </p:cNvPr>
          <p:cNvSpPr/>
          <p:nvPr/>
        </p:nvSpPr>
        <p:spPr>
          <a:xfrm>
            <a:off x="6419317"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圆角 93">
            <a:extLst>
              <a:ext uri="{FF2B5EF4-FFF2-40B4-BE49-F238E27FC236}">
                <a16:creationId xmlns:a16="http://schemas.microsoft.com/office/drawing/2014/main" id="{A986219C-AE1B-2F6E-A52B-5128504A5049}"/>
              </a:ext>
            </a:extLst>
          </p:cNvPr>
          <p:cNvSpPr/>
          <p:nvPr/>
        </p:nvSpPr>
        <p:spPr>
          <a:xfrm>
            <a:off x="6528326"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圆角 94">
            <a:extLst>
              <a:ext uri="{FF2B5EF4-FFF2-40B4-BE49-F238E27FC236}">
                <a16:creationId xmlns:a16="http://schemas.microsoft.com/office/drawing/2014/main" id="{A3D12BC0-1A3A-B872-AB22-B8D2A39FDAF3}"/>
              </a:ext>
            </a:extLst>
          </p:cNvPr>
          <p:cNvSpPr/>
          <p:nvPr/>
        </p:nvSpPr>
        <p:spPr>
          <a:xfrm>
            <a:off x="5980104"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圆角 95">
            <a:extLst>
              <a:ext uri="{FF2B5EF4-FFF2-40B4-BE49-F238E27FC236}">
                <a16:creationId xmlns:a16="http://schemas.microsoft.com/office/drawing/2014/main" id="{2698D8E9-CCF5-8A6F-6E3A-5F989CF85545}"/>
              </a:ext>
            </a:extLst>
          </p:cNvPr>
          <p:cNvSpPr/>
          <p:nvPr/>
        </p:nvSpPr>
        <p:spPr>
          <a:xfrm>
            <a:off x="6090172"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圆角 96">
            <a:extLst>
              <a:ext uri="{FF2B5EF4-FFF2-40B4-BE49-F238E27FC236}">
                <a16:creationId xmlns:a16="http://schemas.microsoft.com/office/drawing/2014/main" id="{98A252CB-F951-1D27-9E4E-0C3870FDA793}"/>
              </a:ext>
            </a:extLst>
          </p:cNvPr>
          <p:cNvSpPr/>
          <p:nvPr/>
        </p:nvSpPr>
        <p:spPr>
          <a:xfrm>
            <a:off x="6199181"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圆角 97">
            <a:extLst>
              <a:ext uri="{FF2B5EF4-FFF2-40B4-BE49-F238E27FC236}">
                <a16:creationId xmlns:a16="http://schemas.microsoft.com/office/drawing/2014/main" id="{11A74F95-C272-2601-0B70-F3DC79F75345}"/>
              </a:ext>
            </a:extLst>
          </p:cNvPr>
          <p:cNvSpPr/>
          <p:nvPr/>
        </p:nvSpPr>
        <p:spPr>
          <a:xfrm>
            <a:off x="5657310"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圆角 98">
            <a:extLst>
              <a:ext uri="{FF2B5EF4-FFF2-40B4-BE49-F238E27FC236}">
                <a16:creationId xmlns:a16="http://schemas.microsoft.com/office/drawing/2014/main" id="{D1C4E458-1C32-2F5D-B9A0-E1C9E8D273E8}"/>
              </a:ext>
            </a:extLst>
          </p:cNvPr>
          <p:cNvSpPr/>
          <p:nvPr/>
        </p:nvSpPr>
        <p:spPr>
          <a:xfrm>
            <a:off x="5767378"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圆角 99">
            <a:extLst>
              <a:ext uri="{FF2B5EF4-FFF2-40B4-BE49-F238E27FC236}">
                <a16:creationId xmlns:a16="http://schemas.microsoft.com/office/drawing/2014/main" id="{C86A81B4-39DB-DE96-82EB-0B478A58E8E7}"/>
              </a:ext>
            </a:extLst>
          </p:cNvPr>
          <p:cNvSpPr/>
          <p:nvPr/>
        </p:nvSpPr>
        <p:spPr>
          <a:xfrm>
            <a:off x="5876387"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圆角 100">
            <a:extLst>
              <a:ext uri="{FF2B5EF4-FFF2-40B4-BE49-F238E27FC236}">
                <a16:creationId xmlns:a16="http://schemas.microsoft.com/office/drawing/2014/main" id="{326B5B6F-59B5-2940-823A-132C28789E1D}"/>
              </a:ext>
            </a:extLst>
          </p:cNvPr>
          <p:cNvSpPr/>
          <p:nvPr/>
        </p:nvSpPr>
        <p:spPr>
          <a:xfrm>
            <a:off x="5331870"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圆角 101">
            <a:extLst>
              <a:ext uri="{FF2B5EF4-FFF2-40B4-BE49-F238E27FC236}">
                <a16:creationId xmlns:a16="http://schemas.microsoft.com/office/drawing/2014/main" id="{52301441-F589-8A07-5054-70A89AA0DA9B}"/>
              </a:ext>
            </a:extLst>
          </p:cNvPr>
          <p:cNvSpPr/>
          <p:nvPr/>
        </p:nvSpPr>
        <p:spPr>
          <a:xfrm>
            <a:off x="5441938"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圆角 102">
            <a:extLst>
              <a:ext uri="{FF2B5EF4-FFF2-40B4-BE49-F238E27FC236}">
                <a16:creationId xmlns:a16="http://schemas.microsoft.com/office/drawing/2014/main" id="{CB6AA56C-8857-5304-06BE-4191B21142CC}"/>
              </a:ext>
            </a:extLst>
          </p:cNvPr>
          <p:cNvSpPr/>
          <p:nvPr/>
        </p:nvSpPr>
        <p:spPr>
          <a:xfrm>
            <a:off x="5550947"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圆角 103">
            <a:extLst>
              <a:ext uri="{FF2B5EF4-FFF2-40B4-BE49-F238E27FC236}">
                <a16:creationId xmlns:a16="http://schemas.microsoft.com/office/drawing/2014/main" id="{4AFD11E6-6EB8-ED94-4361-517FC5F3FC5C}"/>
              </a:ext>
            </a:extLst>
          </p:cNvPr>
          <p:cNvSpPr/>
          <p:nvPr/>
        </p:nvSpPr>
        <p:spPr>
          <a:xfrm>
            <a:off x="5002725"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圆角 104">
            <a:extLst>
              <a:ext uri="{FF2B5EF4-FFF2-40B4-BE49-F238E27FC236}">
                <a16:creationId xmlns:a16="http://schemas.microsoft.com/office/drawing/2014/main" id="{3128FE68-E933-CAE3-8A86-E1498C8BB14F}"/>
              </a:ext>
            </a:extLst>
          </p:cNvPr>
          <p:cNvSpPr/>
          <p:nvPr/>
        </p:nvSpPr>
        <p:spPr>
          <a:xfrm>
            <a:off x="5112793"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圆角 105">
            <a:extLst>
              <a:ext uri="{FF2B5EF4-FFF2-40B4-BE49-F238E27FC236}">
                <a16:creationId xmlns:a16="http://schemas.microsoft.com/office/drawing/2014/main" id="{440CDDE0-0591-9EBA-163A-8544A983C5D4}"/>
              </a:ext>
            </a:extLst>
          </p:cNvPr>
          <p:cNvSpPr/>
          <p:nvPr/>
        </p:nvSpPr>
        <p:spPr>
          <a:xfrm>
            <a:off x="5221802"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圆角 106">
            <a:extLst>
              <a:ext uri="{FF2B5EF4-FFF2-40B4-BE49-F238E27FC236}">
                <a16:creationId xmlns:a16="http://schemas.microsoft.com/office/drawing/2014/main" id="{F1A8A8C3-C007-D0D8-6880-A39E6C9C3A5B}"/>
              </a:ext>
            </a:extLst>
          </p:cNvPr>
          <p:cNvSpPr/>
          <p:nvPr/>
        </p:nvSpPr>
        <p:spPr>
          <a:xfrm>
            <a:off x="4686282"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圆角 107">
            <a:extLst>
              <a:ext uri="{FF2B5EF4-FFF2-40B4-BE49-F238E27FC236}">
                <a16:creationId xmlns:a16="http://schemas.microsoft.com/office/drawing/2014/main" id="{35F1E4DD-FC5C-1594-E34E-F4B3419B913D}"/>
              </a:ext>
            </a:extLst>
          </p:cNvPr>
          <p:cNvSpPr/>
          <p:nvPr/>
        </p:nvSpPr>
        <p:spPr>
          <a:xfrm>
            <a:off x="4796350"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圆角 108">
            <a:extLst>
              <a:ext uri="{FF2B5EF4-FFF2-40B4-BE49-F238E27FC236}">
                <a16:creationId xmlns:a16="http://schemas.microsoft.com/office/drawing/2014/main" id="{1D29A79B-56AF-EA4B-D433-22E9CBB5DC13}"/>
              </a:ext>
            </a:extLst>
          </p:cNvPr>
          <p:cNvSpPr/>
          <p:nvPr/>
        </p:nvSpPr>
        <p:spPr>
          <a:xfrm>
            <a:off x="4905359"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圆角 109">
            <a:extLst>
              <a:ext uri="{FF2B5EF4-FFF2-40B4-BE49-F238E27FC236}">
                <a16:creationId xmlns:a16="http://schemas.microsoft.com/office/drawing/2014/main" id="{CC445C75-E6F8-EA3C-E08C-940288E88263}"/>
              </a:ext>
            </a:extLst>
          </p:cNvPr>
          <p:cNvSpPr/>
          <p:nvPr/>
        </p:nvSpPr>
        <p:spPr>
          <a:xfrm>
            <a:off x="4360842"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圆角 110">
            <a:extLst>
              <a:ext uri="{FF2B5EF4-FFF2-40B4-BE49-F238E27FC236}">
                <a16:creationId xmlns:a16="http://schemas.microsoft.com/office/drawing/2014/main" id="{88974835-8056-0E73-C465-14E0E2576A50}"/>
              </a:ext>
            </a:extLst>
          </p:cNvPr>
          <p:cNvSpPr/>
          <p:nvPr/>
        </p:nvSpPr>
        <p:spPr>
          <a:xfrm>
            <a:off x="4470910"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圆角 111">
            <a:extLst>
              <a:ext uri="{FF2B5EF4-FFF2-40B4-BE49-F238E27FC236}">
                <a16:creationId xmlns:a16="http://schemas.microsoft.com/office/drawing/2014/main" id="{ED47075E-F7B4-D40A-9930-629C94BD4FEC}"/>
              </a:ext>
            </a:extLst>
          </p:cNvPr>
          <p:cNvSpPr/>
          <p:nvPr/>
        </p:nvSpPr>
        <p:spPr>
          <a:xfrm>
            <a:off x="4579919"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圆角 112">
            <a:extLst>
              <a:ext uri="{FF2B5EF4-FFF2-40B4-BE49-F238E27FC236}">
                <a16:creationId xmlns:a16="http://schemas.microsoft.com/office/drawing/2014/main" id="{127B66A9-417D-8770-1C00-22FAC6103609}"/>
              </a:ext>
            </a:extLst>
          </p:cNvPr>
          <p:cNvSpPr/>
          <p:nvPr/>
        </p:nvSpPr>
        <p:spPr>
          <a:xfrm>
            <a:off x="4031697"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圆角 113">
            <a:extLst>
              <a:ext uri="{FF2B5EF4-FFF2-40B4-BE49-F238E27FC236}">
                <a16:creationId xmlns:a16="http://schemas.microsoft.com/office/drawing/2014/main" id="{2947451B-05D0-0BDA-A862-63EE34AE143C}"/>
              </a:ext>
            </a:extLst>
          </p:cNvPr>
          <p:cNvSpPr/>
          <p:nvPr/>
        </p:nvSpPr>
        <p:spPr>
          <a:xfrm>
            <a:off x="4141765"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圆角 114">
            <a:extLst>
              <a:ext uri="{FF2B5EF4-FFF2-40B4-BE49-F238E27FC236}">
                <a16:creationId xmlns:a16="http://schemas.microsoft.com/office/drawing/2014/main" id="{7BEFF84C-F5C0-F9E6-72CE-F495DDF18C42}"/>
              </a:ext>
            </a:extLst>
          </p:cNvPr>
          <p:cNvSpPr/>
          <p:nvPr/>
        </p:nvSpPr>
        <p:spPr>
          <a:xfrm>
            <a:off x="4250774"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圆角 142">
            <a:extLst>
              <a:ext uri="{FF2B5EF4-FFF2-40B4-BE49-F238E27FC236}">
                <a16:creationId xmlns:a16="http://schemas.microsoft.com/office/drawing/2014/main" id="{213EBA29-9CC5-C6EF-39B1-4BE6E5BE4296}"/>
              </a:ext>
            </a:extLst>
          </p:cNvPr>
          <p:cNvSpPr/>
          <p:nvPr/>
        </p:nvSpPr>
        <p:spPr>
          <a:xfrm>
            <a:off x="3696201"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矩形: 圆角 143">
            <a:extLst>
              <a:ext uri="{FF2B5EF4-FFF2-40B4-BE49-F238E27FC236}">
                <a16:creationId xmlns:a16="http://schemas.microsoft.com/office/drawing/2014/main" id="{E2BBA7C9-642D-9E28-CDC9-BA80A63840AC}"/>
              </a:ext>
            </a:extLst>
          </p:cNvPr>
          <p:cNvSpPr/>
          <p:nvPr/>
        </p:nvSpPr>
        <p:spPr>
          <a:xfrm>
            <a:off x="3806269"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矩形: 圆角 144">
            <a:extLst>
              <a:ext uri="{FF2B5EF4-FFF2-40B4-BE49-F238E27FC236}">
                <a16:creationId xmlns:a16="http://schemas.microsoft.com/office/drawing/2014/main" id="{6734EC76-2E65-829B-E387-037470B0975D}"/>
              </a:ext>
            </a:extLst>
          </p:cNvPr>
          <p:cNvSpPr/>
          <p:nvPr/>
        </p:nvSpPr>
        <p:spPr>
          <a:xfrm>
            <a:off x="3915278"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矩形: 圆角 145">
            <a:extLst>
              <a:ext uri="{FF2B5EF4-FFF2-40B4-BE49-F238E27FC236}">
                <a16:creationId xmlns:a16="http://schemas.microsoft.com/office/drawing/2014/main" id="{D065C2AF-28FB-2761-2C25-5D505D9A8989}"/>
              </a:ext>
            </a:extLst>
          </p:cNvPr>
          <p:cNvSpPr/>
          <p:nvPr/>
        </p:nvSpPr>
        <p:spPr>
          <a:xfrm>
            <a:off x="3370761"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矩形: 圆角 146">
            <a:extLst>
              <a:ext uri="{FF2B5EF4-FFF2-40B4-BE49-F238E27FC236}">
                <a16:creationId xmlns:a16="http://schemas.microsoft.com/office/drawing/2014/main" id="{B9FEDAB4-4697-597E-0B98-4066CABE3A98}"/>
              </a:ext>
            </a:extLst>
          </p:cNvPr>
          <p:cNvSpPr/>
          <p:nvPr/>
        </p:nvSpPr>
        <p:spPr>
          <a:xfrm>
            <a:off x="3480829"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矩形: 圆角 147">
            <a:extLst>
              <a:ext uri="{FF2B5EF4-FFF2-40B4-BE49-F238E27FC236}">
                <a16:creationId xmlns:a16="http://schemas.microsoft.com/office/drawing/2014/main" id="{C7144633-4CAA-7DA4-AECF-F462115464C5}"/>
              </a:ext>
            </a:extLst>
          </p:cNvPr>
          <p:cNvSpPr/>
          <p:nvPr/>
        </p:nvSpPr>
        <p:spPr>
          <a:xfrm>
            <a:off x="3589838"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矩形: 圆角 148">
            <a:extLst>
              <a:ext uri="{FF2B5EF4-FFF2-40B4-BE49-F238E27FC236}">
                <a16:creationId xmlns:a16="http://schemas.microsoft.com/office/drawing/2014/main" id="{0C1D3C2B-C3B4-C9F4-30F0-A9ABA37DCE29}"/>
              </a:ext>
            </a:extLst>
          </p:cNvPr>
          <p:cNvSpPr/>
          <p:nvPr/>
        </p:nvSpPr>
        <p:spPr>
          <a:xfrm>
            <a:off x="3041616"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圆角 149">
            <a:extLst>
              <a:ext uri="{FF2B5EF4-FFF2-40B4-BE49-F238E27FC236}">
                <a16:creationId xmlns:a16="http://schemas.microsoft.com/office/drawing/2014/main" id="{AF756BE3-6594-789A-A95E-95765567E0E5}"/>
              </a:ext>
            </a:extLst>
          </p:cNvPr>
          <p:cNvSpPr/>
          <p:nvPr/>
        </p:nvSpPr>
        <p:spPr>
          <a:xfrm>
            <a:off x="3151684"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圆角 150">
            <a:extLst>
              <a:ext uri="{FF2B5EF4-FFF2-40B4-BE49-F238E27FC236}">
                <a16:creationId xmlns:a16="http://schemas.microsoft.com/office/drawing/2014/main" id="{24C0610C-298F-2708-1F46-FAE20FEF5D34}"/>
              </a:ext>
            </a:extLst>
          </p:cNvPr>
          <p:cNvSpPr/>
          <p:nvPr/>
        </p:nvSpPr>
        <p:spPr>
          <a:xfrm>
            <a:off x="3260693"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圆角 151">
            <a:extLst>
              <a:ext uri="{FF2B5EF4-FFF2-40B4-BE49-F238E27FC236}">
                <a16:creationId xmlns:a16="http://schemas.microsoft.com/office/drawing/2014/main" id="{62A3ED0D-CCD3-8D09-3AD8-AB67D71B02A5}"/>
              </a:ext>
            </a:extLst>
          </p:cNvPr>
          <p:cNvSpPr/>
          <p:nvPr/>
        </p:nvSpPr>
        <p:spPr>
          <a:xfrm>
            <a:off x="2718822"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矩形: 圆角 152">
            <a:extLst>
              <a:ext uri="{FF2B5EF4-FFF2-40B4-BE49-F238E27FC236}">
                <a16:creationId xmlns:a16="http://schemas.microsoft.com/office/drawing/2014/main" id="{75111EF2-6E35-0D82-DE43-6007B4CA83BF}"/>
              </a:ext>
            </a:extLst>
          </p:cNvPr>
          <p:cNvSpPr/>
          <p:nvPr/>
        </p:nvSpPr>
        <p:spPr>
          <a:xfrm>
            <a:off x="2828890"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矩形: 圆角 153">
            <a:extLst>
              <a:ext uri="{FF2B5EF4-FFF2-40B4-BE49-F238E27FC236}">
                <a16:creationId xmlns:a16="http://schemas.microsoft.com/office/drawing/2014/main" id="{01C60B8F-F1D9-A1C0-649F-ADEDD3B05D5E}"/>
              </a:ext>
            </a:extLst>
          </p:cNvPr>
          <p:cNvSpPr/>
          <p:nvPr/>
        </p:nvSpPr>
        <p:spPr>
          <a:xfrm>
            <a:off x="2937899"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圆角 154">
            <a:extLst>
              <a:ext uri="{FF2B5EF4-FFF2-40B4-BE49-F238E27FC236}">
                <a16:creationId xmlns:a16="http://schemas.microsoft.com/office/drawing/2014/main" id="{DBD37BDB-F61D-2C40-C955-56739336DB46}"/>
              </a:ext>
            </a:extLst>
          </p:cNvPr>
          <p:cNvSpPr/>
          <p:nvPr/>
        </p:nvSpPr>
        <p:spPr>
          <a:xfrm>
            <a:off x="2393382"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圆角 155">
            <a:extLst>
              <a:ext uri="{FF2B5EF4-FFF2-40B4-BE49-F238E27FC236}">
                <a16:creationId xmlns:a16="http://schemas.microsoft.com/office/drawing/2014/main" id="{50373D8C-2967-4511-C13F-6DF643FDE4E9}"/>
              </a:ext>
            </a:extLst>
          </p:cNvPr>
          <p:cNvSpPr/>
          <p:nvPr/>
        </p:nvSpPr>
        <p:spPr>
          <a:xfrm>
            <a:off x="2503450"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圆角 156">
            <a:extLst>
              <a:ext uri="{FF2B5EF4-FFF2-40B4-BE49-F238E27FC236}">
                <a16:creationId xmlns:a16="http://schemas.microsoft.com/office/drawing/2014/main" id="{35C32546-D112-8821-B35B-5FA2683F1E01}"/>
              </a:ext>
            </a:extLst>
          </p:cNvPr>
          <p:cNvSpPr/>
          <p:nvPr/>
        </p:nvSpPr>
        <p:spPr>
          <a:xfrm>
            <a:off x="2612459"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矩形: 圆角 157">
            <a:extLst>
              <a:ext uri="{FF2B5EF4-FFF2-40B4-BE49-F238E27FC236}">
                <a16:creationId xmlns:a16="http://schemas.microsoft.com/office/drawing/2014/main" id="{1B10B299-92FD-08AD-2B8B-1093CB39CDAD}"/>
              </a:ext>
            </a:extLst>
          </p:cNvPr>
          <p:cNvSpPr/>
          <p:nvPr/>
        </p:nvSpPr>
        <p:spPr>
          <a:xfrm>
            <a:off x="2174305"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圆角 158">
            <a:extLst>
              <a:ext uri="{FF2B5EF4-FFF2-40B4-BE49-F238E27FC236}">
                <a16:creationId xmlns:a16="http://schemas.microsoft.com/office/drawing/2014/main" id="{E20422F4-04F2-DD1F-3DB5-F22A8560F386}"/>
              </a:ext>
            </a:extLst>
          </p:cNvPr>
          <p:cNvSpPr/>
          <p:nvPr/>
        </p:nvSpPr>
        <p:spPr>
          <a:xfrm>
            <a:off x="2283314"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矩形: 圆角 159">
            <a:extLst>
              <a:ext uri="{FF2B5EF4-FFF2-40B4-BE49-F238E27FC236}">
                <a16:creationId xmlns:a16="http://schemas.microsoft.com/office/drawing/2014/main" id="{C2D0457A-9E83-EFC3-E138-438119353923}"/>
              </a:ext>
            </a:extLst>
          </p:cNvPr>
          <p:cNvSpPr/>
          <p:nvPr/>
        </p:nvSpPr>
        <p:spPr>
          <a:xfrm>
            <a:off x="6624105"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圆角 160">
            <a:extLst>
              <a:ext uri="{FF2B5EF4-FFF2-40B4-BE49-F238E27FC236}">
                <a16:creationId xmlns:a16="http://schemas.microsoft.com/office/drawing/2014/main" id="{388FC4E4-DCD8-E769-1494-2D89D61982C7}"/>
              </a:ext>
            </a:extLst>
          </p:cNvPr>
          <p:cNvSpPr/>
          <p:nvPr/>
        </p:nvSpPr>
        <p:spPr>
          <a:xfrm>
            <a:off x="6734173"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圆角 161">
            <a:extLst>
              <a:ext uri="{FF2B5EF4-FFF2-40B4-BE49-F238E27FC236}">
                <a16:creationId xmlns:a16="http://schemas.microsoft.com/office/drawing/2014/main" id="{9784C8A8-059C-7590-B67E-445BD0ED8DD1}"/>
              </a:ext>
            </a:extLst>
          </p:cNvPr>
          <p:cNvSpPr/>
          <p:nvPr/>
        </p:nvSpPr>
        <p:spPr>
          <a:xfrm>
            <a:off x="6843182"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圆角 162">
            <a:extLst>
              <a:ext uri="{FF2B5EF4-FFF2-40B4-BE49-F238E27FC236}">
                <a16:creationId xmlns:a16="http://schemas.microsoft.com/office/drawing/2014/main" id="{DDD701EC-0DF7-FD4F-5CF2-5C34829A26E0}"/>
              </a:ext>
            </a:extLst>
          </p:cNvPr>
          <p:cNvSpPr/>
          <p:nvPr/>
        </p:nvSpPr>
        <p:spPr>
          <a:xfrm>
            <a:off x="6298665"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矩形: 圆角 163">
            <a:extLst>
              <a:ext uri="{FF2B5EF4-FFF2-40B4-BE49-F238E27FC236}">
                <a16:creationId xmlns:a16="http://schemas.microsoft.com/office/drawing/2014/main" id="{71F31285-F94B-5FBB-02A6-34D20D086F98}"/>
              </a:ext>
            </a:extLst>
          </p:cNvPr>
          <p:cNvSpPr/>
          <p:nvPr/>
        </p:nvSpPr>
        <p:spPr>
          <a:xfrm>
            <a:off x="6408733"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矩形: 圆角 164">
            <a:extLst>
              <a:ext uri="{FF2B5EF4-FFF2-40B4-BE49-F238E27FC236}">
                <a16:creationId xmlns:a16="http://schemas.microsoft.com/office/drawing/2014/main" id="{720B60EA-37A6-E1FD-48CE-4098A37B7C85}"/>
              </a:ext>
            </a:extLst>
          </p:cNvPr>
          <p:cNvSpPr/>
          <p:nvPr/>
        </p:nvSpPr>
        <p:spPr>
          <a:xfrm>
            <a:off x="6517742"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矩形: 圆角 165">
            <a:extLst>
              <a:ext uri="{FF2B5EF4-FFF2-40B4-BE49-F238E27FC236}">
                <a16:creationId xmlns:a16="http://schemas.microsoft.com/office/drawing/2014/main" id="{CC6D8E83-A928-070D-EFD7-F06415F89DF8}"/>
              </a:ext>
            </a:extLst>
          </p:cNvPr>
          <p:cNvSpPr/>
          <p:nvPr/>
        </p:nvSpPr>
        <p:spPr>
          <a:xfrm>
            <a:off x="5969520"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矩形: 圆角 166">
            <a:extLst>
              <a:ext uri="{FF2B5EF4-FFF2-40B4-BE49-F238E27FC236}">
                <a16:creationId xmlns:a16="http://schemas.microsoft.com/office/drawing/2014/main" id="{692E44F8-E469-92FB-7918-9668771301F5}"/>
              </a:ext>
            </a:extLst>
          </p:cNvPr>
          <p:cNvSpPr/>
          <p:nvPr/>
        </p:nvSpPr>
        <p:spPr>
          <a:xfrm>
            <a:off x="6079588"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矩形: 圆角 167">
            <a:extLst>
              <a:ext uri="{FF2B5EF4-FFF2-40B4-BE49-F238E27FC236}">
                <a16:creationId xmlns:a16="http://schemas.microsoft.com/office/drawing/2014/main" id="{4EFA7FB0-A5B4-6406-7D64-521592E1AEED}"/>
              </a:ext>
            </a:extLst>
          </p:cNvPr>
          <p:cNvSpPr/>
          <p:nvPr/>
        </p:nvSpPr>
        <p:spPr>
          <a:xfrm>
            <a:off x="6188597"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矩形: 圆角 168">
            <a:extLst>
              <a:ext uri="{FF2B5EF4-FFF2-40B4-BE49-F238E27FC236}">
                <a16:creationId xmlns:a16="http://schemas.microsoft.com/office/drawing/2014/main" id="{88FCD4F4-5BB6-68F0-BB48-7A92E0FA7168}"/>
              </a:ext>
            </a:extLst>
          </p:cNvPr>
          <p:cNvSpPr/>
          <p:nvPr/>
        </p:nvSpPr>
        <p:spPr>
          <a:xfrm>
            <a:off x="5646726"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圆角 169">
            <a:extLst>
              <a:ext uri="{FF2B5EF4-FFF2-40B4-BE49-F238E27FC236}">
                <a16:creationId xmlns:a16="http://schemas.microsoft.com/office/drawing/2014/main" id="{1526C060-BCEE-6319-EC7F-2586DBE30EBC}"/>
              </a:ext>
            </a:extLst>
          </p:cNvPr>
          <p:cNvSpPr/>
          <p:nvPr/>
        </p:nvSpPr>
        <p:spPr>
          <a:xfrm>
            <a:off x="5756794"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矩形: 圆角 170">
            <a:extLst>
              <a:ext uri="{FF2B5EF4-FFF2-40B4-BE49-F238E27FC236}">
                <a16:creationId xmlns:a16="http://schemas.microsoft.com/office/drawing/2014/main" id="{6D291F82-9659-6306-B8B7-B55FF820849F}"/>
              </a:ext>
            </a:extLst>
          </p:cNvPr>
          <p:cNvSpPr/>
          <p:nvPr/>
        </p:nvSpPr>
        <p:spPr>
          <a:xfrm>
            <a:off x="5865803"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矩形: 圆角 171">
            <a:extLst>
              <a:ext uri="{FF2B5EF4-FFF2-40B4-BE49-F238E27FC236}">
                <a16:creationId xmlns:a16="http://schemas.microsoft.com/office/drawing/2014/main" id="{EF2DC8F5-358D-1134-4E37-F63068A8D5D7}"/>
              </a:ext>
            </a:extLst>
          </p:cNvPr>
          <p:cNvSpPr/>
          <p:nvPr/>
        </p:nvSpPr>
        <p:spPr>
          <a:xfrm>
            <a:off x="5321286"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矩形: 圆角 172">
            <a:extLst>
              <a:ext uri="{FF2B5EF4-FFF2-40B4-BE49-F238E27FC236}">
                <a16:creationId xmlns:a16="http://schemas.microsoft.com/office/drawing/2014/main" id="{CE185E69-8F44-3EBE-D787-A536DFA3ABAF}"/>
              </a:ext>
            </a:extLst>
          </p:cNvPr>
          <p:cNvSpPr/>
          <p:nvPr/>
        </p:nvSpPr>
        <p:spPr>
          <a:xfrm>
            <a:off x="5431354"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矩形: 圆角 173">
            <a:extLst>
              <a:ext uri="{FF2B5EF4-FFF2-40B4-BE49-F238E27FC236}">
                <a16:creationId xmlns:a16="http://schemas.microsoft.com/office/drawing/2014/main" id="{62D6991E-1B46-9397-49FC-B9A2C5BCBE4B}"/>
              </a:ext>
            </a:extLst>
          </p:cNvPr>
          <p:cNvSpPr/>
          <p:nvPr/>
        </p:nvSpPr>
        <p:spPr>
          <a:xfrm>
            <a:off x="5540363"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矩形: 圆角 174">
            <a:extLst>
              <a:ext uri="{FF2B5EF4-FFF2-40B4-BE49-F238E27FC236}">
                <a16:creationId xmlns:a16="http://schemas.microsoft.com/office/drawing/2014/main" id="{8D4496B4-9B49-7DF5-09BB-6800450C5731}"/>
              </a:ext>
            </a:extLst>
          </p:cNvPr>
          <p:cNvSpPr/>
          <p:nvPr/>
        </p:nvSpPr>
        <p:spPr>
          <a:xfrm>
            <a:off x="5102209"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矩形: 圆角 175">
            <a:extLst>
              <a:ext uri="{FF2B5EF4-FFF2-40B4-BE49-F238E27FC236}">
                <a16:creationId xmlns:a16="http://schemas.microsoft.com/office/drawing/2014/main" id="{C2383F89-CCEC-E03C-061D-7BA712CB07CD}"/>
              </a:ext>
            </a:extLst>
          </p:cNvPr>
          <p:cNvSpPr/>
          <p:nvPr/>
        </p:nvSpPr>
        <p:spPr>
          <a:xfrm>
            <a:off x="5211218"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圆角 176">
            <a:extLst>
              <a:ext uri="{FF2B5EF4-FFF2-40B4-BE49-F238E27FC236}">
                <a16:creationId xmlns:a16="http://schemas.microsoft.com/office/drawing/2014/main" id="{1C9E6CE1-08C1-A9E1-72F3-0EE913F4B1CA}"/>
              </a:ext>
            </a:extLst>
          </p:cNvPr>
          <p:cNvSpPr/>
          <p:nvPr/>
        </p:nvSpPr>
        <p:spPr>
          <a:xfrm>
            <a:off x="4768831"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圆角 177">
            <a:extLst>
              <a:ext uri="{FF2B5EF4-FFF2-40B4-BE49-F238E27FC236}">
                <a16:creationId xmlns:a16="http://schemas.microsoft.com/office/drawing/2014/main" id="{BD6DE487-EB23-FE02-D131-E21C31E71CAC}"/>
              </a:ext>
            </a:extLst>
          </p:cNvPr>
          <p:cNvSpPr/>
          <p:nvPr/>
        </p:nvSpPr>
        <p:spPr>
          <a:xfrm>
            <a:off x="4878899"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圆角 178">
            <a:extLst>
              <a:ext uri="{FF2B5EF4-FFF2-40B4-BE49-F238E27FC236}">
                <a16:creationId xmlns:a16="http://schemas.microsoft.com/office/drawing/2014/main" id="{76AA6C1A-C0E1-E7C6-C87A-98CD6B284BBC}"/>
              </a:ext>
            </a:extLst>
          </p:cNvPr>
          <p:cNvSpPr/>
          <p:nvPr/>
        </p:nvSpPr>
        <p:spPr>
          <a:xfrm>
            <a:off x="4987908"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圆角 179">
            <a:extLst>
              <a:ext uri="{FF2B5EF4-FFF2-40B4-BE49-F238E27FC236}">
                <a16:creationId xmlns:a16="http://schemas.microsoft.com/office/drawing/2014/main" id="{664B4C26-FAF5-8E9C-A9D4-BCA33AAE3223}"/>
              </a:ext>
            </a:extLst>
          </p:cNvPr>
          <p:cNvSpPr/>
          <p:nvPr/>
        </p:nvSpPr>
        <p:spPr>
          <a:xfrm>
            <a:off x="4443391"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圆角 180">
            <a:extLst>
              <a:ext uri="{FF2B5EF4-FFF2-40B4-BE49-F238E27FC236}">
                <a16:creationId xmlns:a16="http://schemas.microsoft.com/office/drawing/2014/main" id="{E8034230-48EF-EC25-62BE-655FF294EE2F}"/>
              </a:ext>
            </a:extLst>
          </p:cNvPr>
          <p:cNvSpPr/>
          <p:nvPr/>
        </p:nvSpPr>
        <p:spPr>
          <a:xfrm>
            <a:off x="4553459"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矩形: 圆角 181">
            <a:extLst>
              <a:ext uri="{FF2B5EF4-FFF2-40B4-BE49-F238E27FC236}">
                <a16:creationId xmlns:a16="http://schemas.microsoft.com/office/drawing/2014/main" id="{BACA8A5E-68B0-C13C-E643-F9153F3B9962}"/>
              </a:ext>
            </a:extLst>
          </p:cNvPr>
          <p:cNvSpPr/>
          <p:nvPr/>
        </p:nvSpPr>
        <p:spPr>
          <a:xfrm>
            <a:off x="4662468"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矩形: 圆角 182">
            <a:extLst>
              <a:ext uri="{FF2B5EF4-FFF2-40B4-BE49-F238E27FC236}">
                <a16:creationId xmlns:a16="http://schemas.microsoft.com/office/drawing/2014/main" id="{27B2A29F-9CDA-67F9-3C99-C8064F306262}"/>
              </a:ext>
            </a:extLst>
          </p:cNvPr>
          <p:cNvSpPr/>
          <p:nvPr/>
        </p:nvSpPr>
        <p:spPr>
          <a:xfrm>
            <a:off x="4114246"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矩形: 圆角 183">
            <a:extLst>
              <a:ext uri="{FF2B5EF4-FFF2-40B4-BE49-F238E27FC236}">
                <a16:creationId xmlns:a16="http://schemas.microsoft.com/office/drawing/2014/main" id="{996BA165-832D-E4A8-3550-CCBF10F44506}"/>
              </a:ext>
            </a:extLst>
          </p:cNvPr>
          <p:cNvSpPr/>
          <p:nvPr/>
        </p:nvSpPr>
        <p:spPr>
          <a:xfrm>
            <a:off x="4224314"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圆角 184">
            <a:extLst>
              <a:ext uri="{FF2B5EF4-FFF2-40B4-BE49-F238E27FC236}">
                <a16:creationId xmlns:a16="http://schemas.microsoft.com/office/drawing/2014/main" id="{86DA0EF2-05C9-3749-EF25-F022D796F9A6}"/>
              </a:ext>
            </a:extLst>
          </p:cNvPr>
          <p:cNvSpPr/>
          <p:nvPr/>
        </p:nvSpPr>
        <p:spPr>
          <a:xfrm>
            <a:off x="4333323"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矩形: 圆角 185">
            <a:extLst>
              <a:ext uri="{FF2B5EF4-FFF2-40B4-BE49-F238E27FC236}">
                <a16:creationId xmlns:a16="http://schemas.microsoft.com/office/drawing/2014/main" id="{3AC11A2F-B3AE-8901-150A-AF396D10DF23}"/>
              </a:ext>
            </a:extLst>
          </p:cNvPr>
          <p:cNvSpPr/>
          <p:nvPr/>
        </p:nvSpPr>
        <p:spPr>
          <a:xfrm>
            <a:off x="3791452"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矩形: 圆角 186">
            <a:extLst>
              <a:ext uri="{FF2B5EF4-FFF2-40B4-BE49-F238E27FC236}">
                <a16:creationId xmlns:a16="http://schemas.microsoft.com/office/drawing/2014/main" id="{1270FC04-71D1-0B9A-A523-46BC75AB4235}"/>
              </a:ext>
            </a:extLst>
          </p:cNvPr>
          <p:cNvSpPr/>
          <p:nvPr/>
        </p:nvSpPr>
        <p:spPr>
          <a:xfrm>
            <a:off x="3901520"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矩形: 圆角 187">
            <a:extLst>
              <a:ext uri="{FF2B5EF4-FFF2-40B4-BE49-F238E27FC236}">
                <a16:creationId xmlns:a16="http://schemas.microsoft.com/office/drawing/2014/main" id="{40F6F989-D788-E73C-FA2A-77FE445AA11C}"/>
              </a:ext>
            </a:extLst>
          </p:cNvPr>
          <p:cNvSpPr/>
          <p:nvPr/>
        </p:nvSpPr>
        <p:spPr>
          <a:xfrm>
            <a:off x="4010529"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矩形: 圆角 188">
            <a:extLst>
              <a:ext uri="{FF2B5EF4-FFF2-40B4-BE49-F238E27FC236}">
                <a16:creationId xmlns:a16="http://schemas.microsoft.com/office/drawing/2014/main" id="{B6A6703A-0BC4-1E43-E51C-F2E523408B66}"/>
              </a:ext>
            </a:extLst>
          </p:cNvPr>
          <p:cNvSpPr/>
          <p:nvPr/>
        </p:nvSpPr>
        <p:spPr>
          <a:xfrm>
            <a:off x="3466012"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矩形: 圆角 189">
            <a:extLst>
              <a:ext uri="{FF2B5EF4-FFF2-40B4-BE49-F238E27FC236}">
                <a16:creationId xmlns:a16="http://schemas.microsoft.com/office/drawing/2014/main" id="{C9F20143-90FA-231D-37D8-F4C284110EC6}"/>
              </a:ext>
            </a:extLst>
          </p:cNvPr>
          <p:cNvSpPr/>
          <p:nvPr/>
        </p:nvSpPr>
        <p:spPr>
          <a:xfrm>
            <a:off x="3576080"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矩形: 圆角 190">
            <a:extLst>
              <a:ext uri="{FF2B5EF4-FFF2-40B4-BE49-F238E27FC236}">
                <a16:creationId xmlns:a16="http://schemas.microsoft.com/office/drawing/2014/main" id="{08546117-6F23-A60D-EFE2-EDA3699B866B}"/>
              </a:ext>
            </a:extLst>
          </p:cNvPr>
          <p:cNvSpPr/>
          <p:nvPr/>
        </p:nvSpPr>
        <p:spPr>
          <a:xfrm>
            <a:off x="3685089"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矩形: 圆角 191">
            <a:extLst>
              <a:ext uri="{FF2B5EF4-FFF2-40B4-BE49-F238E27FC236}">
                <a16:creationId xmlns:a16="http://schemas.microsoft.com/office/drawing/2014/main" id="{2D24FCB5-DBD7-187D-4999-4C84DEC26DAF}"/>
              </a:ext>
            </a:extLst>
          </p:cNvPr>
          <p:cNvSpPr/>
          <p:nvPr/>
        </p:nvSpPr>
        <p:spPr>
          <a:xfrm>
            <a:off x="3246935"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矩形: 圆角 192">
            <a:extLst>
              <a:ext uri="{FF2B5EF4-FFF2-40B4-BE49-F238E27FC236}">
                <a16:creationId xmlns:a16="http://schemas.microsoft.com/office/drawing/2014/main" id="{15510679-6669-CBBD-6409-6FAC653BE297}"/>
              </a:ext>
            </a:extLst>
          </p:cNvPr>
          <p:cNvSpPr/>
          <p:nvPr/>
        </p:nvSpPr>
        <p:spPr>
          <a:xfrm>
            <a:off x="3355944"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矩形: 圆角 193">
            <a:extLst>
              <a:ext uri="{FF2B5EF4-FFF2-40B4-BE49-F238E27FC236}">
                <a16:creationId xmlns:a16="http://schemas.microsoft.com/office/drawing/2014/main" id="{169DFE53-8E62-C408-A6D7-D412FCA71977}"/>
              </a:ext>
            </a:extLst>
          </p:cNvPr>
          <p:cNvSpPr/>
          <p:nvPr/>
        </p:nvSpPr>
        <p:spPr>
          <a:xfrm>
            <a:off x="6629397"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矩形: 圆角 194">
            <a:extLst>
              <a:ext uri="{FF2B5EF4-FFF2-40B4-BE49-F238E27FC236}">
                <a16:creationId xmlns:a16="http://schemas.microsoft.com/office/drawing/2014/main" id="{F14CCD3B-3D8C-0296-2903-C0E0E1FB00B8}"/>
              </a:ext>
            </a:extLst>
          </p:cNvPr>
          <p:cNvSpPr/>
          <p:nvPr/>
        </p:nvSpPr>
        <p:spPr>
          <a:xfrm>
            <a:off x="6739465"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矩形: 圆角 195">
            <a:extLst>
              <a:ext uri="{FF2B5EF4-FFF2-40B4-BE49-F238E27FC236}">
                <a16:creationId xmlns:a16="http://schemas.microsoft.com/office/drawing/2014/main" id="{0871C53A-8DD0-BE2C-996F-F8D61D4A3CEC}"/>
              </a:ext>
            </a:extLst>
          </p:cNvPr>
          <p:cNvSpPr/>
          <p:nvPr/>
        </p:nvSpPr>
        <p:spPr>
          <a:xfrm>
            <a:off x="6848474"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矩形: 圆角 196">
            <a:extLst>
              <a:ext uri="{FF2B5EF4-FFF2-40B4-BE49-F238E27FC236}">
                <a16:creationId xmlns:a16="http://schemas.microsoft.com/office/drawing/2014/main" id="{E02DB7A7-C3C3-7EB2-AEFD-791C826DDB48}"/>
              </a:ext>
            </a:extLst>
          </p:cNvPr>
          <p:cNvSpPr/>
          <p:nvPr/>
        </p:nvSpPr>
        <p:spPr>
          <a:xfrm>
            <a:off x="6303957"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矩形: 圆角 197">
            <a:extLst>
              <a:ext uri="{FF2B5EF4-FFF2-40B4-BE49-F238E27FC236}">
                <a16:creationId xmlns:a16="http://schemas.microsoft.com/office/drawing/2014/main" id="{2B9A591E-A687-2623-5EDA-42842D68A9EE}"/>
              </a:ext>
            </a:extLst>
          </p:cNvPr>
          <p:cNvSpPr/>
          <p:nvPr/>
        </p:nvSpPr>
        <p:spPr>
          <a:xfrm>
            <a:off x="6414025"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矩形: 圆角 198">
            <a:extLst>
              <a:ext uri="{FF2B5EF4-FFF2-40B4-BE49-F238E27FC236}">
                <a16:creationId xmlns:a16="http://schemas.microsoft.com/office/drawing/2014/main" id="{A116FCCC-3048-F35A-2EF8-51BFCA8FF3BB}"/>
              </a:ext>
            </a:extLst>
          </p:cNvPr>
          <p:cNvSpPr/>
          <p:nvPr/>
        </p:nvSpPr>
        <p:spPr>
          <a:xfrm>
            <a:off x="6523034"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矩形: 圆角 199">
            <a:extLst>
              <a:ext uri="{FF2B5EF4-FFF2-40B4-BE49-F238E27FC236}">
                <a16:creationId xmlns:a16="http://schemas.microsoft.com/office/drawing/2014/main" id="{BC3D4923-2FB1-0863-13E4-67587DA88AC4}"/>
              </a:ext>
            </a:extLst>
          </p:cNvPr>
          <p:cNvSpPr/>
          <p:nvPr/>
        </p:nvSpPr>
        <p:spPr>
          <a:xfrm>
            <a:off x="5974812"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矩形: 圆角 200">
            <a:extLst>
              <a:ext uri="{FF2B5EF4-FFF2-40B4-BE49-F238E27FC236}">
                <a16:creationId xmlns:a16="http://schemas.microsoft.com/office/drawing/2014/main" id="{0EFBDDC6-A9B2-6DD3-3328-0138645040BC}"/>
              </a:ext>
            </a:extLst>
          </p:cNvPr>
          <p:cNvSpPr/>
          <p:nvPr/>
        </p:nvSpPr>
        <p:spPr>
          <a:xfrm>
            <a:off x="6084880"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矩形: 圆角 201">
            <a:extLst>
              <a:ext uri="{FF2B5EF4-FFF2-40B4-BE49-F238E27FC236}">
                <a16:creationId xmlns:a16="http://schemas.microsoft.com/office/drawing/2014/main" id="{BF32A2BD-8E82-EDDC-17AE-FACCF9E43A55}"/>
              </a:ext>
            </a:extLst>
          </p:cNvPr>
          <p:cNvSpPr/>
          <p:nvPr/>
        </p:nvSpPr>
        <p:spPr>
          <a:xfrm>
            <a:off x="6193889"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矩形: 圆角 202">
            <a:extLst>
              <a:ext uri="{FF2B5EF4-FFF2-40B4-BE49-F238E27FC236}">
                <a16:creationId xmlns:a16="http://schemas.microsoft.com/office/drawing/2014/main" id="{28F440F0-662B-26D8-E77D-CB47A2F4BC54}"/>
              </a:ext>
            </a:extLst>
          </p:cNvPr>
          <p:cNvSpPr/>
          <p:nvPr/>
        </p:nvSpPr>
        <p:spPr>
          <a:xfrm>
            <a:off x="5652018"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矩形: 圆角 203">
            <a:extLst>
              <a:ext uri="{FF2B5EF4-FFF2-40B4-BE49-F238E27FC236}">
                <a16:creationId xmlns:a16="http://schemas.microsoft.com/office/drawing/2014/main" id="{8862547A-8077-F025-840C-BABB982B169B}"/>
              </a:ext>
            </a:extLst>
          </p:cNvPr>
          <p:cNvSpPr/>
          <p:nvPr/>
        </p:nvSpPr>
        <p:spPr>
          <a:xfrm>
            <a:off x="5762086"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矩形: 圆角 204">
            <a:extLst>
              <a:ext uri="{FF2B5EF4-FFF2-40B4-BE49-F238E27FC236}">
                <a16:creationId xmlns:a16="http://schemas.microsoft.com/office/drawing/2014/main" id="{EA5785B3-95FD-A4AB-613D-53A5684199BF}"/>
              </a:ext>
            </a:extLst>
          </p:cNvPr>
          <p:cNvSpPr/>
          <p:nvPr/>
        </p:nvSpPr>
        <p:spPr>
          <a:xfrm>
            <a:off x="5871095"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矩形: 圆角 205">
            <a:extLst>
              <a:ext uri="{FF2B5EF4-FFF2-40B4-BE49-F238E27FC236}">
                <a16:creationId xmlns:a16="http://schemas.microsoft.com/office/drawing/2014/main" id="{9E3750E8-401A-3C05-3B16-217F45EC2677}"/>
              </a:ext>
            </a:extLst>
          </p:cNvPr>
          <p:cNvSpPr/>
          <p:nvPr/>
        </p:nvSpPr>
        <p:spPr>
          <a:xfrm>
            <a:off x="5326578"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矩形: 圆角 206">
            <a:extLst>
              <a:ext uri="{FF2B5EF4-FFF2-40B4-BE49-F238E27FC236}">
                <a16:creationId xmlns:a16="http://schemas.microsoft.com/office/drawing/2014/main" id="{2543CD12-E475-4658-5DD0-6F0A78AF2852}"/>
              </a:ext>
            </a:extLst>
          </p:cNvPr>
          <p:cNvSpPr/>
          <p:nvPr/>
        </p:nvSpPr>
        <p:spPr>
          <a:xfrm>
            <a:off x="5436646"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矩形: 圆角 207">
            <a:extLst>
              <a:ext uri="{FF2B5EF4-FFF2-40B4-BE49-F238E27FC236}">
                <a16:creationId xmlns:a16="http://schemas.microsoft.com/office/drawing/2014/main" id="{6717ACA8-C214-F412-7B21-A3F54CEA1177}"/>
              </a:ext>
            </a:extLst>
          </p:cNvPr>
          <p:cNvSpPr/>
          <p:nvPr/>
        </p:nvSpPr>
        <p:spPr>
          <a:xfrm>
            <a:off x="5545655"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矩形: 圆角 208">
            <a:extLst>
              <a:ext uri="{FF2B5EF4-FFF2-40B4-BE49-F238E27FC236}">
                <a16:creationId xmlns:a16="http://schemas.microsoft.com/office/drawing/2014/main" id="{E508DB0B-FF0F-8BF6-B95D-84121CBA7D95}"/>
              </a:ext>
            </a:extLst>
          </p:cNvPr>
          <p:cNvSpPr/>
          <p:nvPr/>
        </p:nvSpPr>
        <p:spPr>
          <a:xfrm>
            <a:off x="5107501"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矩形: 圆角 209">
            <a:extLst>
              <a:ext uri="{FF2B5EF4-FFF2-40B4-BE49-F238E27FC236}">
                <a16:creationId xmlns:a16="http://schemas.microsoft.com/office/drawing/2014/main" id="{ED0C3E8F-0F64-3F76-E16D-16B178FFA209}"/>
              </a:ext>
            </a:extLst>
          </p:cNvPr>
          <p:cNvSpPr/>
          <p:nvPr/>
        </p:nvSpPr>
        <p:spPr>
          <a:xfrm>
            <a:off x="5216510"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矩形: 圆角 210">
            <a:extLst>
              <a:ext uri="{FF2B5EF4-FFF2-40B4-BE49-F238E27FC236}">
                <a16:creationId xmlns:a16="http://schemas.microsoft.com/office/drawing/2014/main" id="{7608662A-C5B4-BD9E-7240-73DFA905CF85}"/>
              </a:ext>
            </a:extLst>
          </p:cNvPr>
          <p:cNvSpPr/>
          <p:nvPr/>
        </p:nvSpPr>
        <p:spPr>
          <a:xfrm>
            <a:off x="4768831"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矩形: 圆角 211">
            <a:extLst>
              <a:ext uri="{FF2B5EF4-FFF2-40B4-BE49-F238E27FC236}">
                <a16:creationId xmlns:a16="http://schemas.microsoft.com/office/drawing/2014/main" id="{DCFE4415-1064-BCDE-8304-74BB53FEFFF1}"/>
              </a:ext>
            </a:extLst>
          </p:cNvPr>
          <p:cNvSpPr/>
          <p:nvPr/>
        </p:nvSpPr>
        <p:spPr>
          <a:xfrm>
            <a:off x="4878899"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矩形: 圆角 212">
            <a:extLst>
              <a:ext uri="{FF2B5EF4-FFF2-40B4-BE49-F238E27FC236}">
                <a16:creationId xmlns:a16="http://schemas.microsoft.com/office/drawing/2014/main" id="{48DC5221-A0D6-D275-1576-FE06332F3F49}"/>
              </a:ext>
            </a:extLst>
          </p:cNvPr>
          <p:cNvSpPr/>
          <p:nvPr/>
        </p:nvSpPr>
        <p:spPr>
          <a:xfrm>
            <a:off x="4987908"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矩形: 圆角 213">
            <a:extLst>
              <a:ext uri="{FF2B5EF4-FFF2-40B4-BE49-F238E27FC236}">
                <a16:creationId xmlns:a16="http://schemas.microsoft.com/office/drawing/2014/main" id="{653FB71C-6259-DB54-FCD2-8A36275055B8}"/>
              </a:ext>
            </a:extLst>
          </p:cNvPr>
          <p:cNvSpPr/>
          <p:nvPr/>
        </p:nvSpPr>
        <p:spPr>
          <a:xfrm>
            <a:off x="4443391"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矩形: 圆角 214">
            <a:extLst>
              <a:ext uri="{FF2B5EF4-FFF2-40B4-BE49-F238E27FC236}">
                <a16:creationId xmlns:a16="http://schemas.microsoft.com/office/drawing/2014/main" id="{FCF7B487-28C8-7294-0382-BE8CE7B47089}"/>
              </a:ext>
            </a:extLst>
          </p:cNvPr>
          <p:cNvSpPr/>
          <p:nvPr/>
        </p:nvSpPr>
        <p:spPr>
          <a:xfrm>
            <a:off x="4553459"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矩形: 圆角 215">
            <a:extLst>
              <a:ext uri="{FF2B5EF4-FFF2-40B4-BE49-F238E27FC236}">
                <a16:creationId xmlns:a16="http://schemas.microsoft.com/office/drawing/2014/main" id="{A087825B-B3CB-8EC6-61EE-A988141C5753}"/>
              </a:ext>
            </a:extLst>
          </p:cNvPr>
          <p:cNvSpPr/>
          <p:nvPr/>
        </p:nvSpPr>
        <p:spPr>
          <a:xfrm>
            <a:off x="4662468"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矩形: 圆角 216">
            <a:extLst>
              <a:ext uri="{FF2B5EF4-FFF2-40B4-BE49-F238E27FC236}">
                <a16:creationId xmlns:a16="http://schemas.microsoft.com/office/drawing/2014/main" id="{6DBE504B-68A8-2FCD-46E8-C07D771FB7E4}"/>
              </a:ext>
            </a:extLst>
          </p:cNvPr>
          <p:cNvSpPr/>
          <p:nvPr/>
        </p:nvSpPr>
        <p:spPr>
          <a:xfrm>
            <a:off x="4114246"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矩形: 圆角 217">
            <a:extLst>
              <a:ext uri="{FF2B5EF4-FFF2-40B4-BE49-F238E27FC236}">
                <a16:creationId xmlns:a16="http://schemas.microsoft.com/office/drawing/2014/main" id="{B0260A68-8FB9-1BF1-6533-1C3B762FF9E0}"/>
              </a:ext>
            </a:extLst>
          </p:cNvPr>
          <p:cNvSpPr/>
          <p:nvPr/>
        </p:nvSpPr>
        <p:spPr>
          <a:xfrm>
            <a:off x="4224314"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矩形: 圆角 218">
            <a:extLst>
              <a:ext uri="{FF2B5EF4-FFF2-40B4-BE49-F238E27FC236}">
                <a16:creationId xmlns:a16="http://schemas.microsoft.com/office/drawing/2014/main" id="{D2AF77C5-1A96-BF3F-1A4D-8F315B7BB3F5}"/>
              </a:ext>
            </a:extLst>
          </p:cNvPr>
          <p:cNvSpPr/>
          <p:nvPr/>
        </p:nvSpPr>
        <p:spPr>
          <a:xfrm>
            <a:off x="4333323"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矩形: 圆角 219">
            <a:extLst>
              <a:ext uri="{FF2B5EF4-FFF2-40B4-BE49-F238E27FC236}">
                <a16:creationId xmlns:a16="http://schemas.microsoft.com/office/drawing/2014/main" id="{6D81A1E8-2EC1-8139-8EBF-9696EAAAB275}"/>
              </a:ext>
            </a:extLst>
          </p:cNvPr>
          <p:cNvSpPr/>
          <p:nvPr/>
        </p:nvSpPr>
        <p:spPr>
          <a:xfrm>
            <a:off x="3791452"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矩形: 圆角 220">
            <a:extLst>
              <a:ext uri="{FF2B5EF4-FFF2-40B4-BE49-F238E27FC236}">
                <a16:creationId xmlns:a16="http://schemas.microsoft.com/office/drawing/2014/main" id="{786BC62D-4DF4-AB64-1EE9-686A9D3C1A5A}"/>
              </a:ext>
            </a:extLst>
          </p:cNvPr>
          <p:cNvSpPr/>
          <p:nvPr/>
        </p:nvSpPr>
        <p:spPr>
          <a:xfrm>
            <a:off x="3901520"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矩形: 圆角 221">
            <a:extLst>
              <a:ext uri="{FF2B5EF4-FFF2-40B4-BE49-F238E27FC236}">
                <a16:creationId xmlns:a16="http://schemas.microsoft.com/office/drawing/2014/main" id="{DAB19D26-9CAF-4464-05F5-C058BFA913C9}"/>
              </a:ext>
            </a:extLst>
          </p:cNvPr>
          <p:cNvSpPr/>
          <p:nvPr/>
        </p:nvSpPr>
        <p:spPr>
          <a:xfrm>
            <a:off x="4010529"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矩形: 圆角 222">
            <a:extLst>
              <a:ext uri="{FF2B5EF4-FFF2-40B4-BE49-F238E27FC236}">
                <a16:creationId xmlns:a16="http://schemas.microsoft.com/office/drawing/2014/main" id="{D1587F17-E91B-6F61-9133-08C84E4853B9}"/>
              </a:ext>
            </a:extLst>
          </p:cNvPr>
          <p:cNvSpPr/>
          <p:nvPr/>
        </p:nvSpPr>
        <p:spPr>
          <a:xfrm>
            <a:off x="3466012"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矩形: 圆角 223">
            <a:extLst>
              <a:ext uri="{FF2B5EF4-FFF2-40B4-BE49-F238E27FC236}">
                <a16:creationId xmlns:a16="http://schemas.microsoft.com/office/drawing/2014/main" id="{E1407D1D-3404-9774-4239-BCD9123860A7}"/>
              </a:ext>
            </a:extLst>
          </p:cNvPr>
          <p:cNvSpPr/>
          <p:nvPr/>
        </p:nvSpPr>
        <p:spPr>
          <a:xfrm>
            <a:off x="3576080"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矩形: 圆角 224">
            <a:extLst>
              <a:ext uri="{FF2B5EF4-FFF2-40B4-BE49-F238E27FC236}">
                <a16:creationId xmlns:a16="http://schemas.microsoft.com/office/drawing/2014/main" id="{D299C878-7ECA-353E-51CA-2C8EE3D72308}"/>
              </a:ext>
            </a:extLst>
          </p:cNvPr>
          <p:cNvSpPr/>
          <p:nvPr/>
        </p:nvSpPr>
        <p:spPr>
          <a:xfrm>
            <a:off x="3685089"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矩形: 圆角 225">
            <a:extLst>
              <a:ext uri="{FF2B5EF4-FFF2-40B4-BE49-F238E27FC236}">
                <a16:creationId xmlns:a16="http://schemas.microsoft.com/office/drawing/2014/main" id="{6AED8066-B025-DADD-A1E0-88A627E0A715}"/>
              </a:ext>
            </a:extLst>
          </p:cNvPr>
          <p:cNvSpPr/>
          <p:nvPr/>
        </p:nvSpPr>
        <p:spPr>
          <a:xfrm>
            <a:off x="3247994" y="468630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矩形: 圆角 226">
            <a:extLst>
              <a:ext uri="{FF2B5EF4-FFF2-40B4-BE49-F238E27FC236}">
                <a16:creationId xmlns:a16="http://schemas.microsoft.com/office/drawing/2014/main" id="{B7EFDFB6-E61A-F3C7-90C6-247E5C46F21B}"/>
              </a:ext>
            </a:extLst>
          </p:cNvPr>
          <p:cNvSpPr/>
          <p:nvPr/>
        </p:nvSpPr>
        <p:spPr>
          <a:xfrm>
            <a:off x="3355944"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矩形: 圆角 227">
            <a:extLst>
              <a:ext uri="{FF2B5EF4-FFF2-40B4-BE49-F238E27FC236}">
                <a16:creationId xmlns:a16="http://schemas.microsoft.com/office/drawing/2014/main" id="{F0F61A3B-377C-E552-4C28-BAA262564F13}"/>
              </a:ext>
            </a:extLst>
          </p:cNvPr>
          <p:cNvSpPr/>
          <p:nvPr/>
        </p:nvSpPr>
        <p:spPr>
          <a:xfrm>
            <a:off x="2922023"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矩形: 圆角 228">
            <a:extLst>
              <a:ext uri="{FF2B5EF4-FFF2-40B4-BE49-F238E27FC236}">
                <a16:creationId xmlns:a16="http://schemas.microsoft.com/office/drawing/2014/main" id="{E7D583DE-5E15-FE62-201E-795B3A031947}"/>
              </a:ext>
            </a:extLst>
          </p:cNvPr>
          <p:cNvSpPr/>
          <p:nvPr/>
        </p:nvSpPr>
        <p:spPr>
          <a:xfrm>
            <a:off x="3032091"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矩形: 圆角 229">
            <a:extLst>
              <a:ext uri="{FF2B5EF4-FFF2-40B4-BE49-F238E27FC236}">
                <a16:creationId xmlns:a16="http://schemas.microsoft.com/office/drawing/2014/main" id="{0A2AEC64-C5B1-7FE8-66D4-93BAE76B92B1}"/>
              </a:ext>
            </a:extLst>
          </p:cNvPr>
          <p:cNvSpPr/>
          <p:nvPr/>
        </p:nvSpPr>
        <p:spPr>
          <a:xfrm>
            <a:off x="3142159"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矩形: 圆角 230">
            <a:extLst>
              <a:ext uri="{FF2B5EF4-FFF2-40B4-BE49-F238E27FC236}">
                <a16:creationId xmlns:a16="http://schemas.microsoft.com/office/drawing/2014/main" id="{E3F09A7C-3C76-D3AA-08A6-975C5CDE2207}"/>
              </a:ext>
            </a:extLst>
          </p:cNvPr>
          <p:cNvSpPr/>
          <p:nvPr/>
        </p:nvSpPr>
        <p:spPr>
          <a:xfrm>
            <a:off x="2596583"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矩形: 圆角 231">
            <a:extLst>
              <a:ext uri="{FF2B5EF4-FFF2-40B4-BE49-F238E27FC236}">
                <a16:creationId xmlns:a16="http://schemas.microsoft.com/office/drawing/2014/main" id="{12451EEC-C200-C6D8-7BDA-0682893FFC34}"/>
              </a:ext>
            </a:extLst>
          </p:cNvPr>
          <p:cNvSpPr/>
          <p:nvPr/>
        </p:nvSpPr>
        <p:spPr>
          <a:xfrm>
            <a:off x="2706651"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矩形: 圆角 232">
            <a:extLst>
              <a:ext uri="{FF2B5EF4-FFF2-40B4-BE49-F238E27FC236}">
                <a16:creationId xmlns:a16="http://schemas.microsoft.com/office/drawing/2014/main" id="{3199AF60-638D-C18D-B4B1-567B4830ED28}"/>
              </a:ext>
            </a:extLst>
          </p:cNvPr>
          <p:cNvSpPr/>
          <p:nvPr/>
        </p:nvSpPr>
        <p:spPr>
          <a:xfrm>
            <a:off x="2815660"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矩形: 圆角 233">
            <a:extLst>
              <a:ext uri="{FF2B5EF4-FFF2-40B4-BE49-F238E27FC236}">
                <a16:creationId xmlns:a16="http://schemas.microsoft.com/office/drawing/2014/main" id="{D1197102-9276-0103-CCAE-65BA901A9947}"/>
              </a:ext>
            </a:extLst>
          </p:cNvPr>
          <p:cNvSpPr/>
          <p:nvPr/>
        </p:nvSpPr>
        <p:spPr>
          <a:xfrm>
            <a:off x="2267438"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矩形: 圆角 234">
            <a:extLst>
              <a:ext uri="{FF2B5EF4-FFF2-40B4-BE49-F238E27FC236}">
                <a16:creationId xmlns:a16="http://schemas.microsoft.com/office/drawing/2014/main" id="{8A5AC3FB-ABB7-082A-B699-688FB70EAAFA}"/>
              </a:ext>
            </a:extLst>
          </p:cNvPr>
          <p:cNvSpPr/>
          <p:nvPr/>
        </p:nvSpPr>
        <p:spPr>
          <a:xfrm>
            <a:off x="2377506"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矩形: 圆角 235">
            <a:extLst>
              <a:ext uri="{FF2B5EF4-FFF2-40B4-BE49-F238E27FC236}">
                <a16:creationId xmlns:a16="http://schemas.microsoft.com/office/drawing/2014/main" id="{CC7A6515-1C76-6985-4127-7F730F78C53D}"/>
              </a:ext>
            </a:extLst>
          </p:cNvPr>
          <p:cNvSpPr/>
          <p:nvPr/>
        </p:nvSpPr>
        <p:spPr>
          <a:xfrm>
            <a:off x="2486515"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矩形: 圆角 236">
            <a:extLst>
              <a:ext uri="{FF2B5EF4-FFF2-40B4-BE49-F238E27FC236}">
                <a16:creationId xmlns:a16="http://schemas.microsoft.com/office/drawing/2014/main" id="{E5B15546-3258-69F2-902C-9074F1BB3AB8}"/>
              </a:ext>
            </a:extLst>
          </p:cNvPr>
          <p:cNvSpPr/>
          <p:nvPr/>
        </p:nvSpPr>
        <p:spPr>
          <a:xfrm>
            <a:off x="2054712"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矩形: 圆角 237">
            <a:extLst>
              <a:ext uri="{FF2B5EF4-FFF2-40B4-BE49-F238E27FC236}">
                <a16:creationId xmlns:a16="http://schemas.microsoft.com/office/drawing/2014/main" id="{4F22AF46-7BAD-2A0D-0F72-C4377391D6D2}"/>
              </a:ext>
            </a:extLst>
          </p:cNvPr>
          <p:cNvSpPr/>
          <p:nvPr/>
        </p:nvSpPr>
        <p:spPr>
          <a:xfrm>
            <a:off x="2163721"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矩形: 圆角 267">
            <a:extLst>
              <a:ext uri="{FF2B5EF4-FFF2-40B4-BE49-F238E27FC236}">
                <a16:creationId xmlns:a16="http://schemas.microsoft.com/office/drawing/2014/main" id="{C8B5A020-6D7F-7BE1-884F-8F8D6D4559DE}"/>
              </a:ext>
            </a:extLst>
          </p:cNvPr>
          <p:cNvSpPr/>
          <p:nvPr/>
        </p:nvSpPr>
        <p:spPr>
          <a:xfrm>
            <a:off x="6629397"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矩形: 圆角 268">
            <a:extLst>
              <a:ext uri="{FF2B5EF4-FFF2-40B4-BE49-F238E27FC236}">
                <a16:creationId xmlns:a16="http://schemas.microsoft.com/office/drawing/2014/main" id="{6E00B5D6-09BF-4FD2-2CC4-D1EA90B10F46}"/>
              </a:ext>
            </a:extLst>
          </p:cNvPr>
          <p:cNvSpPr/>
          <p:nvPr/>
        </p:nvSpPr>
        <p:spPr>
          <a:xfrm>
            <a:off x="6739465"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矩形: 圆角 269">
            <a:extLst>
              <a:ext uri="{FF2B5EF4-FFF2-40B4-BE49-F238E27FC236}">
                <a16:creationId xmlns:a16="http://schemas.microsoft.com/office/drawing/2014/main" id="{E68520DC-62C1-486E-B83E-1B982184A914}"/>
              </a:ext>
            </a:extLst>
          </p:cNvPr>
          <p:cNvSpPr/>
          <p:nvPr/>
        </p:nvSpPr>
        <p:spPr>
          <a:xfrm>
            <a:off x="6848474"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矩形: 圆角 270">
            <a:extLst>
              <a:ext uri="{FF2B5EF4-FFF2-40B4-BE49-F238E27FC236}">
                <a16:creationId xmlns:a16="http://schemas.microsoft.com/office/drawing/2014/main" id="{362B423C-4CB5-67B0-724A-F8AE62DCBD67}"/>
              </a:ext>
            </a:extLst>
          </p:cNvPr>
          <p:cNvSpPr/>
          <p:nvPr/>
        </p:nvSpPr>
        <p:spPr>
          <a:xfrm>
            <a:off x="6303957"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矩形: 圆角 271">
            <a:extLst>
              <a:ext uri="{FF2B5EF4-FFF2-40B4-BE49-F238E27FC236}">
                <a16:creationId xmlns:a16="http://schemas.microsoft.com/office/drawing/2014/main" id="{657D72EC-DDED-4623-2213-8D95A954B274}"/>
              </a:ext>
            </a:extLst>
          </p:cNvPr>
          <p:cNvSpPr/>
          <p:nvPr/>
        </p:nvSpPr>
        <p:spPr>
          <a:xfrm>
            <a:off x="6414025"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矩形: 圆角 272">
            <a:extLst>
              <a:ext uri="{FF2B5EF4-FFF2-40B4-BE49-F238E27FC236}">
                <a16:creationId xmlns:a16="http://schemas.microsoft.com/office/drawing/2014/main" id="{41BEF644-0443-FF50-EC85-EA9F644A3CC6}"/>
              </a:ext>
            </a:extLst>
          </p:cNvPr>
          <p:cNvSpPr/>
          <p:nvPr/>
        </p:nvSpPr>
        <p:spPr>
          <a:xfrm>
            <a:off x="6523034"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矩形: 圆角 273">
            <a:extLst>
              <a:ext uri="{FF2B5EF4-FFF2-40B4-BE49-F238E27FC236}">
                <a16:creationId xmlns:a16="http://schemas.microsoft.com/office/drawing/2014/main" id="{0EA70AE0-61FC-13CE-09F2-9DD92BE2C9CE}"/>
              </a:ext>
            </a:extLst>
          </p:cNvPr>
          <p:cNvSpPr/>
          <p:nvPr/>
        </p:nvSpPr>
        <p:spPr>
          <a:xfrm>
            <a:off x="5974812"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5" name="矩形: 圆角 274">
            <a:extLst>
              <a:ext uri="{FF2B5EF4-FFF2-40B4-BE49-F238E27FC236}">
                <a16:creationId xmlns:a16="http://schemas.microsoft.com/office/drawing/2014/main" id="{02A71797-A4CC-EAC8-86DB-3A18401FA74A}"/>
              </a:ext>
            </a:extLst>
          </p:cNvPr>
          <p:cNvSpPr/>
          <p:nvPr/>
        </p:nvSpPr>
        <p:spPr>
          <a:xfrm>
            <a:off x="6084880"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 name="矩形: 圆角 275">
            <a:extLst>
              <a:ext uri="{FF2B5EF4-FFF2-40B4-BE49-F238E27FC236}">
                <a16:creationId xmlns:a16="http://schemas.microsoft.com/office/drawing/2014/main" id="{075FAB78-C71D-CC9E-09D1-CB8AA86D5532}"/>
              </a:ext>
            </a:extLst>
          </p:cNvPr>
          <p:cNvSpPr/>
          <p:nvPr/>
        </p:nvSpPr>
        <p:spPr>
          <a:xfrm>
            <a:off x="6193889"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7" name="矩形: 圆角 276">
            <a:extLst>
              <a:ext uri="{FF2B5EF4-FFF2-40B4-BE49-F238E27FC236}">
                <a16:creationId xmlns:a16="http://schemas.microsoft.com/office/drawing/2014/main" id="{7879BF2C-CEDD-752F-C3D7-0460D3E3C511}"/>
              </a:ext>
            </a:extLst>
          </p:cNvPr>
          <p:cNvSpPr/>
          <p:nvPr/>
        </p:nvSpPr>
        <p:spPr>
          <a:xfrm>
            <a:off x="5652018"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8" name="矩形: 圆角 277">
            <a:extLst>
              <a:ext uri="{FF2B5EF4-FFF2-40B4-BE49-F238E27FC236}">
                <a16:creationId xmlns:a16="http://schemas.microsoft.com/office/drawing/2014/main" id="{285B3ACB-47E8-D6CC-9BC8-5D1CACB38074}"/>
              </a:ext>
            </a:extLst>
          </p:cNvPr>
          <p:cNvSpPr/>
          <p:nvPr/>
        </p:nvSpPr>
        <p:spPr>
          <a:xfrm>
            <a:off x="5762086"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9" name="矩形: 圆角 278">
            <a:extLst>
              <a:ext uri="{FF2B5EF4-FFF2-40B4-BE49-F238E27FC236}">
                <a16:creationId xmlns:a16="http://schemas.microsoft.com/office/drawing/2014/main" id="{2B0FB27B-CA45-4CDF-672A-215EBB9B0F97}"/>
              </a:ext>
            </a:extLst>
          </p:cNvPr>
          <p:cNvSpPr/>
          <p:nvPr/>
        </p:nvSpPr>
        <p:spPr>
          <a:xfrm>
            <a:off x="5871095"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0" name="矩形: 圆角 279">
            <a:extLst>
              <a:ext uri="{FF2B5EF4-FFF2-40B4-BE49-F238E27FC236}">
                <a16:creationId xmlns:a16="http://schemas.microsoft.com/office/drawing/2014/main" id="{33D186C5-3163-0453-281C-57F71763C6F9}"/>
              </a:ext>
            </a:extLst>
          </p:cNvPr>
          <p:cNvSpPr/>
          <p:nvPr/>
        </p:nvSpPr>
        <p:spPr>
          <a:xfrm>
            <a:off x="5326578"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1" name="矩形: 圆角 280">
            <a:extLst>
              <a:ext uri="{FF2B5EF4-FFF2-40B4-BE49-F238E27FC236}">
                <a16:creationId xmlns:a16="http://schemas.microsoft.com/office/drawing/2014/main" id="{39F94DE9-87EF-4788-0FC1-5E1F93B18989}"/>
              </a:ext>
            </a:extLst>
          </p:cNvPr>
          <p:cNvSpPr/>
          <p:nvPr/>
        </p:nvSpPr>
        <p:spPr>
          <a:xfrm>
            <a:off x="5436646"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2" name="矩形: 圆角 281">
            <a:extLst>
              <a:ext uri="{FF2B5EF4-FFF2-40B4-BE49-F238E27FC236}">
                <a16:creationId xmlns:a16="http://schemas.microsoft.com/office/drawing/2014/main" id="{6DF909BF-4511-BE91-C0BD-C321B516D3B5}"/>
              </a:ext>
            </a:extLst>
          </p:cNvPr>
          <p:cNvSpPr/>
          <p:nvPr/>
        </p:nvSpPr>
        <p:spPr>
          <a:xfrm>
            <a:off x="5545655"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矩形: 圆角 282">
            <a:extLst>
              <a:ext uri="{FF2B5EF4-FFF2-40B4-BE49-F238E27FC236}">
                <a16:creationId xmlns:a16="http://schemas.microsoft.com/office/drawing/2014/main" id="{ED4C6ADB-E12E-2CC6-6D0D-33DEAF7100AC}"/>
              </a:ext>
            </a:extLst>
          </p:cNvPr>
          <p:cNvSpPr/>
          <p:nvPr/>
        </p:nvSpPr>
        <p:spPr>
          <a:xfrm>
            <a:off x="5107501"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4" name="矩形: 圆角 283">
            <a:extLst>
              <a:ext uri="{FF2B5EF4-FFF2-40B4-BE49-F238E27FC236}">
                <a16:creationId xmlns:a16="http://schemas.microsoft.com/office/drawing/2014/main" id="{32CE1047-1947-B18B-381F-6779BF67414F}"/>
              </a:ext>
            </a:extLst>
          </p:cNvPr>
          <p:cNvSpPr/>
          <p:nvPr/>
        </p:nvSpPr>
        <p:spPr>
          <a:xfrm>
            <a:off x="5216510"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5" name="矩形: 圆角 284">
            <a:extLst>
              <a:ext uri="{FF2B5EF4-FFF2-40B4-BE49-F238E27FC236}">
                <a16:creationId xmlns:a16="http://schemas.microsoft.com/office/drawing/2014/main" id="{62AAEB77-4912-64AD-1F95-4114658FE4DA}"/>
              </a:ext>
            </a:extLst>
          </p:cNvPr>
          <p:cNvSpPr/>
          <p:nvPr/>
        </p:nvSpPr>
        <p:spPr>
          <a:xfrm>
            <a:off x="4768831"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6" name="矩形: 圆角 285">
            <a:extLst>
              <a:ext uri="{FF2B5EF4-FFF2-40B4-BE49-F238E27FC236}">
                <a16:creationId xmlns:a16="http://schemas.microsoft.com/office/drawing/2014/main" id="{9643BED5-1E4F-C81D-15D1-0052BE7A5D88}"/>
              </a:ext>
            </a:extLst>
          </p:cNvPr>
          <p:cNvSpPr/>
          <p:nvPr/>
        </p:nvSpPr>
        <p:spPr>
          <a:xfrm>
            <a:off x="4878899"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7" name="矩形: 圆角 286">
            <a:extLst>
              <a:ext uri="{FF2B5EF4-FFF2-40B4-BE49-F238E27FC236}">
                <a16:creationId xmlns:a16="http://schemas.microsoft.com/office/drawing/2014/main" id="{681D266B-7021-DE12-2288-F29F091A3028}"/>
              </a:ext>
            </a:extLst>
          </p:cNvPr>
          <p:cNvSpPr/>
          <p:nvPr/>
        </p:nvSpPr>
        <p:spPr>
          <a:xfrm>
            <a:off x="4987908"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8" name="矩形: 圆角 287">
            <a:extLst>
              <a:ext uri="{FF2B5EF4-FFF2-40B4-BE49-F238E27FC236}">
                <a16:creationId xmlns:a16="http://schemas.microsoft.com/office/drawing/2014/main" id="{08172957-F6CC-0324-978E-30FF7AA79E1B}"/>
              </a:ext>
            </a:extLst>
          </p:cNvPr>
          <p:cNvSpPr/>
          <p:nvPr/>
        </p:nvSpPr>
        <p:spPr>
          <a:xfrm>
            <a:off x="6629397"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9" name="矩形: 圆角 288">
            <a:extLst>
              <a:ext uri="{FF2B5EF4-FFF2-40B4-BE49-F238E27FC236}">
                <a16:creationId xmlns:a16="http://schemas.microsoft.com/office/drawing/2014/main" id="{E2A58150-1E1E-A4C3-E348-0732239482AE}"/>
              </a:ext>
            </a:extLst>
          </p:cNvPr>
          <p:cNvSpPr/>
          <p:nvPr/>
        </p:nvSpPr>
        <p:spPr>
          <a:xfrm>
            <a:off x="6739465"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0" name="矩形: 圆角 289">
            <a:extLst>
              <a:ext uri="{FF2B5EF4-FFF2-40B4-BE49-F238E27FC236}">
                <a16:creationId xmlns:a16="http://schemas.microsoft.com/office/drawing/2014/main" id="{E0F983A9-64DE-CC56-EB75-19AACA747C60}"/>
              </a:ext>
            </a:extLst>
          </p:cNvPr>
          <p:cNvSpPr/>
          <p:nvPr/>
        </p:nvSpPr>
        <p:spPr>
          <a:xfrm>
            <a:off x="6848474"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1" name="矩形: 圆角 290">
            <a:extLst>
              <a:ext uri="{FF2B5EF4-FFF2-40B4-BE49-F238E27FC236}">
                <a16:creationId xmlns:a16="http://schemas.microsoft.com/office/drawing/2014/main" id="{BEBB6774-911E-5B51-6BE2-E6EEF26A936B}"/>
              </a:ext>
            </a:extLst>
          </p:cNvPr>
          <p:cNvSpPr/>
          <p:nvPr/>
        </p:nvSpPr>
        <p:spPr>
          <a:xfrm>
            <a:off x="6303957"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2" name="矩形: 圆角 291">
            <a:extLst>
              <a:ext uri="{FF2B5EF4-FFF2-40B4-BE49-F238E27FC236}">
                <a16:creationId xmlns:a16="http://schemas.microsoft.com/office/drawing/2014/main" id="{DDEF114F-F256-8991-87B5-6B4B6E1C358D}"/>
              </a:ext>
            </a:extLst>
          </p:cNvPr>
          <p:cNvSpPr/>
          <p:nvPr/>
        </p:nvSpPr>
        <p:spPr>
          <a:xfrm>
            <a:off x="6414025"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3" name="矩形: 圆角 292">
            <a:extLst>
              <a:ext uri="{FF2B5EF4-FFF2-40B4-BE49-F238E27FC236}">
                <a16:creationId xmlns:a16="http://schemas.microsoft.com/office/drawing/2014/main" id="{B5887BE6-B9D0-9AF9-7E2A-0B3ED769D729}"/>
              </a:ext>
            </a:extLst>
          </p:cNvPr>
          <p:cNvSpPr/>
          <p:nvPr/>
        </p:nvSpPr>
        <p:spPr>
          <a:xfrm>
            <a:off x="6523034"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4" name="矩形: 圆角 293">
            <a:extLst>
              <a:ext uri="{FF2B5EF4-FFF2-40B4-BE49-F238E27FC236}">
                <a16:creationId xmlns:a16="http://schemas.microsoft.com/office/drawing/2014/main" id="{FAD39BDB-5515-04F9-98BE-4586A9C0F67D}"/>
              </a:ext>
            </a:extLst>
          </p:cNvPr>
          <p:cNvSpPr/>
          <p:nvPr/>
        </p:nvSpPr>
        <p:spPr>
          <a:xfrm>
            <a:off x="5974812"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5" name="矩形: 圆角 294">
            <a:extLst>
              <a:ext uri="{FF2B5EF4-FFF2-40B4-BE49-F238E27FC236}">
                <a16:creationId xmlns:a16="http://schemas.microsoft.com/office/drawing/2014/main" id="{1269D50A-CAE6-2C68-8B1A-1F884542F6F0}"/>
              </a:ext>
            </a:extLst>
          </p:cNvPr>
          <p:cNvSpPr/>
          <p:nvPr/>
        </p:nvSpPr>
        <p:spPr>
          <a:xfrm>
            <a:off x="6084880"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6" name="矩形: 圆角 295">
            <a:extLst>
              <a:ext uri="{FF2B5EF4-FFF2-40B4-BE49-F238E27FC236}">
                <a16:creationId xmlns:a16="http://schemas.microsoft.com/office/drawing/2014/main" id="{0B4CEE34-DF7B-FC0E-B950-3F8775E70F7A}"/>
              </a:ext>
            </a:extLst>
          </p:cNvPr>
          <p:cNvSpPr/>
          <p:nvPr/>
        </p:nvSpPr>
        <p:spPr>
          <a:xfrm>
            <a:off x="6193889"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7" name="矩形: 圆角 296">
            <a:extLst>
              <a:ext uri="{FF2B5EF4-FFF2-40B4-BE49-F238E27FC236}">
                <a16:creationId xmlns:a16="http://schemas.microsoft.com/office/drawing/2014/main" id="{A3816744-FFC1-89B2-649D-BE6C1C8DA168}"/>
              </a:ext>
            </a:extLst>
          </p:cNvPr>
          <p:cNvSpPr/>
          <p:nvPr/>
        </p:nvSpPr>
        <p:spPr>
          <a:xfrm>
            <a:off x="5652018"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8" name="矩形: 圆角 297">
            <a:extLst>
              <a:ext uri="{FF2B5EF4-FFF2-40B4-BE49-F238E27FC236}">
                <a16:creationId xmlns:a16="http://schemas.microsoft.com/office/drawing/2014/main" id="{9F296D5E-9BA7-E203-BE61-CBB16C01ED0C}"/>
              </a:ext>
            </a:extLst>
          </p:cNvPr>
          <p:cNvSpPr/>
          <p:nvPr/>
        </p:nvSpPr>
        <p:spPr>
          <a:xfrm>
            <a:off x="5762086"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9" name="矩形: 圆角 298">
            <a:extLst>
              <a:ext uri="{FF2B5EF4-FFF2-40B4-BE49-F238E27FC236}">
                <a16:creationId xmlns:a16="http://schemas.microsoft.com/office/drawing/2014/main" id="{4141136E-9429-535F-C3E6-F9DDA7BA2A8F}"/>
              </a:ext>
            </a:extLst>
          </p:cNvPr>
          <p:cNvSpPr/>
          <p:nvPr/>
        </p:nvSpPr>
        <p:spPr>
          <a:xfrm>
            <a:off x="5871095"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0" name="矩形: 圆角 299">
            <a:extLst>
              <a:ext uri="{FF2B5EF4-FFF2-40B4-BE49-F238E27FC236}">
                <a16:creationId xmlns:a16="http://schemas.microsoft.com/office/drawing/2014/main" id="{1E7C94F1-1101-2B44-63A8-93D55744868E}"/>
              </a:ext>
            </a:extLst>
          </p:cNvPr>
          <p:cNvSpPr/>
          <p:nvPr/>
        </p:nvSpPr>
        <p:spPr>
          <a:xfrm>
            <a:off x="5326578"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1" name="矩形: 圆角 300">
            <a:extLst>
              <a:ext uri="{FF2B5EF4-FFF2-40B4-BE49-F238E27FC236}">
                <a16:creationId xmlns:a16="http://schemas.microsoft.com/office/drawing/2014/main" id="{B4583BB7-0399-1615-6329-0AAC95CEBFA2}"/>
              </a:ext>
            </a:extLst>
          </p:cNvPr>
          <p:cNvSpPr/>
          <p:nvPr/>
        </p:nvSpPr>
        <p:spPr>
          <a:xfrm>
            <a:off x="5436646"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2" name="矩形: 圆角 301">
            <a:extLst>
              <a:ext uri="{FF2B5EF4-FFF2-40B4-BE49-F238E27FC236}">
                <a16:creationId xmlns:a16="http://schemas.microsoft.com/office/drawing/2014/main" id="{8F145EDC-FF26-9922-F8E1-A354068BAE53}"/>
              </a:ext>
            </a:extLst>
          </p:cNvPr>
          <p:cNvSpPr/>
          <p:nvPr/>
        </p:nvSpPr>
        <p:spPr>
          <a:xfrm>
            <a:off x="5545655"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3" name="矩形: 圆角 302">
            <a:extLst>
              <a:ext uri="{FF2B5EF4-FFF2-40B4-BE49-F238E27FC236}">
                <a16:creationId xmlns:a16="http://schemas.microsoft.com/office/drawing/2014/main" id="{8014B98D-B21F-AE99-28F9-8AA55007EAA7}"/>
              </a:ext>
            </a:extLst>
          </p:cNvPr>
          <p:cNvSpPr/>
          <p:nvPr/>
        </p:nvSpPr>
        <p:spPr>
          <a:xfrm>
            <a:off x="5107501"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4" name="矩形: 圆角 303">
            <a:extLst>
              <a:ext uri="{FF2B5EF4-FFF2-40B4-BE49-F238E27FC236}">
                <a16:creationId xmlns:a16="http://schemas.microsoft.com/office/drawing/2014/main" id="{E8CB16B5-3C56-8206-EB7A-0E034C48C1EF}"/>
              </a:ext>
            </a:extLst>
          </p:cNvPr>
          <p:cNvSpPr/>
          <p:nvPr/>
        </p:nvSpPr>
        <p:spPr>
          <a:xfrm>
            <a:off x="5216510"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5" name="矩形: 圆角 304">
            <a:extLst>
              <a:ext uri="{FF2B5EF4-FFF2-40B4-BE49-F238E27FC236}">
                <a16:creationId xmlns:a16="http://schemas.microsoft.com/office/drawing/2014/main" id="{FC9A8C21-72A9-8FC5-56B0-849483FB18FA}"/>
              </a:ext>
            </a:extLst>
          </p:cNvPr>
          <p:cNvSpPr/>
          <p:nvPr/>
        </p:nvSpPr>
        <p:spPr>
          <a:xfrm>
            <a:off x="4768831"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6" name="矩形: 圆角 305">
            <a:extLst>
              <a:ext uri="{FF2B5EF4-FFF2-40B4-BE49-F238E27FC236}">
                <a16:creationId xmlns:a16="http://schemas.microsoft.com/office/drawing/2014/main" id="{C2FC2B3E-E816-29E0-85B8-835C83E57E94}"/>
              </a:ext>
            </a:extLst>
          </p:cNvPr>
          <p:cNvSpPr/>
          <p:nvPr/>
        </p:nvSpPr>
        <p:spPr>
          <a:xfrm>
            <a:off x="4878899"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 name="矩形: 圆角 306">
            <a:extLst>
              <a:ext uri="{FF2B5EF4-FFF2-40B4-BE49-F238E27FC236}">
                <a16:creationId xmlns:a16="http://schemas.microsoft.com/office/drawing/2014/main" id="{688C17EF-E49A-44B4-32D6-CB0DC79AD43F}"/>
              </a:ext>
            </a:extLst>
          </p:cNvPr>
          <p:cNvSpPr/>
          <p:nvPr/>
        </p:nvSpPr>
        <p:spPr>
          <a:xfrm>
            <a:off x="4987908"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矩形: 圆角 307">
            <a:extLst>
              <a:ext uri="{FF2B5EF4-FFF2-40B4-BE49-F238E27FC236}">
                <a16:creationId xmlns:a16="http://schemas.microsoft.com/office/drawing/2014/main" id="{7486898A-2802-BC4C-F5D6-D5B77B73FE81}"/>
              </a:ext>
            </a:extLst>
          </p:cNvPr>
          <p:cNvSpPr/>
          <p:nvPr/>
        </p:nvSpPr>
        <p:spPr>
          <a:xfrm>
            <a:off x="4449476"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矩形: 圆角 308">
            <a:extLst>
              <a:ext uri="{FF2B5EF4-FFF2-40B4-BE49-F238E27FC236}">
                <a16:creationId xmlns:a16="http://schemas.microsoft.com/office/drawing/2014/main" id="{85E69357-14E9-9DEC-3079-539EBFD23E6B}"/>
              </a:ext>
            </a:extLst>
          </p:cNvPr>
          <p:cNvSpPr/>
          <p:nvPr/>
        </p:nvSpPr>
        <p:spPr>
          <a:xfrm>
            <a:off x="4559544"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0" name="矩形: 圆角 309">
            <a:extLst>
              <a:ext uri="{FF2B5EF4-FFF2-40B4-BE49-F238E27FC236}">
                <a16:creationId xmlns:a16="http://schemas.microsoft.com/office/drawing/2014/main" id="{E24650E4-DAE9-E76F-E4F9-08D7E3E19838}"/>
              </a:ext>
            </a:extLst>
          </p:cNvPr>
          <p:cNvSpPr/>
          <p:nvPr/>
        </p:nvSpPr>
        <p:spPr>
          <a:xfrm>
            <a:off x="4668553"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1" name="矩形: 圆角 310">
            <a:extLst>
              <a:ext uri="{FF2B5EF4-FFF2-40B4-BE49-F238E27FC236}">
                <a16:creationId xmlns:a16="http://schemas.microsoft.com/office/drawing/2014/main" id="{DAF2898A-02AE-B3E3-158E-C99B5ED12F9C}"/>
              </a:ext>
            </a:extLst>
          </p:cNvPr>
          <p:cNvSpPr/>
          <p:nvPr/>
        </p:nvSpPr>
        <p:spPr>
          <a:xfrm>
            <a:off x="4124036"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2" name="矩形: 圆角 311">
            <a:extLst>
              <a:ext uri="{FF2B5EF4-FFF2-40B4-BE49-F238E27FC236}">
                <a16:creationId xmlns:a16="http://schemas.microsoft.com/office/drawing/2014/main" id="{CFB035F0-0F88-F751-2C9A-F2464AA93C90}"/>
              </a:ext>
            </a:extLst>
          </p:cNvPr>
          <p:cNvSpPr/>
          <p:nvPr/>
        </p:nvSpPr>
        <p:spPr>
          <a:xfrm>
            <a:off x="4234104"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3" name="矩形: 圆角 312">
            <a:extLst>
              <a:ext uri="{FF2B5EF4-FFF2-40B4-BE49-F238E27FC236}">
                <a16:creationId xmlns:a16="http://schemas.microsoft.com/office/drawing/2014/main" id="{445CA0F7-03D8-A059-05FA-B66CE5959CCC}"/>
              </a:ext>
            </a:extLst>
          </p:cNvPr>
          <p:cNvSpPr/>
          <p:nvPr/>
        </p:nvSpPr>
        <p:spPr>
          <a:xfrm>
            <a:off x="4343113"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4" name="矩形: 圆角 313">
            <a:extLst>
              <a:ext uri="{FF2B5EF4-FFF2-40B4-BE49-F238E27FC236}">
                <a16:creationId xmlns:a16="http://schemas.microsoft.com/office/drawing/2014/main" id="{1337D3A1-4E1C-8E75-A07A-CEC9F84FB5F6}"/>
              </a:ext>
            </a:extLst>
          </p:cNvPr>
          <p:cNvSpPr/>
          <p:nvPr/>
        </p:nvSpPr>
        <p:spPr>
          <a:xfrm>
            <a:off x="4013968"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8" name="矩形: 圆角 317">
            <a:extLst>
              <a:ext uri="{FF2B5EF4-FFF2-40B4-BE49-F238E27FC236}">
                <a16:creationId xmlns:a16="http://schemas.microsoft.com/office/drawing/2014/main" id="{49A72F4F-21DB-9469-D86C-BCE2E6545906}"/>
              </a:ext>
            </a:extLst>
          </p:cNvPr>
          <p:cNvSpPr/>
          <p:nvPr/>
        </p:nvSpPr>
        <p:spPr>
          <a:xfrm>
            <a:off x="7964990" y="2797971"/>
            <a:ext cx="863713" cy="284956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调度控制</a:t>
            </a:r>
          </a:p>
        </p:txBody>
      </p:sp>
      <p:sp>
        <p:nvSpPr>
          <p:cNvPr id="319" name="矩形 318">
            <a:extLst>
              <a:ext uri="{FF2B5EF4-FFF2-40B4-BE49-F238E27FC236}">
                <a16:creationId xmlns:a16="http://schemas.microsoft.com/office/drawing/2014/main" id="{462B5B5A-0835-611B-2C2F-367B0E41B004}"/>
              </a:ext>
            </a:extLst>
          </p:cNvPr>
          <p:cNvSpPr/>
          <p:nvPr/>
        </p:nvSpPr>
        <p:spPr>
          <a:xfrm>
            <a:off x="1115483" y="2475442"/>
            <a:ext cx="5842000" cy="3522136"/>
          </a:xfrm>
          <a:prstGeom prst="rect">
            <a:avLst/>
          </a:prstGeom>
          <a:solidFill>
            <a:schemeClr val="bg1">
              <a:alpha val="0"/>
            </a:schemeClr>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0" name="矩形: 圆角 319">
            <a:extLst>
              <a:ext uri="{FF2B5EF4-FFF2-40B4-BE49-F238E27FC236}">
                <a16:creationId xmlns:a16="http://schemas.microsoft.com/office/drawing/2014/main" id="{B3DD6521-1BA1-8071-3FC6-2CBFC04A4A09}"/>
              </a:ext>
            </a:extLst>
          </p:cNvPr>
          <p:cNvSpPr/>
          <p:nvPr/>
        </p:nvSpPr>
        <p:spPr>
          <a:xfrm>
            <a:off x="1973716" y="1475951"/>
            <a:ext cx="1734094" cy="44026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状态收集（</a:t>
            </a:r>
            <a:r>
              <a:rPr lang="en-US" altLang="zh-CN"/>
              <a:t>Q,S</a:t>
            </a:r>
            <a:r>
              <a:rPr lang="zh-CN" altLang="en-US"/>
              <a:t>）</a:t>
            </a:r>
          </a:p>
        </p:txBody>
      </p:sp>
      <p:cxnSp>
        <p:nvCxnSpPr>
          <p:cNvPr id="322" name="直接箭头连接符 321">
            <a:extLst>
              <a:ext uri="{FF2B5EF4-FFF2-40B4-BE49-F238E27FC236}">
                <a16:creationId xmlns:a16="http://schemas.microsoft.com/office/drawing/2014/main" id="{84A291D2-48F2-2304-FD9D-4562B3580374}"/>
              </a:ext>
            </a:extLst>
          </p:cNvPr>
          <p:cNvCxnSpPr>
            <a:cxnSpLocks/>
            <a:endCxn id="320" idx="2"/>
          </p:cNvCxnSpPr>
          <p:nvPr/>
        </p:nvCxnSpPr>
        <p:spPr>
          <a:xfrm flipV="1">
            <a:off x="2840763" y="1916218"/>
            <a:ext cx="0" cy="57192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26" name="矩形: 圆角 325">
            <a:extLst>
              <a:ext uri="{FF2B5EF4-FFF2-40B4-BE49-F238E27FC236}">
                <a16:creationId xmlns:a16="http://schemas.microsoft.com/office/drawing/2014/main" id="{06FE0BD5-4BA4-57A8-4B6B-E3C1A9B1BAE9}"/>
              </a:ext>
            </a:extLst>
          </p:cNvPr>
          <p:cNvSpPr/>
          <p:nvPr/>
        </p:nvSpPr>
        <p:spPr>
          <a:xfrm>
            <a:off x="4605318" y="1231263"/>
            <a:ext cx="2496936" cy="9296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a:t>比较器</a:t>
            </a:r>
          </a:p>
        </p:txBody>
      </p:sp>
      <p:cxnSp>
        <p:nvCxnSpPr>
          <p:cNvPr id="327" name="直接箭头连接符 326">
            <a:extLst>
              <a:ext uri="{FF2B5EF4-FFF2-40B4-BE49-F238E27FC236}">
                <a16:creationId xmlns:a16="http://schemas.microsoft.com/office/drawing/2014/main" id="{015C61B2-AFA9-C13F-CBDC-DE8BD4951C4A}"/>
              </a:ext>
            </a:extLst>
          </p:cNvPr>
          <p:cNvCxnSpPr>
            <a:cxnSpLocks/>
            <a:stCxn id="320" idx="3"/>
            <a:endCxn id="326" idx="1"/>
          </p:cNvCxnSpPr>
          <p:nvPr/>
        </p:nvCxnSpPr>
        <p:spPr>
          <a:xfrm flipV="1">
            <a:off x="3707810" y="1696084"/>
            <a:ext cx="897508"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32" name="圆柱体 331">
            <a:extLst>
              <a:ext uri="{FF2B5EF4-FFF2-40B4-BE49-F238E27FC236}">
                <a16:creationId xmlns:a16="http://schemas.microsoft.com/office/drawing/2014/main" id="{B41D7B3B-0B1C-A0CE-DC29-9E5141D5F20F}"/>
              </a:ext>
            </a:extLst>
          </p:cNvPr>
          <p:cNvSpPr/>
          <p:nvPr/>
        </p:nvSpPr>
        <p:spPr>
          <a:xfrm>
            <a:off x="6079588" y="1864314"/>
            <a:ext cx="654585" cy="190500"/>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33" name="圆柱体 332">
            <a:extLst>
              <a:ext uri="{FF2B5EF4-FFF2-40B4-BE49-F238E27FC236}">
                <a16:creationId xmlns:a16="http://schemas.microsoft.com/office/drawing/2014/main" id="{6F110FD6-5AC7-14E6-7103-180764220E45}"/>
              </a:ext>
            </a:extLst>
          </p:cNvPr>
          <p:cNvSpPr/>
          <p:nvPr/>
        </p:nvSpPr>
        <p:spPr>
          <a:xfrm>
            <a:off x="6081439" y="1717259"/>
            <a:ext cx="654585" cy="190500"/>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34" name="圆柱体 333">
            <a:extLst>
              <a:ext uri="{FF2B5EF4-FFF2-40B4-BE49-F238E27FC236}">
                <a16:creationId xmlns:a16="http://schemas.microsoft.com/office/drawing/2014/main" id="{FF3A9461-19BA-82FF-3293-FA0ED2210AB4}"/>
              </a:ext>
            </a:extLst>
          </p:cNvPr>
          <p:cNvSpPr/>
          <p:nvPr/>
        </p:nvSpPr>
        <p:spPr>
          <a:xfrm>
            <a:off x="6081439" y="1578565"/>
            <a:ext cx="654585" cy="190500"/>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35" name="圆柱体 334">
            <a:extLst>
              <a:ext uri="{FF2B5EF4-FFF2-40B4-BE49-F238E27FC236}">
                <a16:creationId xmlns:a16="http://schemas.microsoft.com/office/drawing/2014/main" id="{72E5D234-B6B8-1FC0-FDFB-336AF1CA8A70}"/>
              </a:ext>
            </a:extLst>
          </p:cNvPr>
          <p:cNvSpPr/>
          <p:nvPr/>
        </p:nvSpPr>
        <p:spPr>
          <a:xfrm>
            <a:off x="6081440" y="1426636"/>
            <a:ext cx="654585" cy="190500"/>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38" name="文本框 337">
            <a:extLst>
              <a:ext uri="{FF2B5EF4-FFF2-40B4-BE49-F238E27FC236}">
                <a16:creationId xmlns:a16="http://schemas.microsoft.com/office/drawing/2014/main" id="{3CB354FA-C034-BDD8-D16E-9C3F25A6988A}"/>
              </a:ext>
            </a:extLst>
          </p:cNvPr>
          <p:cNvSpPr txBox="1"/>
          <p:nvPr/>
        </p:nvSpPr>
        <p:spPr>
          <a:xfrm>
            <a:off x="6090173" y="1232997"/>
            <a:ext cx="637650" cy="253916"/>
          </a:xfrm>
          <a:prstGeom prst="rect">
            <a:avLst/>
          </a:prstGeom>
          <a:noFill/>
        </p:spPr>
        <p:txBody>
          <a:bodyPr wrap="square" rtlCol="0">
            <a:spAutoFit/>
          </a:bodyPr>
          <a:lstStyle/>
          <a:p>
            <a:r>
              <a:rPr lang="en-US" altLang="zh-CN" sz="1050"/>
              <a:t>WITTLE</a:t>
            </a:r>
            <a:endParaRPr lang="zh-CN" altLang="en-US" sz="1050"/>
          </a:p>
        </p:txBody>
      </p:sp>
      <p:cxnSp>
        <p:nvCxnSpPr>
          <p:cNvPr id="340" name="连接符: 肘形 339">
            <a:extLst>
              <a:ext uri="{FF2B5EF4-FFF2-40B4-BE49-F238E27FC236}">
                <a16:creationId xmlns:a16="http://schemas.microsoft.com/office/drawing/2014/main" id="{0A23C9C7-5423-D4B1-1364-888A16137F63}"/>
              </a:ext>
            </a:extLst>
          </p:cNvPr>
          <p:cNvCxnSpPr>
            <a:endCxn id="318" idx="0"/>
          </p:cNvCxnSpPr>
          <p:nvPr/>
        </p:nvCxnSpPr>
        <p:spPr>
          <a:xfrm>
            <a:off x="7166610" y="1717259"/>
            <a:ext cx="1230237" cy="1080712"/>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2" name="直接箭头连接符 341">
            <a:extLst>
              <a:ext uri="{FF2B5EF4-FFF2-40B4-BE49-F238E27FC236}">
                <a16:creationId xmlns:a16="http://schemas.microsoft.com/office/drawing/2014/main" id="{37F68199-EDF1-9E96-573C-8D4C8AE72DE3}"/>
              </a:ext>
            </a:extLst>
          </p:cNvPr>
          <p:cNvCxnSpPr>
            <a:endCxn id="318" idx="1"/>
          </p:cNvCxnSpPr>
          <p:nvPr/>
        </p:nvCxnSpPr>
        <p:spPr>
          <a:xfrm>
            <a:off x="7004000" y="2756535"/>
            <a:ext cx="960990" cy="1466217"/>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43" name="直接箭头连接符 342">
            <a:extLst>
              <a:ext uri="{FF2B5EF4-FFF2-40B4-BE49-F238E27FC236}">
                <a16:creationId xmlns:a16="http://schemas.microsoft.com/office/drawing/2014/main" id="{73C1B1CF-F15C-D977-9938-F83A40A7BE9E}"/>
              </a:ext>
            </a:extLst>
          </p:cNvPr>
          <p:cNvCxnSpPr>
            <a:cxnSpLocks/>
            <a:endCxn id="318" idx="1"/>
          </p:cNvCxnSpPr>
          <p:nvPr/>
        </p:nvCxnSpPr>
        <p:spPr>
          <a:xfrm>
            <a:off x="6998708" y="3129493"/>
            <a:ext cx="966282" cy="1093259"/>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45" name="直接箭头连接符 344">
            <a:extLst>
              <a:ext uri="{FF2B5EF4-FFF2-40B4-BE49-F238E27FC236}">
                <a16:creationId xmlns:a16="http://schemas.microsoft.com/office/drawing/2014/main" id="{03FD5F79-3794-3B6F-DE86-5CD6D005132B}"/>
              </a:ext>
            </a:extLst>
          </p:cNvPr>
          <p:cNvCxnSpPr>
            <a:cxnSpLocks/>
            <a:endCxn id="318" idx="1"/>
          </p:cNvCxnSpPr>
          <p:nvPr/>
        </p:nvCxnSpPr>
        <p:spPr>
          <a:xfrm>
            <a:off x="6974418" y="3569760"/>
            <a:ext cx="990572" cy="652992"/>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49" name="直接箭头连接符 348">
            <a:extLst>
              <a:ext uri="{FF2B5EF4-FFF2-40B4-BE49-F238E27FC236}">
                <a16:creationId xmlns:a16="http://schemas.microsoft.com/office/drawing/2014/main" id="{B8DF7D01-4E19-3DF7-C35B-97711D423D84}"/>
              </a:ext>
            </a:extLst>
          </p:cNvPr>
          <p:cNvCxnSpPr>
            <a:cxnSpLocks/>
            <a:endCxn id="318" idx="1"/>
          </p:cNvCxnSpPr>
          <p:nvPr/>
        </p:nvCxnSpPr>
        <p:spPr>
          <a:xfrm>
            <a:off x="6968067" y="4016376"/>
            <a:ext cx="996923" cy="206376"/>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52" name="直接箭头连接符 351">
            <a:extLst>
              <a:ext uri="{FF2B5EF4-FFF2-40B4-BE49-F238E27FC236}">
                <a16:creationId xmlns:a16="http://schemas.microsoft.com/office/drawing/2014/main" id="{67DE9499-A4F5-F525-FE55-F388933FEE0A}"/>
              </a:ext>
            </a:extLst>
          </p:cNvPr>
          <p:cNvCxnSpPr>
            <a:cxnSpLocks/>
            <a:endCxn id="318" idx="1"/>
          </p:cNvCxnSpPr>
          <p:nvPr/>
        </p:nvCxnSpPr>
        <p:spPr>
          <a:xfrm flipV="1">
            <a:off x="6988124" y="4222752"/>
            <a:ext cx="976866" cy="225423"/>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55" name="直接箭头连接符 354">
            <a:extLst>
              <a:ext uri="{FF2B5EF4-FFF2-40B4-BE49-F238E27FC236}">
                <a16:creationId xmlns:a16="http://schemas.microsoft.com/office/drawing/2014/main" id="{822F4BC1-9BE6-FF34-D9CB-993287CFD825}"/>
              </a:ext>
            </a:extLst>
          </p:cNvPr>
          <p:cNvCxnSpPr>
            <a:cxnSpLocks/>
            <a:endCxn id="318" idx="1"/>
          </p:cNvCxnSpPr>
          <p:nvPr/>
        </p:nvCxnSpPr>
        <p:spPr>
          <a:xfrm flipV="1">
            <a:off x="6966956" y="4222752"/>
            <a:ext cx="998034" cy="677333"/>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56" name="直接箭头连接符 355">
            <a:extLst>
              <a:ext uri="{FF2B5EF4-FFF2-40B4-BE49-F238E27FC236}">
                <a16:creationId xmlns:a16="http://schemas.microsoft.com/office/drawing/2014/main" id="{8CD0B014-FF66-C174-1A30-3C453AFD61CA}"/>
              </a:ext>
            </a:extLst>
          </p:cNvPr>
          <p:cNvCxnSpPr>
            <a:cxnSpLocks/>
            <a:endCxn id="318" idx="1"/>
          </p:cNvCxnSpPr>
          <p:nvPr/>
        </p:nvCxnSpPr>
        <p:spPr>
          <a:xfrm flipV="1">
            <a:off x="6972803" y="4222752"/>
            <a:ext cx="992187" cy="1111250"/>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61" name="直接箭头连接符 360">
            <a:extLst>
              <a:ext uri="{FF2B5EF4-FFF2-40B4-BE49-F238E27FC236}">
                <a16:creationId xmlns:a16="http://schemas.microsoft.com/office/drawing/2014/main" id="{2FC70B6A-6CF7-A8A0-C47F-B3B5B6A52370}"/>
              </a:ext>
            </a:extLst>
          </p:cNvPr>
          <p:cNvCxnSpPr>
            <a:cxnSpLocks/>
            <a:endCxn id="318" idx="1"/>
          </p:cNvCxnSpPr>
          <p:nvPr/>
        </p:nvCxnSpPr>
        <p:spPr>
          <a:xfrm flipV="1">
            <a:off x="6980464" y="4222752"/>
            <a:ext cx="984526" cy="1537493"/>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63" name="直接箭头连接符 362">
            <a:extLst>
              <a:ext uri="{FF2B5EF4-FFF2-40B4-BE49-F238E27FC236}">
                <a16:creationId xmlns:a16="http://schemas.microsoft.com/office/drawing/2014/main" id="{AAEB7C9F-F338-6E11-BB58-4D85E4421FF0}"/>
              </a:ext>
            </a:extLst>
          </p:cNvPr>
          <p:cNvCxnSpPr>
            <a:cxnSpLocks/>
            <a:stCxn id="318" idx="3"/>
          </p:cNvCxnSpPr>
          <p:nvPr/>
        </p:nvCxnSpPr>
        <p:spPr>
          <a:xfrm>
            <a:off x="8828703" y="4222752"/>
            <a:ext cx="1356145" cy="0"/>
          </a:xfrm>
          <a:prstGeom prst="straightConnector1">
            <a:avLst/>
          </a:prstGeom>
          <a:ln w="25400">
            <a:prstDash val="lgDashDot"/>
            <a:tailEnd type="triangle"/>
          </a:ln>
        </p:spPr>
        <p:style>
          <a:lnRef idx="1">
            <a:schemeClr val="accent1"/>
          </a:lnRef>
          <a:fillRef idx="0">
            <a:schemeClr val="accent1"/>
          </a:fillRef>
          <a:effectRef idx="0">
            <a:schemeClr val="accent1"/>
          </a:effectRef>
          <a:fontRef idx="minor">
            <a:schemeClr val="tx1"/>
          </a:fontRef>
        </p:style>
      </p:cxnSp>
      <p:sp>
        <p:nvSpPr>
          <p:cNvPr id="366" name="文本框 365">
            <a:extLst>
              <a:ext uri="{FF2B5EF4-FFF2-40B4-BE49-F238E27FC236}">
                <a16:creationId xmlns:a16="http://schemas.microsoft.com/office/drawing/2014/main" id="{E2B77FAC-D5BC-65FF-1DC4-9BA1537303FB}"/>
              </a:ext>
            </a:extLst>
          </p:cNvPr>
          <p:cNvSpPr txBox="1"/>
          <p:nvPr/>
        </p:nvSpPr>
        <p:spPr>
          <a:xfrm>
            <a:off x="9257681" y="3818483"/>
            <a:ext cx="2439019" cy="369332"/>
          </a:xfrm>
          <a:prstGeom prst="rect">
            <a:avLst/>
          </a:prstGeom>
          <a:noFill/>
        </p:spPr>
        <p:txBody>
          <a:bodyPr wrap="square" rtlCol="0">
            <a:spAutoFit/>
          </a:bodyPr>
          <a:lstStyle/>
          <a:p>
            <a:r>
              <a:rPr lang="en-US" altLang="zh-CN"/>
              <a:t>PORT_PHY_LINK</a:t>
            </a:r>
            <a:endParaRPr lang="zh-CN" altLang="en-US"/>
          </a:p>
        </p:txBody>
      </p:sp>
      <p:sp>
        <p:nvSpPr>
          <p:cNvPr id="367" name="文本框 366">
            <a:extLst>
              <a:ext uri="{FF2B5EF4-FFF2-40B4-BE49-F238E27FC236}">
                <a16:creationId xmlns:a16="http://schemas.microsoft.com/office/drawing/2014/main" id="{614D40B6-627A-7814-5E69-7CD105E8177F}"/>
              </a:ext>
            </a:extLst>
          </p:cNvPr>
          <p:cNvSpPr txBox="1"/>
          <p:nvPr/>
        </p:nvSpPr>
        <p:spPr>
          <a:xfrm>
            <a:off x="285750" y="295275"/>
            <a:ext cx="2865934" cy="707886"/>
          </a:xfrm>
          <a:prstGeom prst="rect">
            <a:avLst/>
          </a:prstGeom>
          <a:noFill/>
        </p:spPr>
        <p:txBody>
          <a:bodyPr wrap="square" rtlCol="0">
            <a:spAutoFit/>
          </a:bodyPr>
          <a:lstStyle/>
          <a:p>
            <a:r>
              <a:rPr lang="zh-CN" altLang="en-US" sz="4000"/>
              <a:t>控制逻辑</a:t>
            </a:r>
          </a:p>
        </p:txBody>
      </p:sp>
      <p:sp>
        <p:nvSpPr>
          <p:cNvPr id="368" name="矩形: 圆角 367">
            <a:extLst>
              <a:ext uri="{FF2B5EF4-FFF2-40B4-BE49-F238E27FC236}">
                <a16:creationId xmlns:a16="http://schemas.microsoft.com/office/drawing/2014/main" id="{F96D67FA-9D86-1237-168F-C4D7C9C8C237}"/>
              </a:ext>
            </a:extLst>
          </p:cNvPr>
          <p:cNvSpPr/>
          <p:nvPr/>
        </p:nvSpPr>
        <p:spPr>
          <a:xfrm>
            <a:off x="3164543" y="6413502"/>
            <a:ext cx="3312078"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经验收集（</a:t>
            </a:r>
            <a:r>
              <a:rPr lang="en-US" altLang="zh-CN"/>
              <a:t>q,s,a,s’</a:t>
            </a:r>
            <a:r>
              <a:rPr lang="zh-CN" altLang="en-US"/>
              <a:t>）</a:t>
            </a:r>
          </a:p>
        </p:txBody>
      </p:sp>
      <p:cxnSp>
        <p:nvCxnSpPr>
          <p:cNvPr id="370" name="连接符: 肘形 369">
            <a:extLst>
              <a:ext uri="{FF2B5EF4-FFF2-40B4-BE49-F238E27FC236}">
                <a16:creationId xmlns:a16="http://schemas.microsoft.com/office/drawing/2014/main" id="{4E4E70B4-C2A4-147C-1F61-F847B96A1D91}"/>
              </a:ext>
            </a:extLst>
          </p:cNvPr>
          <p:cNvCxnSpPr>
            <a:cxnSpLocks/>
            <a:stCxn id="320" idx="1"/>
            <a:endCxn id="368" idx="0"/>
          </p:cNvCxnSpPr>
          <p:nvPr/>
        </p:nvCxnSpPr>
        <p:spPr>
          <a:xfrm rot="10800000" flipH="1" flipV="1">
            <a:off x="1973716" y="1696084"/>
            <a:ext cx="2846866" cy="4717417"/>
          </a:xfrm>
          <a:prstGeom prst="bentConnector4">
            <a:avLst>
              <a:gd name="adj1" fmla="val -47845"/>
              <a:gd name="adj2" fmla="val 93119"/>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79" name="连接符: 肘形 378">
            <a:extLst>
              <a:ext uri="{FF2B5EF4-FFF2-40B4-BE49-F238E27FC236}">
                <a16:creationId xmlns:a16="http://schemas.microsoft.com/office/drawing/2014/main" id="{15CA68D8-5F8C-F946-CA97-E00F56D1768A}"/>
              </a:ext>
            </a:extLst>
          </p:cNvPr>
          <p:cNvCxnSpPr>
            <a:stCxn id="318" idx="2"/>
            <a:endCxn id="368" idx="0"/>
          </p:cNvCxnSpPr>
          <p:nvPr/>
        </p:nvCxnSpPr>
        <p:spPr>
          <a:xfrm rot="5400000">
            <a:off x="6225731" y="4242385"/>
            <a:ext cx="765969" cy="3576265"/>
          </a:xfrm>
          <a:prstGeom prst="bentConnector3">
            <a:avLst>
              <a:gd name="adj1" fmla="val 5746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2" name="直接箭头连接符 381">
            <a:extLst>
              <a:ext uri="{FF2B5EF4-FFF2-40B4-BE49-F238E27FC236}">
                <a16:creationId xmlns:a16="http://schemas.microsoft.com/office/drawing/2014/main" id="{36D0547C-4DF8-65B3-8A7F-204B5CAD800F}"/>
              </a:ext>
            </a:extLst>
          </p:cNvPr>
          <p:cNvCxnSpPr>
            <a:stCxn id="368" idx="1"/>
          </p:cNvCxnSpPr>
          <p:nvPr/>
        </p:nvCxnSpPr>
        <p:spPr>
          <a:xfrm flipH="1" flipV="1">
            <a:off x="1968926" y="6627286"/>
            <a:ext cx="11956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8" name="文本框 387">
            <a:extLst>
              <a:ext uri="{FF2B5EF4-FFF2-40B4-BE49-F238E27FC236}">
                <a16:creationId xmlns:a16="http://schemas.microsoft.com/office/drawing/2014/main" id="{E802B899-8F6A-A00C-F669-9C107971E04B}"/>
              </a:ext>
            </a:extLst>
          </p:cNvPr>
          <p:cNvSpPr txBox="1"/>
          <p:nvPr/>
        </p:nvSpPr>
        <p:spPr>
          <a:xfrm>
            <a:off x="2262154" y="6329100"/>
            <a:ext cx="670453" cy="369332"/>
          </a:xfrm>
          <a:prstGeom prst="rect">
            <a:avLst/>
          </a:prstGeom>
          <a:noFill/>
        </p:spPr>
        <p:txBody>
          <a:bodyPr wrap="square" rtlCol="0">
            <a:spAutoFit/>
          </a:bodyPr>
          <a:lstStyle/>
          <a:p>
            <a:r>
              <a:rPr lang="zh-CN" altLang="en-US"/>
              <a:t>上传</a:t>
            </a:r>
          </a:p>
        </p:txBody>
      </p:sp>
      <p:sp>
        <p:nvSpPr>
          <p:cNvPr id="389" name="圆柱体 388">
            <a:extLst>
              <a:ext uri="{FF2B5EF4-FFF2-40B4-BE49-F238E27FC236}">
                <a16:creationId xmlns:a16="http://schemas.microsoft.com/office/drawing/2014/main" id="{034337F3-31E0-5394-CC11-615E02DED816}"/>
              </a:ext>
            </a:extLst>
          </p:cNvPr>
          <p:cNvSpPr/>
          <p:nvPr/>
        </p:nvSpPr>
        <p:spPr>
          <a:xfrm>
            <a:off x="1147570" y="6648825"/>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90" name="圆柱体 389">
            <a:extLst>
              <a:ext uri="{FF2B5EF4-FFF2-40B4-BE49-F238E27FC236}">
                <a16:creationId xmlns:a16="http://schemas.microsoft.com/office/drawing/2014/main" id="{746278A9-93E1-D1C2-7A03-F09427F55A88}"/>
              </a:ext>
            </a:extLst>
          </p:cNvPr>
          <p:cNvSpPr/>
          <p:nvPr/>
        </p:nvSpPr>
        <p:spPr>
          <a:xfrm>
            <a:off x="1147571" y="6507932"/>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91" name="圆柱体 390">
            <a:extLst>
              <a:ext uri="{FF2B5EF4-FFF2-40B4-BE49-F238E27FC236}">
                <a16:creationId xmlns:a16="http://schemas.microsoft.com/office/drawing/2014/main" id="{ACAE23A2-B1C4-65CC-1A9A-84B49417E129}"/>
              </a:ext>
            </a:extLst>
          </p:cNvPr>
          <p:cNvSpPr/>
          <p:nvPr/>
        </p:nvSpPr>
        <p:spPr>
          <a:xfrm>
            <a:off x="1147571" y="636923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92" name="圆柱体 391">
            <a:extLst>
              <a:ext uri="{FF2B5EF4-FFF2-40B4-BE49-F238E27FC236}">
                <a16:creationId xmlns:a16="http://schemas.microsoft.com/office/drawing/2014/main" id="{02FC2FDE-FB7B-8991-9D5F-7150A6813AA1}"/>
              </a:ext>
            </a:extLst>
          </p:cNvPr>
          <p:cNvSpPr/>
          <p:nvPr/>
        </p:nvSpPr>
        <p:spPr>
          <a:xfrm>
            <a:off x="1147572" y="621730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94" name="文本框 393">
            <a:extLst>
              <a:ext uri="{FF2B5EF4-FFF2-40B4-BE49-F238E27FC236}">
                <a16:creationId xmlns:a16="http://schemas.microsoft.com/office/drawing/2014/main" id="{B926FEF7-2AC6-6C0C-3216-E33677BF479E}"/>
              </a:ext>
            </a:extLst>
          </p:cNvPr>
          <p:cNvSpPr txBox="1"/>
          <p:nvPr/>
        </p:nvSpPr>
        <p:spPr>
          <a:xfrm>
            <a:off x="472141" y="6433381"/>
            <a:ext cx="725414" cy="215444"/>
          </a:xfrm>
          <a:prstGeom prst="rect">
            <a:avLst/>
          </a:prstGeom>
          <a:noFill/>
        </p:spPr>
        <p:txBody>
          <a:bodyPr wrap="square" rtlCol="0">
            <a:spAutoFit/>
          </a:bodyPr>
          <a:lstStyle/>
          <a:p>
            <a:r>
              <a:rPr lang="en-US" altLang="zh-CN" sz="800"/>
              <a:t>CPU </a:t>
            </a:r>
            <a:r>
              <a:rPr lang="zh-CN" altLang="en-US" sz="800"/>
              <a:t>经验池</a:t>
            </a:r>
          </a:p>
        </p:txBody>
      </p:sp>
      <p:cxnSp>
        <p:nvCxnSpPr>
          <p:cNvPr id="2" name="直接箭头连接符 1">
            <a:extLst>
              <a:ext uri="{FF2B5EF4-FFF2-40B4-BE49-F238E27FC236}">
                <a16:creationId xmlns:a16="http://schemas.microsoft.com/office/drawing/2014/main" id="{A6C651BB-EC01-CEEB-4B86-44DA7DDE8F06}"/>
              </a:ext>
            </a:extLst>
          </p:cNvPr>
          <p:cNvCxnSpPr>
            <a:cxnSpLocks/>
          </p:cNvCxnSpPr>
          <p:nvPr/>
        </p:nvCxnSpPr>
        <p:spPr>
          <a:xfrm>
            <a:off x="285750" y="4236510"/>
            <a:ext cx="829733" cy="0"/>
          </a:xfrm>
          <a:prstGeom prst="straightConnector1">
            <a:avLst/>
          </a:prstGeom>
          <a:ln w="25400">
            <a:prstDash val="lgDash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3067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矩形 162">
            <a:extLst>
              <a:ext uri="{FF2B5EF4-FFF2-40B4-BE49-F238E27FC236}">
                <a16:creationId xmlns:a16="http://schemas.microsoft.com/office/drawing/2014/main" id="{58063CB2-5358-1B83-36CB-AE2EF8B03C3E}"/>
              </a:ext>
            </a:extLst>
          </p:cNvPr>
          <p:cNvSpPr/>
          <p:nvPr/>
        </p:nvSpPr>
        <p:spPr>
          <a:xfrm>
            <a:off x="993031" y="812819"/>
            <a:ext cx="8505984" cy="453389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E103809D-FD71-5344-F75A-A791D39B96B6}"/>
              </a:ext>
            </a:extLst>
          </p:cNvPr>
          <p:cNvSpPr/>
          <p:nvPr/>
        </p:nvSpPr>
        <p:spPr>
          <a:xfrm>
            <a:off x="1323975" y="1233039"/>
            <a:ext cx="7943850" cy="13465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altLang="zh-CN"/>
              <a:t>CPU</a:t>
            </a:r>
            <a:endParaRPr lang="zh-CN" altLang="en-US"/>
          </a:p>
        </p:txBody>
      </p:sp>
      <p:sp>
        <p:nvSpPr>
          <p:cNvPr id="4" name="文本框 3">
            <a:extLst>
              <a:ext uri="{FF2B5EF4-FFF2-40B4-BE49-F238E27FC236}">
                <a16:creationId xmlns:a16="http://schemas.microsoft.com/office/drawing/2014/main" id="{C5575D3D-40B7-B300-B22D-F14C6CE76A52}"/>
              </a:ext>
            </a:extLst>
          </p:cNvPr>
          <p:cNvSpPr txBox="1"/>
          <p:nvPr/>
        </p:nvSpPr>
        <p:spPr>
          <a:xfrm>
            <a:off x="129913" y="100213"/>
            <a:ext cx="2959874" cy="707886"/>
          </a:xfrm>
          <a:prstGeom prst="rect">
            <a:avLst/>
          </a:prstGeom>
          <a:noFill/>
        </p:spPr>
        <p:txBody>
          <a:bodyPr wrap="square" rtlCol="0">
            <a:spAutoFit/>
          </a:bodyPr>
          <a:lstStyle/>
          <a:p>
            <a:r>
              <a:rPr lang="zh-CN" altLang="en-US" sz="4000"/>
              <a:t>整体框架</a:t>
            </a:r>
          </a:p>
        </p:txBody>
      </p:sp>
      <p:sp>
        <p:nvSpPr>
          <p:cNvPr id="6" name="矩形 5">
            <a:extLst>
              <a:ext uri="{FF2B5EF4-FFF2-40B4-BE49-F238E27FC236}">
                <a16:creationId xmlns:a16="http://schemas.microsoft.com/office/drawing/2014/main" id="{EA5E8906-7E55-3311-844C-061A75DFAEE3}"/>
              </a:ext>
            </a:extLst>
          </p:cNvPr>
          <p:cNvSpPr/>
          <p:nvPr/>
        </p:nvSpPr>
        <p:spPr>
          <a:xfrm>
            <a:off x="1323975" y="2900363"/>
            <a:ext cx="7943850" cy="5286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a:t>配置</a:t>
            </a:r>
            <a:r>
              <a:rPr lang="en-US" altLang="zh-CN"/>
              <a:t>API</a:t>
            </a:r>
            <a:endParaRPr lang="zh-CN" altLang="en-US"/>
          </a:p>
        </p:txBody>
      </p:sp>
      <p:sp>
        <p:nvSpPr>
          <p:cNvPr id="7" name="矩形 6">
            <a:extLst>
              <a:ext uri="{FF2B5EF4-FFF2-40B4-BE49-F238E27FC236}">
                <a16:creationId xmlns:a16="http://schemas.microsoft.com/office/drawing/2014/main" id="{2663EB6D-8D1A-90E4-7739-7BE74B1F2974}"/>
              </a:ext>
            </a:extLst>
          </p:cNvPr>
          <p:cNvSpPr/>
          <p:nvPr/>
        </p:nvSpPr>
        <p:spPr>
          <a:xfrm>
            <a:off x="5307995" y="3700036"/>
            <a:ext cx="3959830" cy="1421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8" name="矩形: 圆角 7">
            <a:extLst>
              <a:ext uri="{FF2B5EF4-FFF2-40B4-BE49-F238E27FC236}">
                <a16:creationId xmlns:a16="http://schemas.microsoft.com/office/drawing/2014/main" id="{1FFB42F2-D699-2889-3735-87127B03B9CD}"/>
              </a:ext>
            </a:extLst>
          </p:cNvPr>
          <p:cNvSpPr/>
          <p:nvPr/>
        </p:nvSpPr>
        <p:spPr>
          <a:xfrm>
            <a:off x="7991474" y="4150562"/>
            <a:ext cx="1190625" cy="82391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a:t>调度器</a:t>
            </a:r>
          </a:p>
        </p:txBody>
      </p:sp>
      <p:cxnSp>
        <p:nvCxnSpPr>
          <p:cNvPr id="10" name="直接箭头连接符 9">
            <a:extLst>
              <a:ext uri="{FF2B5EF4-FFF2-40B4-BE49-F238E27FC236}">
                <a16:creationId xmlns:a16="http://schemas.microsoft.com/office/drawing/2014/main" id="{53940A63-6A09-E874-0111-E4DC2CEDA33D}"/>
              </a:ext>
            </a:extLst>
          </p:cNvPr>
          <p:cNvCxnSpPr/>
          <p:nvPr/>
        </p:nvCxnSpPr>
        <p:spPr>
          <a:xfrm flipH="1">
            <a:off x="9182099" y="4533900"/>
            <a:ext cx="1104900" cy="0"/>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AFD9C291-2770-4B3F-54B5-FC7E6D7D6C4B}"/>
              </a:ext>
            </a:extLst>
          </p:cNvPr>
          <p:cNvSpPr txBox="1"/>
          <p:nvPr/>
        </p:nvSpPr>
        <p:spPr>
          <a:xfrm>
            <a:off x="9651444" y="4145518"/>
            <a:ext cx="1114425" cy="369332"/>
          </a:xfrm>
          <a:prstGeom prst="rect">
            <a:avLst/>
          </a:prstGeom>
          <a:noFill/>
        </p:spPr>
        <p:txBody>
          <a:bodyPr wrap="square" rtlCol="0">
            <a:spAutoFit/>
          </a:bodyPr>
          <a:lstStyle/>
          <a:p>
            <a:r>
              <a:rPr lang="en-US" altLang="zh-CN"/>
              <a:t>PORT_k</a:t>
            </a:r>
            <a:endParaRPr lang="zh-CN" altLang="en-US"/>
          </a:p>
        </p:txBody>
      </p:sp>
      <p:sp>
        <p:nvSpPr>
          <p:cNvPr id="15" name="矩形: 圆角 14">
            <a:extLst>
              <a:ext uri="{FF2B5EF4-FFF2-40B4-BE49-F238E27FC236}">
                <a16:creationId xmlns:a16="http://schemas.microsoft.com/office/drawing/2014/main" id="{E4CF2025-E690-14B6-2B7B-5B69B5BFC70A}"/>
              </a:ext>
            </a:extLst>
          </p:cNvPr>
          <p:cNvSpPr/>
          <p:nvPr/>
        </p:nvSpPr>
        <p:spPr>
          <a:xfrm>
            <a:off x="6763455" y="3777949"/>
            <a:ext cx="957262"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800"/>
              <a:t>比较器</a:t>
            </a:r>
          </a:p>
        </p:txBody>
      </p:sp>
      <p:sp>
        <p:nvSpPr>
          <p:cNvPr id="18" name="圆柱体 17">
            <a:extLst>
              <a:ext uri="{FF2B5EF4-FFF2-40B4-BE49-F238E27FC236}">
                <a16:creationId xmlns:a16="http://schemas.microsoft.com/office/drawing/2014/main" id="{5F9C176C-95C6-DD9C-2DC6-F1120E7696ED}"/>
              </a:ext>
            </a:extLst>
          </p:cNvPr>
          <p:cNvSpPr/>
          <p:nvPr/>
        </p:nvSpPr>
        <p:spPr>
          <a:xfrm>
            <a:off x="7255666" y="3952612"/>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9" name="圆柱体 18">
            <a:extLst>
              <a:ext uri="{FF2B5EF4-FFF2-40B4-BE49-F238E27FC236}">
                <a16:creationId xmlns:a16="http://schemas.microsoft.com/office/drawing/2014/main" id="{1E3BE1BE-68AB-B17B-EA9F-8FB590F3110C}"/>
              </a:ext>
            </a:extLst>
          </p:cNvPr>
          <p:cNvSpPr/>
          <p:nvPr/>
        </p:nvSpPr>
        <p:spPr>
          <a:xfrm>
            <a:off x="7255666" y="3902145"/>
            <a:ext cx="264529"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4111EF3A-8E03-F711-360D-22F3B4DDE757}"/>
              </a:ext>
            </a:extLst>
          </p:cNvPr>
          <p:cNvSpPr txBox="1"/>
          <p:nvPr/>
        </p:nvSpPr>
        <p:spPr>
          <a:xfrm>
            <a:off x="7210424" y="3700037"/>
            <a:ext cx="386350" cy="215444"/>
          </a:xfrm>
          <a:prstGeom prst="rect">
            <a:avLst/>
          </a:prstGeom>
          <a:noFill/>
        </p:spPr>
        <p:txBody>
          <a:bodyPr wrap="square" rtlCol="0">
            <a:spAutoFit/>
          </a:bodyPr>
          <a:lstStyle/>
          <a:p>
            <a:r>
              <a:rPr lang="en-US" altLang="zh-CN" sz="800"/>
              <a:t>WT</a:t>
            </a:r>
            <a:endParaRPr lang="zh-CN" altLang="en-US" sz="800"/>
          </a:p>
        </p:txBody>
      </p:sp>
      <p:sp>
        <p:nvSpPr>
          <p:cNvPr id="21" name="矩形 20">
            <a:extLst>
              <a:ext uri="{FF2B5EF4-FFF2-40B4-BE49-F238E27FC236}">
                <a16:creationId xmlns:a16="http://schemas.microsoft.com/office/drawing/2014/main" id="{9F16EFFC-B351-677B-9983-D326FB0BB3D1}"/>
              </a:ext>
            </a:extLst>
          </p:cNvPr>
          <p:cNvSpPr/>
          <p:nvPr/>
        </p:nvSpPr>
        <p:spPr>
          <a:xfrm>
            <a:off x="5972668" y="4275230"/>
            <a:ext cx="1821913" cy="57053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a:t>优先级队列</a:t>
            </a:r>
          </a:p>
        </p:txBody>
      </p:sp>
      <p:sp>
        <p:nvSpPr>
          <p:cNvPr id="22" name="圆柱体 21">
            <a:extLst>
              <a:ext uri="{FF2B5EF4-FFF2-40B4-BE49-F238E27FC236}">
                <a16:creationId xmlns:a16="http://schemas.microsoft.com/office/drawing/2014/main" id="{EDB7930E-5F94-A10E-BC66-0B7E22B3FA63}"/>
              </a:ext>
            </a:extLst>
          </p:cNvPr>
          <p:cNvSpPr/>
          <p:nvPr/>
        </p:nvSpPr>
        <p:spPr>
          <a:xfrm>
            <a:off x="7255666" y="3862469"/>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AE1FD391-D967-F0F1-31C6-E9EEB2F220EB}"/>
              </a:ext>
            </a:extLst>
          </p:cNvPr>
          <p:cNvSpPr/>
          <p:nvPr/>
        </p:nvSpPr>
        <p:spPr>
          <a:xfrm>
            <a:off x="5921994" y="3777539"/>
            <a:ext cx="740364"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状态收集</a:t>
            </a:r>
          </a:p>
        </p:txBody>
      </p:sp>
      <p:sp>
        <p:nvSpPr>
          <p:cNvPr id="24" name="矩形: 圆角 23">
            <a:extLst>
              <a:ext uri="{FF2B5EF4-FFF2-40B4-BE49-F238E27FC236}">
                <a16:creationId xmlns:a16="http://schemas.microsoft.com/office/drawing/2014/main" id="{DED6B10A-2AF4-DEBC-2394-FB96503B64DF}"/>
              </a:ext>
            </a:extLst>
          </p:cNvPr>
          <p:cNvSpPr/>
          <p:nvPr/>
        </p:nvSpPr>
        <p:spPr>
          <a:xfrm>
            <a:off x="5307994" y="3818237"/>
            <a:ext cx="458104" cy="115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t>经验收集</a:t>
            </a:r>
          </a:p>
        </p:txBody>
      </p:sp>
      <p:cxnSp>
        <p:nvCxnSpPr>
          <p:cNvPr id="26" name="直接箭头连接符 25">
            <a:extLst>
              <a:ext uri="{FF2B5EF4-FFF2-40B4-BE49-F238E27FC236}">
                <a16:creationId xmlns:a16="http://schemas.microsoft.com/office/drawing/2014/main" id="{A18C7C41-87CD-5B7D-FDF4-B43FC117497D}"/>
              </a:ext>
            </a:extLst>
          </p:cNvPr>
          <p:cNvCxnSpPr>
            <a:endCxn id="23" idx="2"/>
          </p:cNvCxnSpPr>
          <p:nvPr/>
        </p:nvCxnSpPr>
        <p:spPr>
          <a:xfrm flipV="1">
            <a:off x="6292176" y="4063992"/>
            <a:ext cx="0" cy="21123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7E8F35BA-3F9F-BE52-41DF-A606B71C5B7C}"/>
              </a:ext>
            </a:extLst>
          </p:cNvPr>
          <p:cNvCxnSpPr>
            <a:cxnSpLocks/>
            <a:stCxn id="23" idx="3"/>
            <a:endCxn id="15" idx="1"/>
          </p:cNvCxnSpPr>
          <p:nvPr/>
        </p:nvCxnSpPr>
        <p:spPr>
          <a:xfrm>
            <a:off x="6662358" y="3920766"/>
            <a:ext cx="101097" cy="41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33" name="连接符: 肘形 32">
            <a:extLst>
              <a:ext uri="{FF2B5EF4-FFF2-40B4-BE49-F238E27FC236}">
                <a16:creationId xmlns:a16="http://schemas.microsoft.com/office/drawing/2014/main" id="{53B7F0FC-E23B-CDC7-B745-8EA618AC8FB7}"/>
              </a:ext>
            </a:extLst>
          </p:cNvPr>
          <p:cNvCxnSpPr>
            <a:cxnSpLocks/>
            <a:stCxn id="15" idx="3"/>
            <a:endCxn id="8" idx="0"/>
          </p:cNvCxnSpPr>
          <p:nvPr/>
        </p:nvCxnSpPr>
        <p:spPr>
          <a:xfrm>
            <a:off x="7720717" y="3921176"/>
            <a:ext cx="866070" cy="229386"/>
          </a:xfrm>
          <a:prstGeom prst="bentConnector2">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74EF266C-5EB9-C857-9E01-65AD0BBB2408}"/>
              </a:ext>
            </a:extLst>
          </p:cNvPr>
          <p:cNvCxnSpPr>
            <a:stCxn id="21" idx="3"/>
            <a:endCxn id="8" idx="1"/>
          </p:cNvCxnSpPr>
          <p:nvPr/>
        </p:nvCxnSpPr>
        <p:spPr>
          <a:xfrm>
            <a:off x="7794581" y="4560500"/>
            <a:ext cx="196893" cy="201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B2A95358-2121-7A8A-ABB4-617E5370FB26}"/>
              </a:ext>
            </a:extLst>
          </p:cNvPr>
          <p:cNvCxnSpPr>
            <a:cxnSpLocks/>
            <a:stCxn id="23" idx="1"/>
          </p:cNvCxnSpPr>
          <p:nvPr/>
        </p:nvCxnSpPr>
        <p:spPr>
          <a:xfrm flipH="1">
            <a:off x="5766098" y="3920766"/>
            <a:ext cx="155896"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44" name="直接箭头连接符 43">
            <a:extLst>
              <a:ext uri="{FF2B5EF4-FFF2-40B4-BE49-F238E27FC236}">
                <a16:creationId xmlns:a16="http://schemas.microsoft.com/office/drawing/2014/main" id="{8D48699F-B333-C41F-49AD-95F142DDFF2B}"/>
              </a:ext>
            </a:extLst>
          </p:cNvPr>
          <p:cNvCxnSpPr>
            <a:cxnSpLocks/>
          </p:cNvCxnSpPr>
          <p:nvPr/>
        </p:nvCxnSpPr>
        <p:spPr>
          <a:xfrm flipH="1">
            <a:off x="5766098" y="4903400"/>
            <a:ext cx="2247440"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65" name="圆柱体 64">
            <a:extLst>
              <a:ext uri="{FF2B5EF4-FFF2-40B4-BE49-F238E27FC236}">
                <a16:creationId xmlns:a16="http://schemas.microsoft.com/office/drawing/2014/main" id="{2504358F-A2B5-2AD6-E110-702CB178912C}"/>
              </a:ext>
            </a:extLst>
          </p:cNvPr>
          <p:cNvSpPr/>
          <p:nvPr/>
        </p:nvSpPr>
        <p:spPr>
          <a:xfrm>
            <a:off x="5218374" y="216784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6" name="圆柱体 65">
            <a:extLst>
              <a:ext uri="{FF2B5EF4-FFF2-40B4-BE49-F238E27FC236}">
                <a16:creationId xmlns:a16="http://schemas.microsoft.com/office/drawing/2014/main" id="{B6D67E61-279D-C1D7-72C7-CC9D4893F94F}"/>
              </a:ext>
            </a:extLst>
          </p:cNvPr>
          <p:cNvSpPr/>
          <p:nvPr/>
        </p:nvSpPr>
        <p:spPr>
          <a:xfrm>
            <a:off x="5218374" y="2033523"/>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7" name="圆柱体 66">
            <a:extLst>
              <a:ext uri="{FF2B5EF4-FFF2-40B4-BE49-F238E27FC236}">
                <a16:creationId xmlns:a16="http://schemas.microsoft.com/office/drawing/2014/main" id="{8C8AF030-17FE-3DF0-38FC-1E8CABE5E1CA}"/>
              </a:ext>
            </a:extLst>
          </p:cNvPr>
          <p:cNvSpPr/>
          <p:nvPr/>
        </p:nvSpPr>
        <p:spPr>
          <a:xfrm>
            <a:off x="5218374" y="189482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8" name="圆柱体 67">
            <a:extLst>
              <a:ext uri="{FF2B5EF4-FFF2-40B4-BE49-F238E27FC236}">
                <a16:creationId xmlns:a16="http://schemas.microsoft.com/office/drawing/2014/main" id="{600058AC-23E4-B28C-BFAB-CB010337AFF1}"/>
              </a:ext>
            </a:extLst>
          </p:cNvPr>
          <p:cNvSpPr/>
          <p:nvPr/>
        </p:nvSpPr>
        <p:spPr>
          <a:xfrm>
            <a:off x="5218375" y="1742900"/>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2" name="文本框 71">
            <a:extLst>
              <a:ext uri="{FF2B5EF4-FFF2-40B4-BE49-F238E27FC236}">
                <a16:creationId xmlns:a16="http://schemas.microsoft.com/office/drawing/2014/main" id="{0D60ED86-BF4D-9DBF-F9B8-248F6BDC8ADD}"/>
              </a:ext>
            </a:extLst>
          </p:cNvPr>
          <p:cNvSpPr txBox="1"/>
          <p:nvPr/>
        </p:nvSpPr>
        <p:spPr>
          <a:xfrm>
            <a:off x="5117760" y="1549382"/>
            <a:ext cx="877626" cy="215444"/>
          </a:xfrm>
          <a:prstGeom prst="rect">
            <a:avLst/>
          </a:prstGeom>
          <a:noFill/>
        </p:spPr>
        <p:txBody>
          <a:bodyPr wrap="square" rtlCol="0">
            <a:spAutoFit/>
          </a:bodyPr>
          <a:lstStyle/>
          <a:p>
            <a:r>
              <a:rPr lang="en-US" altLang="zh-CN" sz="800"/>
              <a:t>PORT_n</a:t>
            </a:r>
            <a:r>
              <a:rPr lang="zh-CN" altLang="en-US" sz="800"/>
              <a:t>经验池</a:t>
            </a:r>
          </a:p>
        </p:txBody>
      </p:sp>
      <p:sp>
        <p:nvSpPr>
          <p:cNvPr id="73" name="圆柱体 72">
            <a:extLst>
              <a:ext uri="{FF2B5EF4-FFF2-40B4-BE49-F238E27FC236}">
                <a16:creationId xmlns:a16="http://schemas.microsoft.com/office/drawing/2014/main" id="{48751C19-9600-721F-7CBA-89469B359BB5}"/>
              </a:ext>
            </a:extLst>
          </p:cNvPr>
          <p:cNvSpPr/>
          <p:nvPr/>
        </p:nvSpPr>
        <p:spPr>
          <a:xfrm>
            <a:off x="3829321" y="215351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4" name="圆柱体 73">
            <a:extLst>
              <a:ext uri="{FF2B5EF4-FFF2-40B4-BE49-F238E27FC236}">
                <a16:creationId xmlns:a16="http://schemas.microsoft.com/office/drawing/2014/main" id="{AC568654-C03F-EC5B-9E9F-D69A62359DC5}"/>
              </a:ext>
            </a:extLst>
          </p:cNvPr>
          <p:cNvSpPr/>
          <p:nvPr/>
        </p:nvSpPr>
        <p:spPr>
          <a:xfrm>
            <a:off x="3829321" y="201920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5" name="圆柱体 74">
            <a:extLst>
              <a:ext uri="{FF2B5EF4-FFF2-40B4-BE49-F238E27FC236}">
                <a16:creationId xmlns:a16="http://schemas.microsoft.com/office/drawing/2014/main" id="{348B612A-61A7-DCA9-EF54-EE2B61E778C9}"/>
              </a:ext>
            </a:extLst>
          </p:cNvPr>
          <p:cNvSpPr/>
          <p:nvPr/>
        </p:nvSpPr>
        <p:spPr>
          <a:xfrm>
            <a:off x="3829321" y="188050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6" name="圆柱体 75">
            <a:extLst>
              <a:ext uri="{FF2B5EF4-FFF2-40B4-BE49-F238E27FC236}">
                <a16:creationId xmlns:a16="http://schemas.microsoft.com/office/drawing/2014/main" id="{B657E0AD-35E0-3147-E441-3184BBC37D28}"/>
              </a:ext>
            </a:extLst>
          </p:cNvPr>
          <p:cNvSpPr/>
          <p:nvPr/>
        </p:nvSpPr>
        <p:spPr>
          <a:xfrm>
            <a:off x="3829322" y="172857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7" name="文本框 76">
            <a:extLst>
              <a:ext uri="{FF2B5EF4-FFF2-40B4-BE49-F238E27FC236}">
                <a16:creationId xmlns:a16="http://schemas.microsoft.com/office/drawing/2014/main" id="{462CF5A2-0E6E-DFF0-1D7C-1E3323E3944B}"/>
              </a:ext>
            </a:extLst>
          </p:cNvPr>
          <p:cNvSpPr txBox="1"/>
          <p:nvPr/>
        </p:nvSpPr>
        <p:spPr>
          <a:xfrm>
            <a:off x="3728707" y="1535060"/>
            <a:ext cx="877626" cy="215444"/>
          </a:xfrm>
          <a:prstGeom prst="rect">
            <a:avLst/>
          </a:prstGeom>
          <a:noFill/>
        </p:spPr>
        <p:txBody>
          <a:bodyPr wrap="square" rtlCol="0">
            <a:spAutoFit/>
          </a:bodyPr>
          <a:lstStyle/>
          <a:p>
            <a:r>
              <a:rPr lang="en-US" altLang="zh-CN" sz="800"/>
              <a:t>PORT_k</a:t>
            </a:r>
            <a:r>
              <a:rPr lang="zh-CN" altLang="en-US" sz="800"/>
              <a:t>经验池</a:t>
            </a:r>
          </a:p>
        </p:txBody>
      </p:sp>
      <p:sp>
        <p:nvSpPr>
          <p:cNvPr id="78" name="圆柱体 77">
            <a:extLst>
              <a:ext uri="{FF2B5EF4-FFF2-40B4-BE49-F238E27FC236}">
                <a16:creationId xmlns:a16="http://schemas.microsoft.com/office/drawing/2014/main" id="{88DEEB10-CEE0-57C9-0FF6-C5E73F08FFC1}"/>
              </a:ext>
            </a:extLst>
          </p:cNvPr>
          <p:cNvSpPr/>
          <p:nvPr/>
        </p:nvSpPr>
        <p:spPr>
          <a:xfrm>
            <a:off x="2631915" y="215351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9" name="圆柱体 78">
            <a:extLst>
              <a:ext uri="{FF2B5EF4-FFF2-40B4-BE49-F238E27FC236}">
                <a16:creationId xmlns:a16="http://schemas.microsoft.com/office/drawing/2014/main" id="{6AD0F08E-2F71-E44A-5BCE-BEF422BE361B}"/>
              </a:ext>
            </a:extLst>
          </p:cNvPr>
          <p:cNvSpPr/>
          <p:nvPr/>
        </p:nvSpPr>
        <p:spPr>
          <a:xfrm>
            <a:off x="2631915" y="201920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0" name="圆柱体 79">
            <a:extLst>
              <a:ext uri="{FF2B5EF4-FFF2-40B4-BE49-F238E27FC236}">
                <a16:creationId xmlns:a16="http://schemas.microsoft.com/office/drawing/2014/main" id="{871AA065-B0B0-FB8C-06C9-B89A838F8460}"/>
              </a:ext>
            </a:extLst>
          </p:cNvPr>
          <p:cNvSpPr/>
          <p:nvPr/>
        </p:nvSpPr>
        <p:spPr>
          <a:xfrm>
            <a:off x="2631915" y="188050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1" name="圆柱体 80">
            <a:extLst>
              <a:ext uri="{FF2B5EF4-FFF2-40B4-BE49-F238E27FC236}">
                <a16:creationId xmlns:a16="http://schemas.microsoft.com/office/drawing/2014/main" id="{74374452-FC88-134F-CF37-A5F99B0196FD}"/>
              </a:ext>
            </a:extLst>
          </p:cNvPr>
          <p:cNvSpPr/>
          <p:nvPr/>
        </p:nvSpPr>
        <p:spPr>
          <a:xfrm>
            <a:off x="2631916" y="172857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id="{D86EF816-758D-7B53-FE3E-E80A02C9B9B9}"/>
              </a:ext>
            </a:extLst>
          </p:cNvPr>
          <p:cNvSpPr txBox="1"/>
          <p:nvPr/>
        </p:nvSpPr>
        <p:spPr>
          <a:xfrm>
            <a:off x="2531301" y="1535060"/>
            <a:ext cx="877626" cy="215444"/>
          </a:xfrm>
          <a:prstGeom prst="rect">
            <a:avLst/>
          </a:prstGeom>
          <a:noFill/>
        </p:spPr>
        <p:txBody>
          <a:bodyPr wrap="square" rtlCol="0">
            <a:spAutoFit/>
          </a:bodyPr>
          <a:lstStyle/>
          <a:p>
            <a:r>
              <a:rPr lang="en-US" altLang="zh-CN" sz="800"/>
              <a:t>PORT_2</a:t>
            </a:r>
            <a:r>
              <a:rPr lang="zh-CN" altLang="en-US" sz="800"/>
              <a:t>经验池</a:t>
            </a:r>
          </a:p>
        </p:txBody>
      </p:sp>
      <p:sp>
        <p:nvSpPr>
          <p:cNvPr id="83" name="矩形: 圆角 82">
            <a:extLst>
              <a:ext uri="{FF2B5EF4-FFF2-40B4-BE49-F238E27FC236}">
                <a16:creationId xmlns:a16="http://schemas.microsoft.com/office/drawing/2014/main" id="{7EE08C44-16FD-9C95-C1E3-38C67591873A}"/>
              </a:ext>
            </a:extLst>
          </p:cNvPr>
          <p:cNvSpPr/>
          <p:nvPr/>
        </p:nvSpPr>
        <p:spPr>
          <a:xfrm>
            <a:off x="6991701" y="1320800"/>
            <a:ext cx="1687892" cy="52799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a:t>WITTLE INDEX</a:t>
            </a:r>
            <a:r>
              <a:rPr lang="zh-CN" altLang="en-US"/>
              <a:t>计算模块</a:t>
            </a:r>
          </a:p>
        </p:txBody>
      </p:sp>
      <p:sp>
        <p:nvSpPr>
          <p:cNvPr id="84" name="圆柱体 83">
            <a:extLst>
              <a:ext uri="{FF2B5EF4-FFF2-40B4-BE49-F238E27FC236}">
                <a16:creationId xmlns:a16="http://schemas.microsoft.com/office/drawing/2014/main" id="{67443489-0B69-1154-D5E8-CBC84D212C84}"/>
              </a:ext>
            </a:extLst>
          </p:cNvPr>
          <p:cNvSpPr/>
          <p:nvPr/>
        </p:nvSpPr>
        <p:spPr>
          <a:xfrm>
            <a:off x="1710464" y="215102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5" name="圆柱体 84">
            <a:extLst>
              <a:ext uri="{FF2B5EF4-FFF2-40B4-BE49-F238E27FC236}">
                <a16:creationId xmlns:a16="http://schemas.microsoft.com/office/drawing/2014/main" id="{FD4CE2E1-2D2F-D2FB-CB13-7A3FDCE262E9}"/>
              </a:ext>
            </a:extLst>
          </p:cNvPr>
          <p:cNvSpPr/>
          <p:nvPr/>
        </p:nvSpPr>
        <p:spPr>
          <a:xfrm>
            <a:off x="1710464" y="2016710"/>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6" name="圆柱体 85">
            <a:extLst>
              <a:ext uri="{FF2B5EF4-FFF2-40B4-BE49-F238E27FC236}">
                <a16:creationId xmlns:a16="http://schemas.microsoft.com/office/drawing/2014/main" id="{0AA28A97-9A2E-EED5-5FB6-2E53225C899A}"/>
              </a:ext>
            </a:extLst>
          </p:cNvPr>
          <p:cNvSpPr/>
          <p:nvPr/>
        </p:nvSpPr>
        <p:spPr>
          <a:xfrm>
            <a:off x="1710464" y="1878016"/>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7" name="圆柱体 86">
            <a:extLst>
              <a:ext uri="{FF2B5EF4-FFF2-40B4-BE49-F238E27FC236}">
                <a16:creationId xmlns:a16="http://schemas.microsoft.com/office/drawing/2014/main" id="{2AFE2D45-1DBF-D542-FA88-2BE7EB98E879}"/>
              </a:ext>
            </a:extLst>
          </p:cNvPr>
          <p:cNvSpPr/>
          <p:nvPr/>
        </p:nvSpPr>
        <p:spPr>
          <a:xfrm>
            <a:off x="1710465" y="172608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8" name="文本框 87">
            <a:extLst>
              <a:ext uri="{FF2B5EF4-FFF2-40B4-BE49-F238E27FC236}">
                <a16:creationId xmlns:a16="http://schemas.microsoft.com/office/drawing/2014/main" id="{492186F3-E006-E8EC-4A21-5C569D0CD41B}"/>
              </a:ext>
            </a:extLst>
          </p:cNvPr>
          <p:cNvSpPr txBox="1"/>
          <p:nvPr/>
        </p:nvSpPr>
        <p:spPr>
          <a:xfrm>
            <a:off x="1609850" y="1532569"/>
            <a:ext cx="877626" cy="215444"/>
          </a:xfrm>
          <a:prstGeom prst="rect">
            <a:avLst/>
          </a:prstGeom>
          <a:noFill/>
        </p:spPr>
        <p:txBody>
          <a:bodyPr wrap="square" rtlCol="0">
            <a:spAutoFit/>
          </a:bodyPr>
          <a:lstStyle/>
          <a:p>
            <a:r>
              <a:rPr lang="en-US" altLang="zh-CN" sz="800"/>
              <a:t>PORT_1</a:t>
            </a:r>
            <a:r>
              <a:rPr lang="zh-CN" altLang="en-US" sz="800"/>
              <a:t>经验池</a:t>
            </a:r>
          </a:p>
        </p:txBody>
      </p:sp>
      <p:sp>
        <p:nvSpPr>
          <p:cNvPr id="92" name="文本框 91">
            <a:extLst>
              <a:ext uri="{FF2B5EF4-FFF2-40B4-BE49-F238E27FC236}">
                <a16:creationId xmlns:a16="http://schemas.microsoft.com/office/drawing/2014/main" id="{6E032D4C-3888-773B-F6C0-B90EFB0CA2F9}"/>
              </a:ext>
            </a:extLst>
          </p:cNvPr>
          <p:cNvSpPr txBox="1"/>
          <p:nvPr/>
        </p:nvSpPr>
        <p:spPr>
          <a:xfrm>
            <a:off x="3360135" y="1742900"/>
            <a:ext cx="763560" cy="523220"/>
          </a:xfrm>
          <a:prstGeom prst="rect">
            <a:avLst/>
          </a:prstGeom>
          <a:noFill/>
        </p:spPr>
        <p:txBody>
          <a:bodyPr wrap="square" rtlCol="0">
            <a:spAutoFit/>
          </a:bodyPr>
          <a:lstStyle/>
          <a:p>
            <a:r>
              <a:rPr lang="en-US" altLang="zh-CN" sz="2800"/>
              <a:t>…</a:t>
            </a:r>
            <a:endParaRPr lang="zh-CN" altLang="en-US" sz="2800"/>
          </a:p>
        </p:txBody>
      </p:sp>
      <p:sp>
        <p:nvSpPr>
          <p:cNvPr id="93" name="文本框 92">
            <a:extLst>
              <a:ext uri="{FF2B5EF4-FFF2-40B4-BE49-F238E27FC236}">
                <a16:creationId xmlns:a16="http://schemas.microsoft.com/office/drawing/2014/main" id="{8DFF0F59-9A87-9442-87C0-D09AE13296F0}"/>
              </a:ext>
            </a:extLst>
          </p:cNvPr>
          <p:cNvSpPr txBox="1"/>
          <p:nvPr/>
        </p:nvSpPr>
        <p:spPr>
          <a:xfrm>
            <a:off x="4592881" y="1768129"/>
            <a:ext cx="763560" cy="523220"/>
          </a:xfrm>
          <a:prstGeom prst="rect">
            <a:avLst/>
          </a:prstGeom>
          <a:noFill/>
        </p:spPr>
        <p:txBody>
          <a:bodyPr wrap="square" rtlCol="0">
            <a:spAutoFit/>
          </a:bodyPr>
          <a:lstStyle/>
          <a:p>
            <a:r>
              <a:rPr lang="en-US" altLang="zh-CN" sz="2800"/>
              <a:t>…</a:t>
            </a:r>
            <a:endParaRPr lang="zh-CN" altLang="en-US" sz="2800"/>
          </a:p>
        </p:txBody>
      </p:sp>
      <p:cxnSp>
        <p:nvCxnSpPr>
          <p:cNvPr id="95" name="连接符: 肘形 94">
            <a:extLst>
              <a:ext uri="{FF2B5EF4-FFF2-40B4-BE49-F238E27FC236}">
                <a16:creationId xmlns:a16="http://schemas.microsoft.com/office/drawing/2014/main" id="{3E957C28-D58B-143B-8635-694D56AA401E}"/>
              </a:ext>
            </a:extLst>
          </p:cNvPr>
          <p:cNvCxnSpPr>
            <a:stCxn id="24" idx="0"/>
          </p:cNvCxnSpPr>
          <p:nvPr/>
        </p:nvCxnSpPr>
        <p:spPr>
          <a:xfrm rot="16200000" flipV="1">
            <a:off x="4116882" y="2398072"/>
            <a:ext cx="1459896" cy="1380433"/>
          </a:xfrm>
          <a:prstGeom prst="bentConnector3">
            <a:avLst>
              <a:gd name="adj1" fmla="val 89146"/>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97" name="矩形: 圆角 96">
            <a:extLst>
              <a:ext uri="{FF2B5EF4-FFF2-40B4-BE49-F238E27FC236}">
                <a16:creationId xmlns:a16="http://schemas.microsoft.com/office/drawing/2014/main" id="{86907A52-2985-D465-8DD5-EECDAEC83A26}"/>
              </a:ext>
            </a:extLst>
          </p:cNvPr>
          <p:cNvSpPr/>
          <p:nvPr/>
        </p:nvSpPr>
        <p:spPr>
          <a:xfrm>
            <a:off x="6271173" y="1503701"/>
            <a:ext cx="471279" cy="82577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a:t>数据处理</a:t>
            </a:r>
          </a:p>
        </p:txBody>
      </p:sp>
      <p:sp>
        <p:nvSpPr>
          <p:cNvPr id="98" name="矩形: 圆角 97">
            <a:extLst>
              <a:ext uri="{FF2B5EF4-FFF2-40B4-BE49-F238E27FC236}">
                <a16:creationId xmlns:a16="http://schemas.microsoft.com/office/drawing/2014/main" id="{8917C420-9E57-B2DE-DEAF-D8B07DFC04B0}"/>
              </a:ext>
            </a:extLst>
          </p:cNvPr>
          <p:cNvSpPr/>
          <p:nvPr/>
        </p:nvSpPr>
        <p:spPr>
          <a:xfrm>
            <a:off x="7171366" y="2101539"/>
            <a:ext cx="1328561" cy="3587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a:t>WT</a:t>
            </a:r>
            <a:r>
              <a:rPr lang="zh-CN" altLang="en-US" sz="1200"/>
              <a:t>下发配置</a:t>
            </a:r>
          </a:p>
        </p:txBody>
      </p:sp>
      <p:sp>
        <p:nvSpPr>
          <p:cNvPr id="99" name="矩形 98">
            <a:extLst>
              <a:ext uri="{FF2B5EF4-FFF2-40B4-BE49-F238E27FC236}">
                <a16:creationId xmlns:a16="http://schemas.microsoft.com/office/drawing/2014/main" id="{E0E5A677-0632-F339-8127-06897B357065}"/>
              </a:ext>
            </a:extLst>
          </p:cNvPr>
          <p:cNvSpPr/>
          <p:nvPr/>
        </p:nvSpPr>
        <p:spPr>
          <a:xfrm>
            <a:off x="1286193" y="3700036"/>
            <a:ext cx="3959830" cy="1421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100" name="矩形: 圆角 99">
            <a:extLst>
              <a:ext uri="{FF2B5EF4-FFF2-40B4-BE49-F238E27FC236}">
                <a16:creationId xmlns:a16="http://schemas.microsoft.com/office/drawing/2014/main" id="{F977F03D-C9FD-9737-D86B-56AF6C4A3F23}"/>
              </a:ext>
            </a:extLst>
          </p:cNvPr>
          <p:cNvSpPr/>
          <p:nvPr/>
        </p:nvSpPr>
        <p:spPr>
          <a:xfrm>
            <a:off x="4757462" y="3818237"/>
            <a:ext cx="458104" cy="115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t>经验收集</a:t>
            </a:r>
          </a:p>
        </p:txBody>
      </p:sp>
      <p:sp>
        <p:nvSpPr>
          <p:cNvPr id="101" name="矩形: 圆角 100">
            <a:extLst>
              <a:ext uri="{FF2B5EF4-FFF2-40B4-BE49-F238E27FC236}">
                <a16:creationId xmlns:a16="http://schemas.microsoft.com/office/drawing/2014/main" id="{A356EDEF-4D1B-3459-7E72-E8AA23279E6D}"/>
              </a:ext>
            </a:extLst>
          </p:cNvPr>
          <p:cNvSpPr/>
          <p:nvPr/>
        </p:nvSpPr>
        <p:spPr>
          <a:xfrm>
            <a:off x="1388030" y="4148543"/>
            <a:ext cx="1190625" cy="82391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a:t>调度器</a:t>
            </a:r>
          </a:p>
        </p:txBody>
      </p:sp>
      <p:sp>
        <p:nvSpPr>
          <p:cNvPr id="102" name="矩形 101">
            <a:extLst>
              <a:ext uri="{FF2B5EF4-FFF2-40B4-BE49-F238E27FC236}">
                <a16:creationId xmlns:a16="http://schemas.microsoft.com/office/drawing/2014/main" id="{609D3ADE-CCE9-76EB-59BB-63B4B09007A6}"/>
              </a:ext>
            </a:extLst>
          </p:cNvPr>
          <p:cNvSpPr/>
          <p:nvPr/>
        </p:nvSpPr>
        <p:spPr>
          <a:xfrm>
            <a:off x="2689793" y="4275230"/>
            <a:ext cx="1821913" cy="57053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a:t>优先级队列</a:t>
            </a:r>
          </a:p>
        </p:txBody>
      </p:sp>
      <p:sp>
        <p:nvSpPr>
          <p:cNvPr id="105" name="矩形: 圆角 104">
            <a:extLst>
              <a:ext uri="{FF2B5EF4-FFF2-40B4-BE49-F238E27FC236}">
                <a16:creationId xmlns:a16="http://schemas.microsoft.com/office/drawing/2014/main" id="{E2961569-2B02-F01B-0F53-670FA6577EDA}"/>
              </a:ext>
            </a:extLst>
          </p:cNvPr>
          <p:cNvSpPr/>
          <p:nvPr/>
        </p:nvSpPr>
        <p:spPr>
          <a:xfrm>
            <a:off x="3720609" y="3800481"/>
            <a:ext cx="740364"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状态收集</a:t>
            </a:r>
          </a:p>
        </p:txBody>
      </p:sp>
      <p:sp>
        <p:nvSpPr>
          <p:cNvPr id="106" name="矩形: 圆角 105">
            <a:extLst>
              <a:ext uri="{FF2B5EF4-FFF2-40B4-BE49-F238E27FC236}">
                <a16:creationId xmlns:a16="http://schemas.microsoft.com/office/drawing/2014/main" id="{F459BDA4-DD72-EBF4-9C0F-AAD6AA9FF648}"/>
              </a:ext>
            </a:extLst>
          </p:cNvPr>
          <p:cNvSpPr/>
          <p:nvPr/>
        </p:nvSpPr>
        <p:spPr>
          <a:xfrm>
            <a:off x="2686768" y="3804776"/>
            <a:ext cx="957262"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800"/>
              <a:t>比较器</a:t>
            </a:r>
          </a:p>
        </p:txBody>
      </p:sp>
      <p:sp>
        <p:nvSpPr>
          <p:cNvPr id="107" name="圆柱体 106">
            <a:extLst>
              <a:ext uri="{FF2B5EF4-FFF2-40B4-BE49-F238E27FC236}">
                <a16:creationId xmlns:a16="http://schemas.microsoft.com/office/drawing/2014/main" id="{E6A3FAB6-CFF8-914E-E4CB-0874C5A6689B}"/>
              </a:ext>
            </a:extLst>
          </p:cNvPr>
          <p:cNvSpPr/>
          <p:nvPr/>
        </p:nvSpPr>
        <p:spPr>
          <a:xfrm>
            <a:off x="3178979" y="3979439"/>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8" name="圆柱体 107">
            <a:extLst>
              <a:ext uri="{FF2B5EF4-FFF2-40B4-BE49-F238E27FC236}">
                <a16:creationId xmlns:a16="http://schemas.microsoft.com/office/drawing/2014/main" id="{9E491E9C-1816-67BB-1D38-58AC1E08929A}"/>
              </a:ext>
            </a:extLst>
          </p:cNvPr>
          <p:cNvSpPr/>
          <p:nvPr/>
        </p:nvSpPr>
        <p:spPr>
          <a:xfrm>
            <a:off x="3178979" y="3928972"/>
            <a:ext cx="264529"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9" name="文本框 108">
            <a:extLst>
              <a:ext uri="{FF2B5EF4-FFF2-40B4-BE49-F238E27FC236}">
                <a16:creationId xmlns:a16="http://schemas.microsoft.com/office/drawing/2014/main" id="{6F105EB7-9B4D-C17A-9141-0C07CEE486F0}"/>
              </a:ext>
            </a:extLst>
          </p:cNvPr>
          <p:cNvSpPr txBox="1"/>
          <p:nvPr/>
        </p:nvSpPr>
        <p:spPr>
          <a:xfrm>
            <a:off x="3133737" y="3726864"/>
            <a:ext cx="386350" cy="215444"/>
          </a:xfrm>
          <a:prstGeom prst="rect">
            <a:avLst/>
          </a:prstGeom>
          <a:noFill/>
        </p:spPr>
        <p:txBody>
          <a:bodyPr wrap="square" rtlCol="0">
            <a:spAutoFit/>
          </a:bodyPr>
          <a:lstStyle/>
          <a:p>
            <a:r>
              <a:rPr lang="en-US" altLang="zh-CN" sz="800"/>
              <a:t>WT</a:t>
            </a:r>
            <a:endParaRPr lang="zh-CN" altLang="en-US" sz="800"/>
          </a:p>
        </p:txBody>
      </p:sp>
      <p:sp>
        <p:nvSpPr>
          <p:cNvPr id="110" name="圆柱体 109">
            <a:extLst>
              <a:ext uri="{FF2B5EF4-FFF2-40B4-BE49-F238E27FC236}">
                <a16:creationId xmlns:a16="http://schemas.microsoft.com/office/drawing/2014/main" id="{E23EC3F7-0A51-342E-2C91-0C162EE0C870}"/>
              </a:ext>
            </a:extLst>
          </p:cNvPr>
          <p:cNvSpPr/>
          <p:nvPr/>
        </p:nvSpPr>
        <p:spPr>
          <a:xfrm>
            <a:off x="3178979" y="3889296"/>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112" name="连接符: 肘形 111">
            <a:extLst>
              <a:ext uri="{FF2B5EF4-FFF2-40B4-BE49-F238E27FC236}">
                <a16:creationId xmlns:a16="http://schemas.microsoft.com/office/drawing/2014/main" id="{63792F33-A90E-8A5E-70FC-6CCE561EC26D}"/>
              </a:ext>
            </a:extLst>
          </p:cNvPr>
          <p:cNvCxnSpPr>
            <a:cxnSpLocks/>
            <a:stCxn id="100" idx="0"/>
            <a:endCxn id="78" idx="3"/>
          </p:cNvCxnSpPr>
          <p:nvPr/>
        </p:nvCxnSpPr>
        <p:spPr>
          <a:xfrm rot="16200000" flipV="1">
            <a:off x="3235752" y="2067475"/>
            <a:ext cx="1474218" cy="2027306"/>
          </a:xfrm>
          <a:prstGeom prst="bentConnector3">
            <a:avLst>
              <a:gd name="adj1" fmla="val 88022"/>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6" name="直接箭头连接符 115">
            <a:extLst>
              <a:ext uri="{FF2B5EF4-FFF2-40B4-BE49-F238E27FC236}">
                <a16:creationId xmlns:a16="http://schemas.microsoft.com/office/drawing/2014/main" id="{67CD48E9-09B7-FBDA-1A30-B32EA80A3BB5}"/>
              </a:ext>
            </a:extLst>
          </p:cNvPr>
          <p:cNvCxnSpPr/>
          <p:nvPr/>
        </p:nvCxnSpPr>
        <p:spPr>
          <a:xfrm flipH="1">
            <a:off x="254826" y="4514850"/>
            <a:ext cx="1104900" cy="0"/>
          </a:xfrm>
          <a:prstGeom prst="straightConnector1">
            <a:avLst/>
          </a:prstGeom>
          <a:ln w="69850">
            <a:headEnd type="none"/>
            <a:tailEnd type="triangle"/>
          </a:ln>
        </p:spPr>
        <p:style>
          <a:lnRef idx="1">
            <a:schemeClr val="dk1"/>
          </a:lnRef>
          <a:fillRef idx="0">
            <a:schemeClr val="dk1"/>
          </a:fillRef>
          <a:effectRef idx="0">
            <a:schemeClr val="dk1"/>
          </a:effectRef>
          <a:fontRef idx="minor">
            <a:schemeClr val="tx1"/>
          </a:fontRef>
        </p:style>
      </p:cxnSp>
      <p:sp>
        <p:nvSpPr>
          <p:cNvPr id="117" name="文本框 116">
            <a:extLst>
              <a:ext uri="{FF2B5EF4-FFF2-40B4-BE49-F238E27FC236}">
                <a16:creationId xmlns:a16="http://schemas.microsoft.com/office/drawing/2014/main" id="{2EB05B2E-7317-B677-A24C-93B8AC29C079}"/>
              </a:ext>
            </a:extLst>
          </p:cNvPr>
          <p:cNvSpPr txBox="1"/>
          <p:nvPr/>
        </p:nvSpPr>
        <p:spPr>
          <a:xfrm>
            <a:off x="38731" y="4034573"/>
            <a:ext cx="1114425" cy="369332"/>
          </a:xfrm>
          <a:prstGeom prst="rect">
            <a:avLst/>
          </a:prstGeom>
          <a:noFill/>
        </p:spPr>
        <p:txBody>
          <a:bodyPr wrap="square" rtlCol="0">
            <a:spAutoFit/>
          </a:bodyPr>
          <a:lstStyle/>
          <a:p>
            <a:r>
              <a:rPr lang="en-US" altLang="zh-CN"/>
              <a:t>PORT_2</a:t>
            </a:r>
            <a:endParaRPr lang="zh-CN" altLang="en-US"/>
          </a:p>
        </p:txBody>
      </p:sp>
      <p:cxnSp>
        <p:nvCxnSpPr>
          <p:cNvPr id="118" name="连接符: 肘形 117">
            <a:extLst>
              <a:ext uri="{FF2B5EF4-FFF2-40B4-BE49-F238E27FC236}">
                <a16:creationId xmlns:a16="http://schemas.microsoft.com/office/drawing/2014/main" id="{EC7A7595-2D51-8940-FDA3-118D7B06636C}"/>
              </a:ext>
            </a:extLst>
          </p:cNvPr>
          <p:cNvCxnSpPr>
            <a:cxnSpLocks/>
            <a:stCxn id="106" idx="1"/>
            <a:endCxn id="101" idx="0"/>
          </p:cNvCxnSpPr>
          <p:nvPr/>
        </p:nvCxnSpPr>
        <p:spPr>
          <a:xfrm rot="10800000" flipV="1">
            <a:off x="1983344" y="3948003"/>
            <a:ext cx="703425" cy="200540"/>
          </a:xfrm>
          <a:prstGeom prst="bentConnector2">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1" name="直接箭头连接符 120">
            <a:extLst>
              <a:ext uri="{FF2B5EF4-FFF2-40B4-BE49-F238E27FC236}">
                <a16:creationId xmlns:a16="http://schemas.microsoft.com/office/drawing/2014/main" id="{C7D3B9E3-7606-2A0D-FD08-23DA11DC499B}"/>
              </a:ext>
            </a:extLst>
          </p:cNvPr>
          <p:cNvCxnSpPr>
            <a:cxnSpLocks/>
            <a:stCxn id="102" idx="1"/>
            <a:endCxn id="101" idx="3"/>
          </p:cNvCxnSpPr>
          <p:nvPr/>
        </p:nvCxnSpPr>
        <p:spPr>
          <a:xfrm flipH="1" flipV="1">
            <a:off x="2578655" y="4560499"/>
            <a:ext cx="111138" cy="1"/>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6" name="直接箭头连接符 125">
            <a:extLst>
              <a:ext uri="{FF2B5EF4-FFF2-40B4-BE49-F238E27FC236}">
                <a16:creationId xmlns:a16="http://schemas.microsoft.com/office/drawing/2014/main" id="{3E343886-6F9A-58EB-341D-47100058F425}"/>
              </a:ext>
            </a:extLst>
          </p:cNvPr>
          <p:cNvCxnSpPr/>
          <p:nvPr/>
        </p:nvCxnSpPr>
        <p:spPr>
          <a:xfrm flipV="1">
            <a:off x="4090791" y="4073181"/>
            <a:ext cx="0" cy="21123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7" name="直接箭头连接符 126">
            <a:extLst>
              <a:ext uri="{FF2B5EF4-FFF2-40B4-BE49-F238E27FC236}">
                <a16:creationId xmlns:a16="http://schemas.microsoft.com/office/drawing/2014/main" id="{099ED458-DEC0-E0C3-65F4-61100FAE17C3}"/>
              </a:ext>
            </a:extLst>
          </p:cNvPr>
          <p:cNvCxnSpPr>
            <a:cxnSpLocks/>
            <a:stCxn id="105" idx="1"/>
            <a:endCxn id="106" idx="3"/>
          </p:cNvCxnSpPr>
          <p:nvPr/>
        </p:nvCxnSpPr>
        <p:spPr>
          <a:xfrm flipH="1">
            <a:off x="3644030" y="3943708"/>
            <a:ext cx="76579" cy="4295"/>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30" name="直接箭头连接符 129">
            <a:extLst>
              <a:ext uri="{FF2B5EF4-FFF2-40B4-BE49-F238E27FC236}">
                <a16:creationId xmlns:a16="http://schemas.microsoft.com/office/drawing/2014/main" id="{09FE6913-22A5-3B33-CF32-9A0AB8AC7593}"/>
              </a:ext>
            </a:extLst>
          </p:cNvPr>
          <p:cNvCxnSpPr>
            <a:cxnSpLocks/>
          </p:cNvCxnSpPr>
          <p:nvPr/>
        </p:nvCxnSpPr>
        <p:spPr>
          <a:xfrm>
            <a:off x="4460973" y="3952612"/>
            <a:ext cx="291927"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33" name="直接箭头连接符 132">
            <a:extLst>
              <a:ext uri="{FF2B5EF4-FFF2-40B4-BE49-F238E27FC236}">
                <a16:creationId xmlns:a16="http://schemas.microsoft.com/office/drawing/2014/main" id="{87B3EA4B-B744-CF2A-CDD2-3E32ECC43DE6}"/>
              </a:ext>
            </a:extLst>
          </p:cNvPr>
          <p:cNvCxnSpPr>
            <a:cxnSpLocks/>
          </p:cNvCxnSpPr>
          <p:nvPr/>
        </p:nvCxnSpPr>
        <p:spPr>
          <a:xfrm>
            <a:off x="2555875" y="4903400"/>
            <a:ext cx="2197025"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165" name="矩形 164">
            <a:extLst>
              <a:ext uri="{FF2B5EF4-FFF2-40B4-BE49-F238E27FC236}">
                <a16:creationId xmlns:a16="http://schemas.microsoft.com/office/drawing/2014/main" id="{2F4F822E-8316-91A5-1ADA-D331C6634D45}"/>
              </a:ext>
            </a:extLst>
          </p:cNvPr>
          <p:cNvSpPr/>
          <p:nvPr/>
        </p:nvSpPr>
        <p:spPr>
          <a:xfrm>
            <a:off x="6287155" y="1320800"/>
            <a:ext cx="2392438" cy="1133766"/>
          </a:xfrm>
          <a:prstGeom prst="rect">
            <a:avLst/>
          </a:prstGeom>
          <a:solidFill>
            <a:schemeClr val="bg1">
              <a:alpha val="0"/>
            </a:schemeClr>
          </a:solidFill>
          <a:ln w="635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9" name="连接符: 肘形 138">
            <a:extLst>
              <a:ext uri="{FF2B5EF4-FFF2-40B4-BE49-F238E27FC236}">
                <a16:creationId xmlns:a16="http://schemas.microsoft.com/office/drawing/2014/main" id="{E6E720B4-0A06-AC79-1F47-55E5A1FE4253}"/>
              </a:ext>
            </a:extLst>
          </p:cNvPr>
          <p:cNvCxnSpPr>
            <a:cxnSpLocks/>
            <a:stCxn id="88" idx="0"/>
            <a:endCxn id="97" idx="0"/>
          </p:cNvCxnSpPr>
          <p:nvPr/>
        </p:nvCxnSpPr>
        <p:spPr>
          <a:xfrm rot="5400000" flipH="1" flipV="1">
            <a:off x="4263304" y="-710940"/>
            <a:ext cx="28868" cy="4458150"/>
          </a:xfrm>
          <a:prstGeom prst="bentConnector3">
            <a:avLst>
              <a:gd name="adj1" fmla="val 759900"/>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2" name="直接连接符 141">
            <a:extLst>
              <a:ext uri="{FF2B5EF4-FFF2-40B4-BE49-F238E27FC236}">
                <a16:creationId xmlns:a16="http://schemas.microsoft.com/office/drawing/2014/main" id="{0265C07E-AEA0-7925-F735-4F132969459D}"/>
              </a:ext>
            </a:extLst>
          </p:cNvPr>
          <p:cNvCxnSpPr>
            <a:cxnSpLocks/>
            <a:stCxn id="82" idx="0"/>
          </p:cNvCxnSpPr>
          <p:nvPr/>
        </p:nvCxnSpPr>
        <p:spPr>
          <a:xfrm flipV="1">
            <a:off x="2970114" y="1320800"/>
            <a:ext cx="0" cy="214260"/>
          </a:xfrm>
          <a:prstGeom prst="line">
            <a:avLst/>
          </a:prstGeom>
          <a:ln w="25400">
            <a:solidFill>
              <a:schemeClr val="tx1"/>
            </a:solidFill>
          </a:ln>
        </p:spPr>
        <p:style>
          <a:lnRef idx="1">
            <a:schemeClr val="dk1"/>
          </a:lnRef>
          <a:fillRef idx="0">
            <a:schemeClr val="dk1"/>
          </a:fillRef>
          <a:effectRef idx="0">
            <a:schemeClr val="dk1"/>
          </a:effectRef>
          <a:fontRef idx="minor">
            <a:schemeClr val="tx1"/>
          </a:fontRef>
        </p:style>
      </p:cxnSp>
      <p:cxnSp>
        <p:nvCxnSpPr>
          <p:cNvPr id="144" name="直接连接符 143">
            <a:extLst>
              <a:ext uri="{FF2B5EF4-FFF2-40B4-BE49-F238E27FC236}">
                <a16:creationId xmlns:a16="http://schemas.microsoft.com/office/drawing/2014/main" id="{6A0894A9-37D4-6DD9-6A95-C4E0A0201D19}"/>
              </a:ext>
            </a:extLst>
          </p:cNvPr>
          <p:cNvCxnSpPr>
            <a:cxnSpLocks/>
          </p:cNvCxnSpPr>
          <p:nvPr/>
        </p:nvCxnSpPr>
        <p:spPr>
          <a:xfrm flipV="1">
            <a:off x="4167627" y="1320800"/>
            <a:ext cx="0" cy="214260"/>
          </a:xfrm>
          <a:prstGeom prst="line">
            <a:avLst/>
          </a:prstGeom>
          <a:ln w="25400">
            <a:solidFill>
              <a:schemeClr val="tx1"/>
            </a:solidFill>
          </a:ln>
        </p:spPr>
        <p:style>
          <a:lnRef idx="1">
            <a:schemeClr val="dk1"/>
          </a:lnRef>
          <a:fillRef idx="0">
            <a:schemeClr val="dk1"/>
          </a:fillRef>
          <a:effectRef idx="0">
            <a:schemeClr val="dk1"/>
          </a:effectRef>
          <a:fontRef idx="minor">
            <a:schemeClr val="tx1"/>
          </a:fontRef>
        </p:style>
      </p:cxnSp>
      <p:cxnSp>
        <p:nvCxnSpPr>
          <p:cNvPr id="145" name="直接连接符 144">
            <a:extLst>
              <a:ext uri="{FF2B5EF4-FFF2-40B4-BE49-F238E27FC236}">
                <a16:creationId xmlns:a16="http://schemas.microsoft.com/office/drawing/2014/main" id="{EA17DDB1-FDCD-AD4A-5718-291E05F166A6}"/>
              </a:ext>
            </a:extLst>
          </p:cNvPr>
          <p:cNvCxnSpPr>
            <a:cxnSpLocks/>
          </p:cNvCxnSpPr>
          <p:nvPr/>
        </p:nvCxnSpPr>
        <p:spPr>
          <a:xfrm flipV="1">
            <a:off x="5537047" y="1320800"/>
            <a:ext cx="0" cy="214260"/>
          </a:xfrm>
          <a:prstGeom prst="line">
            <a:avLst/>
          </a:prstGeom>
          <a:ln w="25400">
            <a:solidFill>
              <a:schemeClr val="tx1"/>
            </a:solidFill>
          </a:ln>
        </p:spPr>
        <p:style>
          <a:lnRef idx="1">
            <a:schemeClr val="dk1"/>
          </a:lnRef>
          <a:fillRef idx="0">
            <a:schemeClr val="dk1"/>
          </a:fillRef>
          <a:effectRef idx="0">
            <a:schemeClr val="dk1"/>
          </a:effectRef>
          <a:fontRef idx="minor">
            <a:schemeClr val="tx1"/>
          </a:fontRef>
        </p:style>
      </p:cxnSp>
      <p:cxnSp>
        <p:nvCxnSpPr>
          <p:cNvPr id="148" name="连接符: 肘形 147">
            <a:extLst>
              <a:ext uri="{FF2B5EF4-FFF2-40B4-BE49-F238E27FC236}">
                <a16:creationId xmlns:a16="http://schemas.microsoft.com/office/drawing/2014/main" id="{8D3D387F-A017-F4CB-B94A-6E9CEBFDBABB}"/>
              </a:ext>
            </a:extLst>
          </p:cNvPr>
          <p:cNvCxnSpPr>
            <a:cxnSpLocks/>
            <a:stCxn id="97" idx="3"/>
            <a:endCxn id="83" idx="1"/>
          </p:cNvCxnSpPr>
          <p:nvPr/>
        </p:nvCxnSpPr>
        <p:spPr>
          <a:xfrm flipV="1">
            <a:off x="6742452" y="1584798"/>
            <a:ext cx="249249" cy="331789"/>
          </a:xfrm>
          <a:prstGeom prst="bentConnector3">
            <a:avLst/>
          </a:prstGeom>
          <a:ln w="12700">
            <a:headEnd type="triangle" w="sm" len="sm"/>
            <a:tailEnd type="triangle" w="sm" len="sm"/>
          </a:ln>
        </p:spPr>
        <p:style>
          <a:lnRef idx="1">
            <a:schemeClr val="dk1"/>
          </a:lnRef>
          <a:fillRef idx="0">
            <a:schemeClr val="dk1"/>
          </a:fillRef>
          <a:effectRef idx="0">
            <a:schemeClr val="dk1"/>
          </a:effectRef>
          <a:fontRef idx="minor">
            <a:schemeClr val="tx1"/>
          </a:fontRef>
        </p:style>
      </p:cxnSp>
      <p:cxnSp>
        <p:nvCxnSpPr>
          <p:cNvPr id="150" name="直接箭头连接符 149">
            <a:extLst>
              <a:ext uri="{FF2B5EF4-FFF2-40B4-BE49-F238E27FC236}">
                <a16:creationId xmlns:a16="http://schemas.microsoft.com/office/drawing/2014/main" id="{D76654D5-6E4A-8A55-777B-017B833C6D80}"/>
              </a:ext>
            </a:extLst>
          </p:cNvPr>
          <p:cNvCxnSpPr>
            <a:cxnSpLocks/>
            <a:stCxn id="83" idx="2"/>
            <a:endCxn id="98" idx="0"/>
          </p:cNvCxnSpPr>
          <p:nvPr/>
        </p:nvCxnSpPr>
        <p:spPr>
          <a:xfrm>
            <a:off x="7835647" y="1848795"/>
            <a:ext cx="0" cy="25274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52" name="连接符: 肘形 151">
            <a:extLst>
              <a:ext uri="{FF2B5EF4-FFF2-40B4-BE49-F238E27FC236}">
                <a16:creationId xmlns:a16="http://schemas.microsoft.com/office/drawing/2014/main" id="{7662F6F0-8EC7-EB67-9F23-A35D3DACA715}"/>
              </a:ext>
            </a:extLst>
          </p:cNvPr>
          <p:cNvCxnSpPr>
            <a:stCxn id="98" idx="2"/>
            <a:endCxn id="20" idx="0"/>
          </p:cNvCxnSpPr>
          <p:nvPr/>
        </p:nvCxnSpPr>
        <p:spPr>
          <a:xfrm rot="5400000">
            <a:off x="6999732" y="2864121"/>
            <a:ext cx="1239783" cy="432048"/>
          </a:xfrm>
          <a:prstGeom prst="bentConnector3">
            <a:avLst>
              <a:gd name="adj1" fmla="val 60448"/>
            </a:avLst>
          </a:prstGeom>
          <a:ln w="12700">
            <a:tailEnd type="triangle"/>
          </a:ln>
        </p:spPr>
        <p:style>
          <a:lnRef idx="1">
            <a:schemeClr val="dk1"/>
          </a:lnRef>
          <a:fillRef idx="0">
            <a:schemeClr val="dk1"/>
          </a:fillRef>
          <a:effectRef idx="0">
            <a:schemeClr val="dk1"/>
          </a:effectRef>
          <a:fontRef idx="minor">
            <a:schemeClr val="tx1"/>
          </a:fontRef>
        </p:style>
      </p:cxnSp>
      <p:cxnSp>
        <p:nvCxnSpPr>
          <p:cNvPr id="154" name="连接符: 肘形 153">
            <a:extLst>
              <a:ext uri="{FF2B5EF4-FFF2-40B4-BE49-F238E27FC236}">
                <a16:creationId xmlns:a16="http://schemas.microsoft.com/office/drawing/2014/main" id="{A9C2BB11-954F-F06C-A46A-4B5A7C9D59A9}"/>
              </a:ext>
            </a:extLst>
          </p:cNvPr>
          <p:cNvCxnSpPr>
            <a:cxnSpLocks/>
            <a:stCxn id="98" idx="2"/>
            <a:endCxn id="109" idx="0"/>
          </p:cNvCxnSpPr>
          <p:nvPr/>
        </p:nvCxnSpPr>
        <p:spPr>
          <a:xfrm rot="5400000">
            <a:off x="4947975" y="839192"/>
            <a:ext cx="1266610" cy="4508735"/>
          </a:xfrm>
          <a:prstGeom prst="bentConnector3">
            <a:avLst>
              <a:gd name="adj1" fmla="val 59205"/>
            </a:avLst>
          </a:prstGeom>
          <a:ln w="12700">
            <a:tailEnd type="triangle"/>
          </a:ln>
        </p:spPr>
        <p:style>
          <a:lnRef idx="1">
            <a:schemeClr val="dk1"/>
          </a:lnRef>
          <a:fillRef idx="0">
            <a:schemeClr val="dk1"/>
          </a:fillRef>
          <a:effectRef idx="0">
            <a:schemeClr val="dk1"/>
          </a:effectRef>
          <a:fontRef idx="minor">
            <a:schemeClr val="tx1"/>
          </a:fontRef>
        </p:style>
      </p:cxnSp>
      <p:sp>
        <p:nvSpPr>
          <p:cNvPr id="164" name="文本框 163">
            <a:extLst>
              <a:ext uri="{FF2B5EF4-FFF2-40B4-BE49-F238E27FC236}">
                <a16:creationId xmlns:a16="http://schemas.microsoft.com/office/drawing/2014/main" id="{A35ADFE2-A5FE-8A4B-02BC-3976C4CE849C}"/>
              </a:ext>
            </a:extLst>
          </p:cNvPr>
          <p:cNvSpPr txBox="1"/>
          <p:nvPr/>
        </p:nvSpPr>
        <p:spPr>
          <a:xfrm>
            <a:off x="1153156" y="859258"/>
            <a:ext cx="2133341" cy="375447"/>
          </a:xfrm>
          <a:prstGeom prst="rect">
            <a:avLst/>
          </a:prstGeom>
          <a:noFill/>
        </p:spPr>
        <p:txBody>
          <a:bodyPr wrap="square" rtlCol="0">
            <a:spAutoFit/>
          </a:bodyPr>
          <a:lstStyle/>
          <a:p>
            <a:r>
              <a:rPr lang="en-US" altLang="zh-CN"/>
              <a:t>SWITCH</a:t>
            </a:r>
            <a:endParaRPr lang="zh-CN" altLang="en-US"/>
          </a:p>
        </p:txBody>
      </p:sp>
      <p:sp>
        <p:nvSpPr>
          <p:cNvPr id="166" name="文本框 165">
            <a:extLst>
              <a:ext uri="{FF2B5EF4-FFF2-40B4-BE49-F238E27FC236}">
                <a16:creationId xmlns:a16="http://schemas.microsoft.com/office/drawing/2014/main" id="{F01316F6-F0E9-F27C-4B33-FC4F87AEABEB}"/>
              </a:ext>
            </a:extLst>
          </p:cNvPr>
          <p:cNvSpPr txBox="1"/>
          <p:nvPr/>
        </p:nvSpPr>
        <p:spPr>
          <a:xfrm>
            <a:off x="1146088" y="5582949"/>
            <a:ext cx="7943343" cy="369332"/>
          </a:xfrm>
          <a:prstGeom prst="rect">
            <a:avLst/>
          </a:prstGeom>
          <a:noFill/>
        </p:spPr>
        <p:txBody>
          <a:bodyPr wrap="square" rtlCol="0">
            <a:spAutoFit/>
          </a:bodyPr>
          <a:lstStyle/>
          <a:p>
            <a:r>
              <a:rPr lang="zh-CN" altLang="en-US"/>
              <a:t>数据处理：计算转移矩阵</a:t>
            </a:r>
          </a:p>
        </p:txBody>
      </p:sp>
      <p:sp>
        <p:nvSpPr>
          <p:cNvPr id="2" name="文本框 1">
            <a:extLst>
              <a:ext uri="{FF2B5EF4-FFF2-40B4-BE49-F238E27FC236}">
                <a16:creationId xmlns:a16="http://schemas.microsoft.com/office/drawing/2014/main" id="{7DB61C6D-1D32-A16D-A29F-49FCC771A727}"/>
              </a:ext>
            </a:extLst>
          </p:cNvPr>
          <p:cNvSpPr txBox="1"/>
          <p:nvPr/>
        </p:nvSpPr>
        <p:spPr>
          <a:xfrm>
            <a:off x="1146088" y="6025385"/>
            <a:ext cx="5376165" cy="369332"/>
          </a:xfrm>
          <a:prstGeom prst="rect">
            <a:avLst/>
          </a:prstGeom>
          <a:noFill/>
        </p:spPr>
        <p:txBody>
          <a:bodyPr wrap="square" rtlCol="0">
            <a:spAutoFit/>
          </a:bodyPr>
          <a:lstStyle/>
          <a:p>
            <a:r>
              <a:rPr lang="zh-CN" altLang="en-US"/>
              <a:t>经验格式</a:t>
            </a:r>
            <a:r>
              <a:rPr lang="zh-CN" altLang="en-US">
                <a:sym typeface="Wingdings" panose="05000000000000000000" pitchFamily="2" charset="2"/>
              </a:rPr>
              <a:t>：（</a:t>
            </a:r>
            <a:r>
              <a:rPr lang="en-US" altLang="zh-CN">
                <a:sym typeface="Wingdings" panose="05000000000000000000" pitchFamily="2" charset="2"/>
              </a:rPr>
              <a:t>port,len,(q0,s,a,s’),(q1,s,a,s;)…(q7,s,a,s’)</a:t>
            </a:r>
            <a:r>
              <a:rPr lang="zh-CN" altLang="en-US">
                <a:sym typeface="Wingdings" panose="05000000000000000000" pitchFamily="2" charset="2"/>
              </a:rPr>
              <a:t>）</a:t>
            </a:r>
            <a:endParaRPr lang="zh-CN" altLang="en-US"/>
          </a:p>
        </p:txBody>
      </p:sp>
      <p:cxnSp>
        <p:nvCxnSpPr>
          <p:cNvPr id="12" name="直接箭头连接符 11">
            <a:extLst>
              <a:ext uri="{FF2B5EF4-FFF2-40B4-BE49-F238E27FC236}">
                <a16:creationId xmlns:a16="http://schemas.microsoft.com/office/drawing/2014/main" id="{DA5118B0-E77F-5423-07AD-03833D078FD8}"/>
              </a:ext>
            </a:extLst>
          </p:cNvPr>
          <p:cNvCxnSpPr>
            <a:cxnSpLocks/>
          </p:cNvCxnSpPr>
          <p:nvPr/>
        </p:nvCxnSpPr>
        <p:spPr>
          <a:xfrm>
            <a:off x="6292310" y="4789812"/>
            <a:ext cx="0" cy="793137"/>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DD0E7000-879D-BE34-5B5E-5F6CBD123B7E}"/>
              </a:ext>
            </a:extLst>
          </p:cNvPr>
          <p:cNvCxnSpPr>
            <a:cxnSpLocks/>
          </p:cNvCxnSpPr>
          <p:nvPr/>
        </p:nvCxnSpPr>
        <p:spPr>
          <a:xfrm>
            <a:off x="4301117" y="4789812"/>
            <a:ext cx="0" cy="793137"/>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66388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矩形 162">
            <a:extLst>
              <a:ext uri="{FF2B5EF4-FFF2-40B4-BE49-F238E27FC236}">
                <a16:creationId xmlns:a16="http://schemas.microsoft.com/office/drawing/2014/main" id="{58063CB2-5358-1B83-36CB-AE2EF8B03C3E}"/>
              </a:ext>
            </a:extLst>
          </p:cNvPr>
          <p:cNvSpPr/>
          <p:nvPr/>
        </p:nvSpPr>
        <p:spPr>
          <a:xfrm>
            <a:off x="993031" y="812819"/>
            <a:ext cx="8505984" cy="453389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E103809D-FD71-5344-F75A-A791D39B96B6}"/>
              </a:ext>
            </a:extLst>
          </p:cNvPr>
          <p:cNvSpPr/>
          <p:nvPr/>
        </p:nvSpPr>
        <p:spPr>
          <a:xfrm>
            <a:off x="1323975" y="1233039"/>
            <a:ext cx="7943850" cy="13465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altLang="zh-CN"/>
              <a:t>CPU</a:t>
            </a:r>
            <a:endParaRPr lang="zh-CN" altLang="en-US"/>
          </a:p>
        </p:txBody>
      </p:sp>
      <p:sp>
        <p:nvSpPr>
          <p:cNvPr id="4" name="文本框 3">
            <a:extLst>
              <a:ext uri="{FF2B5EF4-FFF2-40B4-BE49-F238E27FC236}">
                <a16:creationId xmlns:a16="http://schemas.microsoft.com/office/drawing/2014/main" id="{C5575D3D-40B7-B300-B22D-F14C6CE76A52}"/>
              </a:ext>
            </a:extLst>
          </p:cNvPr>
          <p:cNvSpPr txBox="1"/>
          <p:nvPr/>
        </p:nvSpPr>
        <p:spPr>
          <a:xfrm>
            <a:off x="129913" y="100213"/>
            <a:ext cx="2959874" cy="707886"/>
          </a:xfrm>
          <a:prstGeom prst="rect">
            <a:avLst/>
          </a:prstGeom>
          <a:noFill/>
        </p:spPr>
        <p:txBody>
          <a:bodyPr wrap="square" rtlCol="0">
            <a:spAutoFit/>
          </a:bodyPr>
          <a:lstStyle/>
          <a:p>
            <a:r>
              <a:rPr lang="zh-CN" altLang="en-US" sz="4000"/>
              <a:t>更新逻辑</a:t>
            </a:r>
          </a:p>
        </p:txBody>
      </p:sp>
      <p:sp>
        <p:nvSpPr>
          <p:cNvPr id="6" name="矩形 5">
            <a:extLst>
              <a:ext uri="{FF2B5EF4-FFF2-40B4-BE49-F238E27FC236}">
                <a16:creationId xmlns:a16="http://schemas.microsoft.com/office/drawing/2014/main" id="{EA5E8906-7E55-3311-844C-061A75DFAEE3}"/>
              </a:ext>
            </a:extLst>
          </p:cNvPr>
          <p:cNvSpPr/>
          <p:nvPr/>
        </p:nvSpPr>
        <p:spPr>
          <a:xfrm>
            <a:off x="1323975" y="2900363"/>
            <a:ext cx="7943850" cy="5286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a:t>配置</a:t>
            </a:r>
            <a:r>
              <a:rPr lang="en-US" altLang="zh-CN"/>
              <a:t>API</a:t>
            </a:r>
            <a:endParaRPr lang="zh-CN" altLang="en-US"/>
          </a:p>
        </p:txBody>
      </p:sp>
      <p:sp>
        <p:nvSpPr>
          <p:cNvPr id="7" name="矩形 6">
            <a:extLst>
              <a:ext uri="{FF2B5EF4-FFF2-40B4-BE49-F238E27FC236}">
                <a16:creationId xmlns:a16="http://schemas.microsoft.com/office/drawing/2014/main" id="{2663EB6D-8D1A-90E4-7739-7BE74B1F2974}"/>
              </a:ext>
            </a:extLst>
          </p:cNvPr>
          <p:cNvSpPr/>
          <p:nvPr/>
        </p:nvSpPr>
        <p:spPr>
          <a:xfrm>
            <a:off x="5307995" y="3700036"/>
            <a:ext cx="3959830" cy="1421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8" name="矩形: 圆角 7">
            <a:extLst>
              <a:ext uri="{FF2B5EF4-FFF2-40B4-BE49-F238E27FC236}">
                <a16:creationId xmlns:a16="http://schemas.microsoft.com/office/drawing/2014/main" id="{1FFB42F2-D699-2889-3735-87127B03B9CD}"/>
              </a:ext>
            </a:extLst>
          </p:cNvPr>
          <p:cNvSpPr/>
          <p:nvPr/>
        </p:nvSpPr>
        <p:spPr>
          <a:xfrm>
            <a:off x="7991474" y="4150562"/>
            <a:ext cx="1190625" cy="82391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a:t>调度器</a:t>
            </a:r>
          </a:p>
        </p:txBody>
      </p:sp>
      <p:cxnSp>
        <p:nvCxnSpPr>
          <p:cNvPr id="10" name="直接箭头连接符 9">
            <a:extLst>
              <a:ext uri="{FF2B5EF4-FFF2-40B4-BE49-F238E27FC236}">
                <a16:creationId xmlns:a16="http://schemas.microsoft.com/office/drawing/2014/main" id="{53940A63-6A09-E874-0111-E4DC2CEDA33D}"/>
              </a:ext>
            </a:extLst>
          </p:cNvPr>
          <p:cNvCxnSpPr/>
          <p:nvPr/>
        </p:nvCxnSpPr>
        <p:spPr>
          <a:xfrm flipH="1">
            <a:off x="9182099" y="4533900"/>
            <a:ext cx="1104900" cy="0"/>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AFD9C291-2770-4B3F-54B5-FC7E6D7D6C4B}"/>
              </a:ext>
            </a:extLst>
          </p:cNvPr>
          <p:cNvSpPr txBox="1"/>
          <p:nvPr/>
        </p:nvSpPr>
        <p:spPr>
          <a:xfrm>
            <a:off x="9651444" y="4145518"/>
            <a:ext cx="1114425" cy="369332"/>
          </a:xfrm>
          <a:prstGeom prst="rect">
            <a:avLst/>
          </a:prstGeom>
          <a:noFill/>
        </p:spPr>
        <p:txBody>
          <a:bodyPr wrap="square" rtlCol="0">
            <a:spAutoFit/>
          </a:bodyPr>
          <a:lstStyle/>
          <a:p>
            <a:r>
              <a:rPr lang="en-US" altLang="zh-CN"/>
              <a:t>PORT_k</a:t>
            </a:r>
            <a:endParaRPr lang="zh-CN" altLang="en-US"/>
          </a:p>
        </p:txBody>
      </p:sp>
      <p:sp>
        <p:nvSpPr>
          <p:cNvPr id="15" name="矩形: 圆角 14">
            <a:extLst>
              <a:ext uri="{FF2B5EF4-FFF2-40B4-BE49-F238E27FC236}">
                <a16:creationId xmlns:a16="http://schemas.microsoft.com/office/drawing/2014/main" id="{E4CF2025-E690-14B6-2B7B-5B69B5BFC70A}"/>
              </a:ext>
            </a:extLst>
          </p:cNvPr>
          <p:cNvSpPr/>
          <p:nvPr/>
        </p:nvSpPr>
        <p:spPr>
          <a:xfrm>
            <a:off x="6763455" y="3777949"/>
            <a:ext cx="957262"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800"/>
              <a:t>比较器</a:t>
            </a:r>
          </a:p>
        </p:txBody>
      </p:sp>
      <p:sp>
        <p:nvSpPr>
          <p:cNvPr id="18" name="圆柱体 17">
            <a:extLst>
              <a:ext uri="{FF2B5EF4-FFF2-40B4-BE49-F238E27FC236}">
                <a16:creationId xmlns:a16="http://schemas.microsoft.com/office/drawing/2014/main" id="{5F9C176C-95C6-DD9C-2DC6-F1120E7696ED}"/>
              </a:ext>
            </a:extLst>
          </p:cNvPr>
          <p:cNvSpPr/>
          <p:nvPr/>
        </p:nvSpPr>
        <p:spPr>
          <a:xfrm>
            <a:off x="7255666" y="3952612"/>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9" name="圆柱体 18">
            <a:extLst>
              <a:ext uri="{FF2B5EF4-FFF2-40B4-BE49-F238E27FC236}">
                <a16:creationId xmlns:a16="http://schemas.microsoft.com/office/drawing/2014/main" id="{1E3BE1BE-68AB-B17B-EA9F-8FB590F3110C}"/>
              </a:ext>
            </a:extLst>
          </p:cNvPr>
          <p:cNvSpPr/>
          <p:nvPr/>
        </p:nvSpPr>
        <p:spPr>
          <a:xfrm>
            <a:off x="7255666" y="3902145"/>
            <a:ext cx="264529"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4111EF3A-8E03-F711-360D-22F3B4DDE757}"/>
              </a:ext>
            </a:extLst>
          </p:cNvPr>
          <p:cNvSpPr txBox="1"/>
          <p:nvPr/>
        </p:nvSpPr>
        <p:spPr>
          <a:xfrm>
            <a:off x="7210424" y="3700037"/>
            <a:ext cx="386350" cy="215444"/>
          </a:xfrm>
          <a:prstGeom prst="rect">
            <a:avLst/>
          </a:prstGeom>
          <a:noFill/>
        </p:spPr>
        <p:txBody>
          <a:bodyPr wrap="square" rtlCol="0">
            <a:spAutoFit/>
          </a:bodyPr>
          <a:lstStyle/>
          <a:p>
            <a:r>
              <a:rPr lang="en-US" altLang="zh-CN" sz="800"/>
              <a:t>WT</a:t>
            </a:r>
            <a:endParaRPr lang="zh-CN" altLang="en-US" sz="800"/>
          </a:p>
        </p:txBody>
      </p:sp>
      <p:sp>
        <p:nvSpPr>
          <p:cNvPr id="21" name="矩形 20">
            <a:extLst>
              <a:ext uri="{FF2B5EF4-FFF2-40B4-BE49-F238E27FC236}">
                <a16:creationId xmlns:a16="http://schemas.microsoft.com/office/drawing/2014/main" id="{9F16EFFC-B351-677B-9983-D326FB0BB3D1}"/>
              </a:ext>
            </a:extLst>
          </p:cNvPr>
          <p:cNvSpPr/>
          <p:nvPr/>
        </p:nvSpPr>
        <p:spPr>
          <a:xfrm>
            <a:off x="5972668" y="4275230"/>
            <a:ext cx="1821913" cy="57053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a:t>优先级队列</a:t>
            </a:r>
          </a:p>
        </p:txBody>
      </p:sp>
      <p:sp>
        <p:nvSpPr>
          <p:cNvPr id="22" name="圆柱体 21">
            <a:extLst>
              <a:ext uri="{FF2B5EF4-FFF2-40B4-BE49-F238E27FC236}">
                <a16:creationId xmlns:a16="http://schemas.microsoft.com/office/drawing/2014/main" id="{EDB7930E-5F94-A10E-BC66-0B7E22B3FA63}"/>
              </a:ext>
            </a:extLst>
          </p:cNvPr>
          <p:cNvSpPr/>
          <p:nvPr/>
        </p:nvSpPr>
        <p:spPr>
          <a:xfrm>
            <a:off x="7255666" y="3862469"/>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AE1FD391-D967-F0F1-31C6-E9EEB2F220EB}"/>
              </a:ext>
            </a:extLst>
          </p:cNvPr>
          <p:cNvSpPr/>
          <p:nvPr/>
        </p:nvSpPr>
        <p:spPr>
          <a:xfrm>
            <a:off x="5921994" y="3777539"/>
            <a:ext cx="740364"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状态收集</a:t>
            </a:r>
          </a:p>
        </p:txBody>
      </p:sp>
      <p:sp>
        <p:nvSpPr>
          <p:cNvPr id="24" name="矩形: 圆角 23">
            <a:extLst>
              <a:ext uri="{FF2B5EF4-FFF2-40B4-BE49-F238E27FC236}">
                <a16:creationId xmlns:a16="http://schemas.microsoft.com/office/drawing/2014/main" id="{DED6B10A-2AF4-DEBC-2394-FB96503B64DF}"/>
              </a:ext>
            </a:extLst>
          </p:cNvPr>
          <p:cNvSpPr/>
          <p:nvPr/>
        </p:nvSpPr>
        <p:spPr>
          <a:xfrm>
            <a:off x="5307994" y="3818237"/>
            <a:ext cx="458104" cy="115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t>经验收集</a:t>
            </a:r>
          </a:p>
        </p:txBody>
      </p:sp>
      <p:cxnSp>
        <p:nvCxnSpPr>
          <p:cNvPr id="26" name="直接箭头连接符 25">
            <a:extLst>
              <a:ext uri="{FF2B5EF4-FFF2-40B4-BE49-F238E27FC236}">
                <a16:creationId xmlns:a16="http://schemas.microsoft.com/office/drawing/2014/main" id="{A18C7C41-87CD-5B7D-FDF4-B43FC117497D}"/>
              </a:ext>
            </a:extLst>
          </p:cNvPr>
          <p:cNvCxnSpPr>
            <a:endCxn id="23" idx="2"/>
          </p:cNvCxnSpPr>
          <p:nvPr/>
        </p:nvCxnSpPr>
        <p:spPr>
          <a:xfrm flipV="1">
            <a:off x="6292176" y="4063992"/>
            <a:ext cx="0" cy="21123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7E8F35BA-3F9F-BE52-41DF-A606B71C5B7C}"/>
              </a:ext>
            </a:extLst>
          </p:cNvPr>
          <p:cNvCxnSpPr>
            <a:cxnSpLocks/>
            <a:stCxn id="23" idx="3"/>
            <a:endCxn id="15" idx="1"/>
          </p:cNvCxnSpPr>
          <p:nvPr/>
        </p:nvCxnSpPr>
        <p:spPr>
          <a:xfrm>
            <a:off x="6662358" y="3920766"/>
            <a:ext cx="101097" cy="41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33" name="连接符: 肘形 32">
            <a:extLst>
              <a:ext uri="{FF2B5EF4-FFF2-40B4-BE49-F238E27FC236}">
                <a16:creationId xmlns:a16="http://schemas.microsoft.com/office/drawing/2014/main" id="{53B7F0FC-E23B-CDC7-B745-8EA618AC8FB7}"/>
              </a:ext>
            </a:extLst>
          </p:cNvPr>
          <p:cNvCxnSpPr>
            <a:cxnSpLocks/>
            <a:stCxn id="15" idx="3"/>
            <a:endCxn id="8" idx="0"/>
          </p:cNvCxnSpPr>
          <p:nvPr/>
        </p:nvCxnSpPr>
        <p:spPr>
          <a:xfrm>
            <a:off x="7720717" y="3921176"/>
            <a:ext cx="866070" cy="229386"/>
          </a:xfrm>
          <a:prstGeom prst="bentConnector2">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74EF266C-5EB9-C857-9E01-65AD0BBB2408}"/>
              </a:ext>
            </a:extLst>
          </p:cNvPr>
          <p:cNvCxnSpPr>
            <a:stCxn id="21" idx="3"/>
            <a:endCxn id="8" idx="1"/>
          </p:cNvCxnSpPr>
          <p:nvPr/>
        </p:nvCxnSpPr>
        <p:spPr>
          <a:xfrm>
            <a:off x="7794581" y="4560500"/>
            <a:ext cx="196893" cy="201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B2A95358-2121-7A8A-ABB4-617E5370FB26}"/>
              </a:ext>
            </a:extLst>
          </p:cNvPr>
          <p:cNvCxnSpPr>
            <a:cxnSpLocks/>
            <a:stCxn id="23" idx="1"/>
          </p:cNvCxnSpPr>
          <p:nvPr/>
        </p:nvCxnSpPr>
        <p:spPr>
          <a:xfrm flipH="1">
            <a:off x="5766098" y="3920766"/>
            <a:ext cx="155896"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44" name="直接箭头连接符 43">
            <a:extLst>
              <a:ext uri="{FF2B5EF4-FFF2-40B4-BE49-F238E27FC236}">
                <a16:creationId xmlns:a16="http://schemas.microsoft.com/office/drawing/2014/main" id="{8D48699F-B333-C41F-49AD-95F142DDFF2B}"/>
              </a:ext>
            </a:extLst>
          </p:cNvPr>
          <p:cNvCxnSpPr>
            <a:cxnSpLocks/>
          </p:cNvCxnSpPr>
          <p:nvPr/>
        </p:nvCxnSpPr>
        <p:spPr>
          <a:xfrm flipH="1">
            <a:off x="5766098" y="4903400"/>
            <a:ext cx="2247440"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65" name="圆柱体 64">
            <a:extLst>
              <a:ext uri="{FF2B5EF4-FFF2-40B4-BE49-F238E27FC236}">
                <a16:creationId xmlns:a16="http://schemas.microsoft.com/office/drawing/2014/main" id="{2504358F-A2B5-2AD6-E110-702CB178912C}"/>
              </a:ext>
            </a:extLst>
          </p:cNvPr>
          <p:cNvSpPr/>
          <p:nvPr/>
        </p:nvSpPr>
        <p:spPr>
          <a:xfrm>
            <a:off x="5218374" y="216784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6" name="圆柱体 65">
            <a:extLst>
              <a:ext uri="{FF2B5EF4-FFF2-40B4-BE49-F238E27FC236}">
                <a16:creationId xmlns:a16="http://schemas.microsoft.com/office/drawing/2014/main" id="{B6D67E61-279D-C1D7-72C7-CC9D4893F94F}"/>
              </a:ext>
            </a:extLst>
          </p:cNvPr>
          <p:cNvSpPr/>
          <p:nvPr/>
        </p:nvSpPr>
        <p:spPr>
          <a:xfrm>
            <a:off x="5218374" y="2033523"/>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7" name="圆柱体 66">
            <a:extLst>
              <a:ext uri="{FF2B5EF4-FFF2-40B4-BE49-F238E27FC236}">
                <a16:creationId xmlns:a16="http://schemas.microsoft.com/office/drawing/2014/main" id="{8C8AF030-17FE-3DF0-38FC-1E8CABE5E1CA}"/>
              </a:ext>
            </a:extLst>
          </p:cNvPr>
          <p:cNvSpPr/>
          <p:nvPr/>
        </p:nvSpPr>
        <p:spPr>
          <a:xfrm>
            <a:off x="5218374" y="189482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8" name="圆柱体 67">
            <a:extLst>
              <a:ext uri="{FF2B5EF4-FFF2-40B4-BE49-F238E27FC236}">
                <a16:creationId xmlns:a16="http://schemas.microsoft.com/office/drawing/2014/main" id="{600058AC-23E4-B28C-BFAB-CB010337AFF1}"/>
              </a:ext>
            </a:extLst>
          </p:cNvPr>
          <p:cNvSpPr/>
          <p:nvPr/>
        </p:nvSpPr>
        <p:spPr>
          <a:xfrm>
            <a:off x="5218375" y="1742900"/>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2" name="文本框 71">
            <a:extLst>
              <a:ext uri="{FF2B5EF4-FFF2-40B4-BE49-F238E27FC236}">
                <a16:creationId xmlns:a16="http://schemas.microsoft.com/office/drawing/2014/main" id="{0D60ED86-BF4D-9DBF-F9B8-248F6BDC8ADD}"/>
              </a:ext>
            </a:extLst>
          </p:cNvPr>
          <p:cNvSpPr txBox="1"/>
          <p:nvPr/>
        </p:nvSpPr>
        <p:spPr>
          <a:xfrm>
            <a:off x="5117760" y="1549382"/>
            <a:ext cx="877626" cy="215444"/>
          </a:xfrm>
          <a:prstGeom prst="rect">
            <a:avLst/>
          </a:prstGeom>
          <a:noFill/>
        </p:spPr>
        <p:txBody>
          <a:bodyPr wrap="square" rtlCol="0">
            <a:spAutoFit/>
          </a:bodyPr>
          <a:lstStyle/>
          <a:p>
            <a:r>
              <a:rPr lang="en-US" altLang="zh-CN" sz="800"/>
              <a:t>PORT_n</a:t>
            </a:r>
            <a:r>
              <a:rPr lang="zh-CN" altLang="en-US" sz="800"/>
              <a:t>经验池</a:t>
            </a:r>
          </a:p>
        </p:txBody>
      </p:sp>
      <p:sp>
        <p:nvSpPr>
          <p:cNvPr id="73" name="圆柱体 72">
            <a:extLst>
              <a:ext uri="{FF2B5EF4-FFF2-40B4-BE49-F238E27FC236}">
                <a16:creationId xmlns:a16="http://schemas.microsoft.com/office/drawing/2014/main" id="{48751C19-9600-721F-7CBA-89469B359BB5}"/>
              </a:ext>
            </a:extLst>
          </p:cNvPr>
          <p:cNvSpPr/>
          <p:nvPr/>
        </p:nvSpPr>
        <p:spPr>
          <a:xfrm>
            <a:off x="3829321" y="215351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4" name="圆柱体 73">
            <a:extLst>
              <a:ext uri="{FF2B5EF4-FFF2-40B4-BE49-F238E27FC236}">
                <a16:creationId xmlns:a16="http://schemas.microsoft.com/office/drawing/2014/main" id="{AC568654-C03F-EC5B-9E9F-D69A62359DC5}"/>
              </a:ext>
            </a:extLst>
          </p:cNvPr>
          <p:cNvSpPr/>
          <p:nvPr/>
        </p:nvSpPr>
        <p:spPr>
          <a:xfrm>
            <a:off x="3829321" y="201920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5" name="圆柱体 74">
            <a:extLst>
              <a:ext uri="{FF2B5EF4-FFF2-40B4-BE49-F238E27FC236}">
                <a16:creationId xmlns:a16="http://schemas.microsoft.com/office/drawing/2014/main" id="{348B612A-61A7-DCA9-EF54-EE2B61E778C9}"/>
              </a:ext>
            </a:extLst>
          </p:cNvPr>
          <p:cNvSpPr/>
          <p:nvPr/>
        </p:nvSpPr>
        <p:spPr>
          <a:xfrm>
            <a:off x="3829321" y="188050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6" name="圆柱体 75">
            <a:extLst>
              <a:ext uri="{FF2B5EF4-FFF2-40B4-BE49-F238E27FC236}">
                <a16:creationId xmlns:a16="http://schemas.microsoft.com/office/drawing/2014/main" id="{B657E0AD-35E0-3147-E441-3184BBC37D28}"/>
              </a:ext>
            </a:extLst>
          </p:cNvPr>
          <p:cNvSpPr/>
          <p:nvPr/>
        </p:nvSpPr>
        <p:spPr>
          <a:xfrm>
            <a:off x="3829322" y="172857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7" name="文本框 76">
            <a:extLst>
              <a:ext uri="{FF2B5EF4-FFF2-40B4-BE49-F238E27FC236}">
                <a16:creationId xmlns:a16="http://schemas.microsoft.com/office/drawing/2014/main" id="{462CF5A2-0E6E-DFF0-1D7C-1E3323E3944B}"/>
              </a:ext>
            </a:extLst>
          </p:cNvPr>
          <p:cNvSpPr txBox="1"/>
          <p:nvPr/>
        </p:nvSpPr>
        <p:spPr>
          <a:xfrm>
            <a:off x="3728707" y="1535060"/>
            <a:ext cx="877626" cy="215444"/>
          </a:xfrm>
          <a:prstGeom prst="rect">
            <a:avLst/>
          </a:prstGeom>
          <a:noFill/>
        </p:spPr>
        <p:txBody>
          <a:bodyPr wrap="square" rtlCol="0">
            <a:spAutoFit/>
          </a:bodyPr>
          <a:lstStyle/>
          <a:p>
            <a:r>
              <a:rPr lang="en-US" altLang="zh-CN" sz="800"/>
              <a:t>PORT_k</a:t>
            </a:r>
            <a:r>
              <a:rPr lang="zh-CN" altLang="en-US" sz="800"/>
              <a:t>经验池</a:t>
            </a:r>
          </a:p>
        </p:txBody>
      </p:sp>
      <p:sp>
        <p:nvSpPr>
          <p:cNvPr id="78" name="圆柱体 77">
            <a:extLst>
              <a:ext uri="{FF2B5EF4-FFF2-40B4-BE49-F238E27FC236}">
                <a16:creationId xmlns:a16="http://schemas.microsoft.com/office/drawing/2014/main" id="{88DEEB10-CEE0-57C9-0FF6-C5E73F08FFC1}"/>
              </a:ext>
            </a:extLst>
          </p:cNvPr>
          <p:cNvSpPr/>
          <p:nvPr/>
        </p:nvSpPr>
        <p:spPr>
          <a:xfrm>
            <a:off x="2631915" y="215351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9" name="圆柱体 78">
            <a:extLst>
              <a:ext uri="{FF2B5EF4-FFF2-40B4-BE49-F238E27FC236}">
                <a16:creationId xmlns:a16="http://schemas.microsoft.com/office/drawing/2014/main" id="{6AD0F08E-2F71-E44A-5BCE-BEF422BE361B}"/>
              </a:ext>
            </a:extLst>
          </p:cNvPr>
          <p:cNvSpPr/>
          <p:nvPr/>
        </p:nvSpPr>
        <p:spPr>
          <a:xfrm>
            <a:off x="2631915" y="201920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0" name="圆柱体 79">
            <a:extLst>
              <a:ext uri="{FF2B5EF4-FFF2-40B4-BE49-F238E27FC236}">
                <a16:creationId xmlns:a16="http://schemas.microsoft.com/office/drawing/2014/main" id="{871AA065-B0B0-FB8C-06C9-B89A838F8460}"/>
              </a:ext>
            </a:extLst>
          </p:cNvPr>
          <p:cNvSpPr/>
          <p:nvPr/>
        </p:nvSpPr>
        <p:spPr>
          <a:xfrm>
            <a:off x="2631915" y="188050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1" name="圆柱体 80">
            <a:extLst>
              <a:ext uri="{FF2B5EF4-FFF2-40B4-BE49-F238E27FC236}">
                <a16:creationId xmlns:a16="http://schemas.microsoft.com/office/drawing/2014/main" id="{74374452-FC88-134F-CF37-A5F99B0196FD}"/>
              </a:ext>
            </a:extLst>
          </p:cNvPr>
          <p:cNvSpPr/>
          <p:nvPr/>
        </p:nvSpPr>
        <p:spPr>
          <a:xfrm>
            <a:off x="2631916" y="172857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id="{D86EF816-758D-7B53-FE3E-E80A02C9B9B9}"/>
              </a:ext>
            </a:extLst>
          </p:cNvPr>
          <p:cNvSpPr txBox="1"/>
          <p:nvPr/>
        </p:nvSpPr>
        <p:spPr>
          <a:xfrm>
            <a:off x="2531301" y="1535060"/>
            <a:ext cx="877626" cy="215444"/>
          </a:xfrm>
          <a:prstGeom prst="rect">
            <a:avLst/>
          </a:prstGeom>
          <a:noFill/>
        </p:spPr>
        <p:txBody>
          <a:bodyPr wrap="square" rtlCol="0">
            <a:spAutoFit/>
          </a:bodyPr>
          <a:lstStyle/>
          <a:p>
            <a:r>
              <a:rPr lang="en-US" altLang="zh-CN" sz="800"/>
              <a:t>PORT_2</a:t>
            </a:r>
            <a:r>
              <a:rPr lang="zh-CN" altLang="en-US" sz="800"/>
              <a:t>经验池</a:t>
            </a:r>
          </a:p>
        </p:txBody>
      </p:sp>
      <p:sp>
        <p:nvSpPr>
          <p:cNvPr id="83" name="矩形: 圆角 82">
            <a:extLst>
              <a:ext uri="{FF2B5EF4-FFF2-40B4-BE49-F238E27FC236}">
                <a16:creationId xmlns:a16="http://schemas.microsoft.com/office/drawing/2014/main" id="{7EE08C44-16FD-9C95-C1E3-38C67591873A}"/>
              </a:ext>
            </a:extLst>
          </p:cNvPr>
          <p:cNvSpPr/>
          <p:nvPr/>
        </p:nvSpPr>
        <p:spPr>
          <a:xfrm>
            <a:off x="6991701" y="1320800"/>
            <a:ext cx="1687892" cy="52799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a:t>WITTLE INDEX</a:t>
            </a:r>
            <a:r>
              <a:rPr lang="zh-CN" altLang="en-US"/>
              <a:t>计算模块</a:t>
            </a:r>
          </a:p>
        </p:txBody>
      </p:sp>
      <p:sp>
        <p:nvSpPr>
          <p:cNvPr id="84" name="圆柱体 83">
            <a:extLst>
              <a:ext uri="{FF2B5EF4-FFF2-40B4-BE49-F238E27FC236}">
                <a16:creationId xmlns:a16="http://schemas.microsoft.com/office/drawing/2014/main" id="{67443489-0B69-1154-D5E8-CBC84D212C84}"/>
              </a:ext>
            </a:extLst>
          </p:cNvPr>
          <p:cNvSpPr/>
          <p:nvPr/>
        </p:nvSpPr>
        <p:spPr>
          <a:xfrm>
            <a:off x="1710464" y="215102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5" name="圆柱体 84">
            <a:extLst>
              <a:ext uri="{FF2B5EF4-FFF2-40B4-BE49-F238E27FC236}">
                <a16:creationId xmlns:a16="http://schemas.microsoft.com/office/drawing/2014/main" id="{FD4CE2E1-2D2F-D2FB-CB13-7A3FDCE262E9}"/>
              </a:ext>
            </a:extLst>
          </p:cNvPr>
          <p:cNvSpPr/>
          <p:nvPr/>
        </p:nvSpPr>
        <p:spPr>
          <a:xfrm>
            <a:off x="1710464" y="2016710"/>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6" name="圆柱体 85">
            <a:extLst>
              <a:ext uri="{FF2B5EF4-FFF2-40B4-BE49-F238E27FC236}">
                <a16:creationId xmlns:a16="http://schemas.microsoft.com/office/drawing/2014/main" id="{0AA28A97-9A2E-EED5-5FB6-2E53225C899A}"/>
              </a:ext>
            </a:extLst>
          </p:cNvPr>
          <p:cNvSpPr/>
          <p:nvPr/>
        </p:nvSpPr>
        <p:spPr>
          <a:xfrm>
            <a:off x="1710464" y="1878016"/>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7" name="圆柱体 86">
            <a:extLst>
              <a:ext uri="{FF2B5EF4-FFF2-40B4-BE49-F238E27FC236}">
                <a16:creationId xmlns:a16="http://schemas.microsoft.com/office/drawing/2014/main" id="{2AFE2D45-1DBF-D542-FA88-2BE7EB98E879}"/>
              </a:ext>
            </a:extLst>
          </p:cNvPr>
          <p:cNvSpPr/>
          <p:nvPr/>
        </p:nvSpPr>
        <p:spPr>
          <a:xfrm>
            <a:off x="1710465" y="172608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8" name="文本框 87">
            <a:extLst>
              <a:ext uri="{FF2B5EF4-FFF2-40B4-BE49-F238E27FC236}">
                <a16:creationId xmlns:a16="http://schemas.microsoft.com/office/drawing/2014/main" id="{492186F3-E006-E8EC-4A21-5C569D0CD41B}"/>
              </a:ext>
            </a:extLst>
          </p:cNvPr>
          <p:cNvSpPr txBox="1"/>
          <p:nvPr/>
        </p:nvSpPr>
        <p:spPr>
          <a:xfrm>
            <a:off x="1609850" y="1532569"/>
            <a:ext cx="877626" cy="215444"/>
          </a:xfrm>
          <a:prstGeom prst="rect">
            <a:avLst/>
          </a:prstGeom>
          <a:noFill/>
        </p:spPr>
        <p:txBody>
          <a:bodyPr wrap="square" rtlCol="0">
            <a:spAutoFit/>
          </a:bodyPr>
          <a:lstStyle/>
          <a:p>
            <a:r>
              <a:rPr lang="en-US" altLang="zh-CN" sz="800"/>
              <a:t>PORT_1</a:t>
            </a:r>
            <a:r>
              <a:rPr lang="zh-CN" altLang="en-US" sz="800"/>
              <a:t>经验池</a:t>
            </a:r>
          </a:p>
        </p:txBody>
      </p:sp>
      <p:sp>
        <p:nvSpPr>
          <p:cNvPr id="92" name="文本框 91">
            <a:extLst>
              <a:ext uri="{FF2B5EF4-FFF2-40B4-BE49-F238E27FC236}">
                <a16:creationId xmlns:a16="http://schemas.microsoft.com/office/drawing/2014/main" id="{6E032D4C-3888-773B-F6C0-B90EFB0CA2F9}"/>
              </a:ext>
            </a:extLst>
          </p:cNvPr>
          <p:cNvSpPr txBox="1"/>
          <p:nvPr/>
        </p:nvSpPr>
        <p:spPr>
          <a:xfrm>
            <a:off x="3360135" y="1742900"/>
            <a:ext cx="763560" cy="523220"/>
          </a:xfrm>
          <a:prstGeom prst="rect">
            <a:avLst/>
          </a:prstGeom>
          <a:noFill/>
        </p:spPr>
        <p:txBody>
          <a:bodyPr wrap="square" rtlCol="0">
            <a:spAutoFit/>
          </a:bodyPr>
          <a:lstStyle/>
          <a:p>
            <a:r>
              <a:rPr lang="en-US" altLang="zh-CN" sz="2800"/>
              <a:t>…</a:t>
            </a:r>
            <a:endParaRPr lang="zh-CN" altLang="en-US" sz="2800"/>
          </a:p>
        </p:txBody>
      </p:sp>
      <p:sp>
        <p:nvSpPr>
          <p:cNvPr id="93" name="文本框 92">
            <a:extLst>
              <a:ext uri="{FF2B5EF4-FFF2-40B4-BE49-F238E27FC236}">
                <a16:creationId xmlns:a16="http://schemas.microsoft.com/office/drawing/2014/main" id="{8DFF0F59-9A87-9442-87C0-D09AE13296F0}"/>
              </a:ext>
            </a:extLst>
          </p:cNvPr>
          <p:cNvSpPr txBox="1"/>
          <p:nvPr/>
        </p:nvSpPr>
        <p:spPr>
          <a:xfrm>
            <a:off x="4592881" y="1768129"/>
            <a:ext cx="763560" cy="523220"/>
          </a:xfrm>
          <a:prstGeom prst="rect">
            <a:avLst/>
          </a:prstGeom>
          <a:noFill/>
        </p:spPr>
        <p:txBody>
          <a:bodyPr wrap="square" rtlCol="0">
            <a:spAutoFit/>
          </a:bodyPr>
          <a:lstStyle/>
          <a:p>
            <a:r>
              <a:rPr lang="en-US" altLang="zh-CN" sz="2800"/>
              <a:t>…</a:t>
            </a:r>
            <a:endParaRPr lang="zh-CN" altLang="en-US" sz="2800"/>
          </a:p>
        </p:txBody>
      </p:sp>
      <p:cxnSp>
        <p:nvCxnSpPr>
          <p:cNvPr id="95" name="连接符: 肘形 94">
            <a:extLst>
              <a:ext uri="{FF2B5EF4-FFF2-40B4-BE49-F238E27FC236}">
                <a16:creationId xmlns:a16="http://schemas.microsoft.com/office/drawing/2014/main" id="{3E957C28-D58B-143B-8635-694D56AA401E}"/>
              </a:ext>
            </a:extLst>
          </p:cNvPr>
          <p:cNvCxnSpPr>
            <a:stCxn id="24" idx="0"/>
          </p:cNvCxnSpPr>
          <p:nvPr/>
        </p:nvCxnSpPr>
        <p:spPr>
          <a:xfrm rot="16200000" flipV="1">
            <a:off x="4116882" y="2398072"/>
            <a:ext cx="1459896" cy="1380433"/>
          </a:xfrm>
          <a:prstGeom prst="bentConnector3">
            <a:avLst>
              <a:gd name="adj1" fmla="val 89146"/>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97" name="矩形: 圆角 96">
            <a:extLst>
              <a:ext uri="{FF2B5EF4-FFF2-40B4-BE49-F238E27FC236}">
                <a16:creationId xmlns:a16="http://schemas.microsoft.com/office/drawing/2014/main" id="{86907A52-2985-D465-8DD5-EECDAEC83A26}"/>
              </a:ext>
            </a:extLst>
          </p:cNvPr>
          <p:cNvSpPr/>
          <p:nvPr/>
        </p:nvSpPr>
        <p:spPr>
          <a:xfrm>
            <a:off x="6271173" y="1503701"/>
            <a:ext cx="471279" cy="82577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a:t>数据处理</a:t>
            </a:r>
          </a:p>
        </p:txBody>
      </p:sp>
      <p:sp>
        <p:nvSpPr>
          <p:cNvPr id="98" name="矩形: 圆角 97">
            <a:extLst>
              <a:ext uri="{FF2B5EF4-FFF2-40B4-BE49-F238E27FC236}">
                <a16:creationId xmlns:a16="http://schemas.microsoft.com/office/drawing/2014/main" id="{8917C420-9E57-B2DE-DEAF-D8B07DFC04B0}"/>
              </a:ext>
            </a:extLst>
          </p:cNvPr>
          <p:cNvSpPr/>
          <p:nvPr/>
        </p:nvSpPr>
        <p:spPr>
          <a:xfrm>
            <a:off x="7171366" y="2101539"/>
            <a:ext cx="1328561" cy="3587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a:t>WT</a:t>
            </a:r>
            <a:r>
              <a:rPr lang="zh-CN" altLang="en-US" sz="1200"/>
              <a:t>下发配置</a:t>
            </a:r>
          </a:p>
        </p:txBody>
      </p:sp>
      <p:sp>
        <p:nvSpPr>
          <p:cNvPr id="99" name="矩形 98">
            <a:extLst>
              <a:ext uri="{FF2B5EF4-FFF2-40B4-BE49-F238E27FC236}">
                <a16:creationId xmlns:a16="http://schemas.microsoft.com/office/drawing/2014/main" id="{E0E5A677-0632-F339-8127-06897B357065}"/>
              </a:ext>
            </a:extLst>
          </p:cNvPr>
          <p:cNvSpPr/>
          <p:nvPr/>
        </p:nvSpPr>
        <p:spPr>
          <a:xfrm>
            <a:off x="1286193" y="3700036"/>
            <a:ext cx="3959830" cy="1421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100" name="矩形: 圆角 99">
            <a:extLst>
              <a:ext uri="{FF2B5EF4-FFF2-40B4-BE49-F238E27FC236}">
                <a16:creationId xmlns:a16="http://schemas.microsoft.com/office/drawing/2014/main" id="{F977F03D-C9FD-9737-D86B-56AF6C4A3F23}"/>
              </a:ext>
            </a:extLst>
          </p:cNvPr>
          <p:cNvSpPr/>
          <p:nvPr/>
        </p:nvSpPr>
        <p:spPr>
          <a:xfrm>
            <a:off x="4757462" y="3818237"/>
            <a:ext cx="458104" cy="115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t>经验收集</a:t>
            </a:r>
          </a:p>
        </p:txBody>
      </p:sp>
      <p:sp>
        <p:nvSpPr>
          <p:cNvPr id="101" name="矩形: 圆角 100">
            <a:extLst>
              <a:ext uri="{FF2B5EF4-FFF2-40B4-BE49-F238E27FC236}">
                <a16:creationId xmlns:a16="http://schemas.microsoft.com/office/drawing/2014/main" id="{A356EDEF-4D1B-3459-7E72-E8AA23279E6D}"/>
              </a:ext>
            </a:extLst>
          </p:cNvPr>
          <p:cNvSpPr/>
          <p:nvPr/>
        </p:nvSpPr>
        <p:spPr>
          <a:xfrm>
            <a:off x="1388030" y="4148543"/>
            <a:ext cx="1190625" cy="82391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a:t>调度器</a:t>
            </a:r>
          </a:p>
        </p:txBody>
      </p:sp>
      <p:sp>
        <p:nvSpPr>
          <p:cNvPr id="102" name="矩形 101">
            <a:extLst>
              <a:ext uri="{FF2B5EF4-FFF2-40B4-BE49-F238E27FC236}">
                <a16:creationId xmlns:a16="http://schemas.microsoft.com/office/drawing/2014/main" id="{609D3ADE-CCE9-76EB-59BB-63B4B09007A6}"/>
              </a:ext>
            </a:extLst>
          </p:cNvPr>
          <p:cNvSpPr/>
          <p:nvPr/>
        </p:nvSpPr>
        <p:spPr>
          <a:xfrm>
            <a:off x="2689793" y="4275230"/>
            <a:ext cx="1821913" cy="57053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a:t>优先级队列</a:t>
            </a:r>
          </a:p>
        </p:txBody>
      </p:sp>
      <p:sp>
        <p:nvSpPr>
          <p:cNvPr id="105" name="矩形: 圆角 104">
            <a:extLst>
              <a:ext uri="{FF2B5EF4-FFF2-40B4-BE49-F238E27FC236}">
                <a16:creationId xmlns:a16="http://schemas.microsoft.com/office/drawing/2014/main" id="{E2961569-2B02-F01B-0F53-670FA6577EDA}"/>
              </a:ext>
            </a:extLst>
          </p:cNvPr>
          <p:cNvSpPr/>
          <p:nvPr/>
        </p:nvSpPr>
        <p:spPr>
          <a:xfrm>
            <a:off x="3720609" y="3800481"/>
            <a:ext cx="740364"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状态收集</a:t>
            </a:r>
          </a:p>
        </p:txBody>
      </p:sp>
      <p:sp>
        <p:nvSpPr>
          <p:cNvPr id="106" name="矩形: 圆角 105">
            <a:extLst>
              <a:ext uri="{FF2B5EF4-FFF2-40B4-BE49-F238E27FC236}">
                <a16:creationId xmlns:a16="http://schemas.microsoft.com/office/drawing/2014/main" id="{F459BDA4-DD72-EBF4-9C0F-AAD6AA9FF648}"/>
              </a:ext>
            </a:extLst>
          </p:cNvPr>
          <p:cNvSpPr/>
          <p:nvPr/>
        </p:nvSpPr>
        <p:spPr>
          <a:xfrm>
            <a:off x="2686768" y="3804776"/>
            <a:ext cx="957262"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800"/>
              <a:t>比较器</a:t>
            </a:r>
          </a:p>
        </p:txBody>
      </p:sp>
      <p:sp>
        <p:nvSpPr>
          <p:cNvPr id="107" name="圆柱体 106">
            <a:extLst>
              <a:ext uri="{FF2B5EF4-FFF2-40B4-BE49-F238E27FC236}">
                <a16:creationId xmlns:a16="http://schemas.microsoft.com/office/drawing/2014/main" id="{E6A3FAB6-CFF8-914E-E4CB-0874C5A6689B}"/>
              </a:ext>
            </a:extLst>
          </p:cNvPr>
          <p:cNvSpPr/>
          <p:nvPr/>
        </p:nvSpPr>
        <p:spPr>
          <a:xfrm>
            <a:off x="3178979" y="3979439"/>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8" name="圆柱体 107">
            <a:extLst>
              <a:ext uri="{FF2B5EF4-FFF2-40B4-BE49-F238E27FC236}">
                <a16:creationId xmlns:a16="http://schemas.microsoft.com/office/drawing/2014/main" id="{9E491E9C-1816-67BB-1D38-58AC1E08929A}"/>
              </a:ext>
            </a:extLst>
          </p:cNvPr>
          <p:cNvSpPr/>
          <p:nvPr/>
        </p:nvSpPr>
        <p:spPr>
          <a:xfrm>
            <a:off x="3178979" y="3928972"/>
            <a:ext cx="264529"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9" name="文本框 108">
            <a:extLst>
              <a:ext uri="{FF2B5EF4-FFF2-40B4-BE49-F238E27FC236}">
                <a16:creationId xmlns:a16="http://schemas.microsoft.com/office/drawing/2014/main" id="{6F105EB7-9B4D-C17A-9141-0C07CEE486F0}"/>
              </a:ext>
            </a:extLst>
          </p:cNvPr>
          <p:cNvSpPr txBox="1"/>
          <p:nvPr/>
        </p:nvSpPr>
        <p:spPr>
          <a:xfrm>
            <a:off x="3133737" y="3726864"/>
            <a:ext cx="386350" cy="215444"/>
          </a:xfrm>
          <a:prstGeom prst="rect">
            <a:avLst/>
          </a:prstGeom>
          <a:noFill/>
        </p:spPr>
        <p:txBody>
          <a:bodyPr wrap="square" rtlCol="0">
            <a:spAutoFit/>
          </a:bodyPr>
          <a:lstStyle/>
          <a:p>
            <a:r>
              <a:rPr lang="en-US" altLang="zh-CN" sz="800"/>
              <a:t>WT</a:t>
            </a:r>
            <a:endParaRPr lang="zh-CN" altLang="en-US" sz="800"/>
          </a:p>
        </p:txBody>
      </p:sp>
      <p:sp>
        <p:nvSpPr>
          <p:cNvPr id="110" name="圆柱体 109">
            <a:extLst>
              <a:ext uri="{FF2B5EF4-FFF2-40B4-BE49-F238E27FC236}">
                <a16:creationId xmlns:a16="http://schemas.microsoft.com/office/drawing/2014/main" id="{E23EC3F7-0A51-342E-2C91-0C162EE0C870}"/>
              </a:ext>
            </a:extLst>
          </p:cNvPr>
          <p:cNvSpPr/>
          <p:nvPr/>
        </p:nvSpPr>
        <p:spPr>
          <a:xfrm>
            <a:off x="3178979" y="3889296"/>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112" name="连接符: 肘形 111">
            <a:extLst>
              <a:ext uri="{FF2B5EF4-FFF2-40B4-BE49-F238E27FC236}">
                <a16:creationId xmlns:a16="http://schemas.microsoft.com/office/drawing/2014/main" id="{63792F33-A90E-8A5E-70FC-6CCE561EC26D}"/>
              </a:ext>
            </a:extLst>
          </p:cNvPr>
          <p:cNvCxnSpPr>
            <a:cxnSpLocks/>
            <a:stCxn id="100" idx="0"/>
            <a:endCxn id="78" idx="3"/>
          </p:cNvCxnSpPr>
          <p:nvPr/>
        </p:nvCxnSpPr>
        <p:spPr>
          <a:xfrm rot="16200000" flipV="1">
            <a:off x="3235752" y="2067475"/>
            <a:ext cx="1474218" cy="2027306"/>
          </a:xfrm>
          <a:prstGeom prst="bentConnector3">
            <a:avLst>
              <a:gd name="adj1" fmla="val 88022"/>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6" name="直接箭头连接符 115">
            <a:extLst>
              <a:ext uri="{FF2B5EF4-FFF2-40B4-BE49-F238E27FC236}">
                <a16:creationId xmlns:a16="http://schemas.microsoft.com/office/drawing/2014/main" id="{67CD48E9-09B7-FBDA-1A30-B32EA80A3BB5}"/>
              </a:ext>
            </a:extLst>
          </p:cNvPr>
          <p:cNvCxnSpPr/>
          <p:nvPr/>
        </p:nvCxnSpPr>
        <p:spPr>
          <a:xfrm flipH="1">
            <a:off x="254826" y="4514850"/>
            <a:ext cx="1104900" cy="0"/>
          </a:xfrm>
          <a:prstGeom prst="straightConnector1">
            <a:avLst/>
          </a:prstGeom>
          <a:ln w="69850">
            <a:headEnd type="none"/>
            <a:tailEnd type="triangle"/>
          </a:ln>
        </p:spPr>
        <p:style>
          <a:lnRef idx="1">
            <a:schemeClr val="dk1"/>
          </a:lnRef>
          <a:fillRef idx="0">
            <a:schemeClr val="dk1"/>
          </a:fillRef>
          <a:effectRef idx="0">
            <a:schemeClr val="dk1"/>
          </a:effectRef>
          <a:fontRef idx="minor">
            <a:schemeClr val="tx1"/>
          </a:fontRef>
        </p:style>
      </p:cxnSp>
      <p:sp>
        <p:nvSpPr>
          <p:cNvPr id="117" name="文本框 116">
            <a:extLst>
              <a:ext uri="{FF2B5EF4-FFF2-40B4-BE49-F238E27FC236}">
                <a16:creationId xmlns:a16="http://schemas.microsoft.com/office/drawing/2014/main" id="{2EB05B2E-7317-B677-A24C-93B8AC29C079}"/>
              </a:ext>
            </a:extLst>
          </p:cNvPr>
          <p:cNvSpPr txBox="1"/>
          <p:nvPr/>
        </p:nvSpPr>
        <p:spPr>
          <a:xfrm>
            <a:off x="38731" y="4034573"/>
            <a:ext cx="1114425" cy="369332"/>
          </a:xfrm>
          <a:prstGeom prst="rect">
            <a:avLst/>
          </a:prstGeom>
          <a:noFill/>
        </p:spPr>
        <p:txBody>
          <a:bodyPr wrap="square" rtlCol="0">
            <a:spAutoFit/>
          </a:bodyPr>
          <a:lstStyle/>
          <a:p>
            <a:r>
              <a:rPr lang="en-US" altLang="zh-CN"/>
              <a:t>PORT_2</a:t>
            </a:r>
            <a:endParaRPr lang="zh-CN" altLang="en-US"/>
          </a:p>
        </p:txBody>
      </p:sp>
      <p:cxnSp>
        <p:nvCxnSpPr>
          <p:cNvPr id="118" name="连接符: 肘形 117">
            <a:extLst>
              <a:ext uri="{FF2B5EF4-FFF2-40B4-BE49-F238E27FC236}">
                <a16:creationId xmlns:a16="http://schemas.microsoft.com/office/drawing/2014/main" id="{EC7A7595-2D51-8940-FDA3-118D7B06636C}"/>
              </a:ext>
            </a:extLst>
          </p:cNvPr>
          <p:cNvCxnSpPr>
            <a:cxnSpLocks/>
            <a:stCxn id="106" idx="1"/>
            <a:endCxn id="101" idx="0"/>
          </p:cNvCxnSpPr>
          <p:nvPr/>
        </p:nvCxnSpPr>
        <p:spPr>
          <a:xfrm rot="10800000" flipV="1">
            <a:off x="1983344" y="3948003"/>
            <a:ext cx="703425" cy="200540"/>
          </a:xfrm>
          <a:prstGeom prst="bentConnector2">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1" name="直接箭头连接符 120">
            <a:extLst>
              <a:ext uri="{FF2B5EF4-FFF2-40B4-BE49-F238E27FC236}">
                <a16:creationId xmlns:a16="http://schemas.microsoft.com/office/drawing/2014/main" id="{C7D3B9E3-7606-2A0D-FD08-23DA11DC499B}"/>
              </a:ext>
            </a:extLst>
          </p:cNvPr>
          <p:cNvCxnSpPr>
            <a:cxnSpLocks/>
            <a:stCxn id="102" idx="1"/>
            <a:endCxn id="101" idx="3"/>
          </p:cNvCxnSpPr>
          <p:nvPr/>
        </p:nvCxnSpPr>
        <p:spPr>
          <a:xfrm flipH="1" flipV="1">
            <a:off x="2578655" y="4560499"/>
            <a:ext cx="111138" cy="1"/>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6" name="直接箭头连接符 125">
            <a:extLst>
              <a:ext uri="{FF2B5EF4-FFF2-40B4-BE49-F238E27FC236}">
                <a16:creationId xmlns:a16="http://schemas.microsoft.com/office/drawing/2014/main" id="{3E343886-6F9A-58EB-341D-47100058F425}"/>
              </a:ext>
            </a:extLst>
          </p:cNvPr>
          <p:cNvCxnSpPr/>
          <p:nvPr/>
        </p:nvCxnSpPr>
        <p:spPr>
          <a:xfrm flipV="1">
            <a:off x="4090791" y="4073181"/>
            <a:ext cx="0" cy="21123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7" name="直接箭头连接符 126">
            <a:extLst>
              <a:ext uri="{FF2B5EF4-FFF2-40B4-BE49-F238E27FC236}">
                <a16:creationId xmlns:a16="http://schemas.microsoft.com/office/drawing/2014/main" id="{099ED458-DEC0-E0C3-65F4-61100FAE17C3}"/>
              </a:ext>
            </a:extLst>
          </p:cNvPr>
          <p:cNvCxnSpPr>
            <a:cxnSpLocks/>
            <a:stCxn id="105" idx="1"/>
            <a:endCxn id="106" idx="3"/>
          </p:cNvCxnSpPr>
          <p:nvPr/>
        </p:nvCxnSpPr>
        <p:spPr>
          <a:xfrm flipH="1">
            <a:off x="3644030" y="3943708"/>
            <a:ext cx="76579" cy="4295"/>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30" name="直接箭头连接符 129">
            <a:extLst>
              <a:ext uri="{FF2B5EF4-FFF2-40B4-BE49-F238E27FC236}">
                <a16:creationId xmlns:a16="http://schemas.microsoft.com/office/drawing/2014/main" id="{09FE6913-22A5-3B33-CF32-9A0AB8AC7593}"/>
              </a:ext>
            </a:extLst>
          </p:cNvPr>
          <p:cNvCxnSpPr>
            <a:cxnSpLocks/>
          </p:cNvCxnSpPr>
          <p:nvPr/>
        </p:nvCxnSpPr>
        <p:spPr>
          <a:xfrm>
            <a:off x="4460973" y="3952612"/>
            <a:ext cx="291927"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33" name="直接箭头连接符 132">
            <a:extLst>
              <a:ext uri="{FF2B5EF4-FFF2-40B4-BE49-F238E27FC236}">
                <a16:creationId xmlns:a16="http://schemas.microsoft.com/office/drawing/2014/main" id="{87B3EA4B-B744-CF2A-CDD2-3E32ECC43DE6}"/>
              </a:ext>
            </a:extLst>
          </p:cNvPr>
          <p:cNvCxnSpPr>
            <a:cxnSpLocks/>
          </p:cNvCxnSpPr>
          <p:nvPr/>
        </p:nvCxnSpPr>
        <p:spPr>
          <a:xfrm>
            <a:off x="2555875" y="4903400"/>
            <a:ext cx="2197025"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165" name="矩形 164">
            <a:extLst>
              <a:ext uri="{FF2B5EF4-FFF2-40B4-BE49-F238E27FC236}">
                <a16:creationId xmlns:a16="http://schemas.microsoft.com/office/drawing/2014/main" id="{2F4F822E-8316-91A5-1ADA-D331C6634D45}"/>
              </a:ext>
            </a:extLst>
          </p:cNvPr>
          <p:cNvSpPr/>
          <p:nvPr/>
        </p:nvSpPr>
        <p:spPr>
          <a:xfrm>
            <a:off x="6287155" y="1320800"/>
            <a:ext cx="2392438" cy="1133766"/>
          </a:xfrm>
          <a:prstGeom prst="rect">
            <a:avLst/>
          </a:prstGeom>
          <a:solidFill>
            <a:schemeClr val="bg1">
              <a:alpha val="0"/>
            </a:schemeClr>
          </a:solidFill>
          <a:ln w="635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9" name="连接符: 肘形 138">
            <a:extLst>
              <a:ext uri="{FF2B5EF4-FFF2-40B4-BE49-F238E27FC236}">
                <a16:creationId xmlns:a16="http://schemas.microsoft.com/office/drawing/2014/main" id="{E6E720B4-0A06-AC79-1F47-55E5A1FE4253}"/>
              </a:ext>
            </a:extLst>
          </p:cNvPr>
          <p:cNvCxnSpPr>
            <a:cxnSpLocks/>
            <a:stCxn id="88" idx="0"/>
            <a:endCxn id="97" idx="0"/>
          </p:cNvCxnSpPr>
          <p:nvPr/>
        </p:nvCxnSpPr>
        <p:spPr>
          <a:xfrm rot="5400000" flipH="1" flipV="1">
            <a:off x="4263304" y="-710940"/>
            <a:ext cx="28868" cy="4458150"/>
          </a:xfrm>
          <a:prstGeom prst="bentConnector3">
            <a:avLst>
              <a:gd name="adj1" fmla="val 759900"/>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42" name="直接连接符 141">
            <a:extLst>
              <a:ext uri="{FF2B5EF4-FFF2-40B4-BE49-F238E27FC236}">
                <a16:creationId xmlns:a16="http://schemas.microsoft.com/office/drawing/2014/main" id="{0265C07E-AEA0-7925-F735-4F132969459D}"/>
              </a:ext>
            </a:extLst>
          </p:cNvPr>
          <p:cNvCxnSpPr>
            <a:cxnSpLocks/>
            <a:stCxn id="82" idx="0"/>
          </p:cNvCxnSpPr>
          <p:nvPr/>
        </p:nvCxnSpPr>
        <p:spPr>
          <a:xfrm flipV="1">
            <a:off x="2970114" y="1320800"/>
            <a:ext cx="0" cy="214260"/>
          </a:xfrm>
          <a:prstGeom prst="line">
            <a:avLst/>
          </a:prstGeom>
          <a:ln w="25400">
            <a:solidFill>
              <a:srgbClr val="FF0000"/>
            </a:solidFill>
          </a:ln>
        </p:spPr>
        <p:style>
          <a:lnRef idx="1">
            <a:schemeClr val="dk1"/>
          </a:lnRef>
          <a:fillRef idx="0">
            <a:schemeClr val="dk1"/>
          </a:fillRef>
          <a:effectRef idx="0">
            <a:schemeClr val="dk1"/>
          </a:effectRef>
          <a:fontRef idx="minor">
            <a:schemeClr val="tx1"/>
          </a:fontRef>
        </p:style>
      </p:cxnSp>
      <p:cxnSp>
        <p:nvCxnSpPr>
          <p:cNvPr id="144" name="直接连接符 143">
            <a:extLst>
              <a:ext uri="{FF2B5EF4-FFF2-40B4-BE49-F238E27FC236}">
                <a16:creationId xmlns:a16="http://schemas.microsoft.com/office/drawing/2014/main" id="{6A0894A9-37D4-6DD9-6A95-C4E0A0201D19}"/>
              </a:ext>
            </a:extLst>
          </p:cNvPr>
          <p:cNvCxnSpPr>
            <a:cxnSpLocks/>
          </p:cNvCxnSpPr>
          <p:nvPr/>
        </p:nvCxnSpPr>
        <p:spPr>
          <a:xfrm flipV="1">
            <a:off x="4167627" y="1320800"/>
            <a:ext cx="0" cy="214260"/>
          </a:xfrm>
          <a:prstGeom prst="line">
            <a:avLst/>
          </a:prstGeom>
          <a:ln w="25400">
            <a:solidFill>
              <a:srgbClr val="FF0000"/>
            </a:solidFill>
          </a:ln>
        </p:spPr>
        <p:style>
          <a:lnRef idx="1">
            <a:schemeClr val="dk1"/>
          </a:lnRef>
          <a:fillRef idx="0">
            <a:schemeClr val="dk1"/>
          </a:fillRef>
          <a:effectRef idx="0">
            <a:schemeClr val="dk1"/>
          </a:effectRef>
          <a:fontRef idx="minor">
            <a:schemeClr val="tx1"/>
          </a:fontRef>
        </p:style>
      </p:cxnSp>
      <p:cxnSp>
        <p:nvCxnSpPr>
          <p:cNvPr id="145" name="直接连接符 144">
            <a:extLst>
              <a:ext uri="{FF2B5EF4-FFF2-40B4-BE49-F238E27FC236}">
                <a16:creationId xmlns:a16="http://schemas.microsoft.com/office/drawing/2014/main" id="{EA17DDB1-FDCD-AD4A-5718-291E05F166A6}"/>
              </a:ext>
            </a:extLst>
          </p:cNvPr>
          <p:cNvCxnSpPr>
            <a:cxnSpLocks/>
          </p:cNvCxnSpPr>
          <p:nvPr/>
        </p:nvCxnSpPr>
        <p:spPr>
          <a:xfrm flipV="1">
            <a:off x="5537047" y="1320800"/>
            <a:ext cx="0" cy="214260"/>
          </a:xfrm>
          <a:prstGeom prst="line">
            <a:avLst/>
          </a:prstGeom>
          <a:ln w="25400">
            <a:solidFill>
              <a:srgbClr val="FF0000"/>
            </a:solidFill>
          </a:ln>
        </p:spPr>
        <p:style>
          <a:lnRef idx="1">
            <a:schemeClr val="dk1"/>
          </a:lnRef>
          <a:fillRef idx="0">
            <a:schemeClr val="dk1"/>
          </a:fillRef>
          <a:effectRef idx="0">
            <a:schemeClr val="dk1"/>
          </a:effectRef>
          <a:fontRef idx="minor">
            <a:schemeClr val="tx1"/>
          </a:fontRef>
        </p:style>
      </p:cxnSp>
      <p:cxnSp>
        <p:nvCxnSpPr>
          <p:cNvPr id="148" name="连接符: 肘形 147">
            <a:extLst>
              <a:ext uri="{FF2B5EF4-FFF2-40B4-BE49-F238E27FC236}">
                <a16:creationId xmlns:a16="http://schemas.microsoft.com/office/drawing/2014/main" id="{8D3D387F-A017-F4CB-B94A-6E9CEBFDBABB}"/>
              </a:ext>
            </a:extLst>
          </p:cNvPr>
          <p:cNvCxnSpPr>
            <a:cxnSpLocks/>
            <a:stCxn id="97" idx="3"/>
            <a:endCxn id="83" idx="1"/>
          </p:cNvCxnSpPr>
          <p:nvPr/>
        </p:nvCxnSpPr>
        <p:spPr>
          <a:xfrm flipV="1">
            <a:off x="6742452" y="1584798"/>
            <a:ext cx="249249" cy="331789"/>
          </a:xfrm>
          <a:prstGeom prst="bentConnector3">
            <a:avLst/>
          </a:prstGeom>
          <a:ln w="12700">
            <a:solidFill>
              <a:srgbClr val="FF0000"/>
            </a:solidFill>
            <a:headEnd type="triangle" w="sm" len="sm"/>
            <a:tailEnd type="triangle" w="sm" len="sm"/>
          </a:ln>
        </p:spPr>
        <p:style>
          <a:lnRef idx="1">
            <a:schemeClr val="dk1"/>
          </a:lnRef>
          <a:fillRef idx="0">
            <a:schemeClr val="dk1"/>
          </a:fillRef>
          <a:effectRef idx="0">
            <a:schemeClr val="dk1"/>
          </a:effectRef>
          <a:fontRef idx="minor">
            <a:schemeClr val="tx1"/>
          </a:fontRef>
        </p:style>
      </p:cxnSp>
      <p:cxnSp>
        <p:nvCxnSpPr>
          <p:cNvPr id="150" name="直接箭头连接符 149">
            <a:extLst>
              <a:ext uri="{FF2B5EF4-FFF2-40B4-BE49-F238E27FC236}">
                <a16:creationId xmlns:a16="http://schemas.microsoft.com/office/drawing/2014/main" id="{D76654D5-6E4A-8A55-777B-017B833C6D80}"/>
              </a:ext>
            </a:extLst>
          </p:cNvPr>
          <p:cNvCxnSpPr>
            <a:cxnSpLocks/>
            <a:stCxn id="83" idx="2"/>
            <a:endCxn id="98" idx="0"/>
          </p:cNvCxnSpPr>
          <p:nvPr/>
        </p:nvCxnSpPr>
        <p:spPr>
          <a:xfrm>
            <a:off x="7835647" y="1848795"/>
            <a:ext cx="0" cy="252744"/>
          </a:xfrm>
          <a:prstGeom prst="straightConnector1">
            <a:avLst/>
          </a:prstGeom>
          <a:ln w="127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52" name="连接符: 肘形 151">
            <a:extLst>
              <a:ext uri="{FF2B5EF4-FFF2-40B4-BE49-F238E27FC236}">
                <a16:creationId xmlns:a16="http://schemas.microsoft.com/office/drawing/2014/main" id="{7662F6F0-8EC7-EB67-9F23-A35D3DACA715}"/>
              </a:ext>
            </a:extLst>
          </p:cNvPr>
          <p:cNvCxnSpPr>
            <a:stCxn id="98" idx="2"/>
            <a:endCxn id="20" idx="0"/>
          </p:cNvCxnSpPr>
          <p:nvPr/>
        </p:nvCxnSpPr>
        <p:spPr>
          <a:xfrm rot="5400000">
            <a:off x="6999732" y="2864121"/>
            <a:ext cx="1239783" cy="432048"/>
          </a:xfrm>
          <a:prstGeom prst="bentConnector3">
            <a:avLst>
              <a:gd name="adj1" fmla="val 60448"/>
            </a:avLst>
          </a:prstGeom>
          <a:ln w="127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54" name="连接符: 肘形 153">
            <a:extLst>
              <a:ext uri="{FF2B5EF4-FFF2-40B4-BE49-F238E27FC236}">
                <a16:creationId xmlns:a16="http://schemas.microsoft.com/office/drawing/2014/main" id="{A9C2BB11-954F-F06C-A46A-4B5A7C9D59A9}"/>
              </a:ext>
            </a:extLst>
          </p:cNvPr>
          <p:cNvCxnSpPr>
            <a:cxnSpLocks/>
            <a:stCxn id="98" idx="2"/>
            <a:endCxn id="109" idx="0"/>
          </p:cNvCxnSpPr>
          <p:nvPr/>
        </p:nvCxnSpPr>
        <p:spPr>
          <a:xfrm rot="5400000">
            <a:off x="4947975" y="839192"/>
            <a:ext cx="1266610" cy="4508735"/>
          </a:xfrm>
          <a:prstGeom prst="bentConnector3">
            <a:avLst>
              <a:gd name="adj1" fmla="val 59205"/>
            </a:avLst>
          </a:prstGeom>
          <a:ln w="127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4" name="文本框 163">
            <a:extLst>
              <a:ext uri="{FF2B5EF4-FFF2-40B4-BE49-F238E27FC236}">
                <a16:creationId xmlns:a16="http://schemas.microsoft.com/office/drawing/2014/main" id="{A35ADFE2-A5FE-8A4B-02BC-3976C4CE849C}"/>
              </a:ext>
            </a:extLst>
          </p:cNvPr>
          <p:cNvSpPr txBox="1"/>
          <p:nvPr/>
        </p:nvSpPr>
        <p:spPr>
          <a:xfrm>
            <a:off x="1153156" y="859258"/>
            <a:ext cx="2133341" cy="375447"/>
          </a:xfrm>
          <a:prstGeom prst="rect">
            <a:avLst/>
          </a:prstGeom>
          <a:noFill/>
        </p:spPr>
        <p:txBody>
          <a:bodyPr wrap="square" rtlCol="0">
            <a:spAutoFit/>
          </a:bodyPr>
          <a:lstStyle/>
          <a:p>
            <a:r>
              <a:rPr lang="en-US" altLang="zh-CN"/>
              <a:t>SWITCH</a:t>
            </a:r>
            <a:endParaRPr lang="zh-CN" altLang="en-US"/>
          </a:p>
        </p:txBody>
      </p:sp>
      <p:cxnSp>
        <p:nvCxnSpPr>
          <p:cNvPr id="12" name="直接箭头连接符 11">
            <a:extLst>
              <a:ext uri="{FF2B5EF4-FFF2-40B4-BE49-F238E27FC236}">
                <a16:creationId xmlns:a16="http://schemas.microsoft.com/office/drawing/2014/main" id="{DA5118B0-E77F-5423-07AD-03833D078FD8}"/>
              </a:ext>
            </a:extLst>
          </p:cNvPr>
          <p:cNvCxnSpPr>
            <a:cxnSpLocks/>
          </p:cNvCxnSpPr>
          <p:nvPr/>
        </p:nvCxnSpPr>
        <p:spPr>
          <a:xfrm>
            <a:off x="6292310" y="4789812"/>
            <a:ext cx="0" cy="793137"/>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DD0E7000-879D-BE34-5B5E-5F6CBD123B7E}"/>
              </a:ext>
            </a:extLst>
          </p:cNvPr>
          <p:cNvCxnSpPr>
            <a:cxnSpLocks/>
          </p:cNvCxnSpPr>
          <p:nvPr/>
        </p:nvCxnSpPr>
        <p:spPr>
          <a:xfrm>
            <a:off x="4301117" y="4789812"/>
            <a:ext cx="0" cy="793137"/>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4077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DBF51C3-F023-26A8-F3D3-1541CB0134FC}"/>
              </a:ext>
            </a:extLst>
          </p:cNvPr>
          <p:cNvSpPr/>
          <p:nvPr/>
        </p:nvSpPr>
        <p:spPr>
          <a:xfrm>
            <a:off x="993031" y="812819"/>
            <a:ext cx="8505984" cy="453389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39373E6D-D481-8533-414F-9F07386A40F4}"/>
              </a:ext>
            </a:extLst>
          </p:cNvPr>
          <p:cNvSpPr/>
          <p:nvPr/>
        </p:nvSpPr>
        <p:spPr>
          <a:xfrm>
            <a:off x="1323975" y="1233039"/>
            <a:ext cx="7943850" cy="13465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altLang="zh-CN"/>
              <a:t>CPU</a:t>
            </a:r>
            <a:endParaRPr lang="zh-CN" altLang="en-US"/>
          </a:p>
        </p:txBody>
      </p:sp>
      <p:sp>
        <p:nvSpPr>
          <p:cNvPr id="6" name="文本框 5">
            <a:extLst>
              <a:ext uri="{FF2B5EF4-FFF2-40B4-BE49-F238E27FC236}">
                <a16:creationId xmlns:a16="http://schemas.microsoft.com/office/drawing/2014/main" id="{982723F3-32B2-96A8-3960-77D9428B2CD5}"/>
              </a:ext>
            </a:extLst>
          </p:cNvPr>
          <p:cNvSpPr txBox="1"/>
          <p:nvPr/>
        </p:nvSpPr>
        <p:spPr>
          <a:xfrm>
            <a:off x="173864" y="151372"/>
            <a:ext cx="2959874" cy="707886"/>
          </a:xfrm>
          <a:prstGeom prst="rect">
            <a:avLst/>
          </a:prstGeom>
          <a:noFill/>
        </p:spPr>
        <p:txBody>
          <a:bodyPr wrap="square" rtlCol="0">
            <a:spAutoFit/>
          </a:bodyPr>
          <a:lstStyle/>
          <a:p>
            <a:r>
              <a:rPr lang="zh-CN" altLang="en-US" sz="4000"/>
              <a:t>控制路径</a:t>
            </a:r>
          </a:p>
        </p:txBody>
      </p:sp>
      <p:sp>
        <p:nvSpPr>
          <p:cNvPr id="7" name="矩形 6">
            <a:extLst>
              <a:ext uri="{FF2B5EF4-FFF2-40B4-BE49-F238E27FC236}">
                <a16:creationId xmlns:a16="http://schemas.microsoft.com/office/drawing/2014/main" id="{F3152F9C-B673-81F7-CF74-A25005210C0A}"/>
              </a:ext>
            </a:extLst>
          </p:cNvPr>
          <p:cNvSpPr/>
          <p:nvPr/>
        </p:nvSpPr>
        <p:spPr>
          <a:xfrm>
            <a:off x="1323975" y="2900363"/>
            <a:ext cx="7943850" cy="5286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a:t>配置</a:t>
            </a:r>
            <a:r>
              <a:rPr lang="en-US" altLang="zh-CN"/>
              <a:t>API</a:t>
            </a:r>
            <a:endParaRPr lang="zh-CN" altLang="en-US"/>
          </a:p>
        </p:txBody>
      </p:sp>
      <p:sp>
        <p:nvSpPr>
          <p:cNvPr id="8" name="矩形 7">
            <a:extLst>
              <a:ext uri="{FF2B5EF4-FFF2-40B4-BE49-F238E27FC236}">
                <a16:creationId xmlns:a16="http://schemas.microsoft.com/office/drawing/2014/main" id="{F8FB0591-8890-900A-2C77-B76A6A809944}"/>
              </a:ext>
            </a:extLst>
          </p:cNvPr>
          <p:cNvSpPr/>
          <p:nvPr/>
        </p:nvSpPr>
        <p:spPr>
          <a:xfrm>
            <a:off x="5307995" y="3700036"/>
            <a:ext cx="3959830" cy="1421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9" name="矩形: 圆角 8">
            <a:extLst>
              <a:ext uri="{FF2B5EF4-FFF2-40B4-BE49-F238E27FC236}">
                <a16:creationId xmlns:a16="http://schemas.microsoft.com/office/drawing/2014/main" id="{56A41C24-E432-EDFF-1A89-9C6AB25C4FA9}"/>
              </a:ext>
            </a:extLst>
          </p:cNvPr>
          <p:cNvSpPr/>
          <p:nvPr/>
        </p:nvSpPr>
        <p:spPr>
          <a:xfrm>
            <a:off x="7991474" y="4150562"/>
            <a:ext cx="1190625" cy="82391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a:t>调度器</a:t>
            </a:r>
          </a:p>
        </p:txBody>
      </p:sp>
      <p:cxnSp>
        <p:nvCxnSpPr>
          <p:cNvPr id="10" name="直接箭头连接符 9">
            <a:extLst>
              <a:ext uri="{FF2B5EF4-FFF2-40B4-BE49-F238E27FC236}">
                <a16:creationId xmlns:a16="http://schemas.microsoft.com/office/drawing/2014/main" id="{41B92389-FC3A-D660-FC2C-BF903805343B}"/>
              </a:ext>
            </a:extLst>
          </p:cNvPr>
          <p:cNvCxnSpPr/>
          <p:nvPr/>
        </p:nvCxnSpPr>
        <p:spPr>
          <a:xfrm flipH="1">
            <a:off x="9182099" y="4533900"/>
            <a:ext cx="1104900" cy="0"/>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EB604FE0-5A52-A94A-373B-7A9EF6E6156B}"/>
              </a:ext>
            </a:extLst>
          </p:cNvPr>
          <p:cNvSpPr txBox="1"/>
          <p:nvPr/>
        </p:nvSpPr>
        <p:spPr>
          <a:xfrm>
            <a:off x="9651444" y="4145518"/>
            <a:ext cx="1114425" cy="369332"/>
          </a:xfrm>
          <a:prstGeom prst="rect">
            <a:avLst/>
          </a:prstGeom>
          <a:noFill/>
        </p:spPr>
        <p:txBody>
          <a:bodyPr wrap="square" rtlCol="0">
            <a:spAutoFit/>
          </a:bodyPr>
          <a:lstStyle/>
          <a:p>
            <a:r>
              <a:rPr lang="en-US" altLang="zh-CN"/>
              <a:t>PORT_k</a:t>
            </a:r>
            <a:endParaRPr lang="zh-CN" altLang="en-US"/>
          </a:p>
        </p:txBody>
      </p:sp>
      <p:sp>
        <p:nvSpPr>
          <p:cNvPr id="12" name="矩形: 圆角 11">
            <a:extLst>
              <a:ext uri="{FF2B5EF4-FFF2-40B4-BE49-F238E27FC236}">
                <a16:creationId xmlns:a16="http://schemas.microsoft.com/office/drawing/2014/main" id="{B04D91D5-2360-AE1E-59DD-942F379847FD}"/>
              </a:ext>
            </a:extLst>
          </p:cNvPr>
          <p:cNvSpPr/>
          <p:nvPr/>
        </p:nvSpPr>
        <p:spPr>
          <a:xfrm>
            <a:off x="6763455" y="3777949"/>
            <a:ext cx="957262"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800"/>
              <a:t>比较器</a:t>
            </a:r>
          </a:p>
        </p:txBody>
      </p:sp>
      <p:sp>
        <p:nvSpPr>
          <p:cNvPr id="13" name="圆柱体 12">
            <a:extLst>
              <a:ext uri="{FF2B5EF4-FFF2-40B4-BE49-F238E27FC236}">
                <a16:creationId xmlns:a16="http://schemas.microsoft.com/office/drawing/2014/main" id="{9A032337-635B-884D-EB16-15B2D1CB45CC}"/>
              </a:ext>
            </a:extLst>
          </p:cNvPr>
          <p:cNvSpPr/>
          <p:nvPr/>
        </p:nvSpPr>
        <p:spPr>
          <a:xfrm>
            <a:off x="7255666" y="3952612"/>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4" name="圆柱体 13">
            <a:extLst>
              <a:ext uri="{FF2B5EF4-FFF2-40B4-BE49-F238E27FC236}">
                <a16:creationId xmlns:a16="http://schemas.microsoft.com/office/drawing/2014/main" id="{40F80930-58BC-80F1-BD3F-AB59E326BE64}"/>
              </a:ext>
            </a:extLst>
          </p:cNvPr>
          <p:cNvSpPr/>
          <p:nvPr/>
        </p:nvSpPr>
        <p:spPr>
          <a:xfrm>
            <a:off x="7255666" y="3902145"/>
            <a:ext cx="264529"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BE20524D-478D-204C-A26B-1435FB070042}"/>
              </a:ext>
            </a:extLst>
          </p:cNvPr>
          <p:cNvSpPr txBox="1"/>
          <p:nvPr/>
        </p:nvSpPr>
        <p:spPr>
          <a:xfrm>
            <a:off x="7210424" y="3700037"/>
            <a:ext cx="386350" cy="215444"/>
          </a:xfrm>
          <a:prstGeom prst="rect">
            <a:avLst/>
          </a:prstGeom>
          <a:noFill/>
        </p:spPr>
        <p:txBody>
          <a:bodyPr wrap="square" rtlCol="0">
            <a:spAutoFit/>
          </a:bodyPr>
          <a:lstStyle/>
          <a:p>
            <a:r>
              <a:rPr lang="en-US" altLang="zh-CN" sz="800"/>
              <a:t>WT</a:t>
            </a:r>
            <a:endParaRPr lang="zh-CN" altLang="en-US" sz="800"/>
          </a:p>
        </p:txBody>
      </p:sp>
      <p:sp>
        <p:nvSpPr>
          <p:cNvPr id="16" name="矩形 15">
            <a:extLst>
              <a:ext uri="{FF2B5EF4-FFF2-40B4-BE49-F238E27FC236}">
                <a16:creationId xmlns:a16="http://schemas.microsoft.com/office/drawing/2014/main" id="{905A7967-93A6-3FB2-0C1C-0FB699FE124F}"/>
              </a:ext>
            </a:extLst>
          </p:cNvPr>
          <p:cNvSpPr/>
          <p:nvPr/>
        </p:nvSpPr>
        <p:spPr>
          <a:xfrm>
            <a:off x="5972668" y="4275230"/>
            <a:ext cx="1821913" cy="57053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a:t>优先级队列</a:t>
            </a:r>
          </a:p>
        </p:txBody>
      </p:sp>
      <p:sp>
        <p:nvSpPr>
          <p:cNvPr id="17" name="圆柱体 16">
            <a:extLst>
              <a:ext uri="{FF2B5EF4-FFF2-40B4-BE49-F238E27FC236}">
                <a16:creationId xmlns:a16="http://schemas.microsoft.com/office/drawing/2014/main" id="{11B2A899-A6E5-ADF2-2FDA-348B35F9B7AA}"/>
              </a:ext>
            </a:extLst>
          </p:cNvPr>
          <p:cNvSpPr/>
          <p:nvPr/>
        </p:nvSpPr>
        <p:spPr>
          <a:xfrm>
            <a:off x="7255666" y="3862469"/>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A0A8DCC9-A67A-9514-E92A-5FF9F4B234D2}"/>
              </a:ext>
            </a:extLst>
          </p:cNvPr>
          <p:cNvSpPr/>
          <p:nvPr/>
        </p:nvSpPr>
        <p:spPr>
          <a:xfrm>
            <a:off x="5921994" y="3777539"/>
            <a:ext cx="740364"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状态收集</a:t>
            </a:r>
          </a:p>
        </p:txBody>
      </p:sp>
      <p:sp>
        <p:nvSpPr>
          <p:cNvPr id="19" name="矩形: 圆角 18">
            <a:extLst>
              <a:ext uri="{FF2B5EF4-FFF2-40B4-BE49-F238E27FC236}">
                <a16:creationId xmlns:a16="http://schemas.microsoft.com/office/drawing/2014/main" id="{7F3E51E3-D4F3-1C2B-D90E-8A6A9000220E}"/>
              </a:ext>
            </a:extLst>
          </p:cNvPr>
          <p:cNvSpPr/>
          <p:nvPr/>
        </p:nvSpPr>
        <p:spPr>
          <a:xfrm>
            <a:off x="5307994" y="3818237"/>
            <a:ext cx="458104" cy="115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t>经验收集</a:t>
            </a:r>
          </a:p>
        </p:txBody>
      </p:sp>
      <p:cxnSp>
        <p:nvCxnSpPr>
          <p:cNvPr id="20" name="直接箭头连接符 19">
            <a:extLst>
              <a:ext uri="{FF2B5EF4-FFF2-40B4-BE49-F238E27FC236}">
                <a16:creationId xmlns:a16="http://schemas.microsoft.com/office/drawing/2014/main" id="{CD7F558B-AF2E-8FA7-FFAE-550F35EC8DAB}"/>
              </a:ext>
            </a:extLst>
          </p:cNvPr>
          <p:cNvCxnSpPr>
            <a:endCxn id="18" idx="2"/>
          </p:cNvCxnSpPr>
          <p:nvPr/>
        </p:nvCxnSpPr>
        <p:spPr>
          <a:xfrm flipV="1">
            <a:off x="6292176" y="4063992"/>
            <a:ext cx="0" cy="21123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302E92C3-8915-1A19-3821-5A690FBB9730}"/>
              </a:ext>
            </a:extLst>
          </p:cNvPr>
          <p:cNvCxnSpPr>
            <a:cxnSpLocks/>
            <a:stCxn id="18" idx="3"/>
            <a:endCxn id="12" idx="1"/>
          </p:cNvCxnSpPr>
          <p:nvPr/>
        </p:nvCxnSpPr>
        <p:spPr>
          <a:xfrm>
            <a:off x="6662358" y="3920766"/>
            <a:ext cx="101097" cy="41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22" name="连接符: 肘形 21">
            <a:extLst>
              <a:ext uri="{FF2B5EF4-FFF2-40B4-BE49-F238E27FC236}">
                <a16:creationId xmlns:a16="http://schemas.microsoft.com/office/drawing/2014/main" id="{EEDBC6B6-48EA-D33A-6B77-1EF6EB47A3E5}"/>
              </a:ext>
            </a:extLst>
          </p:cNvPr>
          <p:cNvCxnSpPr>
            <a:cxnSpLocks/>
            <a:stCxn id="12" idx="3"/>
            <a:endCxn id="9" idx="0"/>
          </p:cNvCxnSpPr>
          <p:nvPr/>
        </p:nvCxnSpPr>
        <p:spPr>
          <a:xfrm>
            <a:off x="7720717" y="3921176"/>
            <a:ext cx="866070" cy="229386"/>
          </a:xfrm>
          <a:prstGeom prst="bentConnector2">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6F83B261-1480-A5A3-4FE1-F095D4DDD5A9}"/>
              </a:ext>
            </a:extLst>
          </p:cNvPr>
          <p:cNvCxnSpPr>
            <a:cxnSpLocks/>
            <a:stCxn id="18" idx="1"/>
          </p:cNvCxnSpPr>
          <p:nvPr/>
        </p:nvCxnSpPr>
        <p:spPr>
          <a:xfrm flipH="1">
            <a:off x="5766098" y="3920766"/>
            <a:ext cx="155896"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81BA7D2B-CA2C-4769-145D-57C0D59923D2}"/>
              </a:ext>
            </a:extLst>
          </p:cNvPr>
          <p:cNvCxnSpPr>
            <a:cxnSpLocks/>
          </p:cNvCxnSpPr>
          <p:nvPr/>
        </p:nvCxnSpPr>
        <p:spPr>
          <a:xfrm flipH="1">
            <a:off x="5766098" y="4903400"/>
            <a:ext cx="2247440"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26" name="圆柱体 25">
            <a:extLst>
              <a:ext uri="{FF2B5EF4-FFF2-40B4-BE49-F238E27FC236}">
                <a16:creationId xmlns:a16="http://schemas.microsoft.com/office/drawing/2014/main" id="{80DB9140-089C-1396-9948-AC0BD8238334}"/>
              </a:ext>
            </a:extLst>
          </p:cNvPr>
          <p:cNvSpPr/>
          <p:nvPr/>
        </p:nvSpPr>
        <p:spPr>
          <a:xfrm>
            <a:off x="5218374" y="216784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27" name="圆柱体 26">
            <a:extLst>
              <a:ext uri="{FF2B5EF4-FFF2-40B4-BE49-F238E27FC236}">
                <a16:creationId xmlns:a16="http://schemas.microsoft.com/office/drawing/2014/main" id="{ED391560-8706-419F-EC31-73AF0347D552}"/>
              </a:ext>
            </a:extLst>
          </p:cNvPr>
          <p:cNvSpPr/>
          <p:nvPr/>
        </p:nvSpPr>
        <p:spPr>
          <a:xfrm>
            <a:off x="5218374" y="2033523"/>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28" name="圆柱体 27">
            <a:extLst>
              <a:ext uri="{FF2B5EF4-FFF2-40B4-BE49-F238E27FC236}">
                <a16:creationId xmlns:a16="http://schemas.microsoft.com/office/drawing/2014/main" id="{F045671C-82BB-FD49-D64F-09C633213C22}"/>
              </a:ext>
            </a:extLst>
          </p:cNvPr>
          <p:cNvSpPr/>
          <p:nvPr/>
        </p:nvSpPr>
        <p:spPr>
          <a:xfrm>
            <a:off x="5218374" y="189482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29" name="圆柱体 28">
            <a:extLst>
              <a:ext uri="{FF2B5EF4-FFF2-40B4-BE49-F238E27FC236}">
                <a16:creationId xmlns:a16="http://schemas.microsoft.com/office/drawing/2014/main" id="{DE33EDA2-D4F6-E47A-74B6-55C1BF8A4868}"/>
              </a:ext>
            </a:extLst>
          </p:cNvPr>
          <p:cNvSpPr/>
          <p:nvPr/>
        </p:nvSpPr>
        <p:spPr>
          <a:xfrm>
            <a:off x="5218375" y="1742900"/>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7301ED87-8DDB-7CC9-207A-C1C5647A1FD0}"/>
              </a:ext>
            </a:extLst>
          </p:cNvPr>
          <p:cNvSpPr txBox="1"/>
          <p:nvPr/>
        </p:nvSpPr>
        <p:spPr>
          <a:xfrm>
            <a:off x="5117760" y="1549382"/>
            <a:ext cx="877626" cy="215444"/>
          </a:xfrm>
          <a:prstGeom prst="rect">
            <a:avLst/>
          </a:prstGeom>
          <a:noFill/>
        </p:spPr>
        <p:txBody>
          <a:bodyPr wrap="square" rtlCol="0">
            <a:spAutoFit/>
          </a:bodyPr>
          <a:lstStyle/>
          <a:p>
            <a:r>
              <a:rPr lang="en-US" altLang="zh-CN" sz="800"/>
              <a:t>PORT_n</a:t>
            </a:r>
            <a:r>
              <a:rPr lang="zh-CN" altLang="en-US" sz="800"/>
              <a:t>经验池</a:t>
            </a:r>
          </a:p>
        </p:txBody>
      </p:sp>
      <p:sp>
        <p:nvSpPr>
          <p:cNvPr id="31" name="圆柱体 30">
            <a:extLst>
              <a:ext uri="{FF2B5EF4-FFF2-40B4-BE49-F238E27FC236}">
                <a16:creationId xmlns:a16="http://schemas.microsoft.com/office/drawing/2014/main" id="{8D7096C7-417D-58FF-12D2-C55B9D198666}"/>
              </a:ext>
            </a:extLst>
          </p:cNvPr>
          <p:cNvSpPr/>
          <p:nvPr/>
        </p:nvSpPr>
        <p:spPr>
          <a:xfrm>
            <a:off x="3829321" y="215351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2" name="圆柱体 31">
            <a:extLst>
              <a:ext uri="{FF2B5EF4-FFF2-40B4-BE49-F238E27FC236}">
                <a16:creationId xmlns:a16="http://schemas.microsoft.com/office/drawing/2014/main" id="{6315A7D3-F181-A229-CAFB-5D0D6B3CE07C}"/>
              </a:ext>
            </a:extLst>
          </p:cNvPr>
          <p:cNvSpPr/>
          <p:nvPr/>
        </p:nvSpPr>
        <p:spPr>
          <a:xfrm>
            <a:off x="3829321" y="201920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3" name="圆柱体 32">
            <a:extLst>
              <a:ext uri="{FF2B5EF4-FFF2-40B4-BE49-F238E27FC236}">
                <a16:creationId xmlns:a16="http://schemas.microsoft.com/office/drawing/2014/main" id="{C0E51232-11F0-E65C-6B51-20633D16E74D}"/>
              </a:ext>
            </a:extLst>
          </p:cNvPr>
          <p:cNvSpPr/>
          <p:nvPr/>
        </p:nvSpPr>
        <p:spPr>
          <a:xfrm>
            <a:off x="3829321" y="188050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4" name="圆柱体 33">
            <a:extLst>
              <a:ext uri="{FF2B5EF4-FFF2-40B4-BE49-F238E27FC236}">
                <a16:creationId xmlns:a16="http://schemas.microsoft.com/office/drawing/2014/main" id="{7EB9C9D1-6E54-0496-4BEB-2688654C6C20}"/>
              </a:ext>
            </a:extLst>
          </p:cNvPr>
          <p:cNvSpPr/>
          <p:nvPr/>
        </p:nvSpPr>
        <p:spPr>
          <a:xfrm>
            <a:off x="3829322" y="172857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EE238D82-85FA-F065-18B6-86D086B4A286}"/>
              </a:ext>
            </a:extLst>
          </p:cNvPr>
          <p:cNvSpPr txBox="1"/>
          <p:nvPr/>
        </p:nvSpPr>
        <p:spPr>
          <a:xfrm>
            <a:off x="3728707" y="1535060"/>
            <a:ext cx="877626" cy="215444"/>
          </a:xfrm>
          <a:prstGeom prst="rect">
            <a:avLst/>
          </a:prstGeom>
          <a:noFill/>
        </p:spPr>
        <p:txBody>
          <a:bodyPr wrap="square" rtlCol="0">
            <a:spAutoFit/>
          </a:bodyPr>
          <a:lstStyle/>
          <a:p>
            <a:r>
              <a:rPr lang="en-US" altLang="zh-CN" sz="800"/>
              <a:t>PORT_k</a:t>
            </a:r>
            <a:r>
              <a:rPr lang="zh-CN" altLang="en-US" sz="800"/>
              <a:t>经验池</a:t>
            </a:r>
          </a:p>
        </p:txBody>
      </p:sp>
      <p:sp>
        <p:nvSpPr>
          <p:cNvPr id="36" name="圆柱体 35">
            <a:extLst>
              <a:ext uri="{FF2B5EF4-FFF2-40B4-BE49-F238E27FC236}">
                <a16:creationId xmlns:a16="http://schemas.microsoft.com/office/drawing/2014/main" id="{EA3F8F8D-B26E-B7A6-58B2-F769ABB80766}"/>
              </a:ext>
            </a:extLst>
          </p:cNvPr>
          <p:cNvSpPr/>
          <p:nvPr/>
        </p:nvSpPr>
        <p:spPr>
          <a:xfrm>
            <a:off x="2631915" y="215351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7" name="圆柱体 36">
            <a:extLst>
              <a:ext uri="{FF2B5EF4-FFF2-40B4-BE49-F238E27FC236}">
                <a16:creationId xmlns:a16="http://schemas.microsoft.com/office/drawing/2014/main" id="{8E581149-A9FA-16E0-14C2-F7A6D7EAA3D1}"/>
              </a:ext>
            </a:extLst>
          </p:cNvPr>
          <p:cNvSpPr/>
          <p:nvPr/>
        </p:nvSpPr>
        <p:spPr>
          <a:xfrm>
            <a:off x="2631915" y="201920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8" name="圆柱体 37">
            <a:extLst>
              <a:ext uri="{FF2B5EF4-FFF2-40B4-BE49-F238E27FC236}">
                <a16:creationId xmlns:a16="http://schemas.microsoft.com/office/drawing/2014/main" id="{FA4F1B15-2477-CBA3-BF78-DB69E33B37CE}"/>
              </a:ext>
            </a:extLst>
          </p:cNvPr>
          <p:cNvSpPr/>
          <p:nvPr/>
        </p:nvSpPr>
        <p:spPr>
          <a:xfrm>
            <a:off x="2631915" y="188050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9" name="圆柱体 38">
            <a:extLst>
              <a:ext uri="{FF2B5EF4-FFF2-40B4-BE49-F238E27FC236}">
                <a16:creationId xmlns:a16="http://schemas.microsoft.com/office/drawing/2014/main" id="{93B45E38-E9F0-A945-83D1-14BC60D8B426}"/>
              </a:ext>
            </a:extLst>
          </p:cNvPr>
          <p:cNvSpPr/>
          <p:nvPr/>
        </p:nvSpPr>
        <p:spPr>
          <a:xfrm>
            <a:off x="2631916" y="172857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68B1210D-EC9E-73EC-9FFB-21841712311C}"/>
              </a:ext>
            </a:extLst>
          </p:cNvPr>
          <p:cNvSpPr txBox="1"/>
          <p:nvPr/>
        </p:nvSpPr>
        <p:spPr>
          <a:xfrm>
            <a:off x="2531301" y="1535060"/>
            <a:ext cx="877626" cy="215444"/>
          </a:xfrm>
          <a:prstGeom prst="rect">
            <a:avLst/>
          </a:prstGeom>
          <a:noFill/>
        </p:spPr>
        <p:txBody>
          <a:bodyPr wrap="square" rtlCol="0">
            <a:spAutoFit/>
          </a:bodyPr>
          <a:lstStyle/>
          <a:p>
            <a:r>
              <a:rPr lang="en-US" altLang="zh-CN" sz="800"/>
              <a:t>PORT_2</a:t>
            </a:r>
            <a:r>
              <a:rPr lang="zh-CN" altLang="en-US" sz="800"/>
              <a:t>经验池</a:t>
            </a:r>
          </a:p>
        </p:txBody>
      </p:sp>
      <p:sp>
        <p:nvSpPr>
          <p:cNvPr id="41" name="矩形: 圆角 40">
            <a:extLst>
              <a:ext uri="{FF2B5EF4-FFF2-40B4-BE49-F238E27FC236}">
                <a16:creationId xmlns:a16="http://schemas.microsoft.com/office/drawing/2014/main" id="{63B17EF0-B1D8-2DEC-3DF3-3404E15808C6}"/>
              </a:ext>
            </a:extLst>
          </p:cNvPr>
          <p:cNvSpPr/>
          <p:nvPr/>
        </p:nvSpPr>
        <p:spPr>
          <a:xfrm>
            <a:off x="6991701" y="1320800"/>
            <a:ext cx="1687892" cy="52799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a:t>WITTLE INDEX</a:t>
            </a:r>
            <a:r>
              <a:rPr lang="zh-CN" altLang="en-US"/>
              <a:t>计算模块</a:t>
            </a:r>
          </a:p>
        </p:txBody>
      </p:sp>
      <p:sp>
        <p:nvSpPr>
          <p:cNvPr id="42" name="圆柱体 41">
            <a:extLst>
              <a:ext uri="{FF2B5EF4-FFF2-40B4-BE49-F238E27FC236}">
                <a16:creationId xmlns:a16="http://schemas.microsoft.com/office/drawing/2014/main" id="{0DA5C0CD-3991-422E-9EBA-2C79D074F8C9}"/>
              </a:ext>
            </a:extLst>
          </p:cNvPr>
          <p:cNvSpPr/>
          <p:nvPr/>
        </p:nvSpPr>
        <p:spPr>
          <a:xfrm>
            <a:off x="1710464" y="215102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43" name="圆柱体 42">
            <a:extLst>
              <a:ext uri="{FF2B5EF4-FFF2-40B4-BE49-F238E27FC236}">
                <a16:creationId xmlns:a16="http://schemas.microsoft.com/office/drawing/2014/main" id="{71D09142-FB5F-3E42-1D96-635566969604}"/>
              </a:ext>
            </a:extLst>
          </p:cNvPr>
          <p:cNvSpPr/>
          <p:nvPr/>
        </p:nvSpPr>
        <p:spPr>
          <a:xfrm>
            <a:off x="1710464" y="2016710"/>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44" name="圆柱体 43">
            <a:extLst>
              <a:ext uri="{FF2B5EF4-FFF2-40B4-BE49-F238E27FC236}">
                <a16:creationId xmlns:a16="http://schemas.microsoft.com/office/drawing/2014/main" id="{388C6CD5-729D-27F1-9CB1-EE94FF9EE3B9}"/>
              </a:ext>
            </a:extLst>
          </p:cNvPr>
          <p:cNvSpPr/>
          <p:nvPr/>
        </p:nvSpPr>
        <p:spPr>
          <a:xfrm>
            <a:off x="1710464" y="1878016"/>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45" name="圆柱体 44">
            <a:extLst>
              <a:ext uri="{FF2B5EF4-FFF2-40B4-BE49-F238E27FC236}">
                <a16:creationId xmlns:a16="http://schemas.microsoft.com/office/drawing/2014/main" id="{FF3684EA-ECBA-4019-7E4B-9F030FF158E3}"/>
              </a:ext>
            </a:extLst>
          </p:cNvPr>
          <p:cNvSpPr/>
          <p:nvPr/>
        </p:nvSpPr>
        <p:spPr>
          <a:xfrm>
            <a:off x="1710465" y="172608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AB0083ED-5F0A-2C11-16C1-D3D147A3FC7C}"/>
              </a:ext>
            </a:extLst>
          </p:cNvPr>
          <p:cNvSpPr txBox="1"/>
          <p:nvPr/>
        </p:nvSpPr>
        <p:spPr>
          <a:xfrm>
            <a:off x="1609850" y="1532569"/>
            <a:ext cx="877626" cy="215444"/>
          </a:xfrm>
          <a:prstGeom prst="rect">
            <a:avLst/>
          </a:prstGeom>
          <a:noFill/>
        </p:spPr>
        <p:txBody>
          <a:bodyPr wrap="square" rtlCol="0">
            <a:spAutoFit/>
          </a:bodyPr>
          <a:lstStyle/>
          <a:p>
            <a:r>
              <a:rPr lang="en-US" altLang="zh-CN" sz="800"/>
              <a:t>PORT_1</a:t>
            </a:r>
            <a:r>
              <a:rPr lang="zh-CN" altLang="en-US" sz="800"/>
              <a:t>经验池</a:t>
            </a:r>
          </a:p>
        </p:txBody>
      </p:sp>
      <p:sp>
        <p:nvSpPr>
          <p:cNvPr id="47" name="文本框 46">
            <a:extLst>
              <a:ext uri="{FF2B5EF4-FFF2-40B4-BE49-F238E27FC236}">
                <a16:creationId xmlns:a16="http://schemas.microsoft.com/office/drawing/2014/main" id="{CA1CCA2B-8699-D813-FB97-AC7A157DF470}"/>
              </a:ext>
            </a:extLst>
          </p:cNvPr>
          <p:cNvSpPr txBox="1"/>
          <p:nvPr/>
        </p:nvSpPr>
        <p:spPr>
          <a:xfrm>
            <a:off x="3360135" y="1742900"/>
            <a:ext cx="763560" cy="523220"/>
          </a:xfrm>
          <a:prstGeom prst="rect">
            <a:avLst/>
          </a:prstGeom>
          <a:noFill/>
        </p:spPr>
        <p:txBody>
          <a:bodyPr wrap="square" rtlCol="0">
            <a:spAutoFit/>
          </a:bodyPr>
          <a:lstStyle/>
          <a:p>
            <a:r>
              <a:rPr lang="en-US" altLang="zh-CN" sz="2800"/>
              <a:t>…</a:t>
            </a:r>
            <a:endParaRPr lang="zh-CN" altLang="en-US" sz="2800"/>
          </a:p>
        </p:txBody>
      </p:sp>
      <p:sp>
        <p:nvSpPr>
          <p:cNvPr id="48" name="文本框 47">
            <a:extLst>
              <a:ext uri="{FF2B5EF4-FFF2-40B4-BE49-F238E27FC236}">
                <a16:creationId xmlns:a16="http://schemas.microsoft.com/office/drawing/2014/main" id="{E80C6AEC-9B89-5D11-D84F-8A428FC4EAEF}"/>
              </a:ext>
            </a:extLst>
          </p:cNvPr>
          <p:cNvSpPr txBox="1"/>
          <p:nvPr/>
        </p:nvSpPr>
        <p:spPr>
          <a:xfrm>
            <a:off x="4592881" y="1768129"/>
            <a:ext cx="763560" cy="523220"/>
          </a:xfrm>
          <a:prstGeom prst="rect">
            <a:avLst/>
          </a:prstGeom>
          <a:noFill/>
        </p:spPr>
        <p:txBody>
          <a:bodyPr wrap="square" rtlCol="0">
            <a:spAutoFit/>
          </a:bodyPr>
          <a:lstStyle/>
          <a:p>
            <a:r>
              <a:rPr lang="en-US" altLang="zh-CN" sz="2800"/>
              <a:t>…</a:t>
            </a:r>
            <a:endParaRPr lang="zh-CN" altLang="en-US" sz="2800"/>
          </a:p>
        </p:txBody>
      </p:sp>
      <p:cxnSp>
        <p:nvCxnSpPr>
          <p:cNvPr id="49" name="连接符: 肘形 48">
            <a:extLst>
              <a:ext uri="{FF2B5EF4-FFF2-40B4-BE49-F238E27FC236}">
                <a16:creationId xmlns:a16="http://schemas.microsoft.com/office/drawing/2014/main" id="{CC6E4DA5-B12E-F39F-3583-CA730F939AF4}"/>
              </a:ext>
            </a:extLst>
          </p:cNvPr>
          <p:cNvCxnSpPr>
            <a:stCxn id="19" idx="0"/>
          </p:cNvCxnSpPr>
          <p:nvPr/>
        </p:nvCxnSpPr>
        <p:spPr>
          <a:xfrm rot="16200000" flipV="1">
            <a:off x="4116882" y="2398072"/>
            <a:ext cx="1459896" cy="1380433"/>
          </a:xfrm>
          <a:prstGeom prst="bentConnector3">
            <a:avLst>
              <a:gd name="adj1" fmla="val 89146"/>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50" name="矩形: 圆角 49">
            <a:extLst>
              <a:ext uri="{FF2B5EF4-FFF2-40B4-BE49-F238E27FC236}">
                <a16:creationId xmlns:a16="http://schemas.microsoft.com/office/drawing/2014/main" id="{F83EB3C2-3A61-BB5A-876F-389DB011B071}"/>
              </a:ext>
            </a:extLst>
          </p:cNvPr>
          <p:cNvSpPr/>
          <p:nvPr/>
        </p:nvSpPr>
        <p:spPr>
          <a:xfrm>
            <a:off x="6271174" y="1503702"/>
            <a:ext cx="383674" cy="63573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数据处理</a:t>
            </a:r>
          </a:p>
        </p:txBody>
      </p:sp>
      <p:sp>
        <p:nvSpPr>
          <p:cNvPr id="51" name="矩形: 圆角 50">
            <a:extLst>
              <a:ext uri="{FF2B5EF4-FFF2-40B4-BE49-F238E27FC236}">
                <a16:creationId xmlns:a16="http://schemas.microsoft.com/office/drawing/2014/main" id="{7885B234-0EF5-9260-EB23-92418C6F2085}"/>
              </a:ext>
            </a:extLst>
          </p:cNvPr>
          <p:cNvSpPr/>
          <p:nvPr/>
        </p:nvSpPr>
        <p:spPr>
          <a:xfrm>
            <a:off x="7171366" y="2101539"/>
            <a:ext cx="1328561" cy="3587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a:t>WT</a:t>
            </a:r>
            <a:r>
              <a:rPr lang="zh-CN" altLang="en-US" sz="1200"/>
              <a:t>下发配置</a:t>
            </a:r>
          </a:p>
        </p:txBody>
      </p:sp>
      <p:sp>
        <p:nvSpPr>
          <p:cNvPr id="52" name="矩形 51">
            <a:extLst>
              <a:ext uri="{FF2B5EF4-FFF2-40B4-BE49-F238E27FC236}">
                <a16:creationId xmlns:a16="http://schemas.microsoft.com/office/drawing/2014/main" id="{393549CC-1FF9-C565-52FE-87F9D3B6CE0B}"/>
              </a:ext>
            </a:extLst>
          </p:cNvPr>
          <p:cNvSpPr/>
          <p:nvPr/>
        </p:nvSpPr>
        <p:spPr>
          <a:xfrm>
            <a:off x="1286193" y="3700036"/>
            <a:ext cx="3959830" cy="1421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53" name="矩形: 圆角 52">
            <a:extLst>
              <a:ext uri="{FF2B5EF4-FFF2-40B4-BE49-F238E27FC236}">
                <a16:creationId xmlns:a16="http://schemas.microsoft.com/office/drawing/2014/main" id="{201899A4-E381-BFC1-C662-A09CF1468258}"/>
              </a:ext>
            </a:extLst>
          </p:cNvPr>
          <p:cNvSpPr/>
          <p:nvPr/>
        </p:nvSpPr>
        <p:spPr>
          <a:xfrm>
            <a:off x="4757462" y="3818237"/>
            <a:ext cx="458104" cy="115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t>经验收集</a:t>
            </a:r>
          </a:p>
        </p:txBody>
      </p:sp>
      <p:sp>
        <p:nvSpPr>
          <p:cNvPr id="54" name="矩形: 圆角 53">
            <a:extLst>
              <a:ext uri="{FF2B5EF4-FFF2-40B4-BE49-F238E27FC236}">
                <a16:creationId xmlns:a16="http://schemas.microsoft.com/office/drawing/2014/main" id="{09F89165-AAD6-44C0-5E74-CFD41FC9E085}"/>
              </a:ext>
            </a:extLst>
          </p:cNvPr>
          <p:cNvSpPr/>
          <p:nvPr/>
        </p:nvSpPr>
        <p:spPr>
          <a:xfrm>
            <a:off x="1388030" y="4148543"/>
            <a:ext cx="1190625" cy="82391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a:t>调度器</a:t>
            </a:r>
          </a:p>
        </p:txBody>
      </p:sp>
      <p:sp>
        <p:nvSpPr>
          <p:cNvPr id="55" name="矩形 54">
            <a:extLst>
              <a:ext uri="{FF2B5EF4-FFF2-40B4-BE49-F238E27FC236}">
                <a16:creationId xmlns:a16="http://schemas.microsoft.com/office/drawing/2014/main" id="{6255B08C-600B-6866-810A-11E529535436}"/>
              </a:ext>
            </a:extLst>
          </p:cNvPr>
          <p:cNvSpPr/>
          <p:nvPr/>
        </p:nvSpPr>
        <p:spPr>
          <a:xfrm>
            <a:off x="2748476" y="4275230"/>
            <a:ext cx="1821913" cy="57053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a:t>优先级队列</a:t>
            </a:r>
          </a:p>
        </p:txBody>
      </p:sp>
      <p:sp>
        <p:nvSpPr>
          <p:cNvPr id="56" name="矩形: 圆角 55">
            <a:extLst>
              <a:ext uri="{FF2B5EF4-FFF2-40B4-BE49-F238E27FC236}">
                <a16:creationId xmlns:a16="http://schemas.microsoft.com/office/drawing/2014/main" id="{976D3813-44C8-45E4-29C4-36BF61A09BE4}"/>
              </a:ext>
            </a:extLst>
          </p:cNvPr>
          <p:cNvSpPr/>
          <p:nvPr/>
        </p:nvSpPr>
        <p:spPr>
          <a:xfrm>
            <a:off x="3720609" y="3800481"/>
            <a:ext cx="740364"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状态收集</a:t>
            </a:r>
          </a:p>
        </p:txBody>
      </p:sp>
      <p:sp>
        <p:nvSpPr>
          <p:cNvPr id="57" name="矩形: 圆角 56">
            <a:extLst>
              <a:ext uri="{FF2B5EF4-FFF2-40B4-BE49-F238E27FC236}">
                <a16:creationId xmlns:a16="http://schemas.microsoft.com/office/drawing/2014/main" id="{D37B74CD-C5CB-BA24-978F-3E0D308BF8B8}"/>
              </a:ext>
            </a:extLst>
          </p:cNvPr>
          <p:cNvSpPr/>
          <p:nvPr/>
        </p:nvSpPr>
        <p:spPr>
          <a:xfrm>
            <a:off x="2686768" y="3804776"/>
            <a:ext cx="957262"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800"/>
              <a:t>比较器</a:t>
            </a:r>
          </a:p>
        </p:txBody>
      </p:sp>
      <p:sp>
        <p:nvSpPr>
          <p:cNvPr id="58" name="圆柱体 57">
            <a:extLst>
              <a:ext uri="{FF2B5EF4-FFF2-40B4-BE49-F238E27FC236}">
                <a16:creationId xmlns:a16="http://schemas.microsoft.com/office/drawing/2014/main" id="{83D04B09-3952-B5E2-2BDF-A1EE2E46650C}"/>
              </a:ext>
            </a:extLst>
          </p:cNvPr>
          <p:cNvSpPr/>
          <p:nvPr/>
        </p:nvSpPr>
        <p:spPr>
          <a:xfrm>
            <a:off x="3178979" y="3979439"/>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59" name="圆柱体 58">
            <a:extLst>
              <a:ext uri="{FF2B5EF4-FFF2-40B4-BE49-F238E27FC236}">
                <a16:creationId xmlns:a16="http://schemas.microsoft.com/office/drawing/2014/main" id="{F1ED62DE-BACE-A40E-6623-B8D2BB1A0D9A}"/>
              </a:ext>
            </a:extLst>
          </p:cNvPr>
          <p:cNvSpPr/>
          <p:nvPr/>
        </p:nvSpPr>
        <p:spPr>
          <a:xfrm>
            <a:off x="3178979" y="3928972"/>
            <a:ext cx="264529"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id="{52837896-D4E4-83F5-AF80-E2347A9984B3}"/>
              </a:ext>
            </a:extLst>
          </p:cNvPr>
          <p:cNvSpPr txBox="1"/>
          <p:nvPr/>
        </p:nvSpPr>
        <p:spPr>
          <a:xfrm>
            <a:off x="3133737" y="3726864"/>
            <a:ext cx="386350" cy="215444"/>
          </a:xfrm>
          <a:prstGeom prst="rect">
            <a:avLst/>
          </a:prstGeom>
          <a:noFill/>
        </p:spPr>
        <p:txBody>
          <a:bodyPr wrap="square" rtlCol="0">
            <a:spAutoFit/>
          </a:bodyPr>
          <a:lstStyle/>
          <a:p>
            <a:r>
              <a:rPr lang="en-US" altLang="zh-CN" sz="800"/>
              <a:t>WT</a:t>
            </a:r>
            <a:endParaRPr lang="zh-CN" altLang="en-US" sz="800"/>
          </a:p>
        </p:txBody>
      </p:sp>
      <p:sp>
        <p:nvSpPr>
          <p:cNvPr id="61" name="圆柱体 60">
            <a:extLst>
              <a:ext uri="{FF2B5EF4-FFF2-40B4-BE49-F238E27FC236}">
                <a16:creationId xmlns:a16="http://schemas.microsoft.com/office/drawing/2014/main" id="{58776837-DAC0-4780-70FF-5D8F0FDECA6D}"/>
              </a:ext>
            </a:extLst>
          </p:cNvPr>
          <p:cNvSpPr/>
          <p:nvPr/>
        </p:nvSpPr>
        <p:spPr>
          <a:xfrm>
            <a:off x="3178979" y="3889296"/>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62" name="连接符: 肘形 61">
            <a:extLst>
              <a:ext uri="{FF2B5EF4-FFF2-40B4-BE49-F238E27FC236}">
                <a16:creationId xmlns:a16="http://schemas.microsoft.com/office/drawing/2014/main" id="{B4464D6B-DCF9-D205-F705-0DDF9157B27B}"/>
              </a:ext>
            </a:extLst>
          </p:cNvPr>
          <p:cNvCxnSpPr>
            <a:cxnSpLocks/>
            <a:stCxn id="53" idx="0"/>
            <a:endCxn id="36" idx="3"/>
          </p:cNvCxnSpPr>
          <p:nvPr/>
        </p:nvCxnSpPr>
        <p:spPr>
          <a:xfrm rot="16200000" flipV="1">
            <a:off x="3235752" y="2067475"/>
            <a:ext cx="1474218" cy="2027306"/>
          </a:xfrm>
          <a:prstGeom prst="bentConnector3">
            <a:avLst>
              <a:gd name="adj1" fmla="val 88022"/>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63" name="直接箭头连接符 62">
            <a:extLst>
              <a:ext uri="{FF2B5EF4-FFF2-40B4-BE49-F238E27FC236}">
                <a16:creationId xmlns:a16="http://schemas.microsoft.com/office/drawing/2014/main" id="{4234B293-2588-554A-F007-CDA463A93202}"/>
              </a:ext>
            </a:extLst>
          </p:cNvPr>
          <p:cNvCxnSpPr/>
          <p:nvPr/>
        </p:nvCxnSpPr>
        <p:spPr>
          <a:xfrm flipH="1">
            <a:off x="254826" y="4514850"/>
            <a:ext cx="1104900" cy="0"/>
          </a:xfrm>
          <a:prstGeom prst="straightConnector1">
            <a:avLst/>
          </a:prstGeom>
          <a:ln w="69850">
            <a:solidFill>
              <a:srgbClr val="FF0000"/>
            </a:solidFill>
            <a:headEnd type="none"/>
            <a:tailEnd type="triangle"/>
          </a:ln>
        </p:spPr>
        <p:style>
          <a:lnRef idx="1">
            <a:schemeClr val="dk1"/>
          </a:lnRef>
          <a:fillRef idx="0">
            <a:schemeClr val="dk1"/>
          </a:fillRef>
          <a:effectRef idx="0">
            <a:schemeClr val="dk1"/>
          </a:effectRef>
          <a:fontRef idx="minor">
            <a:schemeClr val="tx1"/>
          </a:fontRef>
        </p:style>
      </p:cxnSp>
      <p:sp>
        <p:nvSpPr>
          <p:cNvPr id="64" name="文本框 63">
            <a:extLst>
              <a:ext uri="{FF2B5EF4-FFF2-40B4-BE49-F238E27FC236}">
                <a16:creationId xmlns:a16="http://schemas.microsoft.com/office/drawing/2014/main" id="{963574B0-89AD-93F0-E5FE-48CB4F5C67F1}"/>
              </a:ext>
            </a:extLst>
          </p:cNvPr>
          <p:cNvSpPr txBox="1"/>
          <p:nvPr/>
        </p:nvSpPr>
        <p:spPr>
          <a:xfrm>
            <a:off x="38731" y="4034573"/>
            <a:ext cx="1114425" cy="369332"/>
          </a:xfrm>
          <a:prstGeom prst="rect">
            <a:avLst/>
          </a:prstGeom>
          <a:noFill/>
        </p:spPr>
        <p:txBody>
          <a:bodyPr wrap="square" rtlCol="0">
            <a:spAutoFit/>
          </a:bodyPr>
          <a:lstStyle/>
          <a:p>
            <a:r>
              <a:rPr lang="en-US" altLang="zh-CN"/>
              <a:t>PORT_2</a:t>
            </a:r>
            <a:endParaRPr lang="zh-CN" altLang="en-US"/>
          </a:p>
        </p:txBody>
      </p:sp>
      <p:cxnSp>
        <p:nvCxnSpPr>
          <p:cNvPr id="65" name="连接符: 肘形 64">
            <a:extLst>
              <a:ext uri="{FF2B5EF4-FFF2-40B4-BE49-F238E27FC236}">
                <a16:creationId xmlns:a16="http://schemas.microsoft.com/office/drawing/2014/main" id="{EF6CCD65-360C-07F5-4E37-F0E981953307}"/>
              </a:ext>
            </a:extLst>
          </p:cNvPr>
          <p:cNvCxnSpPr>
            <a:cxnSpLocks/>
            <a:stCxn id="57" idx="1"/>
            <a:endCxn id="54" idx="0"/>
          </p:cNvCxnSpPr>
          <p:nvPr/>
        </p:nvCxnSpPr>
        <p:spPr>
          <a:xfrm rot="10800000" flipV="1">
            <a:off x="1983344" y="3948003"/>
            <a:ext cx="703425" cy="200540"/>
          </a:xfrm>
          <a:prstGeom prst="bentConnector2">
            <a:avLst/>
          </a:prstGeom>
          <a:ln>
            <a:solidFill>
              <a:srgbClr val="FF0000"/>
            </a:solidFill>
            <a:tailEnd type="triangle" w="sm" len="sm"/>
          </a:ln>
        </p:spPr>
        <p:style>
          <a:lnRef idx="1">
            <a:schemeClr val="dk1"/>
          </a:lnRef>
          <a:fillRef idx="0">
            <a:schemeClr val="dk1"/>
          </a:fillRef>
          <a:effectRef idx="0">
            <a:schemeClr val="dk1"/>
          </a:effectRef>
          <a:fontRef idx="minor">
            <a:schemeClr val="tx1"/>
          </a:fontRef>
        </p:style>
      </p:cxnSp>
      <p:cxnSp>
        <p:nvCxnSpPr>
          <p:cNvPr id="67" name="直接箭头连接符 66">
            <a:extLst>
              <a:ext uri="{FF2B5EF4-FFF2-40B4-BE49-F238E27FC236}">
                <a16:creationId xmlns:a16="http://schemas.microsoft.com/office/drawing/2014/main" id="{595DD24D-1D4E-D8B4-E38A-E006D876C2E9}"/>
              </a:ext>
            </a:extLst>
          </p:cNvPr>
          <p:cNvCxnSpPr/>
          <p:nvPr/>
        </p:nvCxnSpPr>
        <p:spPr>
          <a:xfrm flipV="1">
            <a:off x="4090791" y="4073181"/>
            <a:ext cx="0" cy="211238"/>
          </a:xfrm>
          <a:prstGeom prst="straightConnector1">
            <a:avLst/>
          </a:prstGeom>
          <a:ln>
            <a:solidFill>
              <a:srgbClr val="FF0000"/>
            </a:solidFill>
            <a:tailEnd type="triangle" w="sm" len="sm"/>
          </a:ln>
        </p:spPr>
        <p:style>
          <a:lnRef idx="1">
            <a:schemeClr val="dk1"/>
          </a:lnRef>
          <a:fillRef idx="0">
            <a:schemeClr val="dk1"/>
          </a:fillRef>
          <a:effectRef idx="0">
            <a:schemeClr val="dk1"/>
          </a:effectRef>
          <a:fontRef idx="minor">
            <a:schemeClr val="tx1"/>
          </a:fontRef>
        </p:style>
      </p:cxnSp>
      <p:cxnSp>
        <p:nvCxnSpPr>
          <p:cNvPr id="68" name="直接箭头连接符 67">
            <a:extLst>
              <a:ext uri="{FF2B5EF4-FFF2-40B4-BE49-F238E27FC236}">
                <a16:creationId xmlns:a16="http://schemas.microsoft.com/office/drawing/2014/main" id="{BF6A11ED-34E1-CA13-ECBC-F5814918FD62}"/>
              </a:ext>
            </a:extLst>
          </p:cNvPr>
          <p:cNvCxnSpPr>
            <a:cxnSpLocks/>
            <a:stCxn id="56" idx="1"/>
            <a:endCxn id="57" idx="3"/>
          </p:cNvCxnSpPr>
          <p:nvPr/>
        </p:nvCxnSpPr>
        <p:spPr>
          <a:xfrm flipH="1">
            <a:off x="3644030" y="3943708"/>
            <a:ext cx="76579" cy="4295"/>
          </a:xfrm>
          <a:prstGeom prst="straightConnector1">
            <a:avLst/>
          </a:prstGeom>
          <a:ln>
            <a:solidFill>
              <a:srgbClr val="FF0000"/>
            </a:solidFill>
            <a:tailEnd type="triangle" w="sm" len="sm"/>
          </a:ln>
        </p:spPr>
        <p:style>
          <a:lnRef idx="1">
            <a:schemeClr val="dk1"/>
          </a:lnRef>
          <a:fillRef idx="0">
            <a:schemeClr val="dk1"/>
          </a:fillRef>
          <a:effectRef idx="0">
            <a:schemeClr val="dk1"/>
          </a:effectRef>
          <a:fontRef idx="minor">
            <a:schemeClr val="tx1"/>
          </a:fontRef>
        </p:style>
      </p:cxnSp>
      <p:cxnSp>
        <p:nvCxnSpPr>
          <p:cNvPr id="69" name="直接箭头连接符 68">
            <a:extLst>
              <a:ext uri="{FF2B5EF4-FFF2-40B4-BE49-F238E27FC236}">
                <a16:creationId xmlns:a16="http://schemas.microsoft.com/office/drawing/2014/main" id="{4D502240-5B5D-229B-2286-6D0E1DD8003B}"/>
              </a:ext>
            </a:extLst>
          </p:cNvPr>
          <p:cNvCxnSpPr>
            <a:cxnSpLocks/>
          </p:cNvCxnSpPr>
          <p:nvPr/>
        </p:nvCxnSpPr>
        <p:spPr>
          <a:xfrm>
            <a:off x="4460973" y="3952612"/>
            <a:ext cx="291927" cy="0"/>
          </a:xfrm>
          <a:prstGeom prst="straightConnector1">
            <a:avLst/>
          </a:prstGeom>
          <a:ln>
            <a:solidFill>
              <a:srgbClr val="FF0000"/>
            </a:solidFill>
            <a:tailEnd type="triangle" w="sm" len="sm"/>
          </a:ln>
        </p:spPr>
        <p:style>
          <a:lnRef idx="1">
            <a:schemeClr val="dk1"/>
          </a:lnRef>
          <a:fillRef idx="0">
            <a:schemeClr val="dk1"/>
          </a:fillRef>
          <a:effectRef idx="0">
            <a:schemeClr val="dk1"/>
          </a:effectRef>
          <a:fontRef idx="minor">
            <a:schemeClr val="tx1"/>
          </a:fontRef>
        </p:style>
      </p:cxnSp>
      <p:cxnSp>
        <p:nvCxnSpPr>
          <p:cNvPr id="70" name="直接箭头连接符 69">
            <a:extLst>
              <a:ext uri="{FF2B5EF4-FFF2-40B4-BE49-F238E27FC236}">
                <a16:creationId xmlns:a16="http://schemas.microsoft.com/office/drawing/2014/main" id="{DAB20D50-0C15-8A6C-2EAC-9468B8FC9462}"/>
              </a:ext>
            </a:extLst>
          </p:cNvPr>
          <p:cNvCxnSpPr>
            <a:cxnSpLocks/>
          </p:cNvCxnSpPr>
          <p:nvPr/>
        </p:nvCxnSpPr>
        <p:spPr>
          <a:xfrm>
            <a:off x="2555875" y="4903400"/>
            <a:ext cx="2197025" cy="0"/>
          </a:xfrm>
          <a:prstGeom prst="straightConnector1">
            <a:avLst/>
          </a:prstGeom>
          <a:ln>
            <a:solidFill>
              <a:srgbClr val="FF0000"/>
            </a:solidFill>
            <a:tailEnd type="triangle" w="sm" len="sm"/>
          </a:ln>
        </p:spPr>
        <p:style>
          <a:lnRef idx="1">
            <a:schemeClr val="dk1"/>
          </a:lnRef>
          <a:fillRef idx="0">
            <a:schemeClr val="dk1"/>
          </a:fillRef>
          <a:effectRef idx="0">
            <a:schemeClr val="dk1"/>
          </a:effectRef>
          <a:fontRef idx="minor">
            <a:schemeClr val="tx1"/>
          </a:fontRef>
        </p:style>
      </p:cxnSp>
      <p:sp>
        <p:nvSpPr>
          <p:cNvPr id="71" name="矩形 70">
            <a:extLst>
              <a:ext uri="{FF2B5EF4-FFF2-40B4-BE49-F238E27FC236}">
                <a16:creationId xmlns:a16="http://schemas.microsoft.com/office/drawing/2014/main" id="{EA2F41F8-6BBA-80DC-48D7-DF8858690FFC}"/>
              </a:ext>
            </a:extLst>
          </p:cNvPr>
          <p:cNvSpPr/>
          <p:nvPr/>
        </p:nvSpPr>
        <p:spPr>
          <a:xfrm>
            <a:off x="6262377" y="1339410"/>
            <a:ext cx="2392438" cy="1133766"/>
          </a:xfrm>
          <a:prstGeom prst="rect">
            <a:avLst/>
          </a:prstGeom>
          <a:solidFill>
            <a:schemeClr val="bg1">
              <a:alpha val="0"/>
            </a:schemeClr>
          </a:solidFill>
          <a:ln w="635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连接符: 肘形 71">
            <a:extLst>
              <a:ext uri="{FF2B5EF4-FFF2-40B4-BE49-F238E27FC236}">
                <a16:creationId xmlns:a16="http://schemas.microsoft.com/office/drawing/2014/main" id="{5E6D1FD4-C006-5983-CA81-5F0F694DAE3E}"/>
              </a:ext>
            </a:extLst>
          </p:cNvPr>
          <p:cNvCxnSpPr>
            <a:cxnSpLocks/>
            <a:stCxn id="46" idx="0"/>
            <a:endCxn id="50" idx="0"/>
          </p:cNvCxnSpPr>
          <p:nvPr/>
        </p:nvCxnSpPr>
        <p:spPr>
          <a:xfrm rot="5400000" flipH="1" flipV="1">
            <a:off x="4241404" y="-689038"/>
            <a:ext cx="28867" cy="4414348"/>
          </a:xfrm>
          <a:prstGeom prst="bentConnector3">
            <a:avLst>
              <a:gd name="adj1" fmla="val 891908"/>
            </a:avLst>
          </a:prstGeom>
          <a:ln w="25400">
            <a:tailEnd type="triangle"/>
          </a:ln>
        </p:spPr>
        <p:style>
          <a:lnRef idx="1">
            <a:schemeClr val="dk1"/>
          </a:lnRef>
          <a:fillRef idx="0">
            <a:schemeClr val="dk1"/>
          </a:fillRef>
          <a:effectRef idx="0">
            <a:schemeClr val="dk1"/>
          </a:effectRef>
          <a:fontRef idx="minor">
            <a:schemeClr val="tx1"/>
          </a:fontRef>
        </p:style>
      </p:cxnSp>
      <p:cxnSp>
        <p:nvCxnSpPr>
          <p:cNvPr id="73" name="直接连接符 72">
            <a:extLst>
              <a:ext uri="{FF2B5EF4-FFF2-40B4-BE49-F238E27FC236}">
                <a16:creationId xmlns:a16="http://schemas.microsoft.com/office/drawing/2014/main" id="{86C42529-8A5B-53FD-C549-7EB269385EBC}"/>
              </a:ext>
            </a:extLst>
          </p:cNvPr>
          <p:cNvCxnSpPr>
            <a:cxnSpLocks/>
            <a:stCxn id="40" idx="0"/>
          </p:cNvCxnSpPr>
          <p:nvPr/>
        </p:nvCxnSpPr>
        <p:spPr>
          <a:xfrm flipV="1">
            <a:off x="2970114" y="1320800"/>
            <a:ext cx="0" cy="214260"/>
          </a:xfrm>
          <a:prstGeom prst="line">
            <a:avLst/>
          </a:prstGeom>
          <a:ln w="25400"/>
        </p:spPr>
        <p:style>
          <a:lnRef idx="1">
            <a:schemeClr val="dk1"/>
          </a:lnRef>
          <a:fillRef idx="0">
            <a:schemeClr val="dk1"/>
          </a:fillRef>
          <a:effectRef idx="0">
            <a:schemeClr val="dk1"/>
          </a:effectRef>
          <a:fontRef idx="minor">
            <a:schemeClr val="tx1"/>
          </a:fontRef>
        </p:style>
      </p:cxnSp>
      <p:cxnSp>
        <p:nvCxnSpPr>
          <p:cNvPr id="74" name="直接连接符 73">
            <a:extLst>
              <a:ext uri="{FF2B5EF4-FFF2-40B4-BE49-F238E27FC236}">
                <a16:creationId xmlns:a16="http://schemas.microsoft.com/office/drawing/2014/main" id="{1DC2865B-FAD4-A77E-0411-C696622C0B39}"/>
              </a:ext>
            </a:extLst>
          </p:cNvPr>
          <p:cNvCxnSpPr>
            <a:cxnSpLocks/>
          </p:cNvCxnSpPr>
          <p:nvPr/>
        </p:nvCxnSpPr>
        <p:spPr>
          <a:xfrm flipV="1">
            <a:off x="4167627" y="1320800"/>
            <a:ext cx="0" cy="214260"/>
          </a:xfrm>
          <a:prstGeom prst="line">
            <a:avLst/>
          </a:prstGeom>
          <a:ln w="25400"/>
        </p:spPr>
        <p:style>
          <a:lnRef idx="1">
            <a:schemeClr val="dk1"/>
          </a:lnRef>
          <a:fillRef idx="0">
            <a:schemeClr val="dk1"/>
          </a:fillRef>
          <a:effectRef idx="0">
            <a:schemeClr val="dk1"/>
          </a:effectRef>
          <a:fontRef idx="minor">
            <a:schemeClr val="tx1"/>
          </a:fontRef>
        </p:style>
      </p:cxnSp>
      <p:cxnSp>
        <p:nvCxnSpPr>
          <p:cNvPr id="75" name="直接连接符 74">
            <a:extLst>
              <a:ext uri="{FF2B5EF4-FFF2-40B4-BE49-F238E27FC236}">
                <a16:creationId xmlns:a16="http://schemas.microsoft.com/office/drawing/2014/main" id="{9B9316E6-7843-EC35-3E17-35032B0F5ABC}"/>
              </a:ext>
            </a:extLst>
          </p:cNvPr>
          <p:cNvCxnSpPr>
            <a:cxnSpLocks/>
          </p:cNvCxnSpPr>
          <p:nvPr/>
        </p:nvCxnSpPr>
        <p:spPr>
          <a:xfrm flipV="1">
            <a:off x="5537047" y="1320800"/>
            <a:ext cx="0" cy="214260"/>
          </a:xfrm>
          <a:prstGeom prst="line">
            <a:avLst/>
          </a:prstGeom>
          <a:ln w="25400"/>
        </p:spPr>
        <p:style>
          <a:lnRef idx="1">
            <a:schemeClr val="dk1"/>
          </a:lnRef>
          <a:fillRef idx="0">
            <a:schemeClr val="dk1"/>
          </a:fillRef>
          <a:effectRef idx="0">
            <a:schemeClr val="dk1"/>
          </a:effectRef>
          <a:fontRef idx="minor">
            <a:schemeClr val="tx1"/>
          </a:fontRef>
        </p:style>
      </p:cxnSp>
      <p:cxnSp>
        <p:nvCxnSpPr>
          <p:cNvPr id="76" name="连接符: 肘形 75">
            <a:extLst>
              <a:ext uri="{FF2B5EF4-FFF2-40B4-BE49-F238E27FC236}">
                <a16:creationId xmlns:a16="http://schemas.microsoft.com/office/drawing/2014/main" id="{054A028D-A2DD-F3BF-71EC-74121C082366}"/>
              </a:ext>
            </a:extLst>
          </p:cNvPr>
          <p:cNvCxnSpPr>
            <a:cxnSpLocks/>
            <a:stCxn id="50" idx="3"/>
            <a:endCxn id="41" idx="1"/>
          </p:cNvCxnSpPr>
          <p:nvPr/>
        </p:nvCxnSpPr>
        <p:spPr>
          <a:xfrm flipV="1">
            <a:off x="6654848" y="1584798"/>
            <a:ext cx="336853" cy="236773"/>
          </a:xfrm>
          <a:prstGeom prst="bentConnector3">
            <a:avLst/>
          </a:prstGeom>
          <a:ln w="12700">
            <a:headEnd type="triangle" w="sm" len="sm"/>
            <a:tailEnd type="triangle" w="sm" len="sm"/>
          </a:ln>
        </p:spPr>
        <p:style>
          <a:lnRef idx="1">
            <a:schemeClr val="dk1"/>
          </a:lnRef>
          <a:fillRef idx="0">
            <a:schemeClr val="dk1"/>
          </a:fillRef>
          <a:effectRef idx="0">
            <a:schemeClr val="dk1"/>
          </a:effectRef>
          <a:fontRef idx="minor">
            <a:schemeClr val="tx1"/>
          </a:fontRef>
        </p:style>
      </p:cxnSp>
      <p:cxnSp>
        <p:nvCxnSpPr>
          <p:cNvPr id="77" name="直接箭头连接符 76">
            <a:extLst>
              <a:ext uri="{FF2B5EF4-FFF2-40B4-BE49-F238E27FC236}">
                <a16:creationId xmlns:a16="http://schemas.microsoft.com/office/drawing/2014/main" id="{1A402B12-F10C-A6E5-79D2-17C6DC69E0DA}"/>
              </a:ext>
            </a:extLst>
          </p:cNvPr>
          <p:cNvCxnSpPr>
            <a:cxnSpLocks/>
            <a:stCxn id="41" idx="2"/>
            <a:endCxn id="51" idx="0"/>
          </p:cNvCxnSpPr>
          <p:nvPr/>
        </p:nvCxnSpPr>
        <p:spPr>
          <a:xfrm>
            <a:off x="7835647" y="1848795"/>
            <a:ext cx="0" cy="25274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78" name="连接符: 肘形 77">
            <a:extLst>
              <a:ext uri="{FF2B5EF4-FFF2-40B4-BE49-F238E27FC236}">
                <a16:creationId xmlns:a16="http://schemas.microsoft.com/office/drawing/2014/main" id="{16FF5B88-E8A4-B280-D716-6FAF776011E5}"/>
              </a:ext>
            </a:extLst>
          </p:cNvPr>
          <p:cNvCxnSpPr>
            <a:stCxn id="51" idx="2"/>
            <a:endCxn id="15" idx="0"/>
          </p:cNvCxnSpPr>
          <p:nvPr/>
        </p:nvCxnSpPr>
        <p:spPr>
          <a:xfrm rot="5400000">
            <a:off x="6999732" y="2864121"/>
            <a:ext cx="1239783" cy="432048"/>
          </a:xfrm>
          <a:prstGeom prst="bentConnector3">
            <a:avLst>
              <a:gd name="adj1" fmla="val 60448"/>
            </a:avLst>
          </a:prstGeom>
          <a:ln w="12700">
            <a:tailEnd type="triangle"/>
          </a:ln>
        </p:spPr>
        <p:style>
          <a:lnRef idx="1">
            <a:schemeClr val="dk1"/>
          </a:lnRef>
          <a:fillRef idx="0">
            <a:schemeClr val="dk1"/>
          </a:fillRef>
          <a:effectRef idx="0">
            <a:schemeClr val="dk1"/>
          </a:effectRef>
          <a:fontRef idx="minor">
            <a:schemeClr val="tx1"/>
          </a:fontRef>
        </p:style>
      </p:cxnSp>
      <p:cxnSp>
        <p:nvCxnSpPr>
          <p:cNvPr id="79" name="连接符: 肘形 78">
            <a:extLst>
              <a:ext uri="{FF2B5EF4-FFF2-40B4-BE49-F238E27FC236}">
                <a16:creationId xmlns:a16="http://schemas.microsoft.com/office/drawing/2014/main" id="{24E68B8F-1434-6ACA-C3D8-9E2C23952B72}"/>
              </a:ext>
            </a:extLst>
          </p:cNvPr>
          <p:cNvCxnSpPr>
            <a:cxnSpLocks/>
            <a:stCxn id="51" idx="2"/>
            <a:endCxn id="60" idx="0"/>
          </p:cNvCxnSpPr>
          <p:nvPr/>
        </p:nvCxnSpPr>
        <p:spPr>
          <a:xfrm rot="5400000">
            <a:off x="4947975" y="839192"/>
            <a:ext cx="1266610" cy="4508735"/>
          </a:xfrm>
          <a:prstGeom prst="bentConnector3">
            <a:avLst>
              <a:gd name="adj1" fmla="val 59205"/>
            </a:avLst>
          </a:prstGeom>
          <a:ln w="12700">
            <a:tailEnd type="triangle"/>
          </a:ln>
        </p:spPr>
        <p:style>
          <a:lnRef idx="1">
            <a:schemeClr val="dk1"/>
          </a:lnRef>
          <a:fillRef idx="0">
            <a:schemeClr val="dk1"/>
          </a:fillRef>
          <a:effectRef idx="0">
            <a:schemeClr val="dk1"/>
          </a:effectRef>
          <a:fontRef idx="minor">
            <a:schemeClr val="tx1"/>
          </a:fontRef>
        </p:style>
      </p:cxnSp>
      <p:sp>
        <p:nvSpPr>
          <p:cNvPr id="80" name="文本框 79">
            <a:extLst>
              <a:ext uri="{FF2B5EF4-FFF2-40B4-BE49-F238E27FC236}">
                <a16:creationId xmlns:a16="http://schemas.microsoft.com/office/drawing/2014/main" id="{7827176D-0156-523A-B854-9F20421DD7FB}"/>
              </a:ext>
            </a:extLst>
          </p:cNvPr>
          <p:cNvSpPr txBox="1"/>
          <p:nvPr/>
        </p:nvSpPr>
        <p:spPr>
          <a:xfrm>
            <a:off x="1153156" y="859258"/>
            <a:ext cx="2133341" cy="375447"/>
          </a:xfrm>
          <a:prstGeom prst="rect">
            <a:avLst/>
          </a:prstGeom>
          <a:noFill/>
        </p:spPr>
        <p:txBody>
          <a:bodyPr wrap="square" rtlCol="0">
            <a:spAutoFit/>
          </a:bodyPr>
          <a:lstStyle/>
          <a:p>
            <a:r>
              <a:rPr lang="en-US" altLang="zh-CN"/>
              <a:t>SWITCH</a:t>
            </a:r>
            <a:endParaRPr lang="zh-CN" altLang="en-US"/>
          </a:p>
        </p:txBody>
      </p:sp>
      <p:cxnSp>
        <p:nvCxnSpPr>
          <p:cNvPr id="83" name="直接箭头连接符 82">
            <a:extLst>
              <a:ext uri="{FF2B5EF4-FFF2-40B4-BE49-F238E27FC236}">
                <a16:creationId xmlns:a16="http://schemas.microsoft.com/office/drawing/2014/main" id="{63D609E9-161C-39E4-CD10-01DC25C5B02C}"/>
              </a:ext>
            </a:extLst>
          </p:cNvPr>
          <p:cNvCxnSpPr>
            <a:cxnSpLocks/>
          </p:cNvCxnSpPr>
          <p:nvPr/>
        </p:nvCxnSpPr>
        <p:spPr>
          <a:xfrm>
            <a:off x="6292310" y="4789812"/>
            <a:ext cx="0" cy="793137"/>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cxnSp>
        <p:nvCxnSpPr>
          <p:cNvPr id="84" name="直接箭头连接符 83">
            <a:extLst>
              <a:ext uri="{FF2B5EF4-FFF2-40B4-BE49-F238E27FC236}">
                <a16:creationId xmlns:a16="http://schemas.microsoft.com/office/drawing/2014/main" id="{33E467C9-ABC4-010F-EA5A-4FCDAD5928A0}"/>
              </a:ext>
            </a:extLst>
          </p:cNvPr>
          <p:cNvCxnSpPr>
            <a:cxnSpLocks/>
          </p:cNvCxnSpPr>
          <p:nvPr/>
        </p:nvCxnSpPr>
        <p:spPr>
          <a:xfrm>
            <a:off x="4301117" y="4789812"/>
            <a:ext cx="0" cy="793137"/>
          </a:xfrm>
          <a:prstGeom prst="straightConnector1">
            <a:avLst/>
          </a:prstGeom>
          <a:ln w="69850">
            <a:solidFill>
              <a:srgbClr val="FF0000"/>
            </a:solidFill>
            <a:headEnd type="triangle"/>
            <a:tailEnd type="none"/>
          </a:ln>
        </p:spPr>
        <p:style>
          <a:lnRef idx="1">
            <a:schemeClr val="dk1"/>
          </a:lnRef>
          <a:fillRef idx="0">
            <a:schemeClr val="dk1"/>
          </a:fillRef>
          <a:effectRef idx="0">
            <a:schemeClr val="dk1"/>
          </a:effectRef>
          <a:fontRef idx="minor">
            <a:schemeClr val="tx1"/>
          </a:fontRef>
        </p:style>
      </p:cxnSp>
      <p:cxnSp>
        <p:nvCxnSpPr>
          <p:cNvPr id="86" name="直接箭头连接符 85">
            <a:extLst>
              <a:ext uri="{FF2B5EF4-FFF2-40B4-BE49-F238E27FC236}">
                <a16:creationId xmlns:a16="http://schemas.microsoft.com/office/drawing/2014/main" id="{82AB8186-0317-C4F1-993C-02A69FB430F2}"/>
              </a:ext>
            </a:extLst>
          </p:cNvPr>
          <p:cNvCxnSpPr>
            <a:stCxn id="54" idx="3"/>
            <a:endCxn id="55" idx="1"/>
          </p:cNvCxnSpPr>
          <p:nvPr/>
        </p:nvCxnSpPr>
        <p:spPr>
          <a:xfrm>
            <a:off x="2578655" y="4560499"/>
            <a:ext cx="169821" cy="1"/>
          </a:xfrm>
          <a:prstGeom prst="straightConnector1">
            <a:avLst/>
          </a:prstGeom>
          <a:ln>
            <a:solidFill>
              <a:srgbClr val="FF0000"/>
            </a:solidFill>
            <a:headEnd type="triangle" w="sm" len="sm"/>
            <a:tailEnd type="triangle" w="sm" len="sm"/>
          </a:ln>
        </p:spPr>
        <p:style>
          <a:lnRef idx="1">
            <a:schemeClr val="dk1"/>
          </a:lnRef>
          <a:fillRef idx="0">
            <a:schemeClr val="dk1"/>
          </a:fillRef>
          <a:effectRef idx="0">
            <a:schemeClr val="dk1"/>
          </a:effectRef>
          <a:fontRef idx="minor">
            <a:schemeClr val="tx1"/>
          </a:fontRef>
        </p:style>
      </p:cxnSp>
      <p:cxnSp>
        <p:nvCxnSpPr>
          <p:cNvPr id="89" name="直接箭头连接符 88">
            <a:extLst>
              <a:ext uri="{FF2B5EF4-FFF2-40B4-BE49-F238E27FC236}">
                <a16:creationId xmlns:a16="http://schemas.microsoft.com/office/drawing/2014/main" id="{F8BC28D1-AE2B-88FF-7DD2-1AF969568359}"/>
              </a:ext>
            </a:extLst>
          </p:cNvPr>
          <p:cNvCxnSpPr>
            <a:cxnSpLocks/>
            <a:stCxn id="16" idx="3"/>
            <a:endCxn id="9" idx="1"/>
          </p:cNvCxnSpPr>
          <p:nvPr/>
        </p:nvCxnSpPr>
        <p:spPr>
          <a:xfrm>
            <a:off x="7794581" y="4560500"/>
            <a:ext cx="196893" cy="2018"/>
          </a:xfrm>
          <a:prstGeom prst="straightConnector1">
            <a:avLst/>
          </a:prstGeom>
          <a:ln>
            <a:headEnd type="triangle" w="sm" len="sm"/>
            <a:tailEnd type="triangle" w="sm" len="sm"/>
          </a:ln>
        </p:spPr>
        <p:style>
          <a:lnRef idx="1">
            <a:schemeClr val="dk1"/>
          </a:lnRef>
          <a:fillRef idx="0">
            <a:schemeClr val="dk1"/>
          </a:fillRef>
          <a:effectRef idx="0">
            <a:schemeClr val="dk1"/>
          </a:effectRef>
          <a:fontRef idx="minor">
            <a:schemeClr val="tx1"/>
          </a:fontRef>
        </p:style>
      </p:cxnSp>
      <p:sp>
        <p:nvSpPr>
          <p:cNvPr id="92" name="文本框 91">
            <a:extLst>
              <a:ext uri="{FF2B5EF4-FFF2-40B4-BE49-F238E27FC236}">
                <a16:creationId xmlns:a16="http://schemas.microsoft.com/office/drawing/2014/main" id="{11E5D07C-DE09-81CB-333F-216EAB8671B3}"/>
              </a:ext>
            </a:extLst>
          </p:cNvPr>
          <p:cNvSpPr txBox="1"/>
          <p:nvPr/>
        </p:nvSpPr>
        <p:spPr>
          <a:xfrm>
            <a:off x="4051049" y="4093878"/>
            <a:ext cx="470270" cy="215444"/>
          </a:xfrm>
          <a:prstGeom prst="rect">
            <a:avLst/>
          </a:prstGeom>
          <a:noFill/>
        </p:spPr>
        <p:txBody>
          <a:bodyPr wrap="square" rtlCol="0">
            <a:spAutoFit/>
          </a:bodyPr>
          <a:lstStyle/>
          <a:p>
            <a:r>
              <a:rPr lang="en-US" altLang="zh-CN" sz="800"/>
              <a:t>qlen</a:t>
            </a:r>
            <a:endParaRPr lang="zh-CN" altLang="en-US" sz="800"/>
          </a:p>
        </p:txBody>
      </p:sp>
      <p:sp>
        <p:nvSpPr>
          <p:cNvPr id="93" name="文本框 92">
            <a:extLst>
              <a:ext uri="{FF2B5EF4-FFF2-40B4-BE49-F238E27FC236}">
                <a16:creationId xmlns:a16="http://schemas.microsoft.com/office/drawing/2014/main" id="{D1F8A254-3C9F-BC20-DFC4-053164B15B0B}"/>
              </a:ext>
            </a:extLst>
          </p:cNvPr>
          <p:cNvSpPr txBox="1"/>
          <p:nvPr/>
        </p:nvSpPr>
        <p:spPr>
          <a:xfrm>
            <a:off x="4481577" y="3753132"/>
            <a:ext cx="250587" cy="215444"/>
          </a:xfrm>
          <a:prstGeom prst="rect">
            <a:avLst/>
          </a:prstGeom>
          <a:noFill/>
        </p:spPr>
        <p:txBody>
          <a:bodyPr wrap="square" rtlCol="0">
            <a:spAutoFit/>
          </a:bodyPr>
          <a:lstStyle/>
          <a:p>
            <a:r>
              <a:rPr lang="en-US" altLang="zh-CN" sz="800"/>
              <a:t>s</a:t>
            </a:r>
            <a:endParaRPr lang="zh-CN" altLang="en-US" sz="800"/>
          </a:p>
        </p:txBody>
      </p:sp>
      <p:sp>
        <p:nvSpPr>
          <p:cNvPr id="94" name="文本框 93">
            <a:extLst>
              <a:ext uri="{FF2B5EF4-FFF2-40B4-BE49-F238E27FC236}">
                <a16:creationId xmlns:a16="http://schemas.microsoft.com/office/drawing/2014/main" id="{007EE2A9-7A88-EC25-8434-5B09173F6FF5}"/>
              </a:ext>
            </a:extLst>
          </p:cNvPr>
          <p:cNvSpPr txBox="1"/>
          <p:nvPr/>
        </p:nvSpPr>
        <p:spPr>
          <a:xfrm>
            <a:off x="3564320" y="3740855"/>
            <a:ext cx="250587" cy="215444"/>
          </a:xfrm>
          <a:prstGeom prst="rect">
            <a:avLst/>
          </a:prstGeom>
          <a:noFill/>
        </p:spPr>
        <p:txBody>
          <a:bodyPr wrap="square" rtlCol="0">
            <a:spAutoFit/>
          </a:bodyPr>
          <a:lstStyle/>
          <a:p>
            <a:r>
              <a:rPr lang="en-US" altLang="zh-CN" sz="800"/>
              <a:t>s</a:t>
            </a:r>
            <a:endParaRPr lang="zh-CN" altLang="en-US" sz="800"/>
          </a:p>
        </p:txBody>
      </p:sp>
      <p:sp>
        <p:nvSpPr>
          <p:cNvPr id="95" name="文本框 94">
            <a:extLst>
              <a:ext uri="{FF2B5EF4-FFF2-40B4-BE49-F238E27FC236}">
                <a16:creationId xmlns:a16="http://schemas.microsoft.com/office/drawing/2014/main" id="{5E3137FF-1A3A-4D39-035E-12ABC04AAE0B}"/>
              </a:ext>
            </a:extLst>
          </p:cNvPr>
          <p:cNvSpPr txBox="1"/>
          <p:nvPr/>
        </p:nvSpPr>
        <p:spPr>
          <a:xfrm>
            <a:off x="2081806" y="3737168"/>
            <a:ext cx="492455" cy="215444"/>
          </a:xfrm>
          <a:prstGeom prst="rect">
            <a:avLst/>
          </a:prstGeom>
          <a:noFill/>
        </p:spPr>
        <p:txBody>
          <a:bodyPr wrap="square" rtlCol="0">
            <a:spAutoFit/>
          </a:bodyPr>
          <a:lstStyle/>
          <a:p>
            <a:r>
              <a:rPr lang="en-US" altLang="zh-CN" sz="800"/>
              <a:t>policy</a:t>
            </a:r>
            <a:endParaRPr lang="zh-CN" altLang="en-US" sz="800"/>
          </a:p>
        </p:txBody>
      </p:sp>
      <p:sp>
        <p:nvSpPr>
          <p:cNvPr id="97" name="文本框 96">
            <a:extLst>
              <a:ext uri="{FF2B5EF4-FFF2-40B4-BE49-F238E27FC236}">
                <a16:creationId xmlns:a16="http://schemas.microsoft.com/office/drawing/2014/main" id="{501FA17B-6614-4028-B862-4C9CD988BE15}"/>
              </a:ext>
            </a:extLst>
          </p:cNvPr>
          <p:cNvSpPr txBox="1"/>
          <p:nvPr/>
        </p:nvSpPr>
        <p:spPr>
          <a:xfrm>
            <a:off x="3443734" y="4831003"/>
            <a:ext cx="599962" cy="215444"/>
          </a:xfrm>
          <a:prstGeom prst="rect">
            <a:avLst/>
          </a:prstGeom>
          <a:noFill/>
        </p:spPr>
        <p:txBody>
          <a:bodyPr wrap="square" rtlCol="0">
            <a:spAutoFit/>
          </a:bodyPr>
          <a:lstStyle/>
          <a:p>
            <a:r>
              <a:rPr lang="en-US" altLang="zh-CN" sz="800"/>
              <a:t>action</a:t>
            </a:r>
            <a:endParaRPr lang="zh-CN" altLang="en-US" sz="800"/>
          </a:p>
        </p:txBody>
      </p:sp>
      <p:sp>
        <p:nvSpPr>
          <p:cNvPr id="98" name="文本框 97">
            <a:extLst>
              <a:ext uri="{FF2B5EF4-FFF2-40B4-BE49-F238E27FC236}">
                <a16:creationId xmlns:a16="http://schemas.microsoft.com/office/drawing/2014/main" id="{6FD000BE-DC49-E8D9-C9F4-9BFEA4E3A8AA}"/>
              </a:ext>
            </a:extLst>
          </p:cNvPr>
          <p:cNvSpPr txBox="1"/>
          <p:nvPr/>
        </p:nvSpPr>
        <p:spPr>
          <a:xfrm>
            <a:off x="6641944" y="2006261"/>
            <a:ext cx="629670" cy="215444"/>
          </a:xfrm>
          <a:prstGeom prst="rect">
            <a:avLst/>
          </a:prstGeom>
          <a:noFill/>
        </p:spPr>
        <p:txBody>
          <a:bodyPr wrap="square" rtlCol="0">
            <a:spAutoFit/>
          </a:bodyPr>
          <a:lstStyle/>
          <a:p>
            <a:r>
              <a:rPr lang="zh-CN" altLang="en-US" sz="800"/>
              <a:t>奖励矩阵</a:t>
            </a:r>
          </a:p>
        </p:txBody>
      </p:sp>
      <p:sp>
        <p:nvSpPr>
          <p:cNvPr id="103" name="矩形: 圆角 102">
            <a:extLst>
              <a:ext uri="{FF2B5EF4-FFF2-40B4-BE49-F238E27FC236}">
                <a16:creationId xmlns:a16="http://schemas.microsoft.com/office/drawing/2014/main" id="{EE39F2D2-D073-B59F-D683-EB9514D8AFF9}"/>
              </a:ext>
            </a:extLst>
          </p:cNvPr>
          <p:cNvSpPr/>
          <p:nvPr/>
        </p:nvSpPr>
        <p:spPr>
          <a:xfrm>
            <a:off x="6272424" y="2174990"/>
            <a:ext cx="629670" cy="27208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800"/>
              <a:t>REWARD</a:t>
            </a:r>
            <a:endParaRPr lang="zh-CN" altLang="en-US" sz="800"/>
          </a:p>
        </p:txBody>
      </p:sp>
      <p:cxnSp>
        <p:nvCxnSpPr>
          <p:cNvPr id="109" name="连接符: 肘形 108">
            <a:extLst>
              <a:ext uri="{FF2B5EF4-FFF2-40B4-BE49-F238E27FC236}">
                <a16:creationId xmlns:a16="http://schemas.microsoft.com/office/drawing/2014/main" id="{ACD28B1D-7A67-6E91-372A-975DF7EAA9A8}"/>
              </a:ext>
            </a:extLst>
          </p:cNvPr>
          <p:cNvCxnSpPr>
            <a:cxnSpLocks/>
            <a:endCxn id="41" idx="1"/>
          </p:cNvCxnSpPr>
          <p:nvPr/>
        </p:nvCxnSpPr>
        <p:spPr>
          <a:xfrm rot="5400000" flipH="1" flipV="1">
            <a:off x="6615966" y="1792107"/>
            <a:ext cx="583043" cy="168427"/>
          </a:xfrm>
          <a:prstGeom prst="bentConnector2">
            <a:avLst/>
          </a:prstGeom>
          <a:ln w="12700">
            <a:headEnd type="triangle" w="sm" len="sm"/>
            <a:tailEnd type="triangle" w="sm" len="sm"/>
          </a:ln>
        </p:spPr>
        <p:style>
          <a:lnRef idx="1">
            <a:schemeClr val="dk1"/>
          </a:lnRef>
          <a:fillRef idx="0">
            <a:schemeClr val="dk1"/>
          </a:fillRef>
          <a:effectRef idx="0">
            <a:schemeClr val="dk1"/>
          </a:effectRef>
          <a:fontRef idx="minor">
            <a:schemeClr val="tx1"/>
          </a:fontRef>
        </p:style>
      </p:cxnSp>
      <p:sp>
        <p:nvSpPr>
          <p:cNvPr id="115" name="文本框 114">
            <a:extLst>
              <a:ext uri="{FF2B5EF4-FFF2-40B4-BE49-F238E27FC236}">
                <a16:creationId xmlns:a16="http://schemas.microsoft.com/office/drawing/2014/main" id="{24B17657-4F9E-9AD4-936C-D9B4DB175433}"/>
              </a:ext>
            </a:extLst>
          </p:cNvPr>
          <p:cNvSpPr txBox="1"/>
          <p:nvPr/>
        </p:nvSpPr>
        <p:spPr>
          <a:xfrm>
            <a:off x="6506813" y="1577724"/>
            <a:ext cx="590227" cy="215444"/>
          </a:xfrm>
          <a:prstGeom prst="rect">
            <a:avLst/>
          </a:prstGeom>
          <a:noFill/>
        </p:spPr>
        <p:txBody>
          <a:bodyPr wrap="square">
            <a:spAutoFit/>
          </a:bodyPr>
          <a:lstStyle/>
          <a:p>
            <a:r>
              <a:rPr lang="zh-CN" altLang="en-US" sz="800"/>
              <a:t>转移矩阵</a:t>
            </a:r>
          </a:p>
        </p:txBody>
      </p:sp>
    </p:spTree>
    <p:extLst>
      <p:ext uri="{BB962C8B-B14F-4D97-AF65-F5344CB8AC3E}">
        <p14:creationId xmlns:p14="http://schemas.microsoft.com/office/powerpoint/2010/main" val="3540089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3EBB45B-93BE-401A-3EE0-E97038E259D0}"/>
              </a:ext>
            </a:extLst>
          </p:cNvPr>
          <p:cNvSpPr txBox="1"/>
          <p:nvPr/>
        </p:nvSpPr>
        <p:spPr>
          <a:xfrm>
            <a:off x="520700" y="355600"/>
            <a:ext cx="4546600" cy="369332"/>
          </a:xfrm>
          <a:prstGeom prst="rect">
            <a:avLst/>
          </a:prstGeom>
          <a:noFill/>
        </p:spPr>
        <p:txBody>
          <a:bodyPr wrap="square" rtlCol="0">
            <a:spAutoFit/>
          </a:bodyPr>
          <a:lstStyle/>
          <a:p>
            <a:r>
              <a:rPr lang="zh-CN" altLang="en-US"/>
              <a:t>仿真设计：</a:t>
            </a:r>
          </a:p>
        </p:txBody>
      </p:sp>
      <p:sp>
        <p:nvSpPr>
          <p:cNvPr id="6" name="文本框 5">
            <a:extLst>
              <a:ext uri="{FF2B5EF4-FFF2-40B4-BE49-F238E27FC236}">
                <a16:creationId xmlns:a16="http://schemas.microsoft.com/office/drawing/2014/main" id="{DAFDA001-75F6-74AF-F06A-0DDACF3428F3}"/>
              </a:ext>
            </a:extLst>
          </p:cNvPr>
          <p:cNvSpPr txBox="1"/>
          <p:nvPr/>
        </p:nvSpPr>
        <p:spPr>
          <a:xfrm>
            <a:off x="747908" y="2102254"/>
            <a:ext cx="10358251" cy="2031325"/>
          </a:xfrm>
          <a:prstGeom prst="rect">
            <a:avLst/>
          </a:prstGeom>
          <a:noFill/>
        </p:spPr>
        <p:txBody>
          <a:bodyPr wrap="square">
            <a:spAutoFit/>
          </a:bodyPr>
          <a:lstStyle/>
          <a:p>
            <a:r>
              <a:rPr lang="en-US" altLang="zh-CN" sz="1800" b="1">
                <a:effectLst/>
                <a:latin typeface="JetBrains Mono"/>
              </a:rPr>
              <a:t># simulation</a:t>
            </a:r>
            <a:r>
              <a:rPr lang="zh-CN" altLang="en-US" sz="1800" b="1">
                <a:effectLst/>
                <a:latin typeface="宋体" panose="02010600030101010101" pitchFamily="2" charset="-122"/>
                <a:ea typeface="宋体" panose="02010600030101010101" pitchFamily="2" charset="-122"/>
              </a:rPr>
              <a:t>时间单位为</a:t>
            </a:r>
            <a:r>
              <a:rPr lang="en-US" altLang="zh-CN" sz="1800" b="1">
                <a:effectLst/>
                <a:latin typeface="JetBrains Mono"/>
              </a:rPr>
              <a:t>ms,</a:t>
            </a:r>
            <a:br>
              <a:rPr lang="en-US" altLang="zh-CN" sz="1800" b="1">
                <a:effectLst/>
                <a:latin typeface="JetBrains Mono"/>
              </a:rPr>
            </a:br>
            <a:r>
              <a:rPr lang="en-US" altLang="zh-CN" sz="1800" b="1">
                <a:effectLst/>
                <a:latin typeface="JetBrains Mono"/>
              </a:rPr>
              <a:t># </a:t>
            </a:r>
            <a:r>
              <a:rPr lang="zh-CN" altLang="en-US" sz="1800" b="1">
                <a:effectLst/>
                <a:latin typeface="宋体" panose="02010600030101010101" pitchFamily="2" charset="-122"/>
                <a:ea typeface="宋体" panose="02010600030101010101" pitchFamily="2" charset="-122"/>
              </a:rPr>
              <a:t>队列容量为</a:t>
            </a:r>
            <a:r>
              <a:rPr lang="en-US" altLang="zh-CN" sz="1800" b="1">
                <a:effectLst/>
                <a:latin typeface="JetBrains Mono"/>
              </a:rPr>
              <a:t>10MB</a:t>
            </a:r>
            <a:r>
              <a:rPr lang="zh-CN" altLang="en-US" sz="1800" b="1">
                <a:effectLst/>
                <a:latin typeface="宋体" panose="02010600030101010101" pitchFamily="2" charset="-122"/>
                <a:ea typeface="宋体" panose="02010600030101010101" pitchFamily="2" charset="-122"/>
              </a:rPr>
              <a:t>（参照华为虚拟队列大小），最大容量（状态）单位</a:t>
            </a:r>
            <a:r>
              <a:rPr lang="en-US" altLang="zh-CN" sz="1800" b="1">
                <a:effectLst/>
                <a:latin typeface="JetBrains Mono"/>
              </a:rPr>
              <a:t>20</a:t>
            </a:r>
            <a:r>
              <a:rPr lang="zh-CN" altLang="en-US" sz="1800" b="1">
                <a:effectLst/>
                <a:latin typeface="宋体" panose="02010600030101010101" pitchFamily="2" charset="-122"/>
                <a:ea typeface="宋体" panose="02010600030101010101" pitchFamily="2" charset="-122"/>
              </a:rPr>
              <a:t>，因此一个状态对应</a:t>
            </a:r>
            <a:r>
              <a:rPr lang="en-US" altLang="zh-CN" sz="1800" b="1">
                <a:effectLst/>
                <a:latin typeface="JetBrains Mono"/>
              </a:rPr>
              <a:t>500KB</a:t>
            </a:r>
            <a:br>
              <a:rPr lang="en-US" altLang="zh-CN" sz="1800" b="1">
                <a:effectLst/>
                <a:latin typeface="JetBrains Mono"/>
              </a:rPr>
            </a:br>
            <a:r>
              <a:rPr lang="en-US" altLang="zh-CN" sz="1800" b="1">
                <a:effectLst/>
                <a:latin typeface="JetBrains Mono"/>
              </a:rPr>
              <a:t>#</a:t>
            </a:r>
            <a:r>
              <a:rPr lang="zh-CN" altLang="en-US" sz="1800" b="1">
                <a:effectLst/>
                <a:latin typeface="宋体" panose="02010600030101010101" pitchFamily="2" charset="-122"/>
                <a:ea typeface="宋体" panose="02010600030101010101" pitchFamily="2" charset="-122"/>
              </a:rPr>
              <a:t>端口处理速度为每</a:t>
            </a:r>
            <a:r>
              <a:rPr lang="en-US" altLang="zh-CN" sz="1800" b="1">
                <a:effectLst/>
                <a:latin typeface="JetBrains Mono"/>
              </a:rPr>
              <a:t>ms</a:t>
            </a:r>
            <a:r>
              <a:rPr lang="zh-CN" altLang="en-US" sz="1800" b="1">
                <a:effectLst/>
                <a:latin typeface="宋体" panose="02010600030101010101" pitchFamily="2" charset="-122"/>
                <a:ea typeface="宋体" panose="02010600030101010101" pitchFamily="2" charset="-122"/>
              </a:rPr>
              <a:t>一个容量单位，即</a:t>
            </a:r>
            <a:r>
              <a:rPr lang="en-US" altLang="zh-CN" sz="1800" b="1">
                <a:effectLst/>
                <a:latin typeface="JetBrains Mono"/>
              </a:rPr>
              <a:t>500KB/MS</a:t>
            </a:r>
            <a:r>
              <a:rPr lang="zh-CN" altLang="en-US" sz="1800" b="1">
                <a:effectLst/>
                <a:latin typeface="宋体" panose="02010600030101010101" pitchFamily="2" charset="-122"/>
                <a:ea typeface="宋体" panose="02010600030101010101" pitchFamily="2" charset="-122"/>
              </a:rPr>
              <a:t>，</a:t>
            </a:r>
            <a:r>
              <a:rPr lang="en-US" altLang="zh-CN" sz="1800" b="1">
                <a:effectLst/>
                <a:latin typeface="JetBrains Mono"/>
              </a:rPr>
              <a:t>4Gbps</a:t>
            </a:r>
            <a:br>
              <a:rPr lang="en-US" altLang="zh-CN" sz="1800" b="1">
                <a:effectLst/>
                <a:latin typeface="JetBrains Mono"/>
              </a:rPr>
            </a:br>
            <a:r>
              <a:rPr lang="en-US" altLang="zh-CN" sz="1800" b="1">
                <a:effectLst/>
                <a:latin typeface="JetBrains Mono"/>
              </a:rPr>
              <a:t>#8</a:t>
            </a:r>
            <a:r>
              <a:rPr lang="zh-CN" altLang="en-US" sz="1800" b="1">
                <a:effectLst/>
                <a:latin typeface="宋体" panose="02010600030101010101" pitchFamily="2" charset="-122"/>
                <a:ea typeface="宋体" panose="02010600030101010101" pitchFamily="2" charset="-122"/>
              </a:rPr>
              <a:t>个队列单位时间来包速率</a:t>
            </a:r>
            <a:r>
              <a:rPr lang="en-US" altLang="zh-CN" sz="1800" b="1">
                <a:effectLst/>
                <a:latin typeface="JetBrains Mono"/>
              </a:rPr>
              <a:t>(</a:t>
            </a:r>
            <a:r>
              <a:rPr lang="zh-CN" altLang="en-US" sz="1800" b="1">
                <a:effectLst/>
                <a:latin typeface="宋体" panose="02010600030101010101" pitchFamily="2" charset="-122"/>
                <a:ea typeface="宋体" panose="02010600030101010101" pitchFamily="2" charset="-122"/>
              </a:rPr>
              <a:t>无突发</a:t>
            </a:r>
            <a:r>
              <a:rPr lang="en-US" altLang="zh-CN" sz="1800" b="1">
                <a:effectLst/>
                <a:latin typeface="JetBrains Mono"/>
              </a:rPr>
              <a:t>)</a:t>
            </a:r>
            <a:r>
              <a:rPr lang="zh-CN" altLang="en-US" sz="1800" b="1">
                <a:effectLst/>
                <a:latin typeface="宋体" panose="02010600030101010101" pitchFamily="2" charset="-122"/>
                <a:ea typeface="宋体" panose="02010600030101010101" pitchFamily="2" charset="-122"/>
              </a:rPr>
              <a:t>小于</a:t>
            </a:r>
            <a:r>
              <a:rPr lang="en-US" altLang="zh-CN" sz="1800" b="1">
                <a:effectLst/>
                <a:latin typeface="JetBrains Mono"/>
              </a:rPr>
              <a:t>4Gbps</a:t>
            </a:r>
            <a:br>
              <a:rPr lang="en-US" altLang="zh-CN" sz="1800" b="1">
                <a:effectLst/>
                <a:latin typeface="JetBrains Mono"/>
              </a:rPr>
            </a:br>
            <a:r>
              <a:rPr lang="en-US" altLang="zh-CN" sz="1800" b="1">
                <a:effectLst/>
                <a:latin typeface="JetBrains Mono"/>
              </a:rPr>
              <a:t>#</a:t>
            </a:r>
            <a:r>
              <a:rPr lang="zh-CN" altLang="en-US" sz="1800" b="1">
                <a:effectLst/>
                <a:latin typeface="宋体" panose="02010600030101010101" pitchFamily="2" charset="-122"/>
                <a:ea typeface="宋体" panose="02010600030101010101" pitchFamily="2" charset="-122"/>
              </a:rPr>
              <a:t>突发时，设置突发场景为来报速率增加</a:t>
            </a:r>
            <a:r>
              <a:rPr lang="en-US" altLang="zh-CN" sz="1800" b="1">
                <a:effectLst/>
                <a:latin typeface="宋体" panose="02010600030101010101" pitchFamily="2" charset="-122"/>
                <a:ea typeface="宋体" panose="02010600030101010101" pitchFamily="2" charset="-122"/>
              </a:rPr>
              <a:t>6Gbps</a:t>
            </a:r>
            <a:r>
              <a:rPr lang="zh-CN" altLang="en-US" sz="1800" b="1">
                <a:effectLst/>
                <a:latin typeface="宋体" panose="02010600030101010101" pitchFamily="2" charset="-122"/>
                <a:ea typeface="宋体" panose="02010600030101010101" pitchFamily="2" charset="-122"/>
              </a:rPr>
              <a:t>，持续</a:t>
            </a:r>
            <a:r>
              <a:rPr lang="en-US" altLang="zh-CN" b="1">
                <a:latin typeface="JetBrains Mono"/>
                <a:ea typeface="宋体" panose="02010600030101010101" pitchFamily="2" charset="-122"/>
              </a:rPr>
              <a:t>10</a:t>
            </a:r>
            <a:r>
              <a:rPr lang="en-US" altLang="zh-CN" sz="1800" b="1">
                <a:effectLst/>
                <a:latin typeface="JetBrains Mono"/>
              </a:rPr>
              <a:t>0ms</a:t>
            </a:r>
            <a:endParaRPr lang="en-US" altLang="zh-CN" b="1">
              <a:latin typeface="JetBrains Mono"/>
            </a:endParaRPr>
          </a:p>
          <a:p>
            <a:r>
              <a:rPr lang="en-US" altLang="zh-CN" sz="1800" b="1">
                <a:effectLst/>
                <a:latin typeface="JetBrains Mono"/>
              </a:rPr>
              <a:t>100s,</a:t>
            </a:r>
            <a:r>
              <a:rPr lang="zh-CN" altLang="en-US" b="1">
                <a:latin typeface="JetBrains Mono"/>
              </a:rPr>
              <a:t>出现</a:t>
            </a:r>
            <a:r>
              <a:rPr lang="en-US" altLang="zh-CN" b="1">
                <a:latin typeface="JetBrains Mono"/>
              </a:rPr>
              <a:t>16</a:t>
            </a:r>
            <a:r>
              <a:rPr lang="zh-CN" altLang="en-US" b="1">
                <a:latin typeface="JetBrains Mono"/>
              </a:rPr>
              <a:t>次</a:t>
            </a:r>
            <a:endParaRPr lang="en-US" altLang="zh-CN" b="1">
              <a:latin typeface="JetBrains Mono"/>
            </a:endParaRPr>
          </a:p>
          <a:p>
            <a:endParaRPr lang="en-US" altLang="zh-CN" sz="1800" b="1">
              <a:effectLst/>
              <a:latin typeface="JetBrains Mono"/>
            </a:endParaRPr>
          </a:p>
        </p:txBody>
      </p:sp>
      <p:sp>
        <p:nvSpPr>
          <p:cNvPr id="2" name="文本框 1">
            <a:extLst>
              <a:ext uri="{FF2B5EF4-FFF2-40B4-BE49-F238E27FC236}">
                <a16:creationId xmlns:a16="http://schemas.microsoft.com/office/drawing/2014/main" id="{BCC97345-3631-E08C-8263-E6217C9522BC}"/>
              </a:ext>
            </a:extLst>
          </p:cNvPr>
          <p:cNvSpPr txBox="1"/>
          <p:nvPr/>
        </p:nvSpPr>
        <p:spPr>
          <a:xfrm>
            <a:off x="520700" y="1681743"/>
            <a:ext cx="6746999" cy="369332"/>
          </a:xfrm>
          <a:prstGeom prst="rect">
            <a:avLst/>
          </a:prstGeom>
          <a:noFill/>
        </p:spPr>
        <p:txBody>
          <a:bodyPr wrap="square" rtlCol="0">
            <a:spAutoFit/>
          </a:bodyPr>
          <a:lstStyle/>
          <a:p>
            <a:r>
              <a:rPr lang="zh-CN" altLang="en-US"/>
              <a:t>突发设置：</a:t>
            </a:r>
          </a:p>
        </p:txBody>
      </p:sp>
      <p:sp>
        <p:nvSpPr>
          <p:cNvPr id="3" name="文本框 2">
            <a:extLst>
              <a:ext uri="{FF2B5EF4-FFF2-40B4-BE49-F238E27FC236}">
                <a16:creationId xmlns:a16="http://schemas.microsoft.com/office/drawing/2014/main" id="{0B5FBD63-98E1-8181-CB7C-9192D5612589}"/>
              </a:ext>
            </a:extLst>
          </p:cNvPr>
          <p:cNvSpPr txBox="1"/>
          <p:nvPr/>
        </p:nvSpPr>
        <p:spPr>
          <a:xfrm>
            <a:off x="627578" y="4184759"/>
            <a:ext cx="6746999" cy="369332"/>
          </a:xfrm>
          <a:prstGeom prst="rect">
            <a:avLst/>
          </a:prstGeom>
          <a:noFill/>
        </p:spPr>
        <p:txBody>
          <a:bodyPr wrap="square" rtlCol="0">
            <a:spAutoFit/>
          </a:bodyPr>
          <a:lstStyle/>
          <a:p>
            <a:r>
              <a:rPr lang="zh-CN" altLang="en-US"/>
              <a:t>其余模块仿真设计见说明文档：</a:t>
            </a:r>
            <a:r>
              <a:rPr lang="en-US" altLang="zh-CN"/>
              <a:t>”PYTHON</a:t>
            </a:r>
            <a:r>
              <a:rPr lang="zh-CN" altLang="en-US"/>
              <a:t>仿真平台</a:t>
            </a:r>
            <a:r>
              <a:rPr lang="en-US" altLang="zh-CN"/>
              <a:t>.md”</a:t>
            </a:r>
            <a:endParaRPr lang="zh-CN" altLang="en-US"/>
          </a:p>
        </p:txBody>
      </p:sp>
      <p:sp>
        <p:nvSpPr>
          <p:cNvPr id="5" name="文本框 4">
            <a:extLst>
              <a:ext uri="{FF2B5EF4-FFF2-40B4-BE49-F238E27FC236}">
                <a16:creationId xmlns:a16="http://schemas.microsoft.com/office/drawing/2014/main" id="{7768995F-5D5B-C269-3CB4-D5FAEDE8DC53}"/>
              </a:ext>
            </a:extLst>
          </p:cNvPr>
          <p:cNvSpPr txBox="1"/>
          <p:nvPr/>
        </p:nvSpPr>
        <p:spPr>
          <a:xfrm>
            <a:off x="627578" y="1045029"/>
            <a:ext cx="6746999" cy="369332"/>
          </a:xfrm>
          <a:prstGeom prst="rect">
            <a:avLst/>
          </a:prstGeom>
          <a:noFill/>
        </p:spPr>
        <p:txBody>
          <a:bodyPr wrap="square" rtlCol="0">
            <a:spAutoFit/>
          </a:bodyPr>
          <a:lstStyle/>
          <a:p>
            <a:r>
              <a:rPr lang="zh-CN" altLang="en-US"/>
              <a:t>造成背景问题的主要场景是短时突发，对该场景进行设计设计</a:t>
            </a:r>
          </a:p>
        </p:txBody>
      </p:sp>
    </p:spTree>
    <p:extLst>
      <p:ext uri="{BB962C8B-B14F-4D97-AF65-F5344CB8AC3E}">
        <p14:creationId xmlns:p14="http://schemas.microsoft.com/office/powerpoint/2010/main" val="2330372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52B36FC-8354-6925-9219-D906CE2305E1}"/>
              </a:ext>
            </a:extLst>
          </p:cNvPr>
          <p:cNvPicPr>
            <a:picLocks noChangeAspect="1"/>
          </p:cNvPicPr>
          <p:nvPr/>
        </p:nvPicPr>
        <p:blipFill>
          <a:blip r:embed="rId2"/>
          <a:stretch>
            <a:fillRect/>
          </a:stretch>
        </p:blipFill>
        <p:spPr>
          <a:xfrm>
            <a:off x="723420" y="2024704"/>
            <a:ext cx="2257143" cy="323810"/>
          </a:xfrm>
          <a:prstGeom prst="rect">
            <a:avLst/>
          </a:prstGeom>
        </p:spPr>
      </p:pic>
      <p:pic>
        <p:nvPicPr>
          <p:cNvPr id="7" name="图片 6">
            <a:extLst>
              <a:ext uri="{FF2B5EF4-FFF2-40B4-BE49-F238E27FC236}">
                <a16:creationId xmlns:a16="http://schemas.microsoft.com/office/drawing/2014/main" id="{43EDF8AF-E0A7-3B63-3E25-8C02AC8ED286}"/>
              </a:ext>
            </a:extLst>
          </p:cNvPr>
          <p:cNvPicPr>
            <a:picLocks noChangeAspect="1"/>
          </p:cNvPicPr>
          <p:nvPr/>
        </p:nvPicPr>
        <p:blipFill>
          <a:blip r:embed="rId3"/>
          <a:stretch>
            <a:fillRect/>
          </a:stretch>
        </p:blipFill>
        <p:spPr>
          <a:xfrm>
            <a:off x="1028239" y="2667790"/>
            <a:ext cx="2561905" cy="2695238"/>
          </a:xfrm>
          <a:prstGeom prst="rect">
            <a:avLst/>
          </a:prstGeom>
        </p:spPr>
      </p:pic>
      <p:sp>
        <p:nvSpPr>
          <p:cNvPr id="8" name="文本框 7">
            <a:extLst>
              <a:ext uri="{FF2B5EF4-FFF2-40B4-BE49-F238E27FC236}">
                <a16:creationId xmlns:a16="http://schemas.microsoft.com/office/drawing/2014/main" id="{1427856E-BB8B-E44D-2479-DEB3A2BEA1CC}"/>
              </a:ext>
            </a:extLst>
          </p:cNvPr>
          <p:cNvSpPr txBox="1"/>
          <p:nvPr/>
        </p:nvSpPr>
        <p:spPr>
          <a:xfrm>
            <a:off x="474362" y="393388"/>
            <a:ext cx="2755257" cy="369332"/>
          </a:xfrm>
          <a:prstGeom prst="rect">
            <a:avLst/>
          </a:prstGeom>
          <a:noFill/>
        </p:spPr>
        <p:txBody>
          <a:bodyPr wrap="square" rtlCol="0">
            <a:spAutoFit/>
          </a:bodyPr>
          <a:lstStyle/>
          <a:p>
            <a:r>
              <a:rPr lang="zh-CN" altLang="en-US"/>
              <a:t>最初的经验池设计：</a:t>
            </a:r>
          </a:p>
        </p:txBody>
      </p:sp>
      <p:pic>
        <p:nvPicPr>
          <p:cNvPr id="10" name="图片 9">
            <a:extLst>
              <a:ext uri="{FF2B5EF4-FFF2-40B4-BE49-F238E27FC236}">
                <a16:creationId xmlns:a16="http://schemas.microsoft.com/office/drawing/2014/main" id="{754FA12D-9DE7-D45B-1965-D77872E8350F}"/>
              </a:ext>
            </a:extLst>
          </p:cNvPr>
          <p:cNvPicPr>
            <a:picLocks noChangeAspect="1"/>
          </p:cNvPicPr>
          <p:nvPr/>
        </p:nvPicPr>
        <p:blipFill>
          <a:blip r:embed="rId4"/>
          <a:stretch>
            <a:fillRect/>
          </a:stretch>
        </p:blipFill>
        <p:spPr>
          <a:xfrm>
            <a:off x="3229619" y="978632"/>
            <a:ext cx="1485714" cy="666667"/>
          </a:xfrm>
          <a:prstGeom prst="rect">
            <a:avLst/>
          </a:prstGeom>
        </p:spPr>
      </p:pic>
      <p:cxnSp>
        <p:nvCxnSpPr>
          <p:cNvPr id="12" name="直接箭头连接符 11">
            <a:extLst>
              <a:ext uri="{FF2B5EF4-FFF2-40B4-BE49-F238E27FC236}">
                <a16:creationId xmlns:a16="http://schemas.microsoft.com/office/drawing/2014/main" id="{394417D1-7536-98D2-68BE-459DF42B2B65}"/>
              </a:ext>
            </a:extLst>
          </p:cNvPr>
          <p:cNvCxnSpPr/>
          <p:nvPr/>
        </p:nvCxnSpPr>
        <p:spPr>
          <a:xfrm>
            <a:off x="4104861" y="3578087"/>
            <a:ext cx="19911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C2395CF2-62E5-5906-9076-469BA7DE44F0}"/>
              </a:ext>
            </a:extLst>
          </p:cNvPr>
          <p:cNvPicPr>
            <a:picLocks noChangeAspect="1"/>
          </p:cNvPicPr>
          <p:nvPr/>
        </p:nvPicPr>
        <p:blipFill>
          <a:blip r:embed="rId2"/>
          <a:stretch>
            <a:fillRect/>
          </a:stretch>
        </p:blipFill>
        <p:spPr>
          <a:xfrm>
            <a:off x="6630577" y="2024704"/>
            <a:ext cx="2257143" cy="323810"/>
          </a:xfrm>
          <a:prstGeom prst="rect">
            <a:avLst/>
          </a:prstGeom>
        </p:spPr>
      </p:pic>
      <p:pic>
        <p:nvPicPr>
          <p:cNvPr id="15" name="图片 14">
            <a:extLst>
              <a:ext uri="{FF2B5EF4-FFF2-40B4-BE49-F238E27FC236}">
                <a16:creationId xmlns:a16="http://schemas.microsoft.com/office/drawing/2014/main" id="{81AACE79-B166-F884-A71B-16F272BE4E0B}"/>
              </a:ext>
            </a:extLst>
          </p:cNvPr>
          <p:cNvPicPr>
            <a:picLocks noChangeAspect="1"/>
          </p:cNvPicPr>
          <p:nvPr/>
        </p:nvPicPr>
        <p:blipFill>
          <a:blip r:embed="rId5"/>
          <a:stretch>
            <a:fillRect/>
          </a:stretch>
        </p:blipFill>
        <p:spPr>
          <a:xfrm>
            <a:off x="7133937" y="2388441"/>
            <a:ext cx="2019048" cy="1209524"/>
          </a:xfrm>
          <a:prstGeom prst="rect">
            <a:avLst/>
          </a:prstGeom>
        </p:spPr>
      </p:pic>
      <p:pic>
        <p:nvPicPr>
          <p:cNvPr id="17" name="图片 16">
            <a:extLst>
              <a:ext uri="{FF2B5EF4-FFF2-40B4-BE49-F238E27FC236}">
                <a16:creationId xmlns:a16="http://schemas.microsoft.com/office/drawing/2014/main" id="{65EC850A-25ED-E507-2F08-E3C046EA10C3}"/>
              </a:ext>
            </a:extLst>
          </p:cNvPr>
          <p:cNvPicPr>
            <a:picLocks noChangeAspect="1"/>
          </p:cNvPicPr>
          <p:nvPr/>
        </p:nvPicPr>
        <p:blipFill>
          <a:blip r:embed="rId6"/>
          <a:stretch>
            <a:fillRect/>
          </a:stretch>
        </p:blipFill>
        <p:spPr>
          <a:xfrm>
            <a:off x="7589698" y="3637892"/>
            <a:ext cx="2180952" cy="1266667"/>
          </a:xfrm>
          <a:prstGeom prst="rect">
            <a:avLst/>
          </a:prstGeom>
        </p:spPr>
      </p:pic>
    </p:spTree>
    <p:extLst>
      <p:ext uri="{BB962C8B-B14F-4D97-AF65-F5344CB8AC3E}">
        <p14:creationId xmlns:p14="http://schemas.microsoft.com/office/powerpoint/2010/main" val="1378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08C77261-B8A3-6E89-60E8-380369BEE21E}"/>
              </a:ext>
            </a:extLst>
          </p:cNvPr>
          <p:cNvSpPr txBox="1"/>
          <p:nvPr/>
        </p:nvSpPr>
        <p:spPr>
          <a:xfrm>
            <a:off x="574429" y="755698"/>
            <a:ext cx="11136925" cy="3970318"/>
          </a:xfrm>
          <a:prstGeom prst="rect">
            <a:avLst/>
          </a:prstGeom>
          <a:noFill/>
        </p:spPr>
        <p:txBody>
          <a:bodyPr wrap="square">
            <a:spAutoFit/>
          </a:bodyPr>
          <a:lstStyle/>
          <a:p>
            <a:pPr algn="l"/>
            <a:r>
              <a:rPr lang="zh-CN" altLang="en-US" b="0" i="0">
                <a:solidFill>
                  <a:srgbClr val="24292F"/>
                </a:solidFill>
                <a:effectLst/>
                <a:latin typeface="-apple-system"/>
              </a:rPr>
              <a:t>基于优先级的队列调度算法是一种常见的调度算法，它根据任务的优先级确定任务执行的顺序。这种算法的主要优点和缺点如下：</a:t>
            </a:r>
          </a:p>
          <a:p>
            <a:pPr algn="l"/>
            <a:r>
              <a:rPr lang="zh-CN" altLang="en-US" b="0" i="0">
                <a:solidFill>
                  <a:srgbClr val="FF0000"/>
                </a:solidFill>
                <a:effectLst/>
                <a:latin typeface="-apple-system"/>
              </a:rPr>
              <a:t>优点：</a:t>
            </a:r>
          </a:p>
          <a:p>
            <a:pPr marL="285750" indent="-285750" algn="l">
              <a:buFont typeface="Arial" panose="020B0604020202020204" pitchFamily="34" charset="0"/>
              <a:buChar char="•"/>
            </a:pPr>
            <a:r>
              <a:rPr lang="zh-CN" altLang="en-US" b="0" i="0">
                <a:solidFill>
                  <a:srgbClr val="24292F"/>
                </a:solidFill>
                <a:effectLst/>
                <a:latin typeface="-apple-system"/>
              </a:rPr>
              <a:t>高效性：基于优先级的队列调度算法能够快速地确定下一个要执行的任务，因为只需要比较任务的优先级而不需要遍历整个任务队列。</a:t>
            </a:r>
          </a:p>
          <a:p>
            <a:pPr marL="285750" indent="-285750" algn="l">
              <a:buFont typeface="Arial" panose="020B0604020202020204" pitchFamily="34" charset="0"/>
              <a:buChar char="•"/>
            </a:pPr>
            <a:r>
              <a:rPr lang="zh-CN" altLang="en-US" b="0" i="0">
                <a:solidFill>
                  <a:srgbClr val="24292F"/>
                </a:solidFill>
                <a:effectLst/>
                <a:latin typeface="-apple-system"/>
              </a:rPr>
              <a:t>灵活性：通过调整任务的优先级，可以灵活地控制任务的执行顺序，以满足各种需求。</a:t>
            </a:r>
          </a:p>
          <a:p>
            <a:pPr marL="285750" indent="-285750" algn="l">
              <a:buFont typeface="Arial" panose="020B0604020202020204" pitchFamily="34" charset="0"/>
              <a:buChar char="•"/>
            </a:pPr>
            <a:r>
              <a:rPr lang="zh-CN" altLang="en-US" b="0" i="0">
                <a:solidFill>
                  <a:schemeClr val="accent1">
                    <a:lumMod val="75000"/>
                  </a:schemeClr>
                </a:solidFill>
                <a:effectLst/>
                <a:latin typeface="-apple-system"/>
              </a:rPr>
              <a:t>公平性：该算法可以根据任务的优先级公平地分配系统资源，保证高优先级任务的及时执行。</a:t>
            </a:r>
          </a:p>
          <a:p>
            <a:pPr algn="l"/>
            <a:r>
              <a:rPr lang="zh-CN" altLang="en-US" b="0" i="0">
                <a:solidFill>
                  <a:srgbClr val="FF0000"/>
                </a:solidFill>
                <a:effectLst/>
                <a:latin typeface="-apple-system"/>
              </a:rPr>
              <a:t>缺点：</a:t>
            </a:r>
          </a:p>
          <a:p>
            <a:pPr marL="285750" indent="-285750" algn="l">
              <a:buFont typeface="Arial" panose="020B0604020202020204" pitchFamily="34" charset="0"/>
              <a:buChar char="•"/>
            </a:pPr>
            <a:r>
              <a:rPr lang="zh-CN" altLang="en-US" b="0" i="0">
                <a:solidFill>
                  <a:schemeClr val="tx2">
                    <a:lumMod val="50000"/>
                    <a:lumOff val="50000"/>
                  </a:schemeClr>
                </a:solidFill>
                <a:effectLst/>
                <a:latin typeface="-apple-system"/>
              </a:rPr>
              <a:t>饥饿问题：如果存在大量高优先级任务，低优先级任务可能会被长时间地延迟执行，导致低优先级任务无法得到充分的资源利用。</a:t>
            </a:r>
          </a:p>
          <a:p>
            <a:pPr marL="285750" indent="-285750" algn="l">
              <a:buFont typeface="Arial" panose="020B0604020202020204" pitchFamily="34" charset="0"/>
              <a:buChar char="•"/>
            </a:pPr>
            <a:r>
              <a:rPr lang="zh-CN" altLang="en-US" b="0" i="0">
                <a:solidFill>
                  <a:srgbClr val="24292F"/>
                </a:solidFill>
                <a:effectLst/>
                <a:latin typeface="-apple-system"/>
              </a:rPr>
              <a:t>优先级反转：当一个低优先级任务持有某个资源，而一个高优先级任务需要该资源时，优先级反转可能会导致高优先级任务无法及时执行。</a:t>
            </a:r>
          </a:p>
          <a:p>
            <a:pPr marL="285750" indent="-285750" algn="l">
              <a:buFont typeface="Arial" panose="020B0604020202020204" pitchFamily="34" charset="0"/>
              <a:buChar char="•"/>
            </a:pPr>
            <a:r>
              <a:rPr lang="zh-CN" altLang="en-US" b="0" i="0">
                <a:solidFill>
                  <a:srgbClr val="24292F"/>
                </a:solidFill>
                <a:effectLst/>
                <a:latin typeface="-apple-system"/>
              </a:rPr>
              <a:t>优先级不准确：在实际应用中，确定任务的优先级往往是一个挑战，不准确的优先级设置可能会导致不合理的调度结果。</a:t>
            </a:r>
          </a:p>
        </p:txBody>
      </p:sp>
      <p:sp>
        <p:nvSpPr>
          <p:cNvPr id="3" name="文本框 2">
            <a:extLst>
              <a:ext uri="{FF2B5EF4-FFF2-40B4-BE49-F238E27FC236}">
                <a16:creationId xmlns:a16="http://schemas.microsoft.com/office/drawing/2014/main" id="{5A1268D4-E738-2DBB-61EB-C1207CA50093}"/>
              </a:ext>
            </a:extLst>
          </p:cNvPr>
          <p:cNvSpPr txBox="1"/>
          <p:nvPr/>
        </p:nvSpPr>
        <p:spPr>
          <a:xfrm>
            <a:off x="245245" y="115257"/>
            <a:ext cx="6097218" cy="646331"/>
          </a:xfrm>
          <a:prstGeom prst="rect">
            <a:avLst/>
          </a:prstGeom>
          <a:noFill/>
        </p:spPr>
        <p:txBody>
          <a:bodyPr wrap="square">
            <a:spAutoFit/>
          </a:bodyPr>
          <a:lstStyle/>
          <a:p>
            <a:r>
              <a:rPr lang="zh-CN" altLang="en-US" sz="3600"/>
              <a:t>背景（</a:t>
            </a:r>
            <a:r>
              <a:rPr lang="en-US" altLang="zh-CN" sz="3600"/>
              <a:t>1/2</a:t>
            </a:r>
            <a:r>
              <a:rPr lang="zh-CN" altLang="en-US" sz="3600"/>
              <a:t>）</a:t>
            </a:r>
            <a:endParaRPr lang="en-US" altLang="zh-CN" sz="3600"/>
          </a:p>
        </p:txBody>
      </p:sp>
    </p:spTree>
    <p:custDataLst>
      <p:tags r:id="rId1"/>
    </p:custDataLst>
    <p:extLst>
      <p:ext uri="{BB962C8B-B14F-4D97-AF65-F5344CB8AC3E}">
        <p14:creationId xmlns:p14="http://schemas.microsoft.com/office/powerpoint/2010/main" val="2502639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9D3C50D-500B-55B8-4484-4219C5C31C59}"/>
                  </a:ext>
                </a:extLst>
              </p:cNvPr>
              <p:cNvSpPr txBox="1"/>
              <p:nvPr/>
            </p:nvSpPr>
            <p:spPr>
              <a:xfrm>
                <a:off x="745435" y="745435"/>
                <a:ext cx="9243391" cy="1477328"/>
              </a:xfrm>
              <a:prstGeom prst="rect">
                <a:avLst/>
              </a:prstGeom>
              <a:noFill/>
            </p:spPr>
            <p:txBody>
              <a:bodyPr wrap="square" rtlCol="0">
                <a:spAutoFit/>
              </a:bodyPr>
              <a:lstStyle/>
              <a:p>
                <a:r>
                  <a:rPr lang="zh-CN" altLang="en-US"/>
                  <a:t>公平性离散化调整：</a:t>
                </a:r>
                <a:endParaRPr lang="en-US" altLang="zh-CN"/>
              </a:p>
              <a:p>
                <a:r>
                  <a:rPr lang="zh-CN" altLang="en-US"/>
                  <a:t>最初设计的公平性离散化为</a:t>
                </a:r>
                <a:r>
                  <a:rPr lang="en-US" altLang="zh-CN"/>
                  <a:t>0</a:t>
                </a:r>
                <a:r>
                  <a:rPr lang="zh-CN" altLang="en-US"/>
                  <a:t>到</a:t>
                </a:r>
                <a:r>
                  <a:rPr lang="en-US" altLang="zh-CN"/>
                  <a:t>1</a:t>
                </a:r>
                <a:r>
                  <a:rPr lang="zh-CN" altLang="en-US"/>
                  <a:t>区间的</a:t>
                </a:r>
                <a:r>
                  <a:rPr lang="en-US" altLang="zh-CN"/>
                  <a:t>21</a:t>
                </a:r>
                <a:r>
                  <a:rPr lang="zh-CN" altLang="en-US"/>
                  <a:t>个值，平均连续两个值间隔为</a:t>
                </a:r>
                <a:r>
                  <a:rPr lang="en-US" altLang="zh-CN"/>
                  <a:t>0.05</a:t>
                </a:r>
              </a:p>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𝜇𝜖</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0,1</m:t>
                          </m:r>
                        </m:e>
                      </m:d>
                      <m:r>
                        <a:rPr lang="en-US" altLang="zh-CN" b="0" i="1" smtClean="0">
                          <a:latin typeface="Cambria Math" panose="02040503050406030204" pitchFamily="18" charset="0"/>
                        </a:rPr>
                        <m:t>,0.05</m:t>
                      </m:r>
                    </m:oMath>
                  </m:oMathPara>
                </a14:m>
                <a:endParaRPr lang="en-US" altLang="zh-CN"/>
              </a:p>
              <a:p>
                <a:r>
                  <a:rPr lang="zh-CN" altLang="en-US"/>
                  <a:t>在模拟统计结果上来看，该离散化设计粒度较细，实际场景高优先级和低优先级队列在公平性取值上有很大的范围差距。且基于该离散化状态空间，计算</a:t>
                </a:r>
                <a:r>
                  <a:rPr lang="en-US" altLang="zh-CN"/>
                  <a:t>WITTLE</a:t>
                </a:r>
                <a:r>
                  <a:rPr lang="zh-CN" altLang="en-US"/>
                  <a:t>需要花费大量时间</a:t>
                </a:r>
              </a:p>
            </p:txBody>
          </p:sp>
        </mc:Choice>
        <mc:Fallback xmlns="">
          <p:sp>
            <p:nvSpPr>
              <p:cNvPr id="4" name="文本框 3">
                <a:extLst>
                  <a:ext uri="{FF2B5EF4-FFF2-40B4-BE49-F238E27FC236}">
                    <a16:creationId xmlns:a16="http://schemas.microsoft.com/office/drawing/2014/main" id="{89D3C50D-500B-55B8-4484-4219C5C31C59}"/>
                  </a:ext>
                </a:extLst>
              </p:cNvPr>
              <p:cNvSpPr txBox="1">
                <a:spLocks noRot="1" noChangeAspect="1" noMove="1" noResize="1" noEditPoints="1" noAdjustHandles="1" noChangeArrowheads="1" noChangeShapeType="1" noTextEdit="1"/>
              </p:cNvSpPr>
              <p:nvPr/>
            </p:nvSpPr>
            <p:spPr>
              <a:xfrm>
                <a:off x="745435" y="745435"/>
                <a:ext cx="9243391" cy="1477328"/>
              </a:xfrm>
              <a:prstGeom prst="rect">
                <a:avLst/>
              </a:prstGeom>
              <a:blipFill>
                <a:blip r:embed="rId2"/>
                <a:stretch>
                  <a:fillRect l="-527" t="-2058" b="-5350"/>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F35D484B-E40C-1FBC-AE62-FAD54280E37A}"/>
              </a:ext>
            </a:extLst>
          </p:cNvPr>
          <p:cNvSpPr txBox="1"/>
          <p:nvPr/>
        </p:nvSpPr>
        <p:spPr>
          <a:xfrm>
            <a:off x="765313" y="2365514"/>
            <a:ext cx="6400800" cy="1477328"/>
          </a:xfrm>
          <a:prstGeom prst="rect">
            <a:avLst/>
          </a:prstGeom>
          <a:noFill/>
        </p:spPr>
        <p:txBody>
          <a:bodyPr wrap="square" rtlCol="0">
            <a:spAutoFit/>
          </a:bodyPr>
          <a:lstStyle/>
          <a:p>
            <a:r>
              <a:rPr lang="en-US" altLang="zh-CN"/>
              <a:t>WITTLE</a:t>
            </a:r>
            <a:r>
              <a:rPr lang="zh-CN" altLang="en-US"/>
              <a:t>计算次数和状态空间</a:t>
            </a:r>
            <a:r>
              <a:rPr lang="en-US" altLang="zh-CN"/>
              <a:t>VS</a:t>
            </a:r>
            <a:r>
              <a:rPr lang="zh-CN" altLang="en-US"/>
              <a:t>大小关系</a:t>
            </a:r>
            <a:endParaRPr lang="en-US" altLang="zh-CN"/>
          </a:p>
          <a:p>
            <a:r>
              <a:rPr lang="zh-CN" altLang="en-US"/>
              <a:t>根据收敛公式：</a:t>
            </a:r>
            <a:endParaRPr lang="en-US" altLang="zh-CN"/>
          </a:p>
          <a:p>
            <a:r>
              <a:rPr lang="zh-CN" altLang="en-US"/>
              <a:t>计算次数</a:t>
            </a:r>
            <a:r>
              <a:rPr lang="en-US" altLang="zh-CN"/>
              <a:t>TIMES = VS*epoch(VS+VS*VS)</a:t>
            </a:r>
            <a:r>
              <a:rPr lang="zh-CN" altLang="en-US"/>
              <a:t>≈</a:t>
            </a:r>
            <a:r>
              <a:rPr lang="en-US" altLang="zh-CN"/>
              <a:t>epoch*VS^3</a:t>
            </a:r>
          </a:p>
          <a:p>
            <a:r>
              <a:rPr lang="en-US" altLang="zh-CN"/>
              <a:t>VS=400</a:t>
            </a:r>
            <a:r>
              <a:rPr lang="zh-CN" altLang="en-US"/>
              <a:t>时，</a:t>
            </a:r>
            <a:r>
              <a:rPr lang="en-US" altLang="zh-CN"/>
              <a:t>epoch</a:t>
            </a:r>
            <a:r>
              <a:rPr lang="zh-CN" altLang="en-US"/>
              <a:t>≈</a:t>
            </a:r>
            <a:r>
              <a:rPr lang="en-US" altLang="zh-CN"/>
              <a:t>150</a:t>
            </a:r>
          </a:p>
          <a:p>
            <a:r>
              <a:rPr lang="en-US" altLang="zh-CN"/>
              <a:t>TIMES = 400^3*150=9.6billion</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D22D4306-A0D6-19DA-A72C-1CA7C809F68A}"/>
                  </a:ext>
                </a:extLst>
              </p:cNvPr>
              <p:cNvSpPr txBox="1"/>
              <p:nvPr/>
            </p:nvSpPr>
            <p:spPr>
              <a:xfrm>
                <a:off x="2318302" y="4265906"/>
                <a:ext cx="60976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𝜇𝜖</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0,1</m:t>
                          </m:r>
                        </m:e>
                      </m:d>
                      <m:r>
                        <a:rPr lang="en-US" altLang="zh-CN" b="0" i="1" smtClean="0">
                          <a:latin typeface="Cambria Math" panose="02040503050406030204" pitchFamily="18" charset="0"/>
                        </a:rPr>
                        <m:t>,0.2</m:t>
                      </m:r>
                    </m:oMath>
                  </m:oMathPara>
                </a14:m>
                <a:endParaRPr lang="en-US" altLang="zh-CN"/>
              </a:p>
            </p:txBody>
          </p:sp>
        </mc:Choice>
        <mc:Fallback xmlns="">
          <p:sp>
            <p:nvSpPr>
              <p:cNvPr id="7" name="文本框 6">
                <a:extLst>
                  <a:ext uri="{FF2B5EF4-FFF2-40B4-BE49-F238E27FC236}">
                    <a16:creationId xmlns:a16="http://schemas.microsoft.com/office/drawing/2014/main" id="{D22D4306-A0D6-19DA-A72C-1CA7C809F68A}"/>
                  </a:ext>
                </a:extLst>
              </p:cNvPr>
              <p:cNvSpPr txBox="1">
                <a:spLocks noRot="1" noChangeAspect="1" noMove="1" noResize="1" noEditPoints="1" noAdjustHandles="1" noChangeArrowheads="1" noChangeShapeType="1" noTextEdit="1"/>
              </p:cNvSpPr>
              <p:nvPr/>
            </p:nvSpPr>
            <p:spPr>
              <a:xfrm>
                <a:off x="2318302" y="4265906"/>
                <a:ext cx="6097656" cy="369332"/>
              </a:xfrm>
              <a:prstGeom prst="rect">
                <a:avLst/>
              </a:prstGeom>
              <a:blipFill>
                <a:blip r:embed="rId3"/>
                <a:stretch>
                  <a:fillRect b="-5000"/>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972382EF-57B4-62B6-511C-2BB0890FCCE3}"/>
              </a:ext>
            </a:extLst>
          </p:cNvPr>
          <p:cNvSpPr txBox="1"/>
          <p:nvPr/>
        </p:nvSpPr>
        <p:spPr>
          <a:xfrm>
            <a:off x="1068457" y="4873636"/>
            <a:ext cx="6097656" cy="646331"/>
          </a:xfrm>
          <a:prstGeom prst="rect">
            <a:avLst/>
          </a:prstGeom>
          <a:noFill/>
        </p:spPr>
        <p:txBody>
          <a:bodyPr wrap="square">
            <a:spAutoFit/>
          </a:bodyPr>
          <a:lstStyle/>
          <a:p>
            <a:r>
              <a:rPr lang="en-US" altLang="zh-CN"/>
              <a:t>TIMES = 400^3*150*</a:t>
            </a:r>
            <a:r>
              <a:rPr lang="zh-CN" altLang="en-US"/>
              <a:t>（</a:t>
            </a:r>
            <a:r>
              <a:rPr lang="en-US" altLang="zh-CN"/>
              <a:t>6/21</a:t>
            </a:r>
            <a:r>
              <a:rPr lang="zh-CN" altLang="en-US"/>
              <a:t>）</a:t>
            </a:r>
            <a:r>
              <a:rPr lang="en-US" altLang="zh-CN"/>
              <a:t>^3</a:t>
            </a:r>
            <a:r>
              <a:rPr lang="zh-CN" altLang="en-US"/>
              <a:t>≈</a:t>
            </a:r>
            <a:r>
              <a:rPr lang="en-US" altLang="zh-CN"/>
              <a:t>0.224billion</a:t>
            </a:r>
            <a:r>
              <a:rPr lang="zh-CN" altLang="en-US"/>
              <a:t>，计算时间减少近</a:t>
            </a:r>
            <a:r>
              <a:rPr lang="en-US" altLang="zh-CN"/>
              <a:t>97.7%</a:t>
            </a:r>
          </a:p>
        </p:txBody>
      </p:sp>
    </p:spTree>
    <p:extLst>
      <p:ext uri="{BB962C8B-B14F-4D97-AF65-F5344CB8AC3E}">
        <p14:creationId xmlns:p14="http://schemas.microsoft.com/office/powerpoint/2010/main" val="4112223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EC09089-665D-D07D-C9FE-5CEFF54C1EC7}"/>
              </a:ext>
            </a:extLst>
          </p:cNvPr>
          <p:cNvSpPr txBox="1"/>
          <p:nvPr/>
        </p:nvSpPr>
        <p:spPr>
          <a:xfrm>
            <a:off x="457200" y="330200"/>
            <a:ext cx="4051300" cy="369332"/>
          </a:xfrm>
          <a:prstGeom prst="rect">
            <a:avLst/>
          </a:prstGeom>
          <a:noFill/>
        </p:spPr>
        <p:txBody>
          <a:bodyPr wrap="square" rtlCol="0">
            <a:spAutoFit/>
          </a:bodyPr>
          <a:lstStyle/>
          <a:p>
            <a:r>
              <a:rPr lang="zh-CN" altLang="en-US"/>
              <a:t>测试：</a:t>
            </a:r>
          </a:p>
        </p:txBody>
      </p:sp>
    </p:spTree>
    <p:extLst>
      <p:ext uri="{BB962C8B-B14F-4D97-AF65-F5344CB8AC3E}">
        <p14:creationId xmlns:p14="http://schemas.microsoft.com/office/powerpoint/2010/main" val="2777311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AC60A8D-23D2-9863-2262-2B24070A87C5}"/>
              </a:ext>
            </a:extLst>
          </p:cNvPr>
          <p:cNvSpPr txBox="1"/>
          <p:nvPr/>
        </p:nvSpPr>
        <p:spPr>
          <a:xfrm>
            <a:off x="609600" y="419100"/>
            <a:ext cx="3378200" cy="369332"/>
          </a:xfrm>
          <a:prstGeom prst="rect">
            <a:avLst/>
          </a:prstGeom>
          <a:noFill/>
        </p:spPr>
        <p:txBody>
          <a:bodyPr wrap="square" rtlCol="0">
            <a:spAutoFit/>
          </a:bodyPr>
          <a:lstStyle/>
          <a:p>
            <a:r>
              <a:rPr lang="zh-CN" altLang="en-US"/>
              <a:t>性能比较</a:t>
            </a:r>
          </a:p>
        </p:txBody>
      </p:sp>
    </p:spTree>
    <p:extLst>
      <p:ext uri="{BB962C8B-B14F-4D97-AF65-F5344CB8AC3E}">
        <p14:creationId xmlns:p14="http://schemas.microsoft.com/office/powerpoint/2010/main" val="3544342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D46E2BC-2AD3-1DD7-3763-F24EE3009945}"/>
              </a:ext>
            </a:extLst>
          </p:cNvPr>
          <p:cNvSpPr txBox="1"/>
          <p:nvPr/>
        </p:nvSpPr>
        <p:spPr>
          <a:xfrm>
            <a:off x="599169" y="1062044"/>
            <a:ext cx="8779933" cy="2585323"/>
          </a:xfrm>
          <a:prstGeom prst="rect">
            <a:avLst/>
          </a:prstGeom>
          <a:noFill/>
        </p:spPr>
        <p:txBody>
          <a:bodyPr wrap="square" rtlCol="0">
            <a:spAutoFit/>
          </a:bodyPr>
          <a:lstStyle/>
          <a:p>
            <a:r>
              <a:rPr lang="en-US" altLang="zh-CN"/>
              <a:t>DCN</a:t>
            </a:r>
            <a:r>
              <a:rPr lang="zh-CN" altLang="en-US"/>
              <a:t>中，很多交换机支持</a:t>
            </a:r>
            <a:r>
              <a:rPr lang="en-US" altLang="zh-CN"/>
              <a:t>ECN</a:t>
            </a:r>
            <a:r>
              <a:rPr lang="zh-CN" altLang="en-US"/>
              <a:t>协议</a:t>
            </a:r>
            <a:r>
              <a:rPr lang="en-US" altLang="zh-CN"/>
              <a:t>AQM</a:t>
            </a:r>
            <a:r>
              <a:rPr lang="zh-CN" altLang="en-US"/>
              <a:t>，同时交换机使用的为优先级队列</a:t>
            </a:r>
            <a:endParaRPr lang="en-US" altLang="zh-CN"/>
          </a:p>
          <a:p>
            <a:r>
              <a:rPr lang="zh-CN" altLang="en-US"/>
              <a:t>问题：</a:t>
            </a:r>
            <a:endParaRPr lang="en-US" altLang="zh-CN"/>
          </a:p>
          <a:p>
            <a:endParaRPr lang="en-US" altLang="zh-CN"/>
          </a:p>
          <a:p>
            <a:pPr marL="285750" indent="-285750">
              <a:buFont typeface="Arial" panose="020B0604020202020204" pitchFamily="34" charset="0"/>
              <a:buChar char="•"/>
            </a:pPr>
            <a:r>
              <a:rPr lang="zh-CN" altLang="en-US"/>
              <a:t>优先级调度算法（</a:t>
            </a:r>
            <a:r>
              <a:rPr lang="en-US" altLang="zh-CN"/>
              <a:t>SP</a:t>
            </a:r>
            <a:r>
              <a:rPr lang="zh-CN" altLang="en-US"/>
              <a:t>）存在饥饿问题，使用</a:t>
            </a:r>
            <a:r>
              <a:rPr lang="en-US" altLang="zh-CN"/>
              <a:t>AQM</a:t>
            </a:r>
            <a:r>
              <a:rPr lang="zh-CN" altLang="en-US"/>
              <a:t>和</a:t>
            </a:r>
            <a:r>
              <a:rPr lang="en-US" altLang="zh-CN"/>
              <a:t>ECN</a:t>
            </a:r>
            <a:r>
              <a:rPr lang="zh-CN" altLang="en-US"/>
              <a:t>时，传统数据包丢包更严重，支持</a:t>
            </a:r>
            <a:r>
              <a:rPr lang="en-US" altLang="zh-CN"/>
              <a:t>ECN</a:t>
            </a:r>
            <a:r>
              <a:rPr lang="zh-CN" altLang="en-US"/>
              <a:t>的包标记次数更多，目前，</a:t>
            </a:r>
            <a:r>
              <a:rPr lang="en-US" altLang="zh-CN"/>
              <a:t>DCN</a:t>
            </a:r>
            <a:r>
              <a:rPr lang="zh-CN" altLang="en-US"/>
              <a:t>中通用的拥塞控制算法主要为</a:t>
            </a:r>
            <a:r>
              <a:rPr lang="en-US" altLang="zh-CN"/>
              <a:t>DCQCN</a:t>
            </a:r>
            <a:r>
              <a:rPr lang="zh-CN" altLang="en-US"/>
              <a:t>和</a:t>
            </a:r>
            <a:r>
              <a:rPr lang="en-US" altLang="zh-CN"/>
              <a:t>DCTCP,</a:t>
            </a:r>
            <a:r>
              <a:rPr lang="zh-CN" altLang="en-US"/>
              <a:t>（基于丢包、</a:t>
            </a:r>
            <a:r>
              <a:rPr lang="en-US" altLang="zh-CN"/>
              <a:t>ECN</a:t>
            </a:r>
            <a:r>
              <a:rPr lang="zh-CN" altLang="en-US"/>
              <a:t>），其拥塞控制经常触发会导致流吞吐下降。</a:t>
            </a:r>
            <a:endParaRPr lang="en-US" altLang="zh-CN"/>
          </a:p>
          <a:p>
            <a:endParaRPr lang="en-US" altLang="zh-CN"/>
          </a:p>
          <a:p>
            <a:pPr marL="285750" indent="-285750">
              <a:buFont typeface="Arial" panose="020B0604020202020204" pitchFamily="34" charset="0"/>
              <a:buChar char="•"/>
            </a:pPr>
            <a:r>
              <a:rPr lang="zh-CN" altLang="en-US"/>
              <a:t>当同一路径两条出现优先级不同的流，拥塞发生时，若优先级高的队列发送速率大，但是常常会造成低优先级的队列触发拥塞控制</a:t>
            </a:r>
          </a:p>
        </p:txBody>
      </p:sp>
      <p:sp>
        <p:nvSpPr>
          <p:cNvPr id="6" name="文本框 5">
            <a:extLst>
              <a:ext uri="{FF2B5EF4-FFF2-40B4-BE49-F238E27FC236}">
                <a16:creationId xmlns:a16="http://schemas.microsoft.com/office/drawing/2014/main" id="{2FBD20B9-B401-7B13-F7B6-0C02FBA6B9DA}"/>
              </a:ext>
            </a:extLst>
          </p:cNvPr>
          <p:cNvSpPr txBox="1"/>
          <p:nvPr/>
        </p:nvSpPr>
        <p:spPr>
          <a:xfrm>
            <a:off x="245245" y="115257"/>
            <a:ext cx="6097218" cy="646331"/>
          </a:xfrm>
          <a:prstGeom prst="rect">
            <a:avLst/>
          </a:prstGeom>
          <a:noFill/>
        </p:spPr>
        <p:txBody>
          <a:bodyPr wrap="square">
            <a:spAutoFit/>
          </a:bodyPr>
          <a:lstStyle/>
          <a:p>
            <a:r>
              <a:rPr lang="zh-CN" altLang="en-US" sz="3600"/>
              <a:t>背景（</a:t>
            </a:r>
            <a:r>
              <a:rPr lang="en-US" altLang="zh-CN" sz="3600"/>
              <a:t>2/2</a:t>
            </a:r>
            <a:r>
              <a:rPr lang="zh-CN" altLang="en-US" sz="3600"/>
              <a:t>）</a:t>
            </a:r>
            <a:endParaRPr lang="en-US" altLang="zh-CN" sz="3600"/>
          </a:p>
        </p:txBody>
      </p:sp>
    </p:spTree>
    <p:extLst>
      <p:ext uri="{BB962C8B-B14F-4D97-AF65-F5344CB8AC3E}">
        <p14:creationId xmlns:p14="http://schemas.microsoft.com/office/powerpoint/2010/main" val="3400568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E687957-3D0F-AB62-AA76-510257A7103A}"/>
              </a:ext>
            </a:extLst>
          </p:cNvPr>
          <p:cNvSpPr txBox="1"/>
          <p:nvPr/>
        </p:nvSpPr>
        <p:spPr>
          <a:xfrm>
            <a:off x="694266" y="1742301"/>
            <a:ext cx="10803468" cy="2862322"/>
          </a:xfrm>
          <a:prstGeom prst="rect">
            <a:avLst/>
          </a:prstGeom>
          <a:noFill/>
        </p:spPr>
        <p:txBody>
          <a:bodyPr wrap="square" rtlCol="0">
            <a:spAutoFit/>
          </a:bodyPr>
          <a:lstStyle/>
          <a:p>
            <a:r>
              <a:rPr lang="zh-CN" altLang="en-US"/>
              <a:t>将严格优先级调度</a:t>
            </a:r>
            <a:r>
              <a:rPr lang="en-US" altLang="zh-CN"/>
              <a:t>SP</a:t>
            </a:r>
            <a:r>
              <a:rPr lang="zh-CN" altLang="en-US"/>
              <a:t>变为不严格的优先级调度</a:t>
            </a:r>
            <a:r>
              <a:rPr lang="en-US" altLang="zh-CN"/>
              <a:t>NSP,</a:t>
            </a:r>
            <a:r>
              <a:rPr lang="zh-CN" altLang="en-US"/>
              <a:t>即尽量满足优先级的公平性调度同时减缓低优先级的饥饿问题。</a:t>
            </a:r>
            <a:endParaRPr lang="en-US" altLang="zh-CN"/>
          </a:p>
          <a:p>
            <a:endParaRPr lang="en-US" altLang="zh-CN"/>
          </a:p>
          <a:p>
            <a:r>
              <a:rPr lang="zh-CN" altLang="en-US"/>
              <a:t>引入两种指标，不公平性、饥饿性，，并分别设置归一量化方式，分别赋予不同的权重（</a:t>
            </a:r>
            <a:r>
              <a:rPr lang="en-US" altLang="zh-CN"/>
              <a:t>W1,W2</a:t>
            </a:r>
            <a:r>
              <a:rPr lang="zh-CN" altLang="en-US"/>
              <a:t>）</a:t>
            </a:r>
            <a:r>
              <a:rPr lang="en-US" altLang="zh-CN"/>
              <a:t>W1+W2 = 1</a:t>
            </a:r>
          </a:p>
          <a:p>
            <a:r>
              <a:rPr lang="zh-CN" altLang="en-US"/>
              <a:t>其中不公平性指标主要衡量是否按照优先级的方式调度，按照优先级调度则视为完全公平</a:t>
            </a:r>
            <a:endParaRPr lang="en-US" altLang="zh-CN"/>
          </a:p>
          <a:p>
            <a:r>
              <a:rPr lang="zh-CN" altLang="en-US"/>
              <a:t>饥饿性根据队列长度进行衡量，根据长度计算出某时刻队列中的 </a:t>
            </a:r>
            <a:r>
              <a:rPr lang="en-US" altLang="zh-CN"/>
              <a:t>AQM</a:t>
            </a:r>
            <a:r>
              <a:rPr lang="zh-CN" altLang="en-US"/>
              <a:t>的丢包期望或者</a:t>
            </a:r>
            <a:r>
              <a:rPr lang="en-US" altLang="zh-CN"/>
              <a:t>ECN</a:t>
            </a:r>
            <a:r>
              <a:rPr lang="zh-CN" altLang="en-US"/>
              <a:t>标记期望</a:t>
            </a:r>
            <a:endParaRPr lang="en-US" altLang="zh-CN"/>
          </a:p>
          <a:p>
            <a:endParaRPr lang="en-US" altLang="zh-CN"/>
          </a:p>
          <a:p>
            <a:r>
              <a:rPr lang="zh-CN" altLang="en-US"/>
              <a:t>当进行发包调度时，不在根据单一的优先级进行发送，而是根据公平性</a:t>
            </a:r>
            <a:r>
              <a:rPr lang="en-US" altLang="zh-CN"/>
              <a:t>/</a:t>
            </a:r>
            <a:r>
              <a:rPr lang="zh-CN" altLang="en-US"/>
              <a:t>饥饿性 共同组成的指标性能，根据最优性能的策略进行调度</a:t>
            </a:r>
            <a:endParaRPr lang="en-US" altLang="zh-CN"/>
          </a:p>
        </p:txBody>
      </p:sp>
      <p:sp>
        <p:nvSpPr>
          <p:cNvPr id="5" name="文本框 4">
            <a:extLst>
              <a:ext uri="{FF2B5EF4-FFF2-40B4-BE49-F238E27FC236}">
                <a16:creationId xmlns:a16="http://schemas.microsoft.com/office/drawing/2014/main" id="{9A6408AA-4918-A027-F16C-6988109E0153}"/>
              </a:ext>
            </a:extLst>
          </p:cNvPr>
          <p:cNvSpPr txBox="1"/>
          <p:nvPr/>
        </p:nvSpPr>
        <p:spPr>
          <a:xfrm>
            <a:off x="694266" y="4974368"/>
            <a:ext cx="10081024" cy="1200329"/>
          </a:xfrm>
          <a:prstGeom prst="rect">
            <a:avLst/>
          </a:prstGeom>
          <a:noFill/>
        </p:spPr>
        <p:txBody>
          <a:bodyPr wrap="square" rtlCol="0">
            <a:spAutoFit/>
          </a:bodyPr>
          <a:lstStyle/>
          <a:p>
            <a:r>
              <a:rPr lang="zh-CN" altLang="en-US"/>
              <a:t>思路目标：</a:t>
            </a:r>
            <a:endParaRPr lang="en-US" altLang="zh-CN"/>
          </a:p>
          <a:p>
            <a:r>
              <a:rPr lang="zh-CN" altLang="en-US"/>
              <a:t>当队列长度都较小时，公平性指标贡献大，按照优先级的方式调度</a:t>
            </a:r>
            <a:endParaRPr lang="en-US" altLang="zh-CN"/>
          </a:p>
          <a:p>
            <a:r>
              <a:rPr lang="zh-CN" altLang="en-US"/>
              <a:t>当某一个队列长度较大时，饥饿性指标贡献大，先处理该队列，防止高概率的</a:t>
            </a:r>
            <a:r>
              <a:rPr lang="en-US" altLang="zh-CN"/>
              <a:t>ECN</a:t>
            </a:r>
            <a:r>
              <a:rPr lang="zh-CN" altLang="en-US"/>
              <a:t>标记或者丢包，保证该队列内流的吞吐性能</a:t>
            </a:r>
          </a:p>
        </p:txBody>
      </p:sp>
      <p:sp>
        <p:nvSpPr>
          <p:cNvPr id="7" name="文本框 6">
            <a:extLst>
              <a:ext uri="{FF2B5EF4-FFF2-40B4-BE49-F238E27FC236}">
                <a16:creationId xmlns:a16="http://schemas.microsoft.com/office/drawing/2014/main" id="{A892407A-4670-ACB9-F4F8-FB5936AEE755}"/>
              </a:ext>
            </a:extLst>
          </p:cNvPr>
          <p:cNvSpPr txBox="1"/>
          <p:nvPr/>
        </p:nvSpPr>
        <p:spPr>
          <a:xfrm>
            <a:off x="246889" y="151834"/>
            <a:ext cx="6097218" cy="707886"/>
          </a:xfrm>
          <a:prstGeom prst="rect">
            <a:avLst/>
          </a:prstGeom>
          <a:noFill/>
        </p:spPr>
        <p:txBody>
          <a:bodyPr wrap="square">
            <a:spAutoFit/>
          </a:bodyPr>
          <a:lstStyle/>
          <a:p>
            <a:r>
              <a:rPr lang="zh-CN" altLang="en-US" sz="4000"/>
              <a:t>解决思路</a:t>
            </a:r>
          </a:p>
        </p:txBody>
      </p:sp>
    </p:spTree>
    <p:extLst>
      <p:ext uri="{BB962C8B-B14F-4D97-AF65-F5344CB8AC3E}">
        <p14:creationId xmlns:p14="http://schemas.microsoft.com/office/powerpoint/2010/main" val="157549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7A81323-247A-5CFE-FC2B-72D711423EA8}"/>
              </a:ext>
            </a:extLst>
          </p:cNvPr>
          <p:cNvSpPr txBox="1"/>
          <p:nvPr/>
        </p:nvSpPr>
        <p:spPr>
          <a:xfrm>
            <a:off x="321868" y="270662"/>
            <a:ext cx="5969203" cy="707886"/>
          </a:xfrm>
          <a:prstGeom prst="rect">
            <a:avLst/>
          </a:prstGeom>
          <a:noFill/>
        </p:spPr>
        <p:txBody>
          <a:bodyPr wrap="square" rtlCol="0">
            <a:spAutoFit/>
          </a:bodyPr>
          <a:lstStyle/>
          <a:p>
            <a:r>
              <a:rPr lang="zh-CN" altLang="en-US" sz="4000"/>
              <a:t>问题建模</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F2D8583-C102-834F-A31F-FDE20DFFBB2D}"/>
                  </a:ext>
                </a:extLst>
              </p:cNvPr>
              <p:cNvSpPr txBox="1"/>
              <p:nvPr/>
            </p:nvSpPr>
            <p:spPr>
              <a:xfrm>
                <a:off x="970636" y="1260015"/>
                <a:ext cx="4007764" cy="3919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zh-CN" altLang="en-US" b="0" i="1" smtClean="0">
                              <a:latin typeface="Cambria Math" panose="02040503050406030204" pitchFamily="18" charset="0"/>
                            </a:rPr>
                            <m:t>𝜋</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zh-CN" altLang="en-US" i="1" smtClean="0">
                          <a:latin typeface="Cambria Math" panose="02040503050406030204" pitchFamily="18" charset="0"/>
                        </a:rPr>
                        <m:t>𝜅</m:t>
                      </m:r>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m:rPr>
                              <m:sty m:val="p"/>
                            </m:rPr>
                            <a:rPr lang="en-US" altLang="zh-CN" i="1">
                              <a:latin typeface="Cambria Math" panose="02040503050406030204" pitchFamily="18" charset="0"/>
                            </a:rPr>
                            <m:t>fair</m:t>
                          </m:r>
                        </m:sub>
                      </m:sSub>
                      <m:r>
                        <a:rPr lang="en-US" altLang="zh-CN" i="1">
                          <a:latin typeface="Cambria Math" panose="02040503050406030204" pitchFamily="18" charset="0"/>
                        </a:rPr>
                        <m:t>+</m:t>
                      </m:r>
                      <m:r>
                        <a:rPr lang="en-US" altLang="zh-CN" b="0" i="1" smtClean="0">
                          <a:latin typeface="Cambria Math" panose="02040503050406030204" pitchFamily="18" charset="0"/>
                        </a:rPr>
                        <m:t>(1−</m:t>
                      </m:r>
                      <m:r>
                        <a:rPr lang="zh-CN" altLang="en-US" b="0" i="1" smtClean="0">
                          <a:latin typeface="Cambria Math" panose="02040503050406030204" pitchFamily="18" charset="0"/>
                        </a:rPr>
                        <m:t>𝜅</m:t>
                      </m:r>
                      <m:r>
                        <a:rPr lang="en-US" altLang="zh-CN" b="0" i="1" smtClean="0">
                          <a:latin typeface="Cambria Math" panose="02040503050406030204" pitchFamily="18" charset="0"/>
                        </a:rPr>
                        <m:t>)</m:t>
                      </m:r>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h𝑢𝑛𝑔𝑒𝑟</m:t>
                          </m:r>
                        </m:sub>
                      </m:sSub>
                    </m:oMath>
                  </m:oMathPara>
                </a14:m>
                <a:endParaRPr lang="zh-CN" altLang="en-US"/>
              </a:p>
            </p:txBody>
          </p:sp>
        </mc:Choice>
        <mc:Fallback xmlns="">
          <p:sp>
            <p:nvSpPr>
              <p:cNvPr id="5" name="文本框 4">
                <a:extLst>
                  <a:ext uri="{FF2B5EF4-FFF2-40B4-BE49-F238E27FC236}">
                    <a16:creationId xmlns:a16="http://schemas.microsoft.com/office/drawing/2014/main" id="{6F2D8583-C102-834F-A31F-FDE20DFFBB2D}"/>
                  </a:ext>
                </a:extLst>
              </p:cNvPr>
              <p:cNvSpPr txBox="1">
                <a:spLocks noRot="1" noChangeAspect="1" noMove="1" noResize="1" noEditPoints="1" noAdjustHandles="1" noChangeArrowheads="1" noChangeShapeType="1" noTextEdit="1"/>
              </p:cNvSpPr>
              <p:nvPr/>
            </p:nvSpPr>
            <p:spPr>
              <a:xfrm>
                <a:off x="970636" y="1260015"/>
                <a:ext cx="4007764" cy="391902"/>
              </a:xfrm>
              <a:prstGeom prst="rect">
                <a:avLst/>
              </a:prstGeom>
              <a:blipFill>
                <a:blip r:embed="rId2"/>
                <a:stretch>
                  <a:fillRect b="-93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419B5AC-211B-7911-CDF6-A67EC3727D5E}"/>
                  </a:ext>
                </a:extLst>
              </p:cNvPr>
              <p:cNvSpPr txBox="1"/>
              <p:nvPr/>
            </p:nvSpPr>
            <p:spPr>
              <a:xfrm>
                <a:off x="514708" y="3818317"/>
                <a:ext cx="7283092" cy="91384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h𝑢𝑛𝑔𝑒𝑟</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zh-CN" altLang="en-US" b="0" i="1" smtClean="0">
                              <a:latin typeface="Cambria Math" panose="02040503050406030204" pitchFamily="18" charset="0"/>
                            </a:rPr>
                            <m:t>𝜋</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𝑐h</m:t>
                      </m:r>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𝑞</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𝑙𝑖𝑚</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𝐾</m:t>
                                  </m:r>
                                </m:sub>
                              </m:sSub>
                              <m:r>
                                <a:rPr lang="en-US" altLang="zh-CN" b="0" i="1" smtClean="0">
                                  <a:latin typeface="Cambria Math" panose="02040503050406030204" pitchFamily="18" charset="0"/>
                                </a:rPr>
                                <m:t>→</m:t>
                              </m:r>
                              <m:r>
                                <a:rPr lang="zh-CN" altLang="en-US" i="1">
                                  <a:latin typeface="Cambria Math" panose="02040503050406030204" pitchFamily="18" charset="0"/>
                                </a:rPr>
                                <m:t>∞</m:t>
                              </m:r>
                            </m:sub>
                          </m:sSub>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𝑘</m:t>
                                  </m:r>
                                </m:sub>
                              </m:sSub>
                            </m:den>
                          </m:f>
                        </m:e>
                      </m:nary>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𝑘</m:t>
                              </m:r>
                            </m:sub>
                          </m:sSub>
                        </m:sup>
                        <m:e>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𝑙</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𝑞𝑙𝑒𝑛</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up>
                            <m:e>
                              <m:r>
                                <a:rPr lang="en-US" altLang="zh-CN" i="1">
                                  <a:latin typeface="Cambria Math" panose="02040503050406030204" pitchFamily="18" charset="0"/>
                                </a:rPr>
                                <m:t>(</m:t>
                              </m:r>
                              <m:r>
                                <a:rPr lang="en-US" altLang="zh-CN" i="1">
                                  <a:latin typeface="Cambria Math" panose="02040503050406030204" pitchFamily="18" charset="0"/>
                                </a:rPr>
                                <m:t>𝑞𝑙𝑒</m:t>
                              </m:r>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𝑚𝑎𝑥</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𝑙</m:t>
                                  </m:r>
                                </m:e>
                              </m:d>
                              <m:r>
                                <a:rPr lang="en-US" altLang="zh-CN" b="0" i="1" smtClean="0">
                                  <a:latin typeface="Cambria Math" panose="02040503050406030204" pitchFamily="18" charset="0"/>
                                </a:rPr>
                                <m:t>)</m:t>
                              </m:r>
                            </m:e>
                          </m:nary>
                          <m:r>
                            <a:rPr lang="en-US" altLang="zh-CN" b="0" i="1" smtClean="0">
                              <a:latin typeface="Cambria Math" panose="02040503050406030204" pitchFamily="18" charset="0"/>
                            </a:rPr>
                            <m:t>𝑑𝑙</m:t>
                          </m:r>
                        </m:e>
                      </m:nary>
                      <m:r>
                        <a:rPr lang="en-US" altLang="zh-CN" b="0" i="1" smtClean="0">
                          <a:latin typeface="Cambria Math" panose="02040503050406030204" pitchFamily="18" charset="0"/>
                        </a:rPr>
                        <m:t>𝑑𝑡</m:t>
                      </m:r>
                      <m:r>
                        <a:rPr lang="en-US" altLang="zh-CN" b="0" i="1" smtClean="0">
                          <a:latin typeface="Cambria Math" panose="02040503050406030204" pitchFamily="18" charset="0"/>
                        </a:rPr>
                        <m:t>)</m:t>
                      </m:r>
                    </m:oMath>
                  </m:oMathPara>
                </a14:m>
                <a:endParaRPr lang="zh-CN" altLang="en-US"/>
              </a:p>
            </p:txBody>
          </p:sp>
        </mc:Choice>
        <mc:Fallback xmlns="">
          <p:sp>
            <p:nvSpPr>
              <p:cNvPr id="6" name="文本框 5">
                <a:extLst>
                  <a:ext uri="{FF2B5EF4-FFF2-40B4-BE49-F238E27FC236}">
                    <a16:creationId xmlns:a16="http://schemas.microsoft.com/office/drawing/2014/main" id="{7419B5AC-211B-7911-CDF6-A67EC3727D5E}"/>
                  </a:ext>
                </a:extLst>
              </p:cNvPr>
              <p:cNvSpPr txBox="1">
                <a:spLocks noRot="1" noChangeAspect="1" noMove="1" noResize="1" noEditPoints="1" noAdjustHandles="1" noChangeArrowheads="1" noChangeShapeType="1" noTextEdit="1"/>
              </p:cNvSpPr>
              <p:nvPr/>
            </p:nvSpPr>
            <p:spPr>
              <a:xfrm>
                <a:off x="514708" y="3818317"/>
                <a:ext cx="7283092" cy="913840"/>
              </a:xfrm>
              <a:prstGeom prst="rect">
                <a:avLst/>
              </a:prstGeom>
              <a:blipFill>
                <a:blip r:embed="rId3"/>
                <a:stretch>
                  <a:fillRect/>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E7E6471D-55A7-3972-34B9-B5E4BF935E42}"/>
              </a:ext>
            </a:extLst>
          </p:cNvPr>
          <p:cNvSpPr txBox="1"/>
          <p:nvPr/>
        </p:nvSpPr>
        <p:spPr>
          <a:xfrm>
            <a:off x="321868" y="1956008"/>
            <a:ext cx="9640207" cy="369332"/>
          </a:xfrm>
          <a:prstGeom prst="rect">
            <a:avLst/>
          </a:prstGeom>
          <a:noFill/>
        </p:spPr>
        <p:txBody>
          <a:bodyPr wrap="square">
            <a:spAutoFit/>
          </a:bodyPr>
          <a:lstStyle/>
          <a:p>
            <a:r>
              <a:rPr lang="en-US" altLang="zh-CN"/>
              <a:t>AQM</a:t>
            </a:r>
            <a:r>
              <a:rPr lang="zh-CN" altLang="en-US"/>
              <a:t>的丢包率和</a:t>
            </a:r>
            <a:r>
              <a:rPr lang="en-US" altLang="zh-CN"/>
              <a:t>ECN</a:t>
            </a:r>
            <a:r>
              <a:rPr lang="zh-CN" altLang="en-US"/>
              <a:t>标记概率的模式相同，因此使用下列公式代替</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E903E9E0-C725-ABD5-103B-A3CD092D6451}"/>
                  </a:ext>
                </a:extLst>
              </p:cNvPr>
              <p:cNvSpPr txBox="1"/>
              <p:nvPr/>
            </p:nvSpPr>
            <p:spPr>
              <a:xfrm>
                <a:off x="-373743" y="2373296"/>
                <a:ext cx="6482443" cy="13408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𝑞𝑙𝑒𝑛</m:t>
                          </m:r>
                        </m:e>
                      </m:d>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0</m:t>
                              </m:r>
                              <m:r>
                                <a:rPr lang="en-US" altLang="zh-CN" b="0" i="1" smtClean="0">
                                  <a:latin typeface="Cambria Math" panose="02040503050406030204" pitchFamily="18" charset="0"/>
                                </a:rPr>
                                <m:t>       ,</m:t>
                              </m:r>
                              <m:r>
                                <a:rPr lang="en-US" altLang="zh-CN" i="1">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𝑞𝑙𝑒𝑛</m:t>
                              </m:r>
                              <m:r>
                                <a:rPr lang="en-US" altLang="zh-CN" i="1">
                                  <a:latin typeface="Cambria Math" panose="02040503050406030204" pitchFamily="18" charset="0"/>
                                </a:rPr>
                                <m:t>&lt;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𝑚𝑖𝑛</m:t>
                                  </m:r>
                                </m:sub>
                              </m:sSub>
                            </m:e>
                            <m:e>
                              <m:f>
                                <m:fPr>
                                  <m:ctrlPr>
                                    <a:rPr lang="en-US" altLang="zh-CN" i="1">
                                      <a:latin typeface="Cambria Math" panose="02040503050406030204" pitchFamily="18" charset="0"/>
                                    </a:rPr>
                                  </m:ctrlPr>
                                </m:fPr>
                                <m:num>
                                  <m:r>
                                    <a:rPr lang="en-US" altLang="zh-CN" b="0" i="1" smtClean="0">
                                      <a:latin typeface="Cambria Math" panose="02040503050406030204" pitchFamily="18" charset="0"/>
                                    </a:rPr>
                                    <m:t>𝑞𝑙𝑒𝑛</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𝑚𝑎𝑥</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𝑚𝑎𝑥</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𝑚𝑖𝑛</m:t>
                                      </m:r>
                                    </m:sub>
                                  </m:sSub>
                                </m:den>
                              </m:f>
                              <m:r>
                                <a:rPr lang="en-US" altLang="zh-CN" b="0" i="1" smtClean="0">
                                  <a:latin typeface="Cambria Math" panose="02040503050406030204" pitchFamily="18" charset="0"/>
                                </a:rPr>
                                <m:t>,</m:t>
                              </m:r>
                              <m:r>
                                <a:rPr lang="en-US" altLang="zh-CN" i="1">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𝑞𝑙𝑒𝑛</m:t>
                              </m:r>
                              <m:r>
                                <a:rPr lang="en-US" altLang="zh-CN" i="1">
                                  <a:latin typeface="Cambria Math" panose="02040503050406030204" pitchFamily="18" charset="0"/>
                                  <a:ea typeface="Cambria Math" panose="02040503050406030204" pitchFamily="18" charset="0"/>
                                </a:rPr>
                                <m:t>𝜖</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𝑚𝑖𝑛</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𝑚𝑎𝑥</m:t>
                                  </m:r>
                                </m:sub>
                              </m:sSub>
                              <m:r>
                                <a:rPr lang="en-US" altLang="zh-CN" i="1">
                                  <a:latin typeface="Cambria Math" panose="02040503050406030204" pitchFamily="18" charset="0"/>
                                </a:rPr>
                                <m:t>]</m:t>
                              </m:r>
                            </m:e>
                            <m:e>
                              <m:r>
                                <a:rPr lang="en-US" altLang="zh-CN" i="1">
                                  <a:latin typeface="Cambria Math" panose="02040503050406030204" pitchFamily="18" charset="0"/>
                                </a:rPr>
                                <m:t>1</m:t>
                              </m:r>
                              <m:r>
                                <a:rPr lang="en-US" altLang="zh-CN" b="0" i="1" smtClean="0">
                                  <a:latin typeface="Cambria Math" panose="02040503050406030204" pitchFamily="18" charset="0"/>
                                </a:rPr>
                                <m:t>      ,</m:t>
                              </m:r>
                              <m:r>
                                <a:rPr lang="en-US" altLang="zh-CN" i="1">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𝑞𝑙𝑒𝑛</m:t>
                              </m:r>
                              <m:r>
                                <a:rPr lang="en-US" altLang="zh-CN" i="1">
                                  <a:latin typeface="Cambria Math" panose="02040503050406030204" pitchFamily="18" charset="0"/>
                                </a:rPr>
                                <m:t>&gt;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𝑚𝑎𝑥</m:t>
                                  </m:r>
                                </m:sub>
                              </m:sSub>
                            </m:e>
                          </m:eqArr>
                        </m:e>
                      </m:d>
                    </m:oMath>
                  </m:oMathPara>
                </a14:m>
                <a:endParaRPr lang="zh-CN" altLang="en-US"/>
              </a:p>
            </p:txBody>
          </p:sp>
        </mc:Choice>
        <mc:Fallback xmlns="">
          <p:sp>
            <p:nvSpPr>
              <p:cNvPr id="9" name="文本框 8">
                <a:extLst>
                  <a:ext uri="{FF2B5EF4-FFF2-40B4-BE49-F238E27FC236}">
                    <a16:creationId xmlns:a16="http://schemas.microsoft.com/office/drawing/2014/main" id="{E903E9E0-C725-ABD5-103B-A3CD092D6451}"/>
                  </a:ext>
                </a:extLst>
              </p:cNvPr>
              <p:cNvSpPr txBox="1">
                <a:spLocks noRot="1" noChangeAspect="1" noMove="1" noResize="1" noEditPoints="1" noAdjustHandles="1" noChangeArrowheads="1" noChangeShapeType="1" noTextEdit="1"/>
              </p:cNvSpPr>
              <p:nvPr/>
            </p:nvSpPr>
            <p:spPr>
              <a:xfrm>
                <a:off x="-373743" y="2373296"/>
                <a:ext cx="6482443" cy="134088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5182AEF8-119A-C78D-5F00-F91968CA152D}"/>
                  </a:ext>
                </a:extLst>
              </p:cNvPr>
              <p:cNvSpPr txBox="1"/>
              <p:nvPr/>
            </p:nvSpPr>
            <p:spPr>
              <a:xfrm>
                <a:off x="-373743" y="4589384"/>
                <a:ext cx="8386632" cy="9357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m:rPr>
                              <m:sty m:val="p"/>
                            </m:rPr>
                            <a:rPr lang="en-US" altLang="zh-CN" i="1">
                              <a:latin typeface="Cambria Math" panose="02040503050406030204" pitchFamily="18" charset="0"/>
                            </a:rPr>
                            <m:t>fair</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zh-CN" altLang="en-US" b="0" i="1" smtClean="0">
                              <a:latin typeface="Cambria Math" panose="02040503050406030204" pitchFamily="18" charset="0"/>
                            </a:rPr>
                            <m:t>𝜋</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𝑐𝑓</m:t>
                      </m:r>
                      <m:r>
                        <a:rPr lang="en-US" altLang="zh-CN" b="0" i="1" smtClean="0">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𝑞</m:t>
                          </m:r>
                          <m:r>
                            <a:rPr lang="en-US" altLang="zh-CN" i="1">
                              <a:latin typeface="Cambria Math" panose="02040503050406030204" pitchFamily="18" charset="0"/>
                            </a:rPr>
                            <m:t>=1</m:t>
                          </m:r>
                        </m:sub>
                        <m:sup>
                          <m:r>
                            <a:rPr lang="en-US" altLang="zh-CN" i="1">
                              <a:latin typeface="Cambria Math" panose="02040503050406030204" pitchFamily="18" charset="0"/>
                            </a:rPr>
                            <m:t>8</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𝑙𝑖𝑚</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𝐾</m:t>
                                  </m:r>
                                </m:sub>
                              </m:sSub>
                              <m:r>
                                <a:rPr lang="en-US" altLang="zh-CN" i="1">
                                  <a:latin typeface="Cambria Math" panose="02040503050406030204" pitchFamily="18" charset="0"/>
                                </a:rPr>
                                <m:t>→</m:t>
                              </m:r>
                              <m:r>
                                <a:rPr lang="zh-CN" altLang="en-US" i="1">
                                  <a:latin typeface="Cambria Math" panose="02040503050406030204" pitchFamily="18" charset="0"/>
                                </a:rPr>
                                <m:t>∞</m:t>
                              </m:r>
                            </m:sub>
                          </m:sSub>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den>
                          </m:f>
                        </m:e>
                      </m:nary>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𝑡</m:t>
                          </m:r>
                          <m:r>
                            <a:rPr lang="en-US" altLang="zh-CN" i="1">
                              <a:latin typeface="Cambria Math" panose="02040503050406030204" pitchFamily="18" charset="0"/>
                            </a:rPr>
                            <m:t>=0</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sup>
                        <m:e>
                          <m:r>
                            <a:rPr lang="en-US" altLang="zh-CN" b="0" i="1" smtClean="0">
                              <a:latin typeface="Cambria Math" panose="02040503050406030204" pitchFamily="18" charset="0"/>
                            </a:rPr>
                            <m:t>(1−</m:t>
                          </m:r>
                          <m:f>
                            <m:fPr>
                              <m:ctrlPr>
                                <a:rPr lang="en-US" altLang="zh-CN" i="1" smtClean="0">
                                  <a:latin typeface="Cambria Math" panose="02040503050406030204" pitchFamily="18" charset="0"/>
                                </a:rPr>
                              </m:ctrlPr>
                            </m:fPr>
                            <m:num>
                              <m:d>
                                <m:dPr>
                                  <m:ctrlPr>
                                    <a:rPr lang="en-US" altLang="zh-CN" b="0" i="1" smtClean="0">
                                      <a:latin typeface="Cambria Math" panose="02040503050406030204" pitchFamily="18" charset="0"/>
                                    </a:rPr>
                                  </m:ctrlPr>
                                </m:dPr>
                                <m:e>
                                  <m:nary>
                                    <m:naryPr>
                                      <m:chr m:val="∑"/>
                                      <m:ctrlPr>
                                        <a:rPr lang="en-US" altLang="zh-CN"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m:rPr>
                                              <m:brk m:alnAt="23"/>
                                            </m:rPr>
                                            <a:rPr lang="en-US" altLang="zh-CN" b="0" i="1" smtClean="0">
                                              <a:latin typeface="Cambria Math" panose="02040503050406030204" pitchFamily="18" charset="0"/>
                                            </a:rPr>
                                            <m:t>𝑞</m:t>
                                          </m:r>
                                        </m:e>
                                        <m:sup>
                                          <m:r>
                                            <a:rPr lang="en-US" altLang="zh-CN" b="0" i="1" smtClean="0">
                                              <a:latin typeface="Cambria Math" panose="02040503050406030204" pitchFamily="18" charset="0"/>
                                            </a:rPr>
                                            <m:t>′</m:t>
                                          </m:r>
                                        </m:sup>
                                      </m:sSup>
                                      <m:r>
                                        <m:rPr>
                                          <m:brk m:alnAt="23"/>
                                        </m:rPr>
                                        <a:rPr lang="en-US" altLang="zh-CN" b="0" i="1" smtClean="0">
                                          <a:latin typeface="Cambria Math" panose="02040503050406030204" pitchFamily="18" charset="0"/>
                                        </a:rPr>
                                        <m:t>=</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𝑞</m:t>
                                      </m:r>
                                      <m:r>
                                        <a:rPr lang="en-US" altLang="zh-CN" b="0" i="1" smtClean="0">
                                          <a:latin typeface="Cambria Math" panose="02040503050406030204" pitchFamily="18" charset="0"/>
                                        </a:rPr>
                                        <m:t>−1</m:t>
                                      </m:r>
                                    </m:sup>
                                    <m:e>
                                      <m:r>
                                        <a:rPr lang="en-US" altLang="zh-CN" i="1">
                                          <a:latin typeface="Cambria Math" panose="02040503050406030204" pitchFamily="18" charset="0"/>
                                        </a:rPr>
                                        <m:t>𝑞𝑙𝑒𝑛</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𝑞</m:t>
                                              </m:r>
                                            </m:e>
                                            <m:sup>
                                              <m:r>
                                                <a:rPr lang="en-US" altLang="zh-CN" b="0" i="1" smtClean="0">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𝑡</m:t>
                                          </m:r>
                                        </m:e>
                                      </m:d>
                                    </m:e>
                                  </m:nary>
                                </m:e>
                              </m:d>
                              <m:r>
                                <a:rPr lang="en-US" altLang="zh-CN" b="0" i="1" smtClean="0">
                                  <a:latin typeface="Cambria Math" panose="02040503050406030204" pitchFamily="18" charset="0"/>
                                </a:rPr>
                                <m:t>∗</m:t>
                              </m:r>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num>
                            <m:den>
                              <m:nary>
                                <m:naryPr>
                                  <m:chr m:val="∑"/>
                                  <m:ctrlPr>
                                    <a:rPr lang="en-US" altLang="zh-CN"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m:rPr>
                                          <m:brk m:alnAt="23"/>
                                        </m:rPr>
                                        <a:rPr lang="en-US" altLang="zh-CN" b="0" i="1" smtClean="0">
                                          <a:latin typeface="Cambria Math" panose="02040503050406030204" pitchFamily="18" charset="0"/>
                                        </a:rPr>
                                        <m:t>𝑞</m:t>
                                      </m:r>
                                    </m:e>
                                    <m:sup>
                                      <m:r>
                                        <a:rPr lang="en-US" altLang="zh-CN" b="0" i="1" smtClean="0">
                                          <a:latin typeface="Cambria Math" panose="02040503050406030204" pitchFamily="18" charset="0"/>
                                        </a:rPr>
                                        <m:t>′</m:t>
                                      </m:r>
                                    </m:sup>
                                  </m:sSup>
                                  <m:r>
                                    <m:rPr>
                                      <m:brk m:alnAt="23"/>
                                    </m:rPr>
                                    <a:rPr lang="en-US" altLang="zh-CN" b="0" i="1" smtClean="0">
                                      <a:latin typeface="Cambria Math" panose="02040503050406030204" pitchFamily="18" charset="0"/>
                                    </a:rPr>
                                    <m:t>=</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r>
                                    <a:rPr lang="en-US" altLang="zh-CN" i="1">
                                      <a:latin typeface="Cambria Math" panose="02040503050406030204" pitchFamily="18" charset="0"/>
                                    </a:rPr>
                                    <m:t>𝑞𝑙𝑒𝑛</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𝑡</m:t>
                                  </m:r>
                                </m:e>
                              </m:nary>
                              <m:r>
                                <a:rPr lang="en-US" altLang="zh-CN" b="0" i="1" smtClean="0">
                                  <a:latin typeface="Cambria Math" panose="02040503050406030204" pitchFamily="18" charset="0"/>
                                </a:rPr>
                                <m:t>)</m:t>
                              </m:r>
                            </m:den>
                          </m:f>
                          <m:r>
                            <a:rPr lang="en-US" altLang="zh-CN" b="0" i="1" smtClean="0">
                              <a:latin typeface="Cambria Math" panose="02040503050406030204" pitchFamily="18" charset="0"/>
                            </a:rPr>
                            <m:t>)</m:t>
                          </m:r>
                        </m:e>
                      </m:nary>
                      <m:r>
                        <a:rPr lang="en-US" altLang="zh-CN" i="1">
                          <a:latin typeface="Cambria Math" panose="02040503050406030204" pitchFamily="18" charset="0"/>
                        </a:rPr>
                        <m:t>𝑑𝑡</m:t>
                      </m:r>
                      <m:r>
                        <a:rPr lang="en-US" altLang="zh-CN" b="0" i="1" smtClean="0">
                          <a:latin typeface="Cambria Math" panose="02040503050406030204" pitchFamily="18" charset="0"/>
                        </a:rPr>
                        <m:t>)</m:t>
                      </m:r>
                    </m:oMath>
                  </m:oMathPara>
                </a14:m>
                <a:endParaRPr lang="zh-CN" altLang="en-US"/>
              </a:p>
            </p:txBody>
          </p:sp>
        </mc:Choice>
        <mc:Fallback xmlns="">
          <p:sp>
            <p:nvSpPr>
              <p:cNvPr id="11" name="文本框 10">
                <a:extLst>
                  <a:ext uri="{FF2B5EF4-FFF2-40B4-BE49-F238E27FC236}">
                    <a16:creationId xmlns:a16="http://schemas.microsoft.com/office/drawing/2014/main" id="{5182AEF8-119A-C78D-5F00-F91968CA152D}"/>
                  </a:ext>
                </a:extLst>
              </p:cNvPr>
              <p:cNvSpPr txBox="1">
                <a:spLocks noRot="1" noChangeAspect="1" noMove="1" noResize="1" noEditPoints="1" noAdjustHandles="1" noChangeArrowheads="1" noChangeShapeType="1" noTextEdit="1"/>
              </p:cNvSpPr>
              <p:nvPr/>
            </p:nvSpPr>
            <p:spPr>
              <a:xfrm>
                <a:off x="-373743" y="4589384"/>
                <a:ext cx="8386632" cy="93576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C279B1FE-CD6D-1AFD-8108-B5C0059BDB57}"/>
                  </a:ext>
                </a:extLst>
              </p:cNvPr>
              <p:cNvSpPr txBox="1"/>
              <p:nvPr/>
            </p:nvSpPr>
            <p:spPr>
              <a:xfrm>
                <a:off x="1683108" y="5783692"/>
                <a:ext cx="7041792" cy="1213537"/>
              </a:xfrm>
              <a:prstGeom prst="rect">
                <a:avLst/>
              </a:prstGeom>
              <a:noFill/>
            </p:spPr>
            <p:txBody>
              <a:bodyPr wrap="square" rtlCol="0">
                <a:spAutoFit/>
              </a:bodyPr>
              <a:lstStyle/>
              <a:p>
                <a14:m>
                  <m:oMath xmlns:m="http://schemas.openxmlformats.org/officeDocument/2006/math">
                    <m:r>
                      <a:rPr lang="en-US" altLang="zh-CN" i="1" smtClean="0">
                        <a:latin typeface="Cambria Math" panose="02040503050406030204" pitchFamily="18" charset="0"/>
                      </a:rPr>
                      <m:t>𝑐h</m:t>
                    </m:r>
                    <m:r>
                      <a:rPr lang="en-US" altLang="zh-CN" i="1" smtClean="0">
                        <a:latin typeface="Cambria Math" panose="02040503050406030204" pitchFamily="18" charset="0"/>
                      </a:rPr>
                      <m:t>,</m:t>
                    </m:r>
                    <m:r>
                      <a:rPr lang="en-US" altLang="zh-CN" i="1" smtClean="0">
                        <a:latin typeface="Cambria Math" panose="02040503050406030204" pitchFamily="18" charset="0"/>
                      </a:rPr>
                      <m:t>𝑐𝑓</m:t>
                    </m:r>
                    <m:r>
                      <a:rPr lang="zh-CN" altLang="en-US" i="1">
                        <a:latin typeface="Cambria Math" panose="02040503050406030204" pitchFamily="18" charset="0"/>
                      </a:rPr>
                      <m:t>分别</m:t>
                    </m:r>
                  </m:oMath>
                </a14:m>
                <a:r>
                  <a:rPr lang="zh-CN" altLang="en-US"/>
                  <a:t>为其量纲化参数：</a:t>
                </a:r>
                <a:endParaRPr lang="en-US" altLang="zh-CN"/>
              </a:p>
              <a:p>
                <a:pPr/>
                <a14:m>
                  <m:oMathPara xmlns:m="http://schemas.openxmlformats.org/officeDocument/2006/math">
                    <m:oMathParaPr>
                      <m:jc m:val="left"/>
                    </m:oMathParaPr>
                    <m:oMath xmlns:m="http://schemas.openxmlformats.org/officeDocument/2006/math">
                      <m:r>
                        <a:rPr lang="en-US" altLang="zh-CN" i="1" smtClean="0">
                          <a:latin typeface="Cambria Math" panose="02040503050406030204" pitchFamily="18" charset="0"/>
                        </a:rPr>
                        <m:t>𝑐h</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𝑞𝑙𝑒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𝑚𝑎𝑥</m:t>
                              </m:r>
                            </m:sub>
                          </m:sSub>
                        </m:den>
                      </m:f>
                      <m:r>
                        <a:rPr lang="en-US" altLang="zh-CN" b="0" i="1" smtClean="0">
                          <a:latin typeface="Cambria Math" panose="02040503050406030204" pitchFamily="18" charset="0"/>
                        </a:rPr>
                        <m:t>,</m:t>
                      </m:r>
                      <m:r>
                        <a:rPr lang="en-US" altLang="zh-CN" i="1">
                          <a:latin typeface="Cambria Math" panose="02040503050406030204" pitchFamily="18" charset="0"/>
                        </a:rPr>
                        <m:t>𝑐𝑓</m:t>
                      </m:r>
                      <m:r>
                        <a:rPr lang="en-US" altLang="zh-CN" b="0" i="0" smtClean="0">
                          <a:latin typeface="Cambria Math" panose="02040503050406030204" pitchFamily="18" charset="0"/>
                        </a:rPr>
                        <m:t>=1</m:t>
                      </m:r>
                    </m:oMath>
                  </m:oMathPara>
                </a14:m>
                <a:endParaRPr lang="en-US" altLang="zh-CN" b="0"/>
              </a:p>
              <a:p>
                <a:r>
                  <a:rPr lang="zh-CN" altLang="en-US"/>
                  <a:t> </a:t>
                </a:r>
              </a:p>
            </p:txBody>
          </p:sp>
        </mc:Choice>
        <mc:Fallback xmlns="">
          <p:sp>
            <p:nvSpPr>
              <p:cNvPr id="12" name="文本框 11">
                <a:extLst>
                  <a:ext uri="{FF2B5EF4-FFF2-40B4-BE49-F238E27FC236}">
                    <a16:creationId xmlns:a16="http://schemas.microsoft.com/office/drawing/2014/main" id="{C279B1FE-CD6D-1AFD-8108-B5C0059BDB57}"/>
                  </a:ext>
                </a:extLst>
              </p:cNvPr>
              <p:cNvSpPr txBox="1">
                <a:spLocks noRot="1" noChangeAspect="1" noMove="1" noResize="1" noEditPoints="1" noAdjustHandles="1" noChangeArrowheads="1" noChangeShapeType="1" noTextEdit="1"/>
              </p:cNvSpPr>
              <p:nvPr/>
            </p:nvSpPr>
            <p:spPr>
              <a:xfrm>
                <a:off x="1683108" y="5783692"/>
                <a:ext cx="7041792" cy="1213537"/>
              </a:xfrm>
              <a:prstGeom prst="rect">
                <a:avLst/>
              </a:prstGeom>
              <a:blipFill>
                <a:blip r:embed="rId6"/>
                <a:stretch>
                  <a:fillRect t="-30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B6603F57-832D-C690-22E1-A22AD2ADA832}"/>
                  </a:ext>
                </a:extLst>
              </p:cNvPr>
              <p:cNvSpPr txBox="1"/>
              <p:nvPr/>
            </p:nvSpPr>
            <p:spPr>
              <a:xfrm>
                <a:off x="6914075" y="2690231"/>
                <a:ext cx="6096000" cy="11785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𝑚𝑎𝑥</m:t>
                          </m:r>
                        </m:e>
                        <m:sub>
                          <m:r>
                            <a:rPr lang="zh-CN" altLang="en-US" b="0" i="1" smtClean="0">
                              <a:latin typeface="Cambria Math" panose="02040503050406030204" pitchFamily="18" charset="0"/>
                            </a:rPr>
                            <m:t>𝜋𝜖</m:t>
                          </m:r>
                          <m:r>
                            <m:rPr>
                              <m:sty m:val="p"/>
                            </m:rPr>
                            <a:rPr lang="el-GR" altLang="zh-CN" b="0" i="1" smtClean="0">
                              <a:latin typeface="Cambria Math" panose="02040503050406030204" pitchFamily="18" charset="0"/>
                              <a:ea typeface="Cambria Math" panose="02040503050406030204" pitchFamily="18" charset="0"/>
                            </a:rPr>
                            <m:t>Π</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zh-CN" altLang="en-US" b="0" i="1" smtClean="0">
                              <a:latin typeface="Cambria Math" panose="02040503050406030204" pitchFamily="18" charset="0"/>
                            </a:rPr>
                            <m:t>𝜋</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oMath>
                  </m:oMathPara>
                </a14:m>
                <a:endParaRPr lang="en-US" altLang="zh-CN" b="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𝑞</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e>
                      </m:nary>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oMath>
                  </m:oMathPara>
                </a14:m>
                <a:endParaRPr lang="zh-CN" altLang="en-US"/>
              </a:p>
            </p:txBody>
          </p:sp>
        </mc:Choice>
        <mc:Fallback xmlns="">
          <p:sp>
            <p:nvSpPr>
              <p:cNvPr id="13" name="文本框 12">
                <a:extLst>
                  <a:ext uri="{FF2B5EF4-FFF2-40B4-BE49-F238E27FC236}">
                    <a16:creationId xmlns:a16="http://schemas.microsoft.com/office/drawing/2014/main" id="{B6603F57-832D-C690-22E1-A22AD2ADA832}"/>
                  </a:ext>
                </a:extLst>
              </p:cNvPr>
              <p:cNvSpPr txBox="1">
                <a:spLocks noRot="1" noChangeAspect="1" noMove="1" noResize="1" noEditPoints="1" noAdjustHandles="1" noChangeArrowheads="1" noChangeShapeType="1" noTextEdit="1"/>
              </p:cNvSpPr>
              <p:nvPr/>
            </p:nvSpPr>
            <p:spPr>
              <a:xfrm>
                <a:off x="6914075" y="2690231"/>
                <a:ext cx="6096000" cy="1178528"/>
              </a:xfrm>
              <a:prstGeom prst="rect">
                <a:avLst/>
              </a:prstGeom>
              <a:blipFill>
                <a:blip r:embed="rId7"/>
                <a:stretch>
                  <a:fillRect/>
                </a:stretch>
              </a:blipFill>
            </p:spPr>
            <p:txBody>
              <a:bodyPr/>
              <a:lstStyle/>
              <a:p>
                <a:r>
                  <a:rPr lang="zh-CN" altLang="en-US">
                    <a:noFill/>
                  </a:rPr>
                  <a:t> </a:t>
                </a:r>
              </a:p>
            </p:txBody>
          </p:sp>
        </mc:Fallback>
      </mc:AlternateContent>
      <p:cxnSp>
        <p:nvCxnSpPr>
          <p:cNvPr id="15" name="直接连接符 14">
            <a:extLst>
              <a:ext uri="{FF2B5EF4-FFF2-40B4-BE49-F238E27FC236}">
                <a16:creationId xmlns:a16="http://schemas.microsoft.com/office/drawing/2014/main" id="{CD09771F-97F9-1C28-5206-FC9D561019E6}"/>
              </a:ext>
            </a:extLst>
          </p:cNvPr>
          <p:cNvCxnSpPr/>
          <p:nvPr/>
        </p:nvCxnSpPr>
        <p:spPr>
          <a:xfrm>
            <a:off x="8012889" y="463031"/>
            <a:ext cx="0" cy="6124307"/>
          </a:xfrm>
          <a:prstGeom prst="line">
            <a:avLst/>
          </a:prstGeom>
          <a:ln w="22225">
            <a:prstDash val="lgDash"/>
          </a:ln>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a16="http://schemas.microsoft.com/office/drawing/2014/main" id="{33DF7D35-E99D-F772-3163-37650A502B30}"/>
              </a:ext>
            </a:extLst>
          </p:cNvPr>
          <p:cNvSpPr txBox="1"/>
          <p:nvPr/>
        </p:nvSpPr>
        <p:spPr>
          <a:xfrm>
            <a:off x="8352015" y="2169895"/>
            <a:ext cx="1966065" cy="369332"/>
          </a:xfrm>
          <a:prstGeom prst="rect">
            <a:avLst/>
          </a:prstGeom>
          <a:noFill/>
        </p:spPr>
        <p:txBody>
          <a:bodyPr wrap="square" rtlCol="0">
            <a:spAutoFit/>
          </a:bodyPr>
          <a:lstStyle/>
          <a:p>
            <a:r>
              <a:rPr lang="zh-CN" altLang="en-US"/>
              <a:t>原始问题：</a:t>
            </a:r>
          </a:p>
        </p:txBody>
      </p:sp>
      <p:sp>
        <p:nvSpPr>
          <p:cNvPr id="2" name="文本框 1">
            <a:extLst>
              <a:ext uri="{FF2B5EF4-FFF2-40B4-BE49-F238E27FC236}">
                <a16:creationId xmlns:a16="http://schemas.microsoft.com/office/drawing/2014/main" id="{1B19922D-147C-DBC7-AD0A-6A523D8D3057}"/>
              </a:ext>
            </a:extLst>
          </p:cNvPr>
          <p:cNvSpPr txBox="1"/>
          <p:nvPr/>
        </p:nvSpPr>
        <p:spPr>
          <a:xfrm>
            <a:off x="5747657" y="3089018"/>
            <a:ext cx="2050143" cy="646331"/>
          </a:xfrm>
          <a:prstGeom prst="rect">
            <a:avLst/>
          </a:prstGeom>
          <a:noFill/>
        </p:spPr>
        <p:txBody>
          <a:bodyPr wrap="square" rtlCol="0">
            <a:spAutoFit/>
          </a:bodyPr>
          <a:lstStyle/>
          <a:p>
            <a:r>
              <a:rPr lang="zh-CN" altLang="en-US"/>
              <a:t>假定队列序号从</a:t>
            </a:r>
            <a:r>
              <a:rPr lang="en-US" altLang="zh-CN"/>
              <a:t>1-8</a:t>
            </a:r>
            <a:r>
              <a:rPr lang="zh-CN" altLang="en-US"/>
              <a:t>，优先级递减</a:t>
            </a:r>
          </a:p>
        </p:txBody>
      </p:sp>
    </p:spTree>
    <p:extLst>
      <p:ext uri="{BB962C8B-B14F-4D97-AF65-F5344CB8AC3E}">
        <p14:creationId xmlns:p14="http://schemas.microsoft.com/office/powerpoint/2010/main" val="4230770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C22A300-19AF-AFAD-DFE4-8D0B1D78F41D}"/>
              </a:ext>
            </a:extLst>
          </p:cNvPr>
          <p:cNvSpPr txBox="1"/>
          <p:nvPr/>
        </p:nvSpPr>
        <p:spPr>
          <a:xfrm>
            <a:off x="495300" y="368300"/>
            <a:ext cx="5943600" cy="369332"/>
          </a:xfrm>
          <a:prstGeom prst="rect">
            <a:avLst/>
          </a:prstGeom>
          <a:noFill/>
        </p:spPr>
        <p:txBody>
          <a:bodyPr wrap="square" rtlCol="0">
            <a:spAutoFit/>
          </a:bodyPr>
          <a:lstStyle/>
          <a:p>
            <a:r>
              <a:rPr lang="zh-CN" altLang="en-US"/>
              <a:t>转化为马尔可夫</a:t>
            </a:r>
            <a:r>
              <a:rPr lang="en-US" altLang="zh-CN"/>
              <a:t>MDP</a:t>
            </a:r>
            <a:endParaRPr lang="zh-CN" altLang="en-US"/>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6E50F3E-0D1B-356E-8958-B7FE7776D58A}"/>
                  </a:ext>
                </a:extLst>
              </p:cNvPr>
              <p:cNvSpPr txBox="1"/>
              <p:nvPr/>
            </p:nvSpPr>
            <p:spPr>
              <a:xfrm>
                <a:off x="0" y="1044115"/>
                <a:ext cx="12077700" cy="9546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𝐶</m:t>
                          </m:r>
                        </m:e>
                        <m:sub>
                          <m:r>
                            <a:rPr lang="zh-CN" altLang="en-US" sz="1400" b="0" i="1" smtClean="0">
                              <a:latin typeface="Cambria Math" panose="02040503050406030204" pitchFamily="18" charset="0"/>
                            </a:rPr>
                            <m:t>𝜋</m:t>
                          </m:r>
                        </m:sub>
                      </m:sSub>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𝐴</m:t>
                          </m:r>
                        </m:e>
                      </m:d>
                      <m:r>
                        <a:rPr lang="en-US" altLang="zh-CN" sz="1400" i="1">
                          <a:latin typeface="Cambria Math" panose="02040503050406030204" pitchFamily="18" charset="0"/>
                        </a:rPr>
                        <m:t>=</m:t>
                      </m:r>
                      <m:r>
                        <a:rPr lang="zh-CN" altLang="en-US" sz="1400" i="1" smtClean="0">
                          <a:latin typeface="Cambria Math" panose="02040503050406030204" pitchFamily="18" charset="0"/>
                        </a:rPr>
                        <m:t>𝜅</m:t>
                      </m:r>
                      <m:r>
                        <a:rPr lang="en-US" altLang="zh-CN" sz="1400" i="1">
                          <a:latin typeface="Cambria Math" panose="02040503050406030204" pitchFamily="18" charset="0"/>
                        </a:rPr>
                        <m:t>∗</m:t>
                      </m:r>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𝐶</m:t>
                          </m:r>
                        </m:e>
                        <m:sub>
                          <m:r>
                            <m:rPr>
                              <m:sty m:val="p"/>
                            </m:rPr>
                            <a:rPr lang="en-US" altLang="zh-CN" sz="1400" i="1">
                              <a:latin typeface="Cambria Math" panose="02040503050406030204" pitchFamily="18" charset="0"/>
                            </a:rPr>
                            <m:t>fair</m:t>
                          </m:r>
                        </m:sub>
                      </m:sSub>
                      <m:r>
                        <a:rPr lang="en-US" altLang="zh-CN" sz="1400" i="1">
                          <a:latin typeface="Cambria Math" panose="02040503050406030204" pitchFamily="18" charset="0"/>
                        </a:rPr>
                        <m:t>+</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1−</m:t>
                          </m:r>
                          <m:r>
                            <a:rPr lang="zh-CN" altLang="en-US" sz="1400" b="0" i="1" smtClean="0">
                              <a:latin typeface="Cambria Math" panose="02040503050406030204" pitchFamily="18" charset="0"/>
                            </a:rPr>
                            <m:t>𝜅</m:t>
                          </m:r>
                        </m:e>
                      </m:d>
                      <m:r>
                        <a:rPr lang="en-US" altLang="zh-CN" sz="1400" i="1">
                          <a:latin typeface="Cambria Math" panose="02040503050406030204" pitchFamily="18" charset="0"/>
                        </a:rPr>
                        <m:t>∗</m:t>
                      </m:r>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𝐶</m:t>
                          </m:r>
                        </m:e>
                        <m:sub>
                          <m:r>
                            <a:rPr lang="en-US" altLang="zh-CN" sz="1400" b="0" i="1" smtClean="0">
                              <a:latin typeface="Cambria Math" panose="02040503050406030204" pitchFamily="18" charset="0"/>
                            </a:rPr>
                            <m:t>h𝑢𝑛𝑔𝑒𝑟</m:t>
                          </m:r>
                        </m:sub>
                      </m:sSub>
                      <m:r>
                        <a:rPr lang="en-US" altLang="zh-CN" sz="1400" b="0" i="1" smtClean="0">
                          <a:latin typeface="Cambria Math" panose="02040503050406030204" pitchFamily="18" charset="0"/>
                        </a:rPr>
                        <m:t>=</m:t>
                      </m:r>
                    </m:oMath>
                  </m:oMathPara>
                </a14:m>
                <a:endParaRPr lang="en-US" altLang="zh-CN" sz="1400" b="0" i="1">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𝐸</m:t>
                          </m:r>
                        </m:e>
                        <m:sub>
                          <m:r>
                            <a:rPr lang="zh-CN" altLang="en-US" sz="1400" i="1">
                              <a:latin typeface="Cambria Math" panose="02040503050406030204" pitchFamily="18" charset="0"/>
                            </a:rPr>
                            <m:t>𝜋</m:t>
                          </m:r>
                        </m:sub>
                      </m:sSub>
                      <m:r>
                        <a:rPr lang="en-US" altLang="zh-CN" sz="1400" i="1">
                          <a:latin typeface="Cambria Math" panose="02040503050406030204" pitchFamily="18" charset="0"/>
                        </a:rPr>
                        <m:t>(</m:t>
                      </m:r>
                      <m:r>
                        <a:rPr lang="zh-CN" altLang="en-US" sz="1400" i="1">
                          <a:latin typeface="Cambria Math" panose="02040503050406030204" pitchFamily="18" charset="0"/>
                        </a:rPr>
                        <m:t>𝜅</m:t>
                      </m:r>
                      <m:r>
                        <a:rPr lang="en-US" altLang="zh-CN" sz="1400" b="0" i="1" smtClean="0">
                          <a:latin typeface="Cambria Math" panose="02040503050406030204" pitchFamily="18" charset="0"/>
                        </a:rPr>
                        <m:t>∗</m:t>
                      </m:r>
                      <m:r>
                        <a:rPr lang="en-US" altLang="zh-CN" sz="1400" i="1">
                          <a:latin typeface="Cambria Math" panose="02040503050406030204" pitchFamily="18" charset="0"/>
                        </a:rPr>
                        <m:t>𝑐h</m:t>
                      </m:r>
                      <m:r>
                        <a:rPr lang="en-US" altLang="zh-CN" sz="1400" i="1">
                          <a:latin typeface="Cambria Math" panose="02040503050406030204" pitchFamily="18" charset="0"/>
                        </a:rPr>
                        <m:t>∗</m:t>
                      </m:r>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𝑞</m:t>
                          </m:r>
                          <m:r>
                            <a:rPr lang="en-US" altLang="zh-CN" sz="1400" i="1">
                              <a:latin typeface="Cambria Math" panose="02040503050406030204" pitchFamily="18" charset="0"/>
                            </a:rPr>
                            <m:t>=1</m:t>
                          </m:r>
                        </m:sub>
                        <m:sup>
                          <m:r>
                            <a:rPr lang="en-US" altLang="zh-CN" sz="1400" i="1">
                              <a:latin typeface="Cambria Math" panose="02040503050406030204" pitchFamily="18" charset="0"/>
                            </a:rPr>
                            <m:t>8</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𝑙𝑖𝑚</m:t>
                              </m:r>
                            </m:e>
                            <m: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𝐾</m:t>
                                  </m:r>
                                </m:sub>
                              </m:sSub>
                              <m:r>
                                <a:rPr lang="en-US" altLang="zh-CN" sz="1400" i="1">
                                  <a:latin typeface="Cambria Math" panose="02040503050406030204" pitchFamily="18" charset="0"/>
                                </a:rPr>
                                <m:t>→</m:t>
                              </m:r>
                              <m:r>
                                <a:rPr lang="zh-CN" altLang="en-US" sz="1400" i="1">
                                  <a:latin typeface="Cambria Math" panose="02040503050406030204" pitchFamily="18" charset="0"/>
                                </a:rPr>
                                <m:t>∞</m:t>
                              </m:r>
                            </m:sub>
                          </m:sSub>
                          <m:f>
                            <m:fPr>
                              <m:ctrlPr>
                                <a:rPr lang="en-US" altLang="zh-CN" sz="1400" i="1">
                                  <a:latin typeface="Cambria Math" panose="02040503050406030204" pitchFamily="18" charset="0"/>
                                </a:rPr>
                              </m:ctrlPr>
                            </m:fPr>
                            <m:num>
                              <m:r>
                                <a:rPr lang="en-US" altLang="zh-CN" sz="1400" i="1">
                                  <a:latin typeface="Cambria Math" panose="02040503050406030204" pitchFamily="18" charset="0"/>
                                </a:rPr>
                                <m:t>1</m:t>
                              </m:r>
                            </m:num>
                            <m:den>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𝑘</m:t>
                                  </m:r>
                                </m:sub>
                              </m:sSub>
                            </m:den>
                          </m:f>
                        </m:e>
                      </m:nary>
                      <m:nary>
                        <m:naryPr>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=0</m:t>
                          </m:r>
                        </m:sub>
                        <m:sup>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𝑘</m:t>
                              </m:r>
                            </m:sub>
                          </m:sSub>
                        </m:sup>
                        <m:e>
                          <m:nary>
                            <m:naryPr>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𝑙</m:t>
                              </m:r>
                              <m:r>
                                <a:rPr lang="en-US" altLang="zh-CN" sz="1400" i="1">
                                  <a:latin typeface="Cambria Math" panose="02040503050406030204" pitchFamily="18" charset="0"/>
                                </a:rPr>
                                <m:t>=0</m:t>
                              </m:r>
                            </m:sub>
                            <m:sup>
                              <m:r>
                                <a:rPr lang="en-US" altLang="zh-CN" sz="1400" i="1">
                                  <a:latin typeface="Cambria Math" panose="02040503050406030204" pitchFamily="18" charset="0"/>
                                </a:rPr>
                                <m:t>𝑞𝑙𝑒𝑛</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𝑞</m:t>
                                  </m:r>
                                  <m:r>
                                    <a:rPr lang="en-US" altLang="zh-CN" sz="1400" i="1">
                                      <a:latin typeface="Cambria Math" panose="02040503050406030204" pitchFamily="18" charset="0"/>
                                    </a:rPr>
                                    <m:t>,</m:t>
                                  </m:r>
                                  <m:r>
                                    <a:rPr lang="en-US" altLang="zh-CN" sz="1400" i="1">
                                      <a:latin typeface="Cambria Math" panose="02040503050406030204" pitchFamily="18" charset="0"/>
                                    </a:rPr>
                                    <m:t>𝑡</m:t>
                                  </m:r>
                                </m:e>
                              </m:d>
                            </m:sup>
                            <m:e>
                              <m:r>
                                <a:rPr lang="en-US" altLang="zh-CN" sz="1400" b="0" i="1" smtClean="0">
                                  <a:latin typeface="Cambria Math" panose="02040503050406030204" pitchFamily="18" charset="0"/>
                                </a:rPr>
                                <m:t>(</m:t>
                              </m:r>
                              <m:r>
                                <a:rPr lang="en-US" altLang="zh-CN" sz="1400" i="1">
                                  <a:latin typeface="Cambria Math" panose="02040503050406030204" pitchFamily="18" charset="0"/>
                                </a:rPr>
                                <m:t>𝑞𝑙𝑒</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𝑛</m:t>
                                  </m:r>
                                </m:e>
                                <m:sub>
                                  <m:r>
                                    <a:rPr lang="en-US" altLang="zh-CN" sz="1400" i="1">
                                      <a:latin typeface="Cambria Math" panose="02040503050406030204" pitchFamily="18" charset="0"/>
                                    </a:rPr>
                                    <m:t>𝑚𝑎𝑥</m:t>
                                  </m:r>
                                </m:sub>
                              </m:sSub>
                              <m:r>
                                <a:rPr lang="en-US" altLang="zh-CN" sz="1400" b="0" i="1" smtClean="0">
                                  <a:latin typeface="Cambria Math" panose="02040503050406030204" pitchFamily="18" charset="0"/>
                                </a:rPr>
                                <m:t>−</m:t>
                              </m:r>
                              <m:r>
                                <a:rPr lang="en-US" altLang="zh-CN" sz="1400" i="1" smtClean="0">
                                  <a:latin typeface="Cambria Math" panose="02040503050406030204" pitchFamily="18" charset="0"/>
                                </a:rPr>
                                <m:t>𝐻</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𝑙</m:t>
                                  </m:r>
                                </m:e>
                              </m:d>
                              <m:r>
                                <a:rPr lang="en-US" altLang="zh-CN" sz="1400" b="0" i="1" smtClean="0">
                                  <a:latin typeface="Cambria Math" panose="02040503050406030204" pitchFamily="18" charset="0"/>
                                </a:rPr>
                                <m:t>)</m:t>
                              </m:r>
                            </m:e>
                          </m:nary>
                          <m:r>
                            <a:rPr lang="en-US" altLang="zh-CN" sz="1400" i="1">
                              <a:latin typeface="Cambria Math" panose="02040503050406030204" pitchFamily="18" charset="0"/>
                            </a:rPr>
                            <m:t>𝑑𝑙</m:t>
                          </m:r>
                        </m:e>
                      </m:nary>
                      <m:r>
                        <a:rPr lang="en-US" altLang="zh-CN" sz="1400" i="1">
                          <a:latin typeface="Cambria Math" panose="02040503050406030204" pitchFamily="18" charset="0"/>
                        </a:rPr>
                        <m:t>𝑑𝑡</m:t>
                      </m:r>
                      <m:r>
                        <a:rPr lang="en-US" altLang="zh-CN" sz="1400" b="0" i="1" smtClean="0">
                          <a:latin typeface="Cambria Math" panose="02040503050406030204" pitchFamily="18" charset="0"/>
                        </a:rPr>
                        <m:t>+</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1−</m:t>
                          </m:r>
                          <m:r>
                            <a:rPr lang="zh-CN" altLang="en-US" sz="1400" i="1">
                              <a:latin typeface="Cambria Math" panose="02040503050406030204" pitchFamily="18" charset="0"/>
                            </a:rPr>
                            <m:t>𝜅</m:t>
                          </m:r>
                        </m:e>
                      </m:d>
                      <m:r>
                        <a:rPr lang="en-US" altLang="zh-CN" sz="1400" b="0" i="1" smtClean="0">
                          <a:latin typeface="Cambria Math" panose="02040503050406030204" pitchFamily="18" charset="0"/>
                        </a:rPr>
                        <m:t>∗</m:t>
                      </m:r>
                      <m:r>
                        <a:rPr lang="en-US" altLang="zh-CN" sz="1400" i="1">
                          <a:latin typeface="Cambria Math" panose="02040503050406030204" pitchFamily="18" charset="0"/>
                        </a:rPr>
                        <m:t>𝑐𝑓</m:t>
                      </m:r>
                      <m:r>
                        <a:rPr lang="en-US" altLang="zh-CN" sz="1400" i="1">
                          <a:latin typeface="Cambria Math" panose="02040503050406030204" pitchFamily="18" charset="0"/>
                        </a:rPr>
                        <m:t>∗</m:t>
                      </m:r>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𝑞</m:t>
                          </m:r>
                          <m:r>
                            <a:rPr lang="en-US" altLang="zh-CN" sz="1400" i="1">
                              <a:latin typeface="Cambria Math" panose="02040503050406030204" pitchFamily="18" charset="0"/>
                            </a:rPr>
                            <m:t>=1</m:t>
                          </m:r>
                        </m:sub>
                        <m:sup>
                          <m:r>
                            <a:rPr lang="en-US" altLang="zh-CN" sz="1400" i="1">
                              <a:latin typeface="Cambria Math" panose="02040503050406030204" pitchFamily="18" charset="0"/>
                            </a:rPr>
                            <m:t>8</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𝑙𝑖𝑚</m:t>
                              </m:r>
                            </m:e>
                            <m: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𝐾</m:t>
                                  </m:r>
                                </m:sub>
                              </m:sSub>
                              <m:r>
                                <a:rPr lang="en-US" altLang="zh-CN" sz="1400" i="1">
                                  <a:latin typeface="Cambria Math" panose="02040503050406030204" pitchFamily="18" charset="0"/>
                                </a:rPr>
                                <m:t>→</m:t>
                              </m:r>
                              <m:r>
                                <a:rPr lang="zh-CN" altLang="en-US" sz="1400" i="1">
                                  <a:latin typeface="Cambria Math" panose="02040503050406030204" pitchFamily="18" charset="0"/>
                                </a:rPr>
                                <m:t>∞</m:t>
                              </m:r>
                            </m:sub>
                          </m:sSub>
                          <m:f>
                            <m:fPr>
                              <m:ctrlPr>
                                <a:rPr lang="en-US" altLang="zh-CN" sz="1400" i="1">
                                  <a:latin typeface="Cambria Math" panose="02040503050406030204" pitchFamily="18" charset="0"/>
                                </a:rPr>
                              </m:ctrlPr>
                            </m:fPr>
                            <m:num>
                              <m:r>
                                <a:rPr lang="en-US" altLang="zh-CN" sz="1400" i="1">
                                  <a:latin typeface="Cambria Math" panose="02040503050406030204" pitchFamily="18" charset="0"/>
                                </a:rPr>
                                <m:t>1</m:t>
                              </m:r>
                            </m:num>
                            <m:den>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𝑘</m:t>
                                  </m:r>
                                </m:sub>
                              </m:sSub>
                            </m:den>
                          </m:f>
                        </m:e>
                      </m:nary>
                      <m:nary>
                        <m:naryPr>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=0</m:t>
                          </m:r>
                        </m:sub>
                        <m:sup>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𝑘</m:t>
                              </m:r>
                            </m:sub>
                          </m:sSub>
                        </m:sup>
                        <m:e>
                          <m:r>
                            <a:rPr lang="en-US" altLang="zh-CN" sz="1400" b="0" i="1" smtClean="0">
                              <a:latin typeface="Cambria Math" panose="02040503050406030204" pitchFamily="18" charset="0"/>
                            </a:rPr>
                            <m:t>(1−</m:t>
                          </m:r>
                          <m:f>
                            <m:fPr>
                              <m:ctrlPr>
                                <a:rPr lang="en-US" altLang="zh-CN" sz="1400" i="1">
                                  <a:latin typeface="Cambria Math" panose="02040503050406030204" pitchFamily="18" charset="0"/>
                                </a:rPr>
                              </m:ctrlPr>
                            </m:fPr>
                            <m:num>
                              <m:r>
                                <a:rPr lang="en-US" altLang="zh-CN" sz="1400" b="0" i="1" smtClean="0">
                                  <a:latin typeface="Cambria Math" panose="02040503050406030204" pitchFamily="18" charset="0"/>
                                </a:rPr>
                                <m:t>(</m:t>
                              </m:r>
                              <m:nary>
                                <m:naryPr>
                                  <m:chr m:val="∑"/>
                                  <m:ctrlPr>
                                    <a:rPr lang="en-US" altLang="zh-CN" sz="1400" i="1">
                                      <a:latin typeface="Cambria Math" panose="02040503050406030204" pitchFamily="18" charset="0"/>
                                    </a:rPr>
                                  </m:ctrlPr>
                                </m:naryPr>
                                <m:sub>
                                  <m:sSup>
                                    <m:sSupPr>
                                      <m:ctrlPr>
                                        <a:rPr lang="en-US" altLang="zh-CN" sz="1400" i="1">
                                          <a:latin typeface="Cambria Math" panose="02040503050406030204" pitchFamily="18" charset="0"/>
                                        </a:rPr>
                                      </m:ctrlPr>
                                    </m:sSupPr>
                                    <m:e>
                                      <m:r>
                                        <m:rPr>
                                          <m:brk m:alnAt="23"/>
                                        </m:rPr>
                                        <a:rPr lang="en-US" altLang="zh-CN" sz="1400" i="1">
                                          <a:latin typeface="Cambria Math" panose="02040503050406030204" pitchFamily="18" charset="0"/>
                                        </a:rPr>
                                        <m:t>𝑞</m:t>
                                      </m:r>
                                    </m:e>
                                    <m:sup>
                                      <m:r>
                                        <a:rPr lang="en-US" altLang="zh-CN" sz="1400" i="1">
                                          <a:latin typeface="Cambria Math" panose="02040503050406030204" pitchFamily="18" charset="0"/>
                                        </a:rPr>
                                        <m:t>′</m:t>
                                      </m:r>
                                    </m:sup>
                                  </m:sSup>
                                  <m:r>
                                    <m:rPr>
                                      <m:brk m:alnAt="23"/>
                                    </m:rPr>
                                    <a:rPr lang="en-US" altLang="zh-CN" sz="1400" i="1">
                                      <a:latin typeface="Cambria Math" panose="02040503050406030204" pitchFamily="18" charset="0"/>
                                    </a:rPr>
                                    <m:t>=</m:t>
                                  </m:r>
                                  <m:r>
                                    <a:rPr lang="en-US" altLang="zh-CN" sz="1400" i="1">
                                      <a:latin typeface="Cambria Math" panose="02040503050406030204" pitchFamily="18" charset="0"/>
                                    </a:rPr>
                                    <m:t>1</m:t>
                                  </m:r>
                                </m:sub>
                                <m:sup>
                                  <m:r>
                                    <a:rPr lang="en-US" altLang="zh-CN" sz="1400" i="1">
                                      <a:latin typeface="Cambria Math" panose="02040503050406030204" pitchFamily="18" charset="0"/>
                                    </a:rPr>
                                    <m:t>𝑞</m:t>
                                  </m:r>
                                  <m:r>
                                    <a:rPr lang="en-US" altLang="zh-CN" sz="1400" i="1">
                                      <a:latin typeface="Cambria Math" panose="02040503050406030204" pitchFamily="18" charset="0"/>
                                    </a:rPr>
                                    <m:t>−1</m:t>
                                  </m:r>
                                </m:sup>
                                <m:e>
                                  <m:r>
                                    <a:rPr lang="en-US" altLang="zh-CN" sz="1400" i="1">
                                      <a:latin typeface="Cambria Math" panose="02040503050406030204" pitchFamily="18" charset="0"/>
                                    </a:rPr>
                                    <m:t>𝑞𝑙𝑒𝑛</m:t>
                                  </m:r>
                                  <m:r>
                                    <a:rPr lang="en-US" altLang="zh-CN" sz="1400" i="1">
                                      <a:latin typeface="Cambria Math" panose="02040503050406030204" pitchFamily="18" charset="0"/>
                                    </a:rPr>
                                    <m:t>(</m:t>
                                  </m:r>
                                  <m:r>
                                    <a:rPr lang="en-US" altLang="zh-CN" sz="1400" i="1">
                                      <a:latin typeface="Cambria Math" panose="02040503050406030204" pitchFamily="18" charset="0"/>
                                    </a:rPr>
                                    <m:t>𝑞</m:t>
                                  </m:r>
                                  <m:r>
                                    <a:rPr lang="en-US" altLang="zh-CN" sz="1400" i="1">
                                      <a:latin typeface="Cambria Math" panose="02040503050406030204" pitchFamily="18" charset="0"/>
                                    </a:rPr>
                                    <m:t>′,</m:t>
                                  </m:r>
                                  <m:r>
                                    <a:rPr lang="en-US" altLang="zh-CN" sz="1400" i="1">
                                      <a:latin typeface="Cambria Math" panose="02040503050406030204" pitchFamily="18" charset="0"/>
                                    </a:rPr>
                                    <m:t>𝑡</m:t>
                                  </m:r>
                                  <m:r>
                                    <a:rPr lang="en-US" altLang="zh-CN" sz="1400" i="1">
                                      <a:latin typeface="Cambria Math" panose="02040503050406030204" pitchFamily="18" charset="0"/>
                                    </a:rPr>
                                    <m:t>)</m:t>
                                  </m:r>
                                </m:e>
                              </m:nary>
                              <m:r>
                                <a:rPr lang="en-US" altLang="zh-CN" sz="1400" b="0" i="1" smtClean="0">
                                  <a:latin typeface="Cambria Math" panose="02040503050406030204" pitchFamily="18" charset="0"/>
                                </a:rPr>
                                <m:t>)</m:t>
                              </m:r>
                              <m:r>
                                <a:rPr lang="en-US" altLang="zh-CN" sz="1400" i="1">
                                  <a:latin typeface="Cambria Math" panose="02040503050406030204" pitchFamily="18" charset="0"/>
                                </a:rPr>
                                <m:t>∗</m:t>
                              </m:r>
                              <m:r>
                                <a:rPr lang="en-US" altLang="zh-CN" sz="1400" i="1">
                                  <a:latin typeface="Cambria Math" panose="02040503050406030204" pitchFamily="18" charset="0"/>
                                </a:rPr>
                                <m:t>𝐴</m:t>
                              </m:r>
                              <m:r>
                                <a:rPr lang="en-US" altLang="zh-CN" sz="1400" i="1">
                                  <a:latin typeface="Cambria Math" panose="02040503050406030204" pitchFamily="18" charset="0"/>
                                </a:rPr>
                                <m:t>(</m:t>
                              </m:r>
                              <m:r>
                                <a:rPr lang="en-US" altLang="zh-CN" sz="1400" b="0" i="1" smtClean="0">
                                  <a:latin typeface="Cambria Math" panose="02040503050406030204" pitchFamily="18" charset="0"/>
                                </a:rPr>
                                <m:t>𝑞</m:t>
                              </m:r>
                              <m:r>
                                <a:rPr lang="en-US" altLang="zh-CN" sz="1400" i="1">
                                  <a:latin typeface="Cambria Math" panose="02040503050406030204" pitchFamily="18" charset="0"/>
                                </a:rPr>
                                <m:t>,</m:t>
                              </m:r>
                              <m:r>
                                <a:rPr lang="en-US" altLang="zh-CN" sz="1400" i="1">
                                  <a:latin typeface="Cambria Math" panose="02040503050406030204" pitchFamily="18" charset="0"/>
                                </a:rPr>
                                <m:t>𝑡</m:t>
                              </m:r>
                              <m:r>
                                <a:rPr lang="en-US" altLang="zh-CN" sz="1400" i="1">
                                  <a:latin typeface="Cambria Math" panose="02040503050406030204" pitchFamily="18" charset="0"/>
                                </a:rPr>
                                <m:t>)</m:t>
                              </m:r>
                            </m:num>
                            <m:den>
                              <m:nary>
                                <m:naryPr>
                                  <m:chr m:val="∑"/>
                                  <m:ctrlPr>
                                    <a:rPr lang="en-US" altLang="zh-CN" sz="1400" i="1">
                                      <a:latin typeface="Cambria Math" panose="02040503050406030204" pitchFamily="18" charset="0"/>
                                    </a:rPr>
                                  </m:ctrlPr>
                                </m:naryPr>
                                <m:sub>
                                  <m:sSup>
                                    <m:sSupPr>
                                      <m:ctrlPr>
                                        <a:rPr lang="en-US" altLang="zh-CN" sz="1400" i="1">
                                          <a:latin typeface="Cambria Math" panose="02040503050406030204" pitchFamily="18" charset="0"/>
                                        </a:rPr>
                                      </m:ctrlPr>
                                    </m:sSupPr>
                                    <m:e>
                                      <m:r>
                                        <m:rPr>
                                          <m:brk m:alnAt="23"/>
                                        </m:rPr>
                                        <a:rPr lang="en-US" altLang="zh-CN" sz="1400" i="1">
                                          <a:latin typeface="Cambria Math" panose="02040503050406030204" pitchFamily="18" charset="0"/>
                                        </a:rPr>
                                        <m:t>𝑞</m:t>
                                      </m:r>
                                    </m:e>
                                    <m:sup>
                                      <m:r>
                                        <a:rPr lang="en-US" altLang="zh-CN" sz="1400" i="1">
                                          <a:latin typeface="Cambria Math" panose="02040503050406030204" pitchFamily="18" charset="0"/>
                                        </a:rPr>
                                        <m:t>′</m:t>
                                      </m:r>
                                    </m:sup>
                                  </m:sSup>
                                  <m:r>
                                    <m:rPr>
                                      <m:brk m:alnAt="23"/>
                                    </m:rPr>
                                    <a:rPr lang="en-US" altLang="zh-CN" sz="1400" i="1">
                                      <a:latin typeface="Cambria Math" panose="02040503050406030204" pitchFamily="18" charset="0"/>
                                    </a:rPr>
                                    <m:t>=</m:t>
                                  </m:r>
                                  <m:r>
                                    <a:rPr lang="en-US" altLang="zh-CN" sz="1400" i="1">
                                      <a:latin typeface="Cambria Math" panose="02040503050406030204" pitchFamily="18" charset="0"/>
                                    </a:rPr>
                                    <m:t>1</m:t>
                                  </m:r>
                                </m:sub>
                                <m:sup>
                                  <m:r>
                                    <a:rPr lang="en-US" altLang="zh-CN" sz="1400" i="1">
                                      <a:latin typeface="Cambria Math" panose="02040503050406030204" pitchFamily="18" charset="0"/>
                                    </a:rPr>
                                    <m:t>8</m:t>
                                  </m:r>
                                </m:sup>
                                <m:e>
                                  <m:r>
                                    <a:rPr lang="en-US" altLang="zh-CN" sz="1400" i="1">
                                      <a:latin typeface="Cambria Math" panose="02040503050406030204" pitchFamily="18" charset="0"/>
                                    </a:rPr>
                                    <m:t>𝑞𝑙𝑒𝑛</m:t>
                                  </m:r>
                                  <m:r>
                                    <a:rPr lang="en-US" altLang="zh-CN" sz="1400" i="1">
                                      <a:latin typeface="Cambria Math" panose="02040503050406030204" pitchFamily="18" charset="0"/>
                                    </a:rPr>
                                    <m:t>(</m:t>
                                  </m:r>
                                  <m:r>
                                    <a:rPr lang="en-US" altLang="zh-CN" sz="1400" i="1">
                                      <a:latin typeface="Cambria Math" panose="02040503050406030204" pitchFamily="18" charset="0"/>
                                    </a:rPr>
                                    <m:t>𝑞</m:t>
                                  </m:r>
                                  <m:r>
                                    <a:rPr lang="en-US" altLang="zh-CN" sz="1400" i="1">
                                      <a:latin typeface="Cambria Math" panose="02040503050406030204" pitchFamily="18" charset="0"/>
                                    </a:rPr>
                                    <m:t>′,</m:t>
                                  </m:r>
                                  <m:r>
                                    <a:rPr lang="en-US" altLang="zh-CN" sz="1400" i="1">
                                      <a:latin typeface="Cambria Math" panose="02040503050406030204" pitchFamily="18" charset="0"/>
                                    </a:rPr>
                                    <m:t>𝑡</m:t>
                                  </m:r>
                                </m:e>
                              </m:nary>
                              <m:r>
                                <a:rPr lang="en-US" altLang="zh-CN" sz="1400" i="1">
                                  <a:latin typeface="Cambria Math" panose="02040503050406030204" pitchFamily="18" charset="0"/>
                                </a:rPr>
                                <m:t>)</m:t>
                              </m:r>
                            </m:den>
                          </m:f>
                          <m:r>
                            <a:rPr lang="en-US" altLang="zh-CN" sz="1400" b="0" i="1" smtClean="0">
                              <a:latin typeface="Cambria Math" panose="02040503050406030204" pitchFamily="18" charset="0"/>
                            </a:rPr>
                            <m:t>)</m:t>
                          </m:r>
                        </m:e>
                      </m:nary>
                      <m:r>
                        <a:rPr lang="en-US" altLang="zh-CN" sz="1400" i="1">
                          <a:latin typeface="Cambria Math" panose="02040503050406030204" pitchFamily="18" charset="0"/>
                        </a:rPr>
                        <m:t>𝑑𝑡</m:t>
                      </m:r>
                      <m:r>
                        <a:rPr lang="en-US" altLang="zh-CN" sz="1400" i="1">
                          <a:latin typeface="Cambria Math" panose="02040503050406030204" pitchFamily="18" charset="0"/>
                        </a:rPr>
                        <m:t>)</m:t>
                      </m:r>
                    </m:oMath>
                  </m:oMathPara>
                </a14:m>
                <a:endParaRPr lang="zh-CN" altLang="en-US" sz="1400"/>
              </a:p>
            </p:txBody>
          </p:sp>
        </mc:Choice>
        <mc:Fallback xmlns="">
          <p:sp>
            <p:nvSpPr>
              <p:cNvPr id="7" name="文本框 6">
                <a:extLst>
                  <a:ext uri="{FF2B5EF4-FFF2-40B4-BE49-F238E27FC236}">
                    <a16:creationId xmlns:a16="http://schemas.microsoft.com/office/drawing/2014/main" id="{46E50F3E-0D1B-356E-8958-B7FE7776D58A}"/>
                  </a:ext>
                </a:extLst>
              </p:cNvPr>
              <p:cNvSpPr txBox="1">
                <a:spLocks noRot="1" noChangeAspect="1" noMove="1" noResize="1" noEditPoints="1" noAdjustHandles="1" noChangeArrowheads="1" noChangeShapeType="1" noTextEdit="1"/>
              </p:cNvSpPr>
              <p:nvPr/>
            </p:nvSpPr>
            <p:spPr>
              <a:xfrm>
                <a:off x="0" y="1044115"/>
                <a:ext cx="12077700" cy="95462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F9629C7-7D29-68A3-123A-CE3024C1F36A}"/>
                  </a:ext>
                </a:extLst>
              </p:cNvPr>
              <p:cNvSpPr txBox="1"/>
              <p:nvPr/>
            </p:nvSpPr>
            <p:spPr>
              <a:xfrm>
                <a:off x="1054100" y="2616200"/>
                <a:ext cx="6527800" cy="1200329"/>
              </a:xfrm>
              <a:prstGeom prst="rect">
                <a:avLst/>
              </a:prstGeom>
              <a:noFill/>
            </p:spPr>
            <p:txBody>
              <a:bodyPr wrap="square" rtlCol="0">
                <a:spAutoFit/>
              </a:bodyPr>
              <a:lstStyle/>
              <a:p>
                <a:r>
                  <a:rPr lang="zh-CN" altLang="en-US"/>
                  <a:t>定义时隙</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𝑘</m:t>
                        </m:r>
                      </m:sub>
                    </m:sSub>
                    <m:r>
                      <a:rPr lang="zh-CN" altLang="en-US" i="1">
                        <a:latin typeface="Cambria Math" panose="02040503050406030204" pitchFamily="18" charset="0"/>
                      </a:rPr>
                      <m:t>该端口</m:t>
                    </m:r>
                  </m:oMath>
                </a14:m>
                <a:r>
                  <a:rPr lang="zh-CN" altLang="en-US"/>
                  <a:t>的状态：</a:t>
                </a:r>
                <a:endParaRPr lang="en-US" altLang="zh-CN"/>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𝑞𝑙𝑒𝑛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m:t>
                      </m:r>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2</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m:t>
                      </m:r>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8</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m:t>
                      </m:r>
                    </m:oMath>
                  </m:oMathPara>
                </a14:m>
                <a:endParaRPr lang="en-US" altLang="zh-CN"/>
              </a:p>
              <a:p>
                <a:r>
                  <a:rPr lang="zh-CN" altLang="en-US"/>
                  <a:t>调度动作</a:t>
                </a:r>
                <a:r>
                  <a:rPr lang="en-US" altLang="zh-CN"/>
                  <a:t>A:</a:t>
                </a:r>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zh-CN" altLang="en-US" b="0" i="1" smtClean="0">
                            <a:latin typeface="Cambria Math" panose="02040503050406030204" pitchFamily="18" charset="0"/>
                          </a:rPr>
                          <m:t>𝜋</m:t>
                        </m:r>
                      </m:sub>
                    </m:sSub>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 {</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1</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2</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8</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 </m:t>
                    </m:r>
                  </m:oMath>
                </a14:m>
                <a:r>
                  <a:rPr lang="en-US" altLang="zh-CN" b="0" i="1">
                    <a:latin typeface="Cambria Math" panose="02040503050406030204" pitchFamily="18" charset="0"/>
                  </a:rPr>
                  <a:t>,</a:t>
                </a:r>
                <a:r>
                  <a:rPr lang="en-US" altLang="zh-CN"/>
                  <a:t> </a:t>
                </a:r>
                <a14:m>
                  <m:oMath xmlns:m="http://schemas.openxmlformats.org/officeDocument/2006/math">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∈{0,1}</m:t>
                    </m:r>
                  </m:oMath>
                </a14:m>
                <a:endParaRPr lang="en-US" altLang="zh-CN" b="0" i="1">
                  <a:latin typeface="Cambria Math" panose="02040503050406030204" pitchFamily="18" charset="0"/>
                </a:endParaRPr>
              </a:p>
            </p:txBody>
          </p:sp>
        </mc:Choice>
        <mc:Fallback xmlns="">
          <p:sp>
            <p:nvSpPr>
              <p:cNvPr id="9" name="文本框 8">
                <a:extLst>
                  <a:ext uri="{FF2B5EF4-FFF2-40B4-BE49-F238E27FC236}">
                    <a16:creationId xmlns:a16="http://schemas.microsoft.com/office/drawing/2014/main" id="{FF9629C7-7D29-68A3-123A-CE3024C1F36A}"/>
                  </a:ext>
                </a:extLst>
              </p:cNvPr>
              <p:cNvSpPr txBox="1">
                <a:spLocks noRot="1" noChangeAspect="1" noMove="1" noResize="1" noEditPoints="1" noAdjustHandles="1" noChangeArrowheads="1" noChangeShapeType="1" noTextEdit="1"/>
              </p:cNvSpPr>
              <p:nvPr/>
            </p:nvSpPr>
            <p:spPr>
              <a:xfrm>
                <a:off x="1054100" y="2616200"/>
                <a:ext cx="6527800" cy="1200329"/>
              </a:xfrm>
              <a:prstGeom prst="rect">
                <a:avLst/>
              </a:prstGeom>
              <a:blipFill>
                <a:blip r:embed="rId3"/>
                <a:stretch>
                  <a:fillRect l="-840" t="-2538" b="-60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6D5D8C9B-80F5-66AB-C1A3-FD1E624FEB9D}"/>
                  </a:ext>
                </a:extLst>
              </p:cNvPr>
              <p:cNvSpPr txBox="1"/>
              <p:nvPr/>
            </p:nvSpPr>
            <p:spPr>
              <a:xfrm>
                <a:off x="222250" y="4052747"/>
                <a:ext cx="11633200" cy="9357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e>
                      </m:d>
                      <m:r>
                        <a:rPr lang="en-US" altLang="zh-CN" b="0" i="1" smtClean="0">
                          <a:latin typeface="Cambria Math" panose="02040503050406030204" pitchFamily="18" charset="0"/>
                        </a:rPr>
                        <m:t>=</m:t>
                      </m:r>
                      <m:r>
                        <a:rPr lang="zh-CN" altLang="en-US" i="1">
                          <a:latin typeface="Cambria Math" panose="02040503050406030204" pitchFamily="18" charset="0"/>
                        </a:rPr>
                        <m:t>𝜅</m:t>
                      </m:r>
                      <m:r>
                        <a:rPr lang="en-US" altLang="zh-CN" b="0" i="0" smtClean="0">
                          <a:latin typeface="Cambria Math" panose="02040503050406030204" pitchFamily="18" charset="0"/>
                        </a:rPr>
                        <m:t>∗</m:t>
                      </m:r>
                      <m:r>
                        <a:rPr lang="en-US" altLang="zh-CN" b="0" i="1" smtClean="0">
                          <a:latin typeface="Cambria Math" panose="02040503050406030204" pitchFamily="18" charset="0"/>
                        </a:rPr>
                        <m:t>𝑐h</m:t>
                      </m:r>
                      <m:r>
                        <a:rPr lang="en-US" altLang="zh-CN" b="0" i="1" smtClean="0">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𝑞</m:t>
                          </m:r>
                          <m:r>
                            <a:rPr lang="en-US" altLang="zh-CN" i="1">
                              <a:latin typeface="Cambria Math" panose="02040503050406030204" pitchFamily="18" charset="0"/>
                            </a:rPr>
                            <m:t>=1</m:t>
                          </m:r>
                        </m:sub>
                        <m:sup>
                          <m:r>
                            <a:rPr lang="en-US" altLang="zh-CN" i="1">
                              <a:latin typeface="Cambria Math" panose="02040503050406030204" pitchFamily="18" charset="0"/>
                            </a:rPr>
                            <m:t>8</m:t>
                          </m:r>
                        </m:sup>
                        <m:e>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𝑙</m:t>
                              </m:r>
                              <m:r>
                                <a:rPr lang="en-US" altLang="zh-CN" i="1">
                                  <a:latin typeface="Cambria Math" panose="02040503050406030204" pitchFamily="18" charset="0"/>
                                </a:rPr>
                                <m:t>=0</m:t>
                              </m:r>
                            </m:sub>
                            <m:sup>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sup>
                            <m:e>
                              <m:d>
                                <m:dPr>
                                  <m:ctrlPr>
                                    <a:rPr lang="en-US" altLang="zh-CN" b="0" i="1" smtClean="0">
                                      <a:latin typeface="Cambria Math" panose="02040503050406030204" pitchFamily="18" charset="0"/>
                                    </a:rPr>
                                  </m:ctrlPr>
                                </m:dPr>
                                <m:e>
                                  <m:r>
                                    <a:rPr lang="en-US" altLang="zh-CN" i="1">
                                      <a:latin typeface="Cambria Math" panose="02040503050406030204" pitchFamily="18" charset="0"/>
                                    </a:rPr>
                                    <m:t>𝑞𝑙𝑒</m:t>
                                  </m:r>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𝑚𝑎𝑥</m:t>
                                      </m:r>
                                    </m:sub>
                                  </m:sSub>
                                  <m:r>
                                    <a:rPr lang="en-US" altLang="zh-CN" b="0" i="1" smtClean="0">
                                      <a:latin typeface="Cambria Math" panose="02040503050406030204" pitchFamily="18" charset="0"/>
                                    </a:rPr>
                                    <m:t>−</m:t>
                                  </m:r>
                                  <m:r>
                                    <a:rPr lang="en-US" altLang="zh-CN" i="1">
                                      <a:latin typeface="Cambria Math" panose="02040503050406030204" pitchFamily="18" charset="0"/>
                                    </a:rPr>
                                    <m:t>𝐻</m:t>
                                  </m:r>
                                  <m:d>
                                    <m:dPr>
                                      <m:ctrlPr>
                                        <a:rPr lang="en-US" altLang="zh-CN" i="1">
                                          <a:latin typeface="Cambria Math" panose="02040503050406030204" pitchFamily="18" charset="0"/>
                                        </a:rPr>
                                      </m:ctrlPr>
                                    </m:dPr>
                                    <m:e>
                                      <m:r>
                                        <a:rPr lang="en-US" altLang="zh-CN" i="1">
                                          <a:latin typeface="Cambria Math" panose="02040503050406030204" pitchFamily="18" charset="0"/>
                                        </a:rPr>
                                        <m:t>𝑙</m:t>
                                      </m:r>
                                    </m:e>
                                  </m:d>
                                </m:e>
                              </m:d>
                            </m:e>
                          </m:nary>
                        </m:e>
                      </m:nary>
                      <m:r>
                        <a:rPr lang="en-US" altLang="zh-CN" b="0" i="1" smtClean="0">
                          <a:latin typeface="Cambria Math" panose="02040503050406030204" pitchFamily="18" charset="0"/>
                        </a:rPr>
                        <m:t>𝑑𝑙</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zh-CN" altLang="en-US" i="1">
                              <a:latin typeface="Cambria Math" panose="02040503050406030204" pitchFamily="18" charset="0"/>
                            </a:rPr>
                            <m:t>𝜅</m:t>
                          </m:r>
                        </m:e>
                      </m:d>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cf</m:t>
                      </m:r>
                      <m:r>
                        <a:rPr lang="en-US" altLang="zh-CN" b="0" i="0" smtClean="0">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𝑞</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b="0" i="1" smtClean="0">
                              <a:latin typeface="Cambria Math" panose="02040503050406030204" pitchFamily="18" charset="0"/>
                            </a:rPr>
                            <m:t>(1−</m:t>
                          </m:r>
                          <m:f>
                            <m:fPr>
                              <m:ctrlPr>
                                <a:rPr lang="en-US" altLang="zh-CN" i="1">
                                  <a:latin typeface="Cambria Math" panose="02040503050406030204" pitchFamily="18" charset="0"/>
                                </a:rPr>
                              </m:ctrlPr>
                            </m:fPr>
                            <m:num>
                              <m:d>
                                <m:dPr>
                                  <m:ctrlPr>
                                    <a:rPr lang="en-US" altLang="zh-CN" b="0" i="1" smtClean="0">
                                      <a:latin typeface="Cambria Math" panose="02040503050406030204" pitchFamily="18" charset="0"/>
                                    </a:rPr>
                                  </m:ctrlPr>
                                </m:dPr>
                                <m:e>
                                  <m:nary>
                                    <m:naryPr>
                                      <m:chr m:val="∑"/>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23"/>
                                            </m:rPr>
                                            <a:rPr lang="en-US" altLang="zh-CN" i="1">
                                              <a:latin typeface="Cambria Math" panose="02040503050406030204" pitchFamily="18" charset="0"/>
                                            </a:rPr>
                                            <m:t>𝑞</m:t>
                                          </m:r>
                                        </m:e>
                                        <m:sup>
                                          <m:r>
                                            <a:rPr lang="en-US" altLang="zh-CN" i="1">
                                              <a:latin typeface="Cambria Math" panose="02040503050406030204" pitchFamily="18" charset="0"/>
                                            </a:rPr>
                                            <m:t>′</m:t>
                                          </m:r>
                                        </m:sup>
                                      </m:sSup>
                                      <m:r>
                                        <m:rPr>
                                          <m:brk m:alnAt="23"/>
                                        </m:rP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𝑞</m:t>
                                      </m:r>
                                      <m:r>
                                        <a:rPr lang="en-US" altLang="zh-CN" i="1">
                                          <a:latin typeface="Cambria Math" panose="02040503050406030204" pitchFamily="18" charset="0"/>
                                        </a:rPr>
                                        <m:t>−1</m:t>
                                      </m:r>
                                    </m:sup>
                                    <m:e>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e>
                                  </m:nary>
                                </m:e>
                              </m:d>
                              <m:r>
                                <a:rPr lang="en-US" altLang="zh-CN" i="1">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𝑞</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num>
                            <m:den>
                              <m:nary>
                                <m:naryPr>
                                  <m:chr m:val="∑"/>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23"/>
                                        </m:rPr>
                                        <a:rPr lang="en-US" altLang="zh-CN" i="1">
                                          <a:latin typeface="Cambria Math" panose="02040503050406030204" pitchFamily="18" charset="0"/>
                                        </a:rPr>
                                        <m:t>𝑞</m:t>
                                      </m:r>
                                    </m:e>
                                    <m:sup>
                                      <m:r>
                                        <a:rPr lang="en-US" altLang="zh-CN" i="1">
                                          <a:latin typeface="Cambria Math" panose="02040503050406030204" pitchFamily="18" charset="0"/>
                                        </a:rPr>
                                        <m:t>′</m:t>
                                      </m:r>
                                    </m:sup>
                                  </m:sSup>
                                  <m:r>
                                    <m:rPr>
                                      <m:brk m:alnAt="23"/>
                                    </m:rP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i="1">
                                      <a:latin typeface="Cambria Math" panose="02040503050406030204" pitchFamily="18" charset="0"/>
                                    </a:rPr>
                                    <m:t>𝑞𝑙𝑒𝑛</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nary>
                              <m:r>
                                <a:rPr lang="en-US" altLang="zh-CN" i="1">
                                  <a:latin typeface="Cambria Math" panose="02040503050406030204" pitchFamily="18" charset="0"/>
                                </a:rPr>
                                <m:t>)</m:t>
                              </m:r>
                            </m:den>
                          </m:f>
                          <m:r>
                            <a:rPr lang="en-US" altLang="zh-CN" b="0" i="1" smtClean="0">
                              <a:latin typeface="Cambria Math" panose="02040503050406030204" pitchFamily="18" charset="0"/>
                            </a:rPr>
                            <m:t>)</m:t>
                          </m:r>
                        </m:e>
                      </m:nary>
                    </m:oMath>
                  </m:oMathPara>
                </a14:m>
                <a:endParaRPr lang="zh-CN" altLang="en-US"/>
              </a:p>
            </p:txBody>
          </p:sp>
        </mc:Choice>
        <mc:Fallback xmlns="">
          <p:sp>
            <p:nvSpPr>
              <p:cNvPr id="10" name="文本框 9">
                <a:extLst>
                  <a:ext uri="{FF2B5EF4-FFF2-40B4-BE49-F238E27FC236}">
                    <a16:creationId xmlns:a16="http://schemas.microsoft.com/office/drawing/2014/main" id="{6D5D8C9B-80F5-66AB-C1A3-FD1E624FEB9D}"/>
                  </a:ext>
                </a:extLst>
              </p:cNvPr>
              <p:cNvSpPr txBox="1">
                <a:spLocks noRot="1" noChangeAspect="1" noMove="1" noResize="1" noEditPoints="1" noAdjustHandles="1" noChangeArrowheads="1" noChangeShapeType="1" noTextEdit="1"/>
              </p:cNvSpPr>
              <p:nvPr/>
            </p:nvSpPr>
            <p:spPr>
              <a:xfrm>
                <a:off x="222250" y="4052747"/>
                <a:ext cx="11633200" cy="93576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76AB99F5-963B-3163-DE18-A3847D92E961}"/>
                  </a:ext>
                </a:extLst>
              </p:cNvPr>
              <p:cNvSpPr txBox="1"/>
              <p:nvPr/>
            </p:nvSpPr>
            <p:spPr>
              <a:xfrm>
                <a:off x="947222" y="5491443"/>
                <a:ext cx="6097978" cy="73789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𝑚𝑎𝑥</m:t>
                          </m:r>
                        </m:e>
                        <m:sub>
                          <m:r>
                            <a:rPr lang="zh-CN" altLang="en-US" i="1">
                              <a:latin typeface="Cambria Math" panose="02040503050406030204" pitchFamily="18" charset="0"/>
                            </a:rPr>
                            <m:t>𝜋𝜖</m:t>
                          </m:r>
                          <m:r>
                            <m:rPr>
                              <m:sty m:val="p"/>
                            </m:rPr>
                            <a:rPr lang="el-GR" altLang="zh-CN" i="1">
                              <a:latin typeface="Cambria Math" panose="02040503050406030204" pitchFamily="18" charset="0"/>
                              <a:ea typeface="Cambria Math" panose="02040503050406030204" pitchFamily="18" charset="0"/>
                            </a:rPr>
                            <m:t>Π</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zh-CN" altLang="en-US" i="1">
                              <a:latin typeface="Cambria Math" panose="02040503050406030204" pitchFamily="18" charset="0"/>
                            </a:rPr>
                            <m:t>𝜋</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𝐴</m:t>
                          </m:r>
                        </m:e>
                      </m:d>
                      <m:r>
                        <a:rPr lang="en-US" altLang="zh-CN" i="1">
                          <a:latin typeface="Cambria Math" panose="02040503050406030204" pitchFamily="18" charset="0"/>
                        </a:rPr>
                        <m:t> </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en-US" altLang="zh-CN" i="1">
                                  <a:latin typeface="Cambria Math" panose="02040503050406030204" pitchFamily="18" charset="0"/>
                                </a:rPr>
                                <m:t>𝑚𝑎𝑥</m:t>
                              </m:r>
                            </m:e>
                            <m:sub>
                              <m:r>
                                <a:rPr lang="zh-CN" altLang="en-US" i="1">
                                  <a:latin typeface="Cambria Math" panose="02040503050406030204" pitchFamily="18" charset="0"/>
                                </a:rPr>
                                <m:t>𝜋𝜖</m:t>
                              </m:r>
                              <m:r>
                                <m:rPr>
                                  <m:sty m:val="p"/>
                                </m:rPr>
                                <a:rPr lang="el-GR" altLang="zh-CN" i="1">
                                  <a:latin typeface="Cambria Math" panose="02040503050406030204" pitchFamily="18" charset="0"/>
                                  <a:ea typeface="Cambria Math" panose="02040503050406030204" pitchFamily="18" charset="0"/>
                                </a:rPr>
                                <m:t>Π</m:t>
                              </m:r>
                            </m:sub>
                          </m:sSub>
                          <m:r>
                            <a:rPr lang="en-US" altLang="zh-CN" b="0" i="1" smtClean="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rPr>
                            <m:t>𝐸</m:t>
                          </m:r>
                        </m:e>
                        <m:sub>
                          <m:r>
                            <a:rPr lang="zh-CN" altLang="en-US" i="1">
                              <a:latin typeface="Cambria Math" panose="02040503050406030204" pitchFamily="18" charset="0"/>
                            </a:rPr>
                            <m:t>𝜋</m:t>
                          </m:r>
                        </m:sub>
                      </m:sSub>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den>
                      </m:f>
                      <m:nary>
                        <m:naryPr>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sup>
                        <m:e>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𝑆</m:t>
                              </m:r>
                              <m:r>
                                <a:rPr lang="en-US" altLang="zh-CN" i="1">
                                  <a:latin typeface="Cambria Math" panose="02040503050406030204" pitchFamily="18" charset="0"/>
                                </a:rPr>
                                <m:t>(</m:t>
                              </m:r>
                              <m:r>
                                <a:rPr lang="en-US" altLang="zh-CN" b="0" i="1" smtClean="0">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b="0" i="1" smtClean="0">
                                  <a:latin typeface="Cambria Math" panose="02040503050406030204" pitchFamily="18" charset="0"/>
                                </a:rPr>
                                <m:t>𝑡</m:t>
                              </m:r>
                              <m:r>
                                <a:rPr lang="en-US" altLang="zh-CN" i="1">
                                  <a:latin typeface="Cambria Math" panose="02040503050406030204" pitchFamily="18" charset="0"/>
                                </a:rPr>
                                <m:t>)</m:t>
                              </m:r>
                            </m:e>
                          </m:d>
                          <m:r>
                            <a:rPr lang="en-US" altLang="zh-CN" b="0" i="1" smtClean="0">
                              <a:latin typeface="Cambria Math" panose="02040503050406030204" pitchFamily="18" charset="0"/>
                            </a:rPr>
                            <m:t>𝑑𝑡</m:t>
                          </m:r>
                        </m:e>
                      </m:nary>
                      <m:r>
                        <a:rPr lang="en-US" altLang="zh-CN" b="0" i="1" smtClean="0">
                          <a:latin typeface="Cambria Math" panose="02040503050406030204" pitchFamily="18" charset="0"/>
                        </a:rPr>
                        <m:t>)</m:t>
                      </m:r>
                    </m:oMath>
                  </m:oMathPara>
                </a14:m>
                <a:endParaRPr lang="zh-CN" altLang="en-US"/>
              </a:p>
            </p:txBody>
          </p:sp>
        </mc:Choice>
        <mc:Fallback xmlns="">
          <p:sp>
            <p:nvSpPr>
              <p:cNvPr id="12" name="文本框 11">
                <a:extLst>
                  <a:ext uri="{FF2B5EF4-FFF2-40B4-BE49-F238E27FC236}">
                    <a16:creationId xmlns:a16="http://schemas.microsoft.com/office/drawing/2014/main" id="{76AB99F5-963B-3163-DE18-A3847D92E961}"/>
                  </a:ext>
                </a:extLst>
              </p:cNvPr>
              <p:cNvSpPr txBox="1">
                <a:spLocks noRot="1" noChangeAspect="1" noMove="1" noResize="1" noEditPoints="1" noAdjustHandles="1" noChangeArrowheads="1" noChangeShapeType="1" noTextEdit="1"/>
              </p:cNvSpPr>
              <p:nvPr/>
            </p:nvSpPr>
            <p:spPr>
              <a:xfrm>
                <a:off x="947222" y="5491443"/>
                <a:ext cx="6097978" cy="737894"/>
              </a:xfrm>
              <a:prstGeom prst="rect">
                <a:avLst/>
              </a:prstGeom>
              <a:blipFill>
                <a:blip r:embed="rId5"/>
                <a:stretch>
                  <a:fillRect/>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3D887698-4AD3-9DF4-3AF1-F6D6A70DB140}"/>
              </a:ext>
            </a:extLst>
          </p:cNvPr>
          <p:cNvSpPr txBox="1"/>
          <p:nvPr/>
        </p:nvSpPr>
        <p:spPr>
          <a:xfrm>
            <a:off x="577274" y="4902403"/>
            <a:ext cx="2707574" cy="369332"/>
          </a:xfrm>
          <a:prstGeom prst="rect">
            <a:avLst/>
          </a:prstGeom>
          <a:noFill/>
        </p:spPr>
        <p:txBody>
          <a:bodyPr wrap="square" rtlCol="0">
            <a:spAutoFit/>
          </a:bodyPr>
          <a:lstStyle/>
          <a:p>
            <a:r>
              <a:rPr lang="zh-CN" altLang="en-US"/>
              <a:t>原问题转化为问题</a:t>
            </a:r>
            <a:r>
              <a:rPr lang="en-US" altLang="zh-CN"/>
              <a:t>1</a:t>
            </a:r>
            <a:r>
              <a:rPr lang="zh-CN" altLang="en-US"/>
              <a:t>：</a:t>
            </a: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1029B5FA-C5BD-B851-62E7-BDF5B82673F9}"/>
                  </a:ext>
                </a:extLst>
              </p:cNvPr>
              <p:cNvSpPr txBox="1"/>
              <p:nvPr/>
            </p:nvSpPr>
            <p:spPr>
              <a:xfrm>
                <a:off x="5006769" y="5421358"/>
                <a:ext cx="6097978" cy="9015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𝑞</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e>
                      </m:nary>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oMath>
                  </m:oMathPara>
                </a14:m>
                <a:endParaRPr lang="zh-CN" altLang="en-US"/>
              </a:p>
            </p:txBody>
          </p:sp>
        </mc:Choice>
        <mc:Fallback xmlns="">
          <p:sp>
            <p:nvSpPr>
              <p:cNvPr id="15" name="文本框 14">
                <a:extLst>
                  <a:ext uri="{FF2B5EF4-FFF2-40B4-BE49-F238E27FC236}">
                    <a16:creationId xmlns:a16="http://schemas.microsoft.com/office/drawing/2014/main" id="{1029B5FA-C5BD-B851-62E7-BDF5B82673F9}"/>
                  </a:ext>
                </a:extLst>
              </p:cNvPr>
              <p:cNvSpPr txBox="1">
                <a:spLocks noRot="1" noChangeAspect="1" noMove="1" noResize="1" noEditPoints="1" noAdjustHandles="1" noChangeArrowheads="1" noChangeShapeType="1" noTextEdit="1"/>
              </p:cNvSpPr>
              <p:nvPr/>
            </p:nvSpPr>
            <p:spPr>
              <a:xfrm>
                <a:off x="5006769" y="5421358"/>
                <a:ext cx="6097978" cy="901529"/>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9241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439413F-304D-2EC2-F4BA-BF79849E5ECC}"/>
              </a:ext>
            </a:extLst>
          </p:cNvPr>
          <p:cNvSpPr txBox="1"/>
          <p:nvPr/>
        </p:nvSpPr>
        <p:spPr>
          <a:xfrm>
            <a:off x="498764" y="451262"/>
            <a:ext cx="5165766" cy="369332"/>
          </a:xfrm>
          <a:prstGeom prst="rect">
            <a:avLst/>
          </a:prstGeom>
          <a:noFill/>
        </p:spPr>
        <p:txBody>
          <a:bodyPr wrap="square" rtlCol="0">
            <a:spAutoFit/>
          </a:bodyPr>
          <a:lstStyle/>
          <a:p>
            <a:r>
              <a:rPr lang="zh-CN" altLang="en-US"/>
              <a:t>使用</a:t>
            </a:r>
            <a:r>
              <a:rPr lang="en-US" altLang="zh-CN"/>
              <a:t>MDP</a:t>
            </a:r>
            <a:r>
              <a:rPr lang="zh-CN" altLang="en-US"/>
              <a:t>对端口建模的问题：</a:t>
            </a:r>
          </a:p>
        </p:txBody>
      </p:sp>
      <p:sp>
        <p:nvSpPr>
          <p:cNvPr id="5" name="文本框 4">
            <a:extLst>
              <a:ext uri="{FF2B5EF4-FFF2-40B4-BE49-F238E27FC236}">
                <a16:creationId xmlns:a16="http://schemas.microsoft.com/office/drawing/2014/main" id="{B1AEE811-1A48-7886-CEF8-954705F80A19}"/>
              </a:ext>
            </a:extLst>
          </p:cNvPr>
          <p:cNvSpPr txBox="1"/>
          <p:nvPr/>
        </p:nvSpPr>
        <p:spPr>
          <a:xfrm>
            <a:off x="1151906" y="1496291"/>
            <a:ext cx="10307782" cy="2031325"/>
          </a:xfrm>
          <a:prstGeom prst="rect">
            <a:avLst/>
          </a:prstGeom>
          <a:noFill/>
        </p:spPr>
        <p:txBody>
          <a:bodyPr wrap="square" rtlCol="0">
            <a:spAutoFit/>
          </a:bodyPr>
          <a:lstStyle/>
          <a:p>
            <a:r>
              <a:rPr lang="zh-CN" altLang="en-US"/>
              <a:t>建模分析：</a:t>
            </a:r>
            <a:endParaRPr lang="en-US" altLang="zh-CN"/>
          </a:p>
          <a:p>
            <a:pPr marL="285750" indent="-285750">
              <a:buFont typeface="Arial" panose="020B0604020202020204" pitchFamily="34" charset="0"/>
              <a:buChar char="•"/>
            </a:pPr>
            <a:r>
              <a:rPr lang="zh-CN" altLang="en-US"/>
              <a:t>假定每个优先级队列长度有</a:t>
            </a:r>
            <a:r>
              <a:rPr lang="en-US" altLang="zh-CN"/>
              <a:t>n</a:t>
            </a:r>
            <a:r>
              <a:rPr lang="zh-CN" altLang="en-US"/>
              <a:t>种离散化取值，则状态空间大小</a:t>
            </a:r>
            <a:r>
              <a:rPr lang="en-US" altLang="zh-CN"/>
              <a:t>VS</a:t>
            </a:r>
            <a:r>
              <a:rPr lang="zh-CN" altLang="en-US"/>
              <a:t>为</a:t>
            </a:r>
            <a:r>
              <a:rPr lang="en-US" altLang="zh-CN"/>
              <a:t>n^8,</a:t>
            </a:r>
            <a:r>
              <a:rPr lang="zh-CN" altLang="en-US"/>
              <a:t>当</a:t>
            </a:r>
            <a:r>
              <a:rPr lang="en-US" altLang="zh-CN"/>
              <a:t>n=10</a:t>
            </a:r>
            <a:r>
              <a:rPr lang="zh-CN" altLang="en-US"/>
              <a:t>时，</a:t>
            </a:r>
            <a:r>
              <a:rPr lang="en-US" altLang="zh-CN"/>
              <a:t>VS=10^8=100M</a:t>
            </a:r>
            <a:r>
              <a:rPr lang="zh-CN" altLang="en-US"/>
              <a:t>，动作空间</a:t>
            </a:r>
            <a:r>
              <a:rPr lang="en-US" altLang="zh-CN"/>
              <a:t>VA = 8</a:t>
            </a:r>
          </a:p>
          <a:p>
            <a:pPr marL="285750" indent="-285750">
              <a:buFont typeface="Arial" panose="020B0604020202020204" pitchFamily="34" charset="0"/>
              <a:buChar char="•"/>
            </a:pPr>
            <a:r>
              <a:rPr lang="zh-CN" altLang="en-US"/>
              <a:t>传统的表格型方式不适应与求解该数量级的状态空间。</a:t>
            </a:r>
            <a:endParaRPr lang="en-US" altLang="zh-CN"/>
          </a:p>
          <a:p>
            <a:pPr marL="285750" indent="-285750">
              <a:buFont typeface="Arial" panose="020B0604020202020204" pitchFamily="34" charset="0"/>
              <a:buChar char="•"/>
            </a:pPr>
            <a:r>
              <a:rPr lang="zh-CN" altLang="en-US"/>
              <a:t>使用</a:t>
            </a:r>
            <a:r>
              <a:rPr lang="en-US" altLang="zh-CN" b="0" i="0">
                <a:solidFill>
                  <a:srgbClr val="191B1F"/>
                </a:solidFill>
                <a:effectLst/>
                <a:latin typeface="-apple-system"/>
              </a:rPr>
              <a:t>Deep Q-learning</a:t>
            </a:r>
            <a:r>
              <a:rPr lang="zh-CN" altLang="en-US" b="0" i="0">
                <a:solidFill>
                  <a:srgbClr val="191B1F"/>
                </a:solidFill>
                <a:effectLst/>
                <a:latin typeface="-apple-system"/>
              </a:rPr>
              <a:t>函数逼近去近似求解，由于不同端口状态之间转移的概率不同，收敛后的</a:t>
            </a:r>
            <a:r>
              <a:rPr lang="en-US" altLang="zh-CN" b="0" i="0">
                <a:solidFill>
                  <a:srgbClr val="191B1F"/>
                </a:solidFill>
                <a:effectLst/>
                <a:latin typeface="-apple-system"/>
              </a:rPr>
              <a:t>Q</a:t>
            </a:r>
            <a:r>
              <a:rPr lang="zh-CN" altLang="en-US" b="0" i="0">
                <a:solidFill>
                  <a:srgbClr val="191B1F"/>
                </a:solidFill>
                <a:effectLst/>
                <a:latin typeface="-apple-system"/>
              </a:rPr>
              <a:t>值也不同，因此交换机上每一个使用该算法的端口都要独立运行一套</a:t>
            </a:r>
            <a:r>
              <a:rPr lang="en-US" altLang="zh-CN" b="0" i="0">
                <a:solidFill>
                  <a:srgbClr val="191B1F"/>
                </a:solidFill>
                <a:effectLst/>
                <a:latin typeface="-apple-system"/>
              </a:rPr>
              <a:t>DQN</a:t>
            </a:r>
            <a:r>
              <a:rPr lang="zh-CN" altLang="en-US">
                <a:solidFill>
                  <a:srgbClr val="191B1F"/>
                </a:solidFill>
                <a:latin typeface="-apple-system"/>
              </a:rPr>
              <a:t>训练并执行</a:t>
            </a:r>
            <a:r>
              <a:rPr lang="zh-CN" altLang="en-US" b="0" i="0">
                <a:solidFill>
                  <a:srgbClr val="191B1F"/>
                </a:solidFill>
                <a:effectLst/>
                <a:latin typeface="-apple-system"/>
              </a:rPr>
              <a:t>策略，这对于交换机来说需要较多的</a:t>
            </a:r>
            <a:r>
              <a:rPr lang="en-US" altLang="zh-CN" b="0" i="0">
                <a:solidFill>
                  <a:srgbClr val="191B1F"/>
                </a:solidFill>
                <a:effectLst/>
                <a:latin typeface="-apple-system"/>
              </a:rPr>
              <a:t>CPU</a:t>
            </a:r>
            <a:r>
              <a:rPr lang="zh-CN" altLang="en-US" b="0" i="0">
                <a:solidFill>
                  <a:srgbClr val="191B1F"/>
                </a:solidFill>
                <a:effectLst/>
                <a:latin typeface="-apple-system"/>
              </a:rPr>
              <a:t>开销以及一定的内存开销，基于现实情况很难实现</a:t>
            </a:r>
            <a:endParaRPr lang="zh-CN" altLang="en-US"/>
          </a:p>
        </p:txBody>
      </p:sp>
      <p:sp>
        <p:nvSpPr>
          <p:cNvPr id="6" name="文本框 5">
            <a:extLst>
              <a:ext uri="{FF2B5EF4-FFF2-40B4-BE49-F238E27FC236}">
                <a16:creationId xmlns:a16="http://schemas.microsoft.com/office/drawing/2014/main" id="{D5D5E72C-BA4C-84C7-8C41-A20A1ACA485F}"/>
              </a:ext>
            </a:extLst>
          </p:cNvPr>
          <p:cNvSpPr txBox="1"/>
          <p:nvPr/>
        </p:nvSpPr>
        <p:spPr>
          <a:xfrm>
            <a:off x="1151906" y="3959551"/>
            <a:ext cx="8882743" cy="646331"/>
          </a:xfrm>
          <a:prstGeom prst="rect">
            <a:avLst/>
          </a:prstGeom>
          <a:noFill/>
        </p:spPr>
        <p:txBody>
          <a:bodyPr wrap="square" rtlCol="0">
            <a:spAutoFit/>
          </a:bodyPr>
          <a:lstStyle/>
          <a:p>
            <a:r>
              <a:rPr lang="zh-CN" altLang="en-US"/>
              <a:t>从动作空间上分析，对于每一个队列来说，一个时隙内动作取值只有</a:t>
            </a:r>
            <a:r>
              <a:rPr lang="en-US" altLang="zh-CN"/>
              <a:t>0/1</a:t>
            </a:r>
            <a:r>
              <a:rPr lang="zh-CN" altLang="en-US"/>
              <a:t>两种</a:t>
            </a:r>
            <a:r>
              <a:rPr lang="en-US" altLang="zh-CN"/>
              <a:t>,</a:t>
            </a:r>
            <a:r>
              <a:rPr lang="zh-CN" altLang="en-US"/>
              <a:t>是典型的</a:t>
            </a:r>
            <a:r>
              <a:rPr lang="en-US" altLang="zh-CN"/>
              <a:t>RMAB</a:t>
            </a:r>
            <a:r>
              <a:rPr lang="zh-CN" altLang="en-US"/>
              <a:t>问题，通过下面的流程，将原模型转化为</a:t>
            </a:r>
            <a:r>
              <a:rPr lang="en-US" altLang="zh-CN"/>
              <a:t>WITTLE INDEX</a:t>
            </a:r>
            <a:r>
              <a:rPr lang="zh-CN" altLang="en-US"/>
              <a:t>计算模型</a:t>
            </a:r>
          </a:p>
        </p:txBody>
      </p:sp>
      <p:sp>
        <p:nvSpPr>
          <p:cNvPr id="7" name="文本框 6">
            <a:extLst>
              <a:ext uri="{FF2B5EF4-FFF2-40B4-BE49-F238E27FC236}">
                <a16:creationId xmlns:a16="http://schemas.microsoft.com/office/drawing/2014/main" id="{03707EF2-6049-1264-AC50-8EDEE7F90C9B}"/>
              </a:ext>
            </a:extLst>
          </p:cNvPr>
          <p:cNvSpPr txBox="1"/>
          <p:nvPr/>
        </p:nvSpPr>
        <p:spPr>
          <a:xfrm>
            <a:off x="1151906" y="5262797"/>
            <a:ext cx="8015846" cy="646331"/>
          </a:xfrm>
          <a:prstGeom prst="rect">
            <a:avLst/>
          </a:prstGeom>
          <a:noFill/>
        </p:spPr>
        <p:txBody>
          <a:bodyPr wrap="square" rtlCol="0">
            <a:spAutoFit/>
          </a:bodyPr>
          <a:lstStyle/>
          <a:p>
            <a:r>
              <a:rPr lang="zh-CN" altLang="en-US"/>
              <a:t>端口</a:t>
            </a:r>
            <a:r>
              <a:rPr lang="en-US" altLang="zh-CN"/>
              <a:t>MDP</a:t>
            </a:r>
            <a:r>
              <a:rPr lang="zh-CN" altLang="en-US"/>
              <a:t>建模</a:t>
            </a:r>
            <a:r>
              <a:rPr lang="en-US" altLang="zh-CN"/>
              <a:t>-&gt;Optimal Fluid Control-&gt;FLUID WHITTLE INDEX POLICY</a:t>
            </a:r>
            <a:endParaRPr lang="zh-CN" altLang="en-US"/>
          </a:p>
          <a:p>
            <a:r>
              <a:rPr lang="en-US" altLang="zh-CN"/>
              <a:t> </a:t>
            </a:r>
            <a:endParaRPr lang="zh-CN" altLang="en-US"/>
          </a:p>
        </p:txBody>
      </p:sp>
    </p:spTree>
    <p:extLst>
      <p:ext uri="{BB962C8B-B14F-4D97-AF65-F5344CB8AC3E}">
        <p14:creationId xmlns:p14="http://schemas.microsoft.com/office/powerpoint/2010/main" val="154492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51AD2E5F-2D68-60AA-A8CB-15E81EC10EA7}"/>
              </a:ext>
            </a:extLst>
          </p:cNvPr>
          <p:cNvSpPr txBox="1"/>
          <p:nvPr/>
        </p:nvSpPr>
        <p:spPr>
          <a:xfrm>
            <a:off x="495300" y="323334"/>
            <a:ext cx="6096000" cy="369332"/>
          </a:xfrm>
          <a:prstGeom prst="rect">
            <a:avLst/>
          </a:prstGeom>
          <a:noFill/>
        </p:spPr>
        <p:txBody>
          <a:bodyPr wrap="square">
            <a:spAutoFit/>
          </a:bodyPr>
          <a:lstStyle/>
          <a:p>
            <a:r>
              <a:rPr lang="en-US" altLang="zh-CN"/>
              <a:t>Optimal Fluid Control </a:t>
            </a:r>
            <a:endParaRPr lang="zh-CN" altLang="en-US"/>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828C4292-C376-82E0-F223-C3B6B98B6757}"/>
                  </a:ext>
                </a:extLst>
              </p:cNvPr>
              <p:cNvSpPr txBox="1"/>
              <p:nvPr/>
            </p:nvSpPr>
            <p:spPr>
              <a:xfrm>
                <a:off x="985651" y="1353787"/>
                <a:ext cx="6258296" cy="381515"/>
              </a:xfrm>
              <a:prstGeom prst="rect">
                <a:avLst/>
              </a:prstGeom>
              <a:noFill/>
            </p:spPr>
            <p:txBody>
              <a:bodyPr wrap="square" rtlCol="0">
                <a:spAutoFit/>
              </a:bodyPr>
              <a:lstStyle/>
              <a:p>
                <a:r>
                  <a:rPr lang="zh-CN" altLang="en-US"/>
                  <a:t>假设</a:t>
                </a:r>
                <a14:m>
                  <m:oMath xmlns:m="http://schemas.openxmlformats.org/officeDocument/2006/math">
                    <m:sSubSup>
                      <m:sSubSupPr>
                        <m:ctrlPr>
                          <a:rPr lang="en-US" altLang="zh-CN" i="1" smtClean="0">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smtClean="0">
                            <a:latin typeface="Cambria Math" panose="02040503050406030204" pitchFamily="18" charset="0"/>
                          </a:rPr>
                          <m:t>𝜋</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sub>
                      <m:sup>
                        <m:r>
                          <a:rPr lang="en-US" altLang="zh-CN" b="0" i="1" smtClean="0">
                            <a:latin typeface="Cambria Math" panose="02040503050406030204" pitchFamily="18" charset="0"/>
                          </a:rPr>
                          <m:t>𝑎</m:t>
                        </m:r>
                      </m:sup>
                    </m:sSubSup>
                  </m:oMath>
                </a14:m>
                <a:r>
                  <a:rPr lang="zh-CN" altLang="en-US"/>
                  <a:t>为策略</a:t>
                </a:r>
                <a14:m>
                  <m:oMath xmlns:m="http://schemas.openxmlformats.org/officeDocument/2006/math">
                    <m:r>
                      <a:rPr lang="zh-CN" altLang="en-US" i="1" smtClean="0">
                        <a:latin typeface="Cambria Math" panose="02040503050406030204" pitchFamily="18" charset="0"/>
                      </a:rPr>
                      <m:t>𝜋</m:t>
                    </m:r>
                  </m:oMath>
                </a14:m>
                <a:r>
                  <a:rPr lang="zh-CN" altLang="en-US"/>
                  <a:t>状态</a:t>
                </a:r>
                <a:r>
                  <a:rPr lang="en-US" altLang="zh-CN"/>
                  <a:t>s</a:t>
                </a:r>
                <a:r>
                  <a:rPr lang="zh-CN" altLang="en-US"/>
                  <a:t>下采取动作</a:t>
                </a:r>
                <a:r>
                  <a:rPr lang="en-US" altLang="zh-CN"/>
                  <a:t>a</a:t>
                </a:r>
                <a:r>
                  <a:rPr lang="zh-CN" altLang="en-US"/>
                  <a:t>的概率</a:t>
                </a:r>
              </a:p>
            </p:txBody>
          </p:sp>
        </mc:Choice>
        <mc:Fallback xmlns="">
          <p:sp>
            <p:nvSpPr>
              <p:cNvPr id="13" name="文本框 12">
                <a:extLst>
                  <a:ext uri="{FF2B5EF4-FFF2-40B4-BE49-F238E27FC236}">
                    <a16:creationId xmlns:a16="http://schemas.microsoft.com/office/drawing/2014/main" id="{828C4292-C376-82E0-F223-C3B6B98B6757}"/>
                  </a:ext>
                </a:extLst>
              </p:cNvPr>
              <p:cNvSpPr txBox="1">
                <a:spLocks noRot="1" noChangeAspect="1" noMove="1" noResize="1" noEditPoints="1" noAdjustHandles="1" noChangeArrowheads="1" noChangeShapeType="1" noTextEdit="1"/>
              </p:cNvSpPr>
              <p:nvPr/>
            </p:nvSpPr>
            <p:spPr>
              <a:xfrm>
                <a:off x="985651" y="1353787"/>
                <a:ext cx="6258296" cy="381515"/>
              </a:xfrm>
              <a:prstGeom prst="rect">
                <a:avLst/>
              </a:prstGeom>
              <a:blipFill>
                <a:blip r:embed="rId2"/>
                <a:stretch>
                  <a:fillRect l="-877" t="-6349" b="-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B969099-3B13-647E-C191-319CF9337B5A}"/>
                  </a:ext>
                </a:extLst>
              </p:cNvPr>
              <p:cNvSpPr txBox="1"/>
              <p:nvPr/>
            </p:nvSpPr>
            <p:spPr>
              <a:xfrm>
                <a:off x="-210787" y="2396423"/>
                <a:ext cx="6097978" cy="76482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𝑚𝑎𝑥</m:t>
                          </m:r>
                        </m:e>
                        <m:sub>
                          <m:r>
                            <a:rPr lang="zh-CN" altLang="en-US" i="1">
                              <a:latin typeface="Cambria Math" panose="02040503050406030204" pitchFamily="18" charset="0"/>
                            </a:rPr>
                            <m:t>𝜋𝜖</m:t>
                          </m:r>
                          <m:r>
                            <m:rPr>
                              <m:sty m:val="p"/>
                            </m:rPr>
                            <a:rPr lang="el-GR" altLang="zh-CN" i="1">
                              <a:latin typeface="Cambria Math" panose="02040503050406030204" pitchFamily="18" charset="0"/>
                              <a:ea typeface="Cambria Math" panose="02040503050406030204" pitchFamily="18" charset="0"/>
                            </a:rPr>
                            <m:t>Π</m:t>
                          </m:r>
                        </m:sub>
                      </m:sSub>
                      <m:r>
                        <a:rPr lang="en-US" altLang="zh-CN" b="0" i="1" smtClean="0">
                          <a:latin typeface="Cambria Math" panose="02040503050406030204" pitchFamily="18" charset="0"/>
                          <a:ea typeface="Cambria Math" panose="02040503050406030204" pitchFamily="18" charset="0"/>
                        </a:rPr>
                        <m:t>   </m:t>
                      </m:r>
                      <m:nary>
                        <m:naryPr>
                          <m:chr m:val="∑"/>
                          <m:supHide m:val="on"/>
                          <m:ctrlPr>
                            <a:rPr lang="en-US" altLang="zh-CN" b="0" i="1" smtClean="0">
                              <a:latin typeface="Cambria Math" panose="02040503050406030204" pitchFamily="18" charset="0"/>
                              <a:ea typeface="Cambria Math" panose="02040503050406030204" pitchFamily="18" charset="0"/>
                            </a:rPr>
                          </m:ctrlPr>
                        </m:naryPr>
                        <m:sub>
                          <m:r>
                            <m:rPr>
                              <m:brk m:alnAt="7"/>
                            </m:rPr>
                            <a:rPr lang="en-US" altLang="zh-CN" b="0" i="1" smtClean="0">
                              <a:latin typeface="Cambria Math" panose="02040503050406030204" pitchFamily="18" charset="0"/>
                              <a:ea typeface="Cambria Math" panose="02040503050406030204" pitchFamily="18" charset="0"/>
                            </a:rPr>
                            <m:t>𝑠</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𝑆</m:t>
                          </m:r>
                        </m:sub>
                        <m:sup/>
                        <m:e>
                          <m:nary>
                            <m:naryPr>
                              <m:chr m:val="∑"/>
                              <m:supHide m:val="on"/>
                              <m:ctrlPr>
                                <a:rPr lang="en-US" altLang="zh-CN" b="0" i="1" smtClean="0">
                                  <a:latin typeface="Cambria Math" panose="02040503050406030204" pitchFamily="18" charset="0"/>
                                  <a:ea typeface="Cambria Math" panose="02040503050406030204" pitchFamily="18" charset="0"/>
                                </a:rPr>
                              </m:ctrlPr>
                            </m:naryPr>
                            <m:sub>
                              <m:r>
                                <m:rPr>
                                  <m:brk m:alnAt="7"/>
                                </m:rPr>
                                <a:rPr lang="en-US" altLang="zh-CN" b="0" i="1" smtClean="0">
                                  <a:latin typeface="Cambria Math" panose="02040503050406030204" pitchFamily="18" charset="0"/>
                                  <a:ea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𝐴</m:t>
                              </m:r>
                            </m:sub>
                            <m:sup/>
                            <m:e>
                              <m:r>
                                <a:rPr lang="en-US" altLang="zh-CN" b="0" i="1" smtClean="0">
                                  <a:latin typeface="Cambria Math" panose="02040503050406030204" pitchFamily="18" charset="0"/>
                                  <a:ea typeface="Cambria Math" panose="02040503050406030204" pitchFamily="18" charset="0"/>
                                </a:rPr>
                                <m:t>𝑅</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𝑠</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m:t>
                                  </m:r>
                                </m:e>
                              </m:d>
                              <m:r>
                                <a:rPr lang="en-US" altLang="zh-CN" b="0" i="1" smtClean="0">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a:latin typeface="Cambria Math" panose="02040503050406030204" pitchFamily="18" charset="0"/>
                                    </a:rPr>
                                    <m:t>𝜋</m:t>
                                  </m:r>
                                  <m:r>
                                    <a:rPr lang="en-US" altLang="zh-CN" i="1">
                                      <a:latin typeface="Cambria Math" panose="02040503050406030204" pitchFamily="18" charset="0"/>
                                    </a:rPr>
                                    <m:t>,</m:t>
                                  </m:r>
                                  <m:r>
                                    <a:rPr lang="en-US" altLang="zh-CN" i="1">
                                      <a:latin typeface="Cambria Math" panose="02040503050406030204" pitchFamily="18" charset="0"/>
                                    </a:rPr>
                                    <m:t>𝑠</m:t>
                                  </m:r>
                                </m:sub>
                                <m:sup>
                                  <m:r>
                                    <a:rPr lang="en-US" altLang="zh-CN" i="1">
                                      <a:latin typeface="Cambria Math" panose="02040503050406030204" pitchFamily="18" charset="0"/>
                                    </a:rPr>
                                    <m:t>𝑎</m:t>
                                  </m:r>
                                </m:sup>
                              </m:sSubSup>
                            </m:e>
                          </m:nary>
                        </m:e>
                      </m:nary>
                    </m:oMath>
                  </m:oMathPara>
                </a14:m>
                <a:endParaRPr lang="zh-CN" altLang="en-US"/>
              </a:p>
            </p:txBody>
          </p:sp>
        </mc:Choice>
        <mc:Fallback xmlns="">
          <p:sp>
            <p:nvSpPr>
              <p:cNvPr id="15" name="文本框 14">
                <a:extLst>
                  <a:ext uri="{FF2B5EF4-FFF2-40B4-BE49-F238E27FC236}">
                    <a16:creationId xmlns:a16="http://schemas.microsoft.com/office/drawing/2014/main" id="{EB969099-3B13-647E-C191-319CF9337B5A}"/>
                  </a:ext>
                </a:extLst>
              </p:cNvPr>
              <p:cNvSpPr txBox="1">
                <a:spLocks noRot="1" noChangeAspect="1" noMove="1" noResize="1" noEditPoints="1" noAdjustHandles="1" noChangeArrowheads="1" noChangeShapeType="1" noTextEdit="1"/>
              </p:cNvSpPr>
              <p:nvPr/>
            </p:nvSpPr>
            <p:spPr>
              <a:xfrm>
                <a:off x="-210787" y="2396423"/>
                <a:ext cx="6097978" cy="764825"/>
              </a:xfrm>
              <a:prstGeom prst="rect">
                <a:avLst/>
              </a:prstGeom>
              <a:blipFill>
                <a:blip r:embed="rId3"/>
                <a:stretch>
                  <a:fillRect/>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4EFE51B2-7770-39C7-93EC-8C214DF6E75E}"/>
              </a:ext>
            </a:extLst>
          </p:cNvPr>
          <p:cNvSpPr txBox="1"/>
          <p:nvPr/>
        </p:nvSpPr>
        <p:spPr>
          <a:xfrm>
            <a:off x="1199407" y="1852551"/>
            <a:ext cx="3633849" cy="369332"/>
          </a:xfrm>
          <a:prstGeom prst="rect">
            <a:avLst/>
          </a:prstGeom>
          <a:noFill/>
        </p:spPr>
        <p:txBody>
          <a:bodyPr wrap="square" rtlCol="0">
            <a:spAutoFit/>
          </a:bodyPr>
          <a:lstStyle/>
          <a:p>
            <a:r>
              <a:rPr lang="zh-CN" altLang="en-US"/>
              <a:t>问题</a:t>
            </a:r>
            <a:r>
              <a:rPr lang="en-US" altLang="zh-CN"/>
              <a:t>1</a:t>
            </a:r>
            <a:r>
              <a:rPr lang="zh-CN" altLang="en-US"/>
              <a:t>转化为问题</a:t>
            </a:r>
            <a:r>
              <a:rPr lang="en-US" altLang="zh-CN"/>
              <a:t>2</a:t>
            </a:r>
            <a:r>
              <a:rPr lang="zh-CN" altLang="en-US"/>
              <a:t>（</a:t>
            </a:r>
            <a:r>
              <a:rPr lang="en-US" altLang="zh-CN"/>
              <a:t>LP</a:t>
            </a:r>
            <a:r>
              <a:rPr lang="zh-CN" altLang="en-US"/>
              <a:t>问题）：</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40E086D4-5970-277F-9EBE-B6829714A8CD}"/>
                  </a:ext>
                </a:extLst>
              </p:cNvPr>
              <p:cNvSpPr txBox="1"/>
              <p:nvPr/>
            </p:nvSpPr>
            <p:spPr>
              <a:xfrm>
                <a:off x="-887680" y="3390405"/>
                <a:ext cx="6204856" cy="92602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𝑞</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a:latin typeface="Cambria Math" panose="02040503050406030204" pitchFamily="18" charset="0"/>
                                </a:rPr>
                                <m:t>𝜋</m:t>
                              </m:r>
                              <m:r>
                                <a:rPr lang="en-US" altLang="zh-CN" i="1">
                                  <a:latin typeface="Cambria Math" panose="02040503050406030204" pitchFamily="18" charset="0"/>
                                </a:rPr>
                                <m:t>,</m:t>
                              </m:r>
                              <m:r>
                                <a:rPr lang="en-US" altLang="zh-CN" i="1">
                                  <a:latin typeface="Cambria Math" panose="02040503050406030204" pitchFamily="18" charset="0"/>
                                </a:rPr>
                                <m:t>𝑠</m:t>
                              </m:r>
                            </m:sub>
                            <m:sup>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e>
                              </m:d>
                              <m:r>
                                <a:rPr lang="en-US" altLang="zh-CN" b="0" i="1" smtClean="0">
                                  <a:latin typeface="Cambria Math" panose="02040503050406030204" pitchFamily="18" charset="0"/>
                                </a:rPr>
                                <m:t>=1</m:t>
                              </m:r>
                            </m:sup>
                          </m:sSubSup>
                        </m:e>
                      </m:nary>
                      <m:r>
                        <a:rPr lang="en-US" altLang="zh-CN" b="0" i="1" smtClean="0">
                          <a:latin typeface="Cambria Math" panose="02040503050406030204" pitchFamily="18" charset="0"/>
                        </a:rPr>
                        <m:t>≤1</m:t>
                      </m:r>
                    </m:oMath>
                  </m:oMathPara>
                </a14:m>
                <a:endParaRPr lang="zh-CN" altLang="en-US"/>
              </a:p>
            </p:txBody>
          </p:sp>
        </mc:Choice>
        <mc:Fallback xmlns="">
          <p:sp>
            <p:nvSpPr>
              <p:cNvPr id="18" name="文本框 17">
                <a:extLst>
                  <a:ext uri="{FF2B5EF4-FFF2-40B4-BE49-F238E27FC236}">
                    <a16:creationId xmlns:a16="http://schemas.microsoft.com/office/drawing/2014/main" id="{40E086D4-5970-277F-9EBE-B6829714A8CD}"/>
                  </a:ext>
                </a:extLst>
              </p:cNvPr>
              <p:cNvSpPr txBox="1">
                <a:spLocks noRot="1" noChangeAspect="1" noMove="1" noResize="1" noEditPoints="1" noAdjustHandles="1" noChangeArrowheads="1" noChangeShapeType="1" noTextEdit="1"/>
              </p:cNvSpPr>
              <p:nvPr/>
            </p:nvSpPr>
            <p:spPr>
              <a:xfrm>
                <a:off x="-887680" y="3390405"/>
                <a:ext cx="6204856" cy="92602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5FF87222-B944-4EC0-695D-13FCA7AB01E8}"/>
                  </a:ext>
                </a:extLst>
              </p:cNvPr>
              <p:cNvSpPr txBox="1"/>
              <p:nvPr/>
            </p:nvSpPr>
            <p:spPr>
              <a:xfrm>
                <a:off x="440872" y="4316428"/>
                <a:ext cx="6204856" cy="7737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zh-CN" altLang="en-US" i="1" smtClean="0">
                              <a:latin typeface="Cambria Math" panose="02040503050406030204" pitchFamily="18" charset="0"/>
                            </a:rPr>
                          </m:ctrlPr>
                        </m:naryPr>
                        <m:sub>
                          <m:r>
                            <m:rPr>
                              <m:brk m:alnAt="7"/>
                            </m:rPr>
                            <a:rPr lang="en-US" altLang="zh-CN" b="0" i="1" smtClean="0">
                              <a:latin typeface="Cambria Math" panose="02040503050406030204" pitchFamily="18" charset="0"/>
                            </a:rPr>
                            <m:t>𝑎</m:t>
                          </m:r>
                        </m:sub>
                        <m:sup/>
                        <m:e>
                          <m:nary>
                            <m:naryPr>
                              <m:chr m:val="∑"/>
                              <m:supHide m:val="on"/>
                              <m:ctrlPr>
                                <a:rPr lang="en-US" altLang="zh-CN"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m:rPr>
                                      <m:brk m:alnAt="7"/>
                                    </m:rP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sub>
                            <m:sup/>
                            <m:e>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a:latin typeface="Cambria Math" panose="02040503050406030204" pitchFamily="18" charset="0"/>
                                    </a:rPr>
                                    <m:t>𝜋</m:t>
                                  </m:r>
                                  <m:r>
                                    <a:rPr lang="en-US" altLang="zh-CN" i="1">
                                      <a:latin typeface="Cambria Math" panose="02040503050406030204" pitchFamily="18" charset="0"/>
                                    </a:rPr>
                                    <m:t>,</m:t>
                                  </m:r>
                                  <m:r>
                                    <a:rPr lang="en-US" altLang="zh-CN" i="1">
                                      <a:latin typeface="Cambria Math" panose="02040503050406030204" pitchFamily="18" charset="0"/>
                                    </a:rPr>
                                    <m:t>𝑠</m:t>
                                  </m:r>
                                </m:sub>
                                <m:sup>
                                  <m:r>
                                    <a:rPr lang="en-US" altLang="zh-CN" i="1">
                                      <a:latin typeface="Cambria Math" panose="02040503050406030204" pitchFamily="18" charset="0"/>
                                    </a:rPr>
                                    <m:t>𝑎</m:t>
                                  </m:r>
                                </m:sup>
                              </m:sSubSup>
                            </m:e>
                          </m:nary>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e>
                            <m:e>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r>
                            <a:rPr lang="en-US" altLang="zh-CN" b="0" i="1" smtClean="0">
                              <a:latin typeface="Cambria Math" panose="02040503050406030204" pitchFamily="18" charset="0"/>
                            </a:rPr>
                            <m:t> </m:t>
                          </m:r>
                        </m:e>
                      </m:nary>
                      <m:r>
                        <a:rPr lang="en-US" altLang="zh-CN" b="0" i="1" smtClean="0">
                          <a:latin typeface="Cambria Math" panose="02040503050406030204" pitchFamily="18" charset="0"/>
                        </a:rPr>
                        <m:t>=</m:t>
                      </m:r>
                      <m:nary>
                        <m:naryPr>
                          <m:chr m:val="∑"/>
                          <m:supHide m:val="on"/>
                          <m:ctrlPr>
                            <a:rPr lang="zh-CN" altLang="en-US" i="1">
                              <a:latin typeface="Cambria Math" panose="02040503050406030204" pitchFamily="18" charset="0"/>
                            </a:rPr>
                          </m:ctrlPr>
                        </m:naryPr>
                        <m:sub>
                          <m:r>
                            <m:rPr>
                              <m:brk m:alnAt="7"/>
                            </m:rPr>
                            <a:rPr lang="en-US" altLang="zh-CN" i="1">
                              <a:latin typeface="Cambria Math" panose="02040503050406030204" pitchFamily="18" charset="0"/>
                            </a:rPr>
                            <m:t>𝑎</m:t>
                          </m:r>
                        </m:sub>
                        <m:sup/>
                        <m:e>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𝑠</m:t>
                                  </m:r>
                                </m:e>
                                <m:sup>
                                  <m:r>
                                    <a:rPr lang="en-US" altLang="zh-CN" i="1">
                                      <a:latin typeface="Cambria Math" panose="02040503050406030204" pitchFamily="18" charset="0"/>
                                    </a:rPr>
                                    <m:t>′</m:t>
                                  </m:r>
                                </m:sup>
                              </m:sSup>
                            </m:sub>
                            <m:sup/>
                            <m:e>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a:latin typeface="Cambria Math" panose="02040503050406030204" pitchFamily="18" charset="0"/>
                                    </a:rPr>
                                    <m:t>𝜋</m:t>
                                  </m:r>
                                  <m:r>
                                    <a:rPr lang="en-US" altLang="zh-CN" i="1">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sub>
                                <m:sup>
                                  <m:r>
                                    <a:rPr lang="en-US" altLang="zh-CN" i="1">
                                      <a:latin typeface="Cambria Math" panose="02040503050406030204" pitchFamily="18" charset="0"/>
                                    </a:rPr>
                                    <m:t>𝑎</m:t>
                                  </m:r>
                                </m:sup>
                              </m:sSubSup>
                            </m:e>
                          </m:nary>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𝑠</m:t>
                              </m:r>
                            </m:e>
                            <m:e>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i="1">
                                  <a:latin typeface="Cambria Math" panose="02040503050406030204" pitchFamily="18" charset="0"/>
                                </a:rPr>
                                <m:t>𝑎</m:t>
                              </m:r>
                            </m:e>
                          </m:d>
                          <m:r>
                            <a:rPr lang="en-US" altLang="zh-CN" i="1">
                              <a:latin typeface="Cambria Math" panose="02040503050406030204" pitchFamily="18" charset="0"/>
                            </a:rPr>
                            <m:t> </m:t>
                          </m:r>
                        </m:e>
                      </m:nary>
                    </m:oMath>
                  </m:oMathPara>
                </a14:m>
                <a:endParaRPr lang="zh-CN" altLang="en-US"/>
              </a:p>
            </p:txBody>
          </p:sp>
        </mc:Choice>
        <mc:Fallback xmlns="">
          <p:sp>
            <p:nvSpPr>
              <p:cNvPr id="19" name="文本框 18">
                <a:extLst>
                  <a:ext uri="{FF2B5EF4-FFF2-40B4-BE49-F238E27FC236}">
                    <a16:creationId xmlns:a16="http://schemas.microsoft.com/office/drawing/2014/main" id="{5FF87222-B944-4EC0-695D-13FCA7AB01E8}"/>
                  </a:ext>
                </a:extLst>
              </p:cNvPr>
              <p:cNvSpPr txBox="1">
                <a:spLocks noRot="1" noChangeAspect="1" noMove="1" noResize="1" noEditPoints="1" noAdjustHandles="1" noChangeArrowheads="1" noChangeShapeType="1" noTextEdit="1"/>
              </p:cNvSpPr>
              <p:nvPr/>
            </p:nvSpPr>
            <p:spPr>
              <a:xfrm>
                <a:off x="440872" y="4316428"/>
                <a:ext cx="6204856" cy="773738"/>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51678CE2-FD2B-389A-6085-7EB8D6107168}"/>
                  </a:ext>
                </a:extLst>
              </p:cNvPr>
              <p:cNvSpPr txBox="1"/>
              <p:nvPr/>
            </p:nvSpPr>
            <p:spPr>
              <a:xfrm>
                <a:off x="522513" y="5215669"/>
                <a:ext cx="4310743" cy="7857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zh-CN" altLang="en-US" i="1" smtClean="0">
                              <a:latin typeface="Cambria Math" panose="02040503050406030204" pitchFamily="18" charset="0"/>
                            </a:rPr>
                          </m:ctrlPr>
                        </m:naryPr>
                        <m:sub>
                          <m:r>
                            <m:rPr>
                              <m:brk m:alnAt="7"/>
                            </m:rP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sub>
                        <m:sup/>
                        <m:e>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a:latin typeface="Cambria Math" panose="02040503050406030204" pitchFamily="18" charset="0"/>
                                </a:rPr>
                                <m:t>𝜋</m:t>
                              </m:r>
                              <m:r>
                                <a:rPr lang="en-US" altLang="zh-CN" i="1">
                                  <a:latin typeface="Cambria Math" panose="02040503050406030204" pitchFamily="18" charset="0"/>
                                </a:rPr>
                                <m:t>,</m:t>
                              </m:r>
                              <m:r>
                                <a:rPr lang="en-US" altLang="zh-CN" i="1">
                                  <a:latin typeface="Cambria Math" panose="02040503050406030204" pitchFamily="18" charset="0"/>
                                </a:rPr>
                                <m:t>𝑠</m:t>
                              </m:r>
                            </m:sub>
                            <m:sup>
                              <m:r>
                                <a:rPr lang="en-US" altLang="zh-CN" i="1">
                                  <a:latin typeface="Cambria Math" panose="02040503050406030204" pitchFamily="18" charset="0"/>
                                </a:rPr>
                                <m:t>𝑎</m:t>
                              </m:r>
                            </m:sup>
                          </m:sSubSup>
                        </m:e>
                      </m:nary>
                      <m:r>
                        <a:rPr lang="en-US" altLang="zh-CN" b="0" i="1" smtClean="0">
                          <a:latin typeface="Cambria Math" panose="02040503050406030204" pitchFamily="18" charset="0"/>
                        </a:rPr>
                        <m:t>=1,</m:t>
                      </m:r>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a:latin typeface="Cambria Math" panose="02040503050406030204" pitchFamily="18" charset="0"/>
                            </a:rPr>
                            <m:t>𝜋</m:t>
                          </m:r>
                          <m:r>
                            <a:rPr lang="en-US" altLang="zh-CN" i="1">
                              <a:latin typeface="Cambria Math" panose="02040503050406030204" pitchFamily="18" charset="0"/>
                            </a:rPr>
                            <m:t>,</m:t>
                          </m:r>
                          <m:r>
                            <a:rPr lang="en-US" altLang="zh-CN" i="1">
                              <a:latin typeface="Cambria Math" panose="02040503050406030204" pitchFamily="18" charset="0"/>
                            </a:rPr>
                            <m:t>𝑠</m:t>
                          </m:r>
                        </m:sub>
                        <m:sup>
                          <m:r>
                            <a:rPr lang="en-US" altLang="zh-CN" i="1">
                              <a:latin typeface="Cambria Math" panose="02040503050406030204" pitchFamily="18" charset="0"/>
                            </a:rPr>
                            <m:t>𝑎</m:t>
                          </m:r>
                        </m:sup>
                      </m:sSubSup>
                      <m:r>
                        <a:rPr lang="en-US" altLang="zh-CN" b="0" i="1" smtClean="0">
                          <a:latin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𝑠</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m:t>
                      </m:r>
                    </m:oMath>
                  </m:oMathPara>
                </a14:m>
                <a:endParaRPr lang="zh-CN" altLang="en-US"/>
              </a:p>
            </p:txBody>
          </p:sp>
        </mc:Choice>
        <mc:Fallback xmlns="">
          <p:sp>
            <p:nvSpPr>
              <p:cNvPr id="20" name="文本框 19">
                <a:extLst>
                  <a:ext uri="{FF2B5EF4-FFF2-40B4-BE49-F238E27FC236}">
                    <a16:creationId xmlns:a16="http://schemas.microsoft.com/office/drawing/2014/main" id="{51678CE2-FD2B-389A-6085-7EB8D6107168}"/>
                  </a:ext>
                </a:extLst>
              </p:cNvPr>
              <p:cNvSpPr txBox="1">
                <a:spLocks noRot="1" noChangeAspect="1" noMove="1" noResize="1" noEditPoints="1" noAdjustHandles="1" noChangeArrowheads="1" noChangeShapeType="1" noTextEdit="1"/>
              </p:cNvSpPr>
              <p:nvPr/>
            </p:nvSpPr>
            <p:spPr>
              <a:xfrm>
                <a:off x="522513" y="5215669"/>
                <a:ext cx="4310743" cy="785728"/>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64599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7389B2D-6E94-B58E-6FD1-C6A157649DE9}"/>
              </a:ext>
            </a:extLst>
          </p:cNvPr>
          <p:cNvSpPr txBox="1"/>
          <p:nvPr/>
        </p:nvSpPr>
        <p:spPr>
          <a:xfrm>
            <a:off x="431800" y="475734"/>
            <a:ext cx="6096000" cy="369332"/>
          </a:xfrm>
          <a:prstGeom prst="rect">
            <a:avLst/>
          </a:prstGeom>
          <a:noFill/>
        </p:spPr>
        <p:txBody>
          <a:bodyPr wrap="square">
            <a:spAutoFit/>
          </a:bodyPr>
          <a:lstStyle/>
          <a:p>
            <a:r>
              <a:rPr lang="en-US" altLang="zh-CN"/>
              <a:t>FLUID WHITTLE INDEX POLICY</a:t>
            </a:r>
            <a:endParaRPr lang="zh-CN" altLang="en-US"/>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16666843-6A81-88C9-8478-E683E5AE5FAD}"/>
                  </a:ext>
                </a:extLst>
              </p:cNvPr>
              <p:cNvSpPr txBox="1"/>
              <p:nvPr/>
            </p:nvSpPr>
            <p:spPr>
              <a:xfrm>
                <a:off x="733467" y="1175657"/>
                <a:ext cx="4349172" cy="646331"/>
              </a:xfrm>
              <a:prstGeom prst="rect">
                <a:avLst/>
              </a:prstGeom>
              <a:noFill/>
            </p:spPr>
            <p:txBody>
              <a:bodyPr wrap="square" rtlCol="0">
                <a:spAutoFit/>
              </a:bodyPr>
              <a:lstStyle/>
              <a:p>
                <a:r>
                  <a:rPr lang="zh-CN" altLang="en-US"/>
                  <a:t>问题</a:t>
                </a:r>
                <a:r>
                  <a:rPr lang="en-US" altLang="zh-CN"/>
                  <a:t>1</a:t>
                </a:r>
                <a:r>
                  <a:rPr lang="zh-CN" altLang="en-US"/>
                  <a:t>中的</a:t>
                </a:r>
                <a14:m>
                  <m:oMath xmlns:m="http://schemas.openxmlformats.org/officeDocument/2006/math">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e>
                    </m:d>
                  </m:oMath>
                </a14:m>
                <a:r>
                  <a:rPr lang="zh-CN" altLang="en-US"/>
                  <a:t>可以转化为：</a:t>
                </a:r>
                <a:endParaRPr lang="en-US" altLang="zh-CN"/>
              </a:p>
              <a:p>
                <a:endParaRPr lang="zh-CN" altLang="en-US"/>
              </a:p>
            </p:txBody>
          </p:sp>
        </mc:Choice>
        <mc:Fallback xmlns="">
          <p:sp>
            <p:nvSpPr>
              <p:cNvPr id="7" name="文本框 6">
                <a:extLst>
                  <a:ext uri="{FF2B5EF4-FFF2-40B4-BE49-F238E27FC236}">
                    <a16:creationId xmlns:a16="http://schemas.microsoft.com/office/drawing/2014/main" id="{16666843-6A81-88C9-8478-E683E5AE5FAD}"/>
                  </a:ext>
                </a:extLst>
              </p:cNvPr>
              <p:cNvSpPr txBox="1">
                <a:spLocks noRot="1" noChangeAspect="1" noMove="1" noResize="1" noEditPoints="1" noAdjustHandles="1" noChangeArrowheads="1" noChangeShapeType="1" noTextEdit="1"/>
              </p:cNvSpPr>
              <p:nvPr/>
            </p:nvSpPr>
            <p:spPr>
              <a:xfrm>
                <a:off x="733467" y="1175657"/>
                <a:ext cx="4349172" cy="646331"/>
              </a:xfrm>
              <a:prstGeom prst="rect">
                <a:avLst/>
              </a:prstGeom>
              <a:blipFill>
                <a:blip r:embed="rId2"/>
                <a:stretch>
                  <a:fillRect l="-1120" t="-56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451AA20-8EE1-2E98-34A7-3EFE1039741F}"/>
                  </a:ext>
                </a:extLst>
              </p:cNvPr>
              <p:cNvSpPr txBox="1"/>
              <p:nvPr/>
            </p:nvSpPr>
            <p:spPr>
              <a:xfrm>
                <a:off x="786740" y="1651531"/>
                <a:ext cx="11026733" cy="746999"/>
              </a:xfrm>
              <a:prstGeom prst="rect">
                <a:avLst/>
              </a:prstGeom>
              <a:noFill/>
            </p:spPr>
            <p:txBody>
              <a:bodyPr wrap="square">
                <a:spAutoFit/>
              </a:bodyPr>
              <a:lstStyle/>
              <a:p>
                <a14:m>
                  <m:oMath xmlns:m="http://schemas.openxmlformats.org/officeDocument/2006/math">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e>
                    </m:d>
                    <m:r>
                      <a:rPr lang="en-US" altLang="zh-CN" b="0" i="1" smtClean="0">
                        <a:latin typeface="Cambria Math" panose="02040503050406030204" pitchFamily="18" charset="0"/>
                      </a:rPr>
                      <m:t>=</m:t>
                    </m:r>
                  </m:oMath>
                </a14:m>
                <a:r>
                  <a:rPr lang="en-US" altLang="zh-CN"/>
                  <a:t> </a:t>
                </a:r>
                <a14:m>
                  <m:oMath xmlns:m="http://schemas.openxmlformats.org/officeDocument/2006/math">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𝑞</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b="0" i="1" smtClean="0">
                            <a:latin typeface="Cambria Math" panose="02040503050406030204" pitchFamily="18" charset="0"/>
                          </a:rPr>
                          <m:t>(</m:t>
                        </m:r>
                        <m:r>
                          <a:rPr lang="zh-CN" altLang="en-US" b="0" i="1" smtClean="0">
                            <a:latin typeface="Cambria Math" panose="02040503050406030204" pitchFamily="18" charset="0"/>
                          </a:rPr>
                          <m:t>𝜅</m:t>
                        </m:r>
                        <m:r>
                          <a:rPr lang="en-US" altLang="zh-CN" b="0" i="1" smtClean="0">
                            <a:latin typeface="Cambria Math" panose="02040503050406030204" pitchFamily="18" charset="0"/>
                          </a:rPr>
                          <m:t>∗</m:t>
                        </m:r>
                        <m:r>
                          <a:rPr lang="en-US" altLang="zh-CN" b="0" i="1" smtClean="0">
                            <a:latin typeface="Cambria Math" panose="02040503050406030204" pitchFamily="18" charset="0"/>
                          </a:rPr>
                          <m:t>𝑐h</m:t>
                        </m:r>
                        <m:r>
                          <a:rPr lang="en-US" altLang="zh-CN" b="0" i="1" smtClean="0">
                            <a:latin typeface="Cambria Math" panose="02040503050406030204" pitchFamily="18" charset="0"/>
                          </a:rPr>
                          <m:t>∗</m:t>
                        </m:r>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𝑙</m:t>
                            </m:r>
                            <m:r>
                              <a:rPr lang="en-US" altLang="zh-CN" i="1">
                                <a:latin typeface="Cambria Math" panose="02040503050406030204" pitchFamily="18" charset="0"/>
                              </a:rPr>
                              <m:t>=0</m:t>
                            </m:r>
                          </m:sub>
                          <m:sup>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sup>
                          <m:e>
                            <m:r>
                              <a:rPr lang="en-US" altLang="zh-CN" b="0" i="1" smtClean="0">
                                <a:latin typeface="Cambria Math" panose="02040503050406030204" pitchFamily="18" charset="0"/>
                              </a:rPr>
                              <m:t>(</m:t>
                            </m:r>
                            <m:r>
                              <a:rPr lang="en-US" altLang="zh-CN" i="1">
                                <a:latin typeface="Cambria Math" panose="02040503050406030204" pitchFamily="18" charset="0"/>
                              </a:rPr>
                              <m:t>𝑞𝑙𝑒</m:t>
                            </m:r>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𝑚𝑎𝑥</m:t>
                                </m:r>
                              </m:sub>
                            </m:sSub>
                            <m:r>
                              <a:rPr lang="en-US" altLang="zh-CN" b="0" i="1" smtClean="0">
                                <a:latin typeface="Cambria Math" panose="02040503050406030204" pitchFamily="18" charset="0"/>
                              </a:rPr>
                              <m:t>−</m:t>
                            </m:r>
                            <m:r>
                              <a:rPr lang="en-US" altLang="zh-CN" i="1">
                                <a:latin typeface="Cambria Math" panose="02040503050406030204" pitchFamily="18" charset="0"/>
                              </a:rPr>
                              <m:t>𝐻</m:t>
                            </m:r>
                            <m:d>
                              <m:dPr>
                                <m:ctrlPr>
                                  <a:rPr lang="en-US" altLang="zh-CN" i="1">
                                    <a:latin typeface="Cambria Math" panose="02040503050406030204" pitchFamily="18" charset="0"/>
                                  </a:rPr>
                                </m:ctrlPr>
                              </m:dPr>
                              <m:e>
                                <m:r>
                                  <a:rPr lang="en-US" altLang="zh-CN" i="1">
                                    <a:latin typeface="Cambria Math" panose="02040503050406030204" pitchFamily="18" charset="0"/>
                                  </a:rPr>
                                  <m:t>𝑙</m:t>
                                </m:r>
                              </m:e>
                            </m:d>
                            <m:r>
                              <a:rPr lang="en-US" altLang="zh-CN" b="0" i="1" smtClean="0">
                                <a:latin typeface="Cambria Math" panose="02040503050406030204" pitchFamily="18" charset="0"/>
                              </a:rPr>
                              <m:t>)</m:t>
                            </m:r>
                          </m:e>
                        </m:nary>
                      </m:e>
                    </m:nary>
                    <m:r>
                      <a:rPr lang="en-US" altLang="zh-CN" b="0" i="1" smtClean="0">
                        <a:latin typeface="Cambria Math" panose="02040503050406030204" pitchFamily="18" charset="0"/>
                      </a:rPr>
                      <m:t>𝑑𝑙</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zh-CN" altLang="en-US" i="1">
                            <a:latin typeface="Cambria Math" panose="02040503050406030204" pitchFamily="18" charset="0"/>
                          </a:rPr>
                          <m:t>𝜅</m:t>
                        </m:r>
                      </m:e>
                    </m:d>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cf</m:t>
                    </m:r>
                    <m:r>
                      <a:rPr lang="en-US" altLang="zh-CN" b="0" i="0" smtClean="0">
                        <a:latin typeface="Cambria Math" panose="02040503050406030204" pitchFamily="18" charset="0"/>
                      </a:rPr>
                      <m:t>∗</m:t>
                    </m:r>
                    <m:r>
                      <a:rPr lang="en-US" altLang="zh-CN" i="1">
                        <a:latin typeface="Cambria Math" panose="02040503050406030204" pitchFamily="18" charset="0"/>
                      </a:rPr>
                      <m:t>(1−</m:t>
                    </m:r>
                    <m:f>
                      <m:fPr>
                        <m:ctrlPr>
                          <a:rPr lang="en-US" altLang="zh-CN" i="1">
                            <a:latin typeface="Cambria Math" panose="02040503050406030204" pitchFamily="18" charset="0"/>
                          </a:rPr>
                        </m:ctrlPr>
                      </m:fPr>
                      <m:num>
                        <m:d>
                          <m:dPr>
                            <m:ctrlPr>
                              <a:rPr lang="en-US" altLang="zh-CN" i="1">
                                <a:latin typeface="Cambria Math" panose="02040503050406030204" pitchFamily="18" charset="0"/>
                              </a:rPr>
                            </m:ctrlPr>
                          </m:dPr>
                          <m:e>
                            <m:nary>
                              <m:naryPr>
                                <m:chr m:val="∑"/>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23"/>
                                      </m:rPr>
                                      <a:rPr lang="en-US" altLang="zh-CN" i="1">
                                        <a:latin typeface="Cambria Math" panose="02040503050406030204" pitchFamily="18" charset="0"/>
                                      </a:rPr>
                                      <m:t>𝑞</m:t>
                                    </m:r>
                                  </m:e>
                                  <m:sup>
                                    <m:r>
                                      <a:rPr lang="en-US" altLang="zh-CN" i="1">
                                        <a:latin typeface="Cambria Math" panose="02040503050406030204" pitchFamily="18" charset="0"/>
                                      </a:rPr>
                                      <m:t>′</m:t>
                                    </m:r>
                                  </m:sup>
                                </m:sSup>
                                <m:r>
                                  <m:rPr>
                                    <m:brk m:alnAt="23"/>
                                  </m:rP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𝑞</m:t>
                                </m:r>
                                <m:r>
                                  <a:rPr lang="en-US" altLang="zh-CN" i="1">
                                    <a:latin typeface="Cambria Math" panose="02040503050406030204" pitchFamily="18" charset="0"/>
                                  </a:rPr>
                                  <m:t>−1</m:t>
                                </m:r>
                              </m:sup>
                              <m:e>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e>
                            </m:nary>
                          </m:e>
                        </m:d>
                        <m:r>
                          <a:rPr lang="en-US" altLang="zh-CN" i="1">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num>
                      <m:den>
                        <m:nary>
                          <m:naryPr>
                            <m:chr m:val="∑"/>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23"/>
                                  </m:rPr>
                                  <a:rPr lang="en-US" altLang="zh-CN" i="1">
                                    <a:latin typeface="Cambria Math" panose="02040503050406030204" pitchFamily="18" charset="0"/>
                                  </a:rPr>
                                  <m:t>𝑞</m:t>
                                </m:r>
                              </m:e>
                              <m:sup>
                                <m:r>
                                  <a:rPr lang="en-US" altLang="zh-CN" i="1">
                                    <a:latin typeface="Cambria Math" panose="02040503050406030204" pitchFamily="18" charset="0"/>
                                  </a:rPr>
                                  <m:t>′</m:t>
                                </m:r>
                              </m:sup>
                            </m:sSup>
                            <m:r>
                              <m:rPr>
                                <m:brk m:alnAt="23"/>
                              </m:rP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i="1">
                                <a:latin typeface="Cambria Math" panose="02040503050406030204" pitchFamily="18" charset="0"/>
                              </a:rPr>
                              <m:t>𝑞𝑙𝑒𝑛</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nary>
                        <m:r>
                          <a:rPr lang="en-US" altLang="zh-CN" i="1">
                            <a:latin typeface="Cambria Math" panose="02040503050406030204" pitchFamily="18" charset="0"/>
                          </a:rPr>
                          <m:t>)</m:t>
                        </m:r>
                      </m:den>
                    </m:f>
                    <m:r>
                      <a:rPr lang="en-US" altLang="zh-CN" b="0" i="1" smtClean="0">
                        <a:latin typeface="Cambria Math" panose="02040503050406030204" pitchFamily="18" charset="0"/>
                      </a:rPr>
                      <m:t>))</m:t>
                    </m:r>
                  </m:oMath>
                </a14:m>
                <a:endParaRPr lang="zh-CN" altLang="en-US"/>
              </a:p>
            </p:txBody>
          </p:sp>
        </mc:Choice>
        <mc:Fallback xmlns="">
          <p:sp>
            <p:nvSpPr>
              <p:cNvPr id="9" name="文本框 8">
                <a:extLst>
                  <a:ext uri="{FF2B5EF4-FFF2-40B4-BE49-F238E27FC236}">
                    <a16:creationId xmlns:a16="http://schemas.microsoft.com/office/drawing/2014/main" id="{5451AA20-8EE1-2E98-34A7-3EFE1039741F}"/>
                  </a:ext>
                </a:extLst>
              </p:cNvPr>
              <p:cNvSpPr txBox="1">
                <a:spLocks noRot="1" noChangeAspect="1" noMove="1" noResize="1" noEditPoints="1" noAdjustHandles="1" noChangeArrowheads="1" noChangeShapeType="1" noTextEdit="1"/>
              </p:cNvSpPr>
              <p:nvPr/>
            </p:nvSpPr>
            <p:spPr>
              <a:xfrm>
                <a:off x="786740" y="1651531"/>
                <a:ext cx="11026733" cy="74699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91920813-15E6-27C1-583E-D27CA7CE9FFE}"/>
                  </a:ext>
                </a:extLst>
              </p:cNvPr>
              <p:cNvSpPr txBox="1"/>
              <p:nvPr/>
            </p:nvSpPr>
            <p:spPr>
              <a:xfrm>
                <a:off x="431800" y="2457996"/>
                <a:ext cx="11026733" cy="746999"/>
              </a:xfrm>
              <a:prstGeom prst="rect">
                <a:avLst/>
              </a:prstGeom>
              <a:noFill/>
            </p:spPr>
            <p:txBody>
              <a:bodyPr wrap="square" rtlCol="0">
                <a:spAutoFit/>
              </a:bodyPr>
              <a:lstStyle/>
              <a:p>
                <a:r>
                  <a:rPr lang="zh-CN" altLang="en-US"/>
                  <a:t>令</a:t>
                </a:r>
                <a14:m>
                  <m:oMath xmlns:m="http://schemas.openxmlformats.org/officeDocument/2006/math">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e>
                    </m:d>
                    <m:r>
                      <a:rPr lang="en-US" altLang="zh-CN" b="0" i="1" smtClean="0">
                        <a:latin typeface="Cambria Math" panose="02040503050406030204" pitchFamily="18" charset="0"/>
                      </a:rPr>
                      <m:t>=</m:t>
                    </m:r>
                    <m:r>
                      <a:rPr lang="zh-CN" altLang="en-US" i="1">
                        <a:latin typeface="Cambria Math" panose="02040503050406030204" pitchFamily="18" charset="0"/>
                      </a:rPr>
                      <m:t>𝜅</m:t>
                    </m:r>
                    <m:r>
                      <m:rPr>
                        <m:nor/>
                      </m:rPr>
                      <a:rPr lang="en-US" altLang="zh-CN"/>
                      <m:t>∗</m:t>
                    </m:r>
                    <m:r>
                      <m:rPr>
                        <m:nor/>
                      </m:rPr>
                      <a:rPr lang="en-US" altLang="zh-CN" b="0" i="0" smtClean="0"/>
                      <m:t>ch</m:t>
                    </m:r>
                    <m:r>
                      <a:rPr lang="en-US" altLang="zh-CN" b="0" i="1" smtClean="0">
                        <a:latin typeface="Cambria Math" panose="02040503050406030204" pitchFamily="18" charset="0"/>
                      </a:rPr>
                      <m:t>∗</m:t>
                    </m:r>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𝑙</m:t>
                        </m:r>
                        <m:r>
                          <a:rPr lang="en-US" altLang="zh-CN" i="1">
                            <a:latin typeface="Cambria Math" panose="02040503050406030204" pitchFamily="18" charset="0"/>
                          </a:rPr>
                          <m:t>=0</m:t>
                        </m:r>
                      </m:sub>
                      <m:sup>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sup>
                      <m:e>
                        <m:d>
                          <m:dPr>
                            <m:ctrlPr>
                              <a:rPr lang="en-US" altLang="zh-CN" i="1">
                                <a:latin typeface="Cambria Math" panose="02040503050406030204" pitchFamily="18" charset="0"/>
                              </a:rPr>
                            </m:ctrlPr>
                          </m:dPr>
                          <m:e>
                            <m:r>
                              <a:rPr lang="en-US" altLang="zh-CN" i="1">
                                <a:latin typeface="Cambria Math" panose="02040503050406030204" pitchFamily="18" charset="0"/>
                              </a:rPr>
                              <m:t>𝑞𝑙𝑒</m:t>
                            </m:r>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𝑚𝑎𝑥</m:t>
                                </m:r>
                              </m:sub>
                            </m:sSub>
                            <m:r>
                              <a:rPr lang="en-US" altLang="zh-CN" i="1">
                                <a:latin typeface="Cambria Math" panose="02040503050406030204" pitchFamily="18" charset="0"/>
                              </a:rPr>
                              <m:t>−</m:t>
                            </m:r>
                            <m:r>
                              <a:rPr lang="en-US" altLang="zh-CN" i="1">
                                <a:latin typeface="Cambria Math" panose="02040503050406030204" pitchFamily="18" charset="0"/>
                              </a:rPr>
                              <m:t>𝐻</m:t>
                            </m:r>
                            <m:d>
                              <m:dPr>
                                <m:ctrlPr>
                                  <a:rPr lang="en-US" altLang="zh-CN" i="1">
                                    <a:latin typeface="Cambria Math" panose="02040503050406030204" pitchFamily="18" charset="0"/>
                                  </a:rPr>
                                </m:ctrlPr>
                              </m:dPr>
                              <m:e>
                                <m:r>
                                  <a:rPr lang="en-US" altLang="zh-CN" i="1">
                                    <a:latin typeface="Cambria Math" panose="02040503050406030204" pitchFamily="18" charset="0"/>
                                  </a:rPr>
                                  <m:t>𝑙</m:t>
                                </m:r>
                              </m:e>
                            </m:d>
                          </m:e>
                        </m:d>
                      </m:e>
                    </m:nary>
                    <m:r>
                      <a:rPr lang="en-US" altLang="zh-CN" i="1">
                        <a:latin typeface="Cambria Math" panose="02040503050406030204" pitchFamily="18" charset="0"/>
                      </a:rPr>
                      <m:t>𝑑𝑙</m:t>
                    </m:r>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zh-CN" altLang="en-US" i="1">
                            <a:latin typeface="Cambria Math" panose="02040503050406030204" pitchFamily="18" charset="0"/>
                          </a:rPr>
                          <m:t>𝜅</m:t>
                        </m:r>
                      </m:e>
                    </m:d>
                    <m:r>
                      <a:rPr lang="en-US" altLang="zh-CN">
                        <a:latin typeface="Cambria Math" panose="02040503050406030204" pitchFamily="18" charset="0"/>
                      </a:rPr>
                      <m:t>∗</m:t>
                    </m:r>
                    <m:r>
                      <m:rPr>
                        <m:sty m:val="p"/>
                      </m:rPr>
                      <a:rPr lang="en-US" altLang="zh-CN" b="0" i="0" smtClean="0">
                        <a:latin typeface="Cambria Math" panose="02040503050406030204" pitchFamily="18" charset="0"/>
                      </a:rPr>
                      <m:t>cf</m:t>
                    </m:r>
                    <m:r>
                      <a:rPr lang="en-US" altLang="zh-CN" b="0" i="0" smtClean="0">
                        <a:latin typeface="Cambria Math" panose="02040503050406030204" pitchFamily="18" charset="0"/>
                      </a:rPr>
                      <m:t>∗</m:t>
                    </m:r>
                    <m:r>
                      <a:rPr lang="en-US" altLang="zh-CN" i="1">
                        <a:latin typeface="Cambria Math" panose="02040503050406030204" pitchFamily="18" charset="0"/>
                      </a:rPr>
                      <m:t>(1−</m:t>
                    </m:r>
                    <m:f>
                      <m:fPr>
                        <m:ctrlPr>
                          <a:rPr lang="en-US" altLang="zh-CN" i="1">
                            <a:latin typeface="Cambria Math" panose="02040503050406030204" pitchFamily="18" charset="0"/>
                          </a:rPr>
                        </m:ctrlPr>
                      </m:fPr>
                      <m:num>
                        <m:d>
                          <m:dPr>
                            <m:ctrlPr>
                              <a:rPr lang="en-US" altLang="zh-CN" i="1">
                                <a:latin typeface="Cambria Math" panose="02040503050406030204" pitchFamily="18" charset="0"/>
                              </a:rPr>
                            </m:ctrlPr>
                          </m:dPr>
                          <m:e>
                            <m:nary>
                              <m:naryPr>
                                <m:chr m:val="∑"/>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23"/>
                                      </m:rPr>
                                      <a:rPr lang="en-US" altLang="zh-CN" i="1">
                                        <a:latin typeface="Cambria Math" panose="02040503050406030204" pitchFamily="18" charset="0"/>
                                      </a:rPr>
                                      <m:t>𝑞</m:t>
                                    </m:r>
                                  </m:e>
                                  <m:sup>
                                    <m:r>
                                      <a:rPr lang="en-US" altLang="zh-CN" i="1">
                                        <a:latin typeface="Cambria Math" panose="02040503050406030204" pitchFamily="18" charset="0"/>
                                      </a:rPr>
                                      <m:t>′</m:t>
                                    </m:r>
                                  </m:sup>
                                </m:sSup>
                                <m:r>
                                  <m:rPr>
                                    <m:brk m:alnAt="23"/>
                                  </m:rP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𝑞</m:t>
                                </m:r>
                                <m:r>
                                  <a:rPr lang="en-US" altLang="zh-CN" i="1">
                                    <a:latin typeface="Cambria Math" panose="02040503050406030204" pitchFamily="18" charset="0"/>
                                  </a:rPr>
                                  <m:t>−1</m:t>
                                </m:r>
                              </m:sup>
                              <m:e>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e>
                            </m:nary>
                          </m:e>
                        </m:d>
                        <m:r>
                          <a:rPr lang="en-US" altLang="zh-CN" i="1">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num>
                      <m:den>
                        <m:nary>
                          <m:naryPr>
                            <m:chr m:val="∑"/>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23"/>
                                  </m:rPr>
                                  <a:rPr lang="en-US" altLang="zh-CN" i="1">
                                    <a:latin typeface="Cambria Math" panose="02040503050406030204" pitchFamily="18" charset="0"/>
                                  </a:rPr>
                                  <m:t>𝑞</m:t>
                                </m:r>
                              </m:e>
                              <m:sup>
                                <m:r>
                                  <a:rPr lang="en-US" altLang="zh-CN" i="1">
                                    <a:latin typeface="Cambria Math" panose="02040503050406030204" pitchFamily="18" charset="0"/>
                                  </a:rPr>
                                  <m:t>′</m:t>
                                </m:r>
                              </m:sup>
                            </m:sSup>
                            <m:r>
                              <m:rPr>
                                <m:brk m:alnAt="23"/>
                              </m:rP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i="1">
                                <a:latin typeface="Cambria Math" panose="02040503050406030204" pitchFamily="18" charset="0"/>
                              </a:rPr>
                              <m:t>𝑞𝑙𝑒𝑛</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nary>
                        <m:r>
                          <a:rPr lang="en-US" altLang="zh-CN" i="1">
                            <a:latin typeface="Cambria Math" panose="02040503050406030204" pitchFamily="18" charset="0"/>
                          </a:rPr>
                          <m:t>)</m:t>
                        </m:r>
                      </m:den>
                    </m:f>
                    <m:r>
                      <a:rPr lang="en-US" altLang="zh-CN" b="0" i="1" smtClean="0">
                        <a:latin typeface="Cambria Math" panose="02040503050406030204" pitchFamily="18" charset="0"/>
                      </a:rPr>
                      <m:t>)</m:t>
                    </m:r>
                  </m:oMath>
                </a14:m>
                <a:endParaRPr lang="zh-CN" altLang="en-US"/>
              </a:p>
            </p:txBody>
          </p:sp>
        </mc:Choice>
        <mc:Fallback xmlns="">
          <p:sp>
            <p:nvSpPr>
              <p:cNvPr id="10" name="文本框 9">
                <a:extLst>
                  <a:ext uri="{FF2B5EF4-FFF2-40B4-BE49-F238E27FC236}">
                    <a16:creationId xmlns:a16="http://schemas.microsoft.com/office/drawing/2014/main" id="{91920813-15E6-27C1-583E-D27CA7CE9FFE}"/>
                  </a:ext>
                </a:extLst>
              </p:cNvPr>
              <p:cNvSpPr txBox="1">
                <a:spLocks noRot="1" noChangeAspect="1" noMove="1" noResize="1" noEditPoints="1" noAdjustHandles="1" noChangeArrowheads="1" noChangeShapeType="1" noTextEdit="1"/>
              </p:cNvSpPr>
              <p:nvPr/>
            </p:nvSpPr>
            <p:spPr>
              <a:xfrm>
                <a:off x="431800" y="2457996"/>
                <a:ext cx="11026733" cy="746999"/>
              </a:xfrm>
              <a:prstGeom prst="rect">
                <a:avLst/>
              </a:prstGeom>
              <a:blipFill>
                <a:blip r:embed="rId4"/>
                <a:stretch>
                  <a:fillRect l="-49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BDD70CD2-DDA3-F094-A337-118D1BB8D054}"/>
                  </a:ext>
                </a:extLst>
              </p:cNvPr>
              <p:cNvSpPr txBox="1"/>
              <p:nvPr/>
            </p:nvSpPr>
            <p:spPr>
              <a:xfrm>
                <a:off x="-1665514" y="3285153"/>
                <a:ext cx="60979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i="1">
                          <a:latin typeface="Cambria Math" panose="02040503050406030204" pitchFamily="18" charset="0"/>
                        </a:rPr>
                        <m:t>=</m:t>
                      </m:r>
                      <m:r>
                        <a:rPr lang="en-US" altLang="zh-CN" i="1">
                          <a:latin typeface="Cambria Math" panose="02040503050406030204" pitchFamily="18" charset="0"/>
                        </a:rPr>
                        <m:t>𝑆</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oMath>
                  </m:oMathPara>
                </a14:m>
                <a:endParaRPr lang="en-US" altLang="zh-CN"/>
              </a:p>
            </p:txBody>
          </p:sp>
        </mc:Choice>
        <mc:Fallback xmlns="">
          <p:sp>
            <p:nvSpPr>
              <p:cNvPr id="12" name="文本框 11">
                <a:extLst>
                  <a:ext uri="{FF2B5EF4-FFF2-40B4-BE49-F238E27FC236}">
                    <a16:creationId xmlns:a16="http://schemas.microsoft.com/office/drawing/2014/main" id="{BDD70CD2-DDA3-F094-A337-118D1BB8D054}"/>
                  </a:ext>
                </a:extLst>
              </p:cNvPr>
              <p:cNvSpPr txBox="1">
                <a:spLocks noRot="1" noChangeAspect="1" noMove="1" noResize="1" noEditPoints="1" noAdjustHandles="1" noChangeArrowheads="1" noChangeShapeType="1" noTextEdit="1"/>
              </p:cNvSpPr>
              <p:nvPr/>
            </p:nvSpPr>
            <p:spPr>
              <a:xfrm>
                <a:off x="-1665514" y="3285153"/>
                <a:ext cx="6097978" cy="369332"/>
              </a:xfrm>
              <a:prstGeom prst="rect">
                <a:avLst/>
              </a:prstGeom>
              <a:blipFill>
                <a:blip r:embed="rId5"/>
                <a:stretch>
                  <a:fillRect b="-6667"/>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C6F1A6E4-81A0-51FB-5DFF-B347994D7C49}"/>
              </a:ext>
            </a:extLst>
          </p:cNvPr>
          <p:cNvSpPr txBox="1"/>
          <p:nvPr/>
        </p:nvSpPr>
        <p:spPr>
          <a:xfrm>
            <a:off x="786741" y="3906982"/>
            <a:ext cx="4295898" cy="369332"/>
          </a:xfrm>
          <a:prstGeom prst="rect">
            <a:avLst/>
          </a:prstGeom>
          <a:noFill/>
        </p:spPr>
        <p:txBody>
          <a:bodyPr wrap="square" rtlCol="0">
            <a:spAutoFit/>
          </a:bodyPr>
          <a:lstStyle/>
          <a:p>
            <a:r>
              <a:rPr lang="zh-CN" altLang="en-US"/>
              <a:t>问题</a:t>
            </a:r>
            <a:r>
              <a:rPr lang="en-US" altLang="zh-CN"/>
              <a:t>1</a:t>
            </a:r>
            <a:r>
              <a:rPr lang="zh-CN" altLang="en-US"/>
              <a:t>约束放缩，转化为问题</a:t>
            </a:r>
            <a:r>
              <a:rPr lang="en-US" altLang="zh-CN"/>
              <a:t>3</a:t>
            </a:r>
            <a:r>
              <a:rPr lang="zh-CN" altLang="en-US"/>
              <a:t>：</a:t>
            </a:r>
            <a:endParaRPr lang="en-US" altLang="zh-CN"/>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5D062F17-9204-F78A-53F0-C042E895F9BF}"/>
                  </a:ext>
                </a:extLst>
              </p:cNvPr>
              <p:cNvSpPr txBox="1"/>
              <p:nvPr/>
            </p:nvSpPr>
            <p:spPr>
              <a:xfrm>
                <a:off x="531584" y="4528811"/>
                <a:ext cx="8933049" cy="926023"/>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𝑚𝑎𝑥</m:t>
                          </m:r>
                        </m:e>
                        <m:sub>
                          <m:r>
                            <a:rPr lang="zh-CN" altLang="en-US" i="1">
                              <a:latin typeface="Cambria Math" panose="02040503050406030204" pitchFamily="18" charset="0"/>
                            </a:rPr>
                            <m:t>𝜋𝜖</m:t>
                          </m:r>
                          <m:r>
                            <m:rPr>
                              <m:sty m:val="p"/>
                            </m:rPr>
                            <a:rPr lang="el-GR" altLang="zh-CN" i="1">
                              <a:latin typeface="Cambria Math" panose="02040503050406030204" pitchFamily="18" charset="0"/>
                              <a:ea typeface="Cambria Math" panose="02040503050406030204" pitchFamily="18" charset="0"/>
                            </a:rPr>
                            <m:t>Π</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zh-CN" altLang="en-US" i="1">
                              <a:latin typeface="Cambria Math" panose="02040503050406030204" pitchFamily="18" charset="0"/>
                            </a:rPr>
                            <m:t>𝜋</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𝐴</m:t>
                          </m:r>
                        </m:e>
                      </m:d>
                      <m:r>
                        <a:rPr lang="en-US" altLang="zh-CN" i="1">
                          <a:latin typeface="Cambria Math" panose="02040503050406030204" pitchFamily="18" charset="0"/>
                        </a:rPr>
                        <m:t> </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en-US" altLang="zh-CN" i="1">
                                  <a:latin typeface="Cambria Math" panose="02040503050406030204" pitchFamily="18" charset="0"/>
                                </a:rPr>
                                <m:t>𝑚𝑎𝑥</m:t>
                              </m:r>
                            </m:e>
                            <m:sub>
                              <m:r>
                                <a:rPr lang="zh-CN" altLang="en-US" i="1">
                                  <a:latin typeface="Cambria Math" panose="02040503050406030204" pitchFamily="18" charset="0"/>
                                </a:rPr>
                                <m:t>𝜋𝜖</m:t>
                              </m:r>
                              <m:r>
                                <m:rPr>
                                  <m:sty m:val="p"/>
                                </m:rPr>
                                <a:rPr lang="el-GR" altLang="zh-CN" i="1">
                                  <a:latin typeface="Cambria Math" panose="02040503050406030204" pitchFamily="18" charset="0"/>
                                  <a:ea typeface="Cambria Math" panose="02040503050406030204" pitchFamily="18" charset="0"/>
                                </a:rPr>
                                <m:t>Π</m:t>
                              </m:r>
                            </m:sub>
                          </m:sSub>
                          <m:r>
                            <a:rPr lang="en-US" altLang="zh-CN" b="0" i="1" smtClean="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rPr>
                            <m:t>𝐸</m:t>
                          </m:r>
                        </m:e>
                        <m:sub>
                          <m:r>
                            <a:rPr lang="zh-CN" altLang="en-US" i="1">
                              <a:latin typeface="Cambria Math" panose="02040503050406030204" pitchFamily="18" charset="0"/>
                            </a:rPr>
                            <m:t>𝜋</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𝑙𝑖𝑚</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r>
                            <a:rPr lang="zh-CN" altLang="en-US" i="1">
                              <a:latin typeface="Cambria Math" panose="02040503050406030204" pitchFamily="18" charset="0"/>
                            </a:rPr>
                            <m:t>∞</m:t>
                          </m:r>
                        </m:sub>
                      </m:sSub>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den>
                      </m:f>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𝑞</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𝑡</m:t>
                              </m:r>
                              <m:r>
                                <a:rPr lang="en-US" altLang="zh-CN" i="1">
                                  <a:latin typeface="Cambria Math" panose="02040503050406030204" pitchFamily="18" charset="0"/>
                                </a:rPr>
                                <m:t>=0</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sup>
                            <m:e>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𝑆</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e>
                              </m:d>
                            </m:e>
                          </m:nary>
                          <m:r>
                            <a:rPr lang="en-US" altLang="zh-CN" b="0" i="1" smtClean="0">
                              <a:latin typeface="Cambria Math" panose="02040503050406030204" pitchFamily="18" charset="0"/>
                            </a:rPr>
                            <m:t>𝑑𝑡</m:t>
                          </m:r>
                        </m:e>
                      </m:nary>
                      <m:r>
                        <a:rPr lang="en-US" altLang="zh-CN" b="0" i="1" smtClean="0">
                          <a:latin typeface="Cambria Math" panose="02040503050406030204" pitchFamily="18" charset="0"/>
                        </a:rPr>
                        <m:t>)</m:t>
                      </m:r>
                    </m:oMath>
                  </m:oMathPara>
                </a14:m>
                <a:endParaRPr lang="zh-CN" altLang="en-US"/>
              </a:p>
            </p:txBody>
          </p:sp>
        </mc:Choice>
        <mc:Fallback xmlns="">
          <p:sp>
            <p:nvSpPr>
              <p:cNvPr id="15" name="文本框 14">
                <a:extLst>
                  <a:ext uri="{FF2B5EF4-FFF2-40B4-BE49-F238E27FC236}">
                    <a16:creationId xmlns:a16="http://schemas.microsoft.com/office/drawing/2014/main" id="{5D062F17-9204-F78A-53F0-C042E895F9BF}"/>
                  </a:ext>
                </a:extLst>
              </p:cNvPr>
              <p:cNvSpPr txBox="1">
                <a:spLocks noRot="1" noChangeAspect="1" noMove="1" noResize="1" noEditPoints="1" noAdjustHandles="1" noChangeArrowheads="1" noChangeShapeType="1" noTextEdit="1"/>
              </p:cNvSpPr>
              <p:nvPr/>
            </p:nvSpPr>
            <p:spPr>
              <a:xfrm>
                <a:off x="531584" y="4528811"/>
                <a:ext cx="8933049" cy="926023"/>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E6E5B635-79A6-D90F-0CE1-A242ADA586B1}"/>
                  </a:ext>
                </a:extLst>
              </p:cNvPr>
              <p:cNvSpPr txBox="1"/>
              <p:nvPr/>
            </p:nvSpPr>
            <p:spPr>
              <a:xfrm>
                <a:off x="1383475" y="5628507"/>
                <a:ext cx="6097978" cy="9015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𝑙𝑖𝑚</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r>
                            <a:rPr lang="en-US" altLang="zh-CN" i="1">
                              <a:latin typeface="Cambria Math" panose="02040503050406030204" pitchFamily="18" charset="0"/>
                            </a:rPr>
                            <m:t>→</m:t>
                          </m:r>
                          <m:r>
                            <a:rPr lang="zh-CN" altLang="en-US" i="1">
                              <a:latin typeface="Cambria Math" panose="02040503050406030204" pitchFamily="18" charset="0"/>
                            </a:rPr>
                            <m:t>∞</m:t>
                          </m:r>
                        </m:sub>
                      </m:sSub>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𝑘</m:t>
                              </m:r>
                            </m:sub>
                          </m:sSub>
                        </m:den>
                      </m:f>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𝑘</m:t>
                              </m:r>
                            </m:sub>
                          </m:sSub>
                        </m:sup>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𝑞</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r>
                                <m:rPr>
                                  <m:sty m:val="p"/>
                                </m:rPr>
                                <a:rPr lang="en-US" altLang="zh-CN" i="1" smtClean="0">
                                  <a:latin typeface="Cambria Math" panose="02040503050406030204" pitchFamily="18" charset="0"/>
                                </a:rPr>
                                <m:t>dt</m:t>
                              </m:r>
                            </m:e>
                          </m:nary>
                          <m:r>
                            <a:rPr lang="en-US" altLang="zh-CN" i="1">
                              <a:latin typeface="Cambria Math" panose="02040503050406030204" pitchFamily="18" charset="0"/>
                            </a:rPr>
                            <m:t>≤1</m:t>
                          </m:r>
                        </m:e>
                      </m:nary>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oMath>
                  </m:oMathPara>
                </a14:m>
                <a:endParaRPr lang="zh-CN" altLang="en-US"/>
              </a:p>
            </p:txBody>
          </p:sp>
        </mc:Choice>
        <mc:Fallback xmlns="">
          <p:sp>
            <p:nvSpPr>
              <p:cNvPr id="16" name="文本框 15">
                <a:extLst>
                  <a:ext uri="{FF2B5EF4-FFF2-40B4-BE49-F238E27FC236}">
                    <a16:creationId xmlns:a16="http://schemas.microsoft.com/office/drawing/2014/main" id="{E6E5B635-79A6-D90F-0CE1-A242ADA586B1}"/>
                  </a:ext>
                </a:extLst>
              </p:cNvPr>
              <p:cNvSpPr txBox="1">
                <a:spLocks noRot="1" noChangeAspect="1" noMove="1" noResize="1" noEditPoints="1" noAdjustHandles="1" noChangeArrowheads="1" noChangeShapeType="1" noTextEdit="1"/>
              </p:cNvSpPr>
              <p:nvPr/>
            </p:nvSpPr>
            <p:spPr>
              <a:xfrm>
                <a:off x="1383475" y="5628507"/>
                <a:ext cx="6097978" cy="901529"/>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613377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529</TotalTime>
  <Words>2267</Words>
  <Application>Microsoft Office PowerPoint</Application>
  <PresentationFormat>宽屏</PresentationFormat>
  <Paragraphs>240</Paragraphs>
  <Slides>22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-apple-system</vt:lpstr>
      <vt:lpstr>JetBrains Mono</vt:lpstr>
      <vt:lpstr>等线</vt:lpstr>
      <vt:lpstr>等线 Light</vt:lpstr>
      <vt:lpstr>宋体</vt:lpstr>
      <vt:lpstr>Arial</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金鹏 张</dc:creator>
  <cp:lastModifiedBy>金鹏 张</cp:lastModifiedBy>
  <cp:revision>18</cp:revision>
  <dcterms:created xsi:type="dcterms:W3CDTF">2024-01-21T06:47:39Z</dcterms:created>
  <dcterms:modified xsi:type="dcterms:W3CDTF">2024-01-23T11:37:08Z</dcterms:modified>
</cp:coreProperties>
</file>