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7.xml" ContentType="application/vnd.openxmlformats-officedocument.presentationml.tags+xml"/>
  <Override PartName="/ppt/tags/tag29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10.xml" ContentType="application/vnd.openxmlformats-officedocument.presentationml.tags+xml"/>
  <Override PartName="/ppt/tags/tag40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110.xml" ContentType="application/vnd.openxmlformats-officedocument.presentationml.tags+xml"/>
  <Override PartName="/ppt/tags/tag130.xml" ContentType="application/vnd.openxmlformats-officedocument.presentationml.tags+xml"/>
  <Override PartName="/ppt/tags/tag15.xml" ContentType="application/vnd.openxmlformats-officedocument.presentationml.tags+xml"/>
  <Override PartName="/ppt/tags/tag17.xml" ContentType="application/vnd.openxmlformats-officedocument.presentationml.tags+xml"/>
  <Override PartName="/ppt/tags/tag19.xml" ContentType="application/vnd.openxmlformats-officedocument.presentationml.tags+xml"/>
  <Override PartName="/ppt/tags/tag21.xml" ContentType="application/vnd.openxmlformats-officedocument.presentationml.tags+xml"/>
  <Override PartName="/ppt/tags/tag24.xml" ContentType="application/vnd.openxmlformats-officedocument.presentationml.tags+xml"/>
  <Override PartName="/ppt/tags/tag26.xml" ContentType="application/vnd.openxmlformats-officedocument.presentationml.tags+xml"/>
  <Override PartName="/ppt/tags/tag28.xml" ContentType="application/vnd.openxmlformats-officedocument.presentationml.tags+xml"/>
  <Override PartName="/ppt/tags/tag30.xml" ContentType="application/vnd.openxmlformats-officedocument.presentationml.tags+xml"/>
  <Override PartName="/ppt/tags/tag3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19" r:id="rId2"/>
    <p:sldId id="392" r:id="rId3"/>
    <p:sldId id="387" r:id="rId4"/>
    <p:sldId id="388" r:id="rId5"/>
    <p:sldId id="397" r:id="rId6"/>
    <p:sldId id="415" r:id="rId7"/>
    <p:sldId id="407" r:id="rId8"/>
    <p:sldId id="417" r:id="rId9"/>
    <p:sldId id="418" r:id="rId10"/>
    <p:sldId id="420" r:id="rId11"/>
    <p:sldId id="367" r:id="rId12"/>
    <p:sldId id="421" r:id="rId13"/>
    <p:sldId id="426" r:id="rId14"/>
    <p:sldId id="435" r:id="rId15"/>
    <p:sldId id="427" r:id="rId16"/>
    <p:sldId id="429" r:id="rId17"/>
    <p:sldId id="434" r:id="rId18"/>
    <p:sldId id="428" r:id="rId19"/>
    <p:sldId id="430" r:id="rId20"/>
    <p:sldId id="436" r:id="rId21"/>
    <p:sldId id="437" r:id="rId22"/>
    <p:sldId id="438" r:id="rId23"/>
    <p:sldId id="422" r:id="rId24"/>
    <p:sldId id="423" r:id="rId25"/>
    <p:sldId id="424" r:id="rId26"/>
    <p:sldId id="431" r:id="rId27"/>
    <p:sldId id="432" r:id="rId28"/>
    <p:sldId id="433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B568-D777-4089-A536-0E6C62B6332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tags" Target="../tags/tag40.xml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21" Type="http://schemas.openxmlformats.org/officeDocument/2006/relationships/image" Target="../media/image16.png"/><Relationship Id="rId7" Type="http://schemas.openxmlformats.org/officeDocument/2006/relationships/tags" Target="../tags/tag210.xml"/><Relationship Id="rId12" Type="http://schemas.openxmlformats.org/officeDocument/2006/relationships/image" Target="../media/image10.png"/><Relationship Id="rId1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5" Type="http://schemas.openxmlformats.org/officeDocument/2006/relationships/tags" Target="../tags/tag6.xml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tags" Target="../tags/tag130.xml"/><Relationship Id="rId18" Type="http://schemas.openxmlformats.org/officeDocument/2006/relationships/image" Target="../media/image23.png"/><Relationship Id="rId3" Type="http://schemas.openxmlformats.org/officeDocument/2006/relationships/tags" Target="../tags/tag10.xml"/><Relationship Id="rId21" Type="http://schemas.openxmlformats.org/officeDocument/2006/relationships/image" Target="../media/image25.png"/><Relationship Id="rId7" Type="http://schemas.openxmlformats.org/officeDocument/2006/relationships/tags" Target="../tags/tag14.xml"/><Relationship Id="rId12" Type="http://schemas.openxmlformats.org/officeDocument/2006/relationships/image" Target="../media/image20.png"/><Relationship Id="rId17" Type="http://schemas.openxmlformats.org/officeDocument/2006/relationships/tags" Target="../tags/tag17.xml"/><Relationship Id="rId2" Type="http://schemas.openxmlformats.org/officeDocument/2006/relationships/tags" Target="../tags/tag9.xml"/><Relationship Id="rId16" Type="http://schemas.openxmlformats.org/officeDocument/2006/relationships/image" Target="../media/image22.png"/><Relationship Id="rId20" Type="http://schemas.openxmlformats.org/officeDocument/2006/relationships/tags" Target="../tags/tag19.xml"/><Relationship Id="rId1" Type="http://schemas.openxmlformats.org/officeDocument/2006/relationships/tags" Target="../tags/tag7.xml"/><Relationship Id="rId6" Type="http://schemas.openxmlformats.org/officeDocument/2006/relationships/tags" Target="../tags/tag13.xml"/><Relationship Id="rId11" Type="http://schemas.openxmlformats.org/officeDocument/2006/relationships/image" Target="../media/image19.png"/><Relationship Id="rId24" Type="http://schemas.openxmlformats.org/officeDocument/2006/relationships/image" Target="../media/image27.png"/><Relationship Id="rId5" Type="http://schemas.openxmlformats.org/officeDocument/2006/relationships/tags" Target="../tags/tag12.xml"/><Relationship Id="rId15" Type="http://schemas.openxmlformats.org/officeDocument/2006/relationships/tags" Target="../tags/tag15.xml"/><Relationship Id="rId23" Type="http://schemas.openxmlformats.org/officeDocument/2006/relationships/tags" Target="../tags/tag21.xml"/><Relationship Id="rId10" Type="http://schemas.openxmlformats.org/officeDocument/2006/relationships/tags" Target="../tags/tag110.xml"/><Relationship Id="rId19" Type="http://schemas.openxmlformats.org/officeDocument/2006/relationships/image" Target="../media/image24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21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8.xml"/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tags" Target="../tags/tag18.xml"/><Relationship Id="rId16" Type="http://schemas.openxmlformats.org/officeDocument/2006/relationships/image" Target="../media/image37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3.xml"/><Relationship Id="rId15" Type="http://schemas.openxmlformats.org/officeDocument/2006/relationships/tags" Target="../tags/tag30.xml"/><Relationship Id="rId10" Type="http://schemas.openxmlformats.org/officeDocument/2006/relationships/tags" Target="../tags/tag26.xml"/><Relationship Id="rId4" Type="http://schemas.openxmlformats.org/officeDocument/2006/relationships/tags" Target="../tags/tag22.xml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tags" Target="../tags/tag29.xml"/><Relationship Id="rId7" Type="http://schemas.openxmlformats.org/officeDocument/2006/relationships/image" Target="../media/image40.png"/><Relationship Id="rId12" Type="http://schemas.openxmlformats.org/officeDocument/2006/relationships/tags" Target="../tags/tag34.xml"/><Relationship Id="rId2" Type="http://schemas.openxmlformats.org/officeDocument/2006/relationships/tags" Target="../tags/tag27.xml"/><Relationship Id="rId1" Type="http://schemas.openxmlformats.org/officeDocument/2006/relationships/tags" Target="../tags/tag25.xml"/><Relationship Id="rId6" Type="http://schemas.openxmlformats.org/officeDocument/2006/relationships/image" Target="../media/image1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83D08-26A3-DE03-FA66-40A46568B71A}"/>
              </a:ext>
            </a:extLst>
          </p:cNvPr>
          <p:cNvSpPr txBox="1"/>
          <p:nvPr/>
        </p:nvSpPr>
        <p:spPr>
          <a:xfrm>
            <a:off x="635000" y="651933"/>
            <a:ext cx="981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</a:t>
            </a:r>
            <a:r>
              <a:rPr lang="en-US" altLang="zh-CN"/>
              <a:t>200ms</a:t>
            </a:r>
            <a:r>
              <a:rPr lang="zh-CN" altLang="en-US"/>
              <a:t>更新一次</a:t>
            </a:r>
            <a:r>
              <a:rPr lang="en-US" altLang="zh-CN"/>
              <a:t>PTRAN,</a:t>
            </a:r>
            <a:r>
              <a:rPr lang="zh-CN" altLang="en-US"/>
              <a:t>此时每个队列仅采集到</a:t>
            </a:r>
            <a:r>
              <a:rPr lang="en-US" altLang="zh-CN"/>
              <a:t>200</a:t>
            </a:r>
            <a:r>
              <a:rPr lang="zh-CN" altLang="en-US"/>
              <a:t>个元组，但是</a:t>
            </a:r>
            <a:r>
              <a:rPr lang="en-US" altLang="zh-CN"/>
              <a:t>PTRAN</a:t>
            </a:r>
            <a:r>
              <a:rPr lang="zh-CN" altLang="en-US"/>
              <a:t>空间大小为</a:t>
            </a:r>
            <a:r>
              <a:rPr lang="en-US" altLang="zh-CN"/>
              <a:t>2*400*400</a:t>
            </a:r>
            <a:r>
              <a:rPr lang="zh-CN" altLang="en-US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0778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公平性：该算法可以根据任务的优先级公平地分配系统资源，保证高优先级任务的及时执行。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268D4-E738-2DBB-61EB-C1207CA50093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1/2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599169" y="1062044"/>
            <a:ext cx="8779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的包标记次数更多，目前，</a:t>
            </a:r>
            <a:r>
              <a:rPr lang="en-US" altLang="zh-CN"/>
              <a:t>DCN</a:t>
            </a:r>
            <a:r>
              <a:rPr lang="zh-CN" altLang="en-US"/>
              <a:t>中通用的拥塞控制算法主要为</a:t>
            </a:r>
            <a:r>
              <a:rPr lang="en-US" altLang="zh-CN"/>
              <a:t>DCQCN</a:t>
            </a:r>
            <a:r>
              <a:rPr lang="zh-CN" altLang="en-US"/>
              <a:t>和</a:t>
            </a:r>
            <a:r>
              <a:rPr lang="en-US" altLang="zh-CN"/>
              <a:t>DCTCP,</a:t>
            </a:r>
            <a:r>
              <a:rPr lang="zh-CN" altLang="en-US"/>
              <a:t>（基于丢包、</a:t>
            </a:r>
            <a:r>
              <a:rPr lang="en-US" altLang="zh-CN"/>
              <a:t>ECN</a:t>
            </a:r>
            <a:r>
              <a:rPr lang="zh-CN" altLang="en-US"/>
              <a:t>），其拥塞控制经常触发会导致流吞吐下降。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D20B9-B401-7B13-F7B6-0C02FBA6B9DA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2/2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87957-3D0F-AB62-AA76-510257A7103A}"/>
              </a:ext>
            </a:extLst>
          </p:cNvPr>
          <p:cNvSpPr txBox="1"/>
          <p:nvPr/>
        </p:nvSpPr>
        <p:spPr>
          <a:xfrm>
            <a:off x="694266" y="1742301"/>
            <a:ext cx="10803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引入两种指标，不公平性、饥饿性，，并分别设置归一量化方式，分别赋予不同的权重（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其中不公平性指标主要衡量是否按照优先级的方式调度，按照优先级调度则视为完全公平</a:t>
            </a:r>
            <a:endParaRPr lang="en-US" altLang="zh-CN"/>
          </a:p>
          <a:p>
            <a:r>
              <a:rPr lang="zh-CN" altLang="en-US"/>
              <a:t>饥饿性根据队列长度进行衡量，根据长度计算出某时刻队列中的 </a:t>
            </a:r>
            <a:r>
              <a:rPr lang="en-US" altLang="zh-CN"/>
              <a:t>AQM</a:t>
            </a:r>
            <a:r>
              <a:rPr lang="zh-CN" altLang="en-US"/>
              <a:t>的丢包期望或者</a:t>
            </a:r>
            <a:r>
              <a:rPr lang="en-US" altLang="zh-CN"/>
              <a:t>ECN</a:t>
            </a:r>
            <a:r>
              <a:rPr lang="zh-CN" altLang="en-US"/>
              <a:t>标记期望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当进行发包调度时，不在根据单一的优先级进行发送，而是根据公平性</a:t>
            </a:r>
            <a:r>
              <a:rPr lang="en-US" altLang="zh-CN"/>
              <a:t>/</a:t>
            </a:r>
            <a:r>
              <a:rPr lang="zh-CN" altLang="en-US"/>
              <a:t>饥饿性 共同组成的指标性能，根据最优性能的策略进行调度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408AA-4918-A027-F16C-6988109E0153}"/>
              </a:ext>
            </a:extLst>
          </p:cNvPr>
          <p:cNvSpPr txBox="1"/>
          <p:nvPr/>
        </p:nvSpPr>
        <p:spPr>
          <a:xfrm>
            <a:off x="694266" y="4974368"/>
            <a:ext cx="100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思路目标：</a:t>
            </a:r>
            <a:endParaRPr lang="en-US" altLang="zh-CN"/>
          </a:p>
          <a:p>
            <a:r>
              <a:rPr lang="zh-CN" altLang="en-US"/>
              <a:t>当队列长度都较小时，公平性指标贡献大，按照优先级的方式调度</a:t>
            </a:r>
            <a:endParaRPr lang="en-US" altLang="zh-CN"/>
          </a:p>
          <a:p>
            <a:r>
              <a:rPr lang="zh-CN" altLang="en-US"/>
              <a:t>当某一个队列长度较大时，饥饿性指标贡献大，先处理该队列，防止高概率的</a:t>
            </a:r>
            <a:r>
              <a:rPr lang="en-US" altLang="zh-CN"/>
              <a:t>ECN</a:t>
            </a:r>
            <a:r>
              <a:rPr lang="zh-CN" altLang="en-US"/>
              <a:t>标记或者丢包，保证该队列内流的吞吐性能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2407A-4670-ACB9-F4F8-FB5936AEE755}"/>
              </a:ext>
            </a:extLst>
          </p:cNvPr>
          <p:cNvSpPr txBox="1"/>
          <p:nvPr/>
        </p:nvSpPr>
        <p:spPr>
          <a:xfrm>
            <a:off x="246889" y="151834"/>
            <a:ext cx="6097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解决思路</a:t>
            </a:r>
          </a:p>
        </p:txBody>
      </p:sp>
    </p:spTree>
    <p:extLst>
      <p:ext uri="{BB962C8B-B14F-4D97-AF65-F5344CB8AC3E}">
        <p14:creationId xmlns:p14="http://schemas.microsoft.com/office/powerpoint/2010/main" val="15754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D64776-2F63-797C-EB9A-F5FA78E30554}"/>
              </a:ext>
            </a:extLst>
          </p:cNvPr>
          <p:cNvSpPr txBox="1"/>
          <p:nvPr/>
        </p:nvSpPr>
        <p:spPr>
          <a:xfrm>
            <a:off x="641268" y="724395"/>
            <a:ext cx="866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调度策略</a:t>
            </a:r>
          </a:p>
        </p:txBody>
      </p:sp>
    </p:spTree>
    <p:extLst>
      <p:ext uri="{BB962C8B-B14F-4D97-AF65-F5344CB8AC3E}">
        <p14:creationId xmlns:p14="http://schemas.microsoft.com/office/powerpoint/2010/main" val="187825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A81323-247A-5CFE-FC2B-72D711423EA8}"/>
              </a:ext>
            </a:extLst>
          </p:cNvPr>
          <p:cNvSpPr txBox="1"/>
          <p:nvPr/>
        </p:nvSpPr>
        <p:spPr>
          <a:xfrm>
            <a:off x="321868" y="270662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/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/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7E6471D-55A7-3972-34B9-B5E4BF935E42}"/>
              </a:ext>
            </a:extLst>
          </p:cNvPr>
          <p:cNvSpPr txBox="1"/>
          <p:nvPr/>
        </p:nvSpPr>
        <p:spPr>
          <a:xfrm>
            <a:off x="321868" y="1956008"/>
            <a:ext cx="964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AQM</a:t>
            </a:r>
            <a:r>
              <a:rPr lang="zh-CN" altLang="en-US"/>
              <a:t>的丢包率和</a:t>
            </a:r>
            <a:r>
              <a:rPr lang="en-US" altLang="zh-CN"/>
              <a:t>ECN</a:t>
            </a:r>
            <a:r>
              <a:rPr lang="zh-CN" altLang="en-US"/>
              <a:t>标记概率的模式相同，因此使用下列公式代替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/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/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/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/>
                  <a:t>为其量纲化参数：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/>
              </a:p>
              <a:p>
                <a:pPr/>
                <a:r>
                  <a:rPr lang="zh-CN" altLang="en-US"/>
                  <a:t>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blipFill>
                <a:blip r:embed="rId6"/>
                <a:stretch>
                  <a:fillRect t="-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/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09771F-97F9-1C28-5206-FC9D561019E6}"/>
              </a:ext>
            </a:extLst>
          </p:cNvPr>
          <p:cNvCxnSpPr/>
          <p:nvPr/>
        </p:nvCxnSpPr>
        <p:spPr>
          <a:xfrm>
            <a:off x="8012889" y="463031"/>
            <a:ext cx="0" cy="6124307"/>
          </a:xfrm>
          <a:prstGeom prst="line">
            <a:avLst/>
          </a:prstGeom>
          <a:ln w="222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DF7D35-E99D-F772-3163-37650A502B30}"/>
              </a:ext>
            </a:extLst>
          </p:cNvPr>
          <p:cNvSpPr txBox="1"/>
          <p:nvPr/>
        </p:nvSpPr>
        <p:spPr>
          <a:xfrm>
            <a:off x="8352015" y="2169895"/>
            <a:ext cx="1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原始问题：</a:t>
            </a:r>
          </a:p>
        </p:txBody>
      </p:sp>
    </p:spTree>
    <p:extLst>
      <p:ext uri="{BB962C8B-B14F-4D97-AF65-F5344CB8AC3E}">
        <p14:creationId xmlns:p14="http://schemas.microsoft.com/office/powerpoint/2010/main" val="423077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2A300-19AF-AFAD-DFE4-8D0B1D78F41D}"/>
              </a:ext>
            </a:extLst>
          </p:cNvPr>
          <p:cNvSpPr txBox="1"/>
          <p:nvPr/>
        </p:nvSpPr>
        <p:spPr>
          <a:xfrm>
            <a:off x="495300" y="3683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转化为马尔可夫</a:t>
            </a:r>
            <a:r>
              <a:rPr lang="en-US" altLang="zh-CN"/>
              <a:t>MDP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/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/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定义时隙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该端口</m:t>
                    </m:r>
                  </m:oMath>
                </a14:m>
                <a:r>
                  <a:rPr lang="zh-CN" altLang="en-US"/>
                  <a:t>的状态：</a:t>
                </a:r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调度动作</a:t>
                </a:r>
                <a:r>
                  <a:rPr lang="en-US" altLang="zh-CN"/>
                  <a:t>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blipFill>
                <a:blip r:embed="rId3"/>
                <a:stretch>
                  <a:fillRect l="-840" t="-2538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/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/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D887698-4AD3-9DF4-3AF1-F6D6A70DB140}"/>
              </a:ext>
            </a:extLst>
          </p:cNvPr>
          <p:cNvSpPr txBox="1"/>
          <p:nvPr/>
        </p:nvSpPr>
        <p:spPr>
          <a:xfrm>
            <a:off x="577274" y="4902403"/>
            <a:ext cx="27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原问题转化为问题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/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4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39413F-304D-2EC2-F4BA-BF79849E5ECC}"/>
              </a:ext>
            </a:extLst>
          </p:cNvPr>
          <p:cNvSpPr txBox="1"/>
          <p:nvPr/>
        </p:nvSpPr>
        <p:spPr>
          <a:xfrm>
            <a:off x="498764" y="451262"/>
            <a:ext cx="51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MDP</a:t>
            </a:r>
            <a:r>
              <a:rPr lang="zh-CN" altLang="en-US"/>
              <a:t>对端口建模的问题：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EE811-1A48-7886-CEF8-954705F80A19}"/>
              </a:ext>
            </a:extLst>
          </p:cNvPr>
          <p:cNvSpPr txBox="1"/>
          <p:nvPr/>
        </p:nvSpPr>
        <p:spPr>
          <a:xfrm>
            <a:off x="1151906" y="1496291"/>
            <a:ext cx="10307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建模分析：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假定每个优先级队列长度有</a:t>
            </a:r>
            <a:r>
              <a:rPr lang="en-US" altLang="zh-CN"/>
              <a:t>n</a:t>
            </a:r>
            <a:r>
              <a:rPr lang="zh-CN" altLang="en-US"/>
              <a:t>种离散化取值，则状态空间大小</a:t>
            </a:r>
            <a:r>
              <a:rPr lang="en-US" altLang="zh-CN"/>
              <a:t>VS</a:t>
            </a:r>
            <a:r>
              <a:rPr lang="zh-CN" altLang="en-US"/>
              <a:t>为</a:t>
            </a:r>
            <a:r>
              <a:rPr lang="en-US" altLang="zh-CN"/>
              <a:t>n^8,</a:t>
            </a:r>
            <a:r>
              <a:rPr lang="zh-CN" altLang="en-US"/>
              <a:t>当</a:t>
            </a:r>
            <a:r>
              <a:rPr lang="en-US" altLang="zh-CN"/>
              <a:t>n=10</a:t>
            </a:r>
            <a:r>
              <a:rPr lang="zh-CN" altLang="en-US"/>
              <a:t>时，</a:t>
            </a:r>
            <a:r>
              <a:rPr lang="en-US" altLang="zh-CN"/>
              <a:t>VS=10^8=100M</a:t>
            </a:r>
            <a:r>
              <a:rPr lang="zh-CN" altLang="en-US"/>
              <a:t>，动作空间</a:t>
            </a:r>
            <a:r>
              <a:rPr lang="en-US" altLang="zh-CN"/>
              <a:t>VA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传统的表格型方式不适应与求解该数量级的状态空间。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Deep Q-learning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函数逼近去近似求解，由于不同端口状态之间转移的概率不同，收敛后的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值也不同，因此交换机上每一个使用该算法的端口都要独立运行一套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DQN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进行策略，这对于交换机来说需要较多的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开销以及一定的内存开销，基于现实情况很难实现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5E72C-BA4C-84C7-8C41-A20A1ACA485F}"/>
              </a:ext>
            </a:extLst>
          </p:cNvPr>
          <p:cNvSpPr txBox="1"/>
          <p:nvPr/>
        </p:nvSpPr>
        <p:spPr>
          <a:xfrm>
            <a:off x="1294410" y="4037610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从动作空间上分析，对于每一个队列来说，一个时隙内动作取值只有</a:t>
            </a:r>
            <a:r>
              <a:rPr lang="en-US" altLang="zh-CN"/>
              <a:t>0/1</a:t>
            </a:r>
            <a:r>
              <a:rPr lang="zh-CN" altLang="en-US"/>
              <a:t>两种</a:t>
            </a:r>
            <a:r>
              <a:rPr lang="en-US" altLang="zh-CN"/>
              <a:t>,</a:t>
            </a:r>
            <a:r>
              <a:rPr lang="zh-CN" altLang="en-US"/>
              <a:t>是典型的</a:t>
            </a:r>
            <a:r>
              <a:rPr lang="en-US" altLang="zh-CN"/>
              <a:t>RMAB</a:t>
            </a:r>
            <a:r>
              <a:rPr lang="zh-CN" altLang="en-US"/>
              <a:t>问题，通过下面的流程，将原模型转化为</a:t>
            </a:r>
            <a:r>
              <a:rPr lang="en-US" altLang="zh-CN"/>
              <a:t>WITTLE INDEX</a:t>
            </a:r>
            <a:r>
              <a:rPr lang="zh-CN" altLang="en-US"/>
              <a:t>计算模型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07EF2-6049-1264-AC50-8EDEE7F90C9B}"/>
              </a:ext>
            </a:extLst>
          </p:cNvPr>
          <p:cNvSpPr txBox="1"/>
          <p:nvPr/>
        </p:nvSpPr>
        <p:spPr>
          <a:xfrm>
            <a:off x="1294409" y="5385460"/>
            <a:ext cx="80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端口</a:t>
            </a:r>
            <a:r>
              <a:rPr lang="en-US" altLang="zh-CN"/>
              <a:t>MDP</a:t>
            </a:r>
            <a:r>
              <a:rPr lang="zh-CN" altLang="en-US"/>
              <a:t>建模</a:t>
            </a:r>
            <a:r>
              <a:rPr lang="en-US" altLang="zh-CN"/>
              <a:t>-&gt;Optimal Fluid Control-&gt;FLUID WHITTLE INDEX POLICY</a:t>
            </a:r>
            <a:endParaRPr lang="zh-CN" altLang="en-US"/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1AD2E5F-2D68-60AA-A8CB-15E81EC10EA7}"/>
              </a:ext>
            </a:extLst>
          </p:cNvPr>
          <p:cNvSpPr txBox="1"/>
          <p:nvPr/>
        </p:nvSpPr>
        <p:spPr>
          <a:xfrm>
            <a:off x="49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Optimal Fluid Control 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/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/>
                  <a:t>为策略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/>
                  <a:t>状态</a:t>
                </a:r>
                <a:r>
                  <a:rPr lang="en-US" altLang="zh-CN"/>
                  <a:t>s</a:t>
                </a:r>
                <a:r>
                  <a:rPr lang="zh-CN" altLang="en-US"/>
                  <a:t>下采取动作</a:t>
                </a:r>
                <a:r>
                  <a:rPr lang="en-US" altLang="zh-CN"/>
                  <a:t>a</a:t>
                </a:r>
                <a:r>
                  <a:rPr lang="zh-CN" altLang="en-US"/>
                  <a:t>的概率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blipFill>
                <a:blip r:embed="rId2"/>
                <a:stretch>
                  <a:fillRect l="-877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/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EFE51B2-7770-39C7-93EC-8C214DF6E75E}"/>
              </a:ext>
            </a:extLst>
          </p:cNvPr>
          <p:cNvSpPr txBox="1"/>
          <p:nvPr/>
        </p:nvSpPr>
        <p:spPr>
          <a:xfrm>
            <a:off x="1199407" y="1852551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转化为问题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LP</a:t>
            </a:r>
            <a:r>
              <a:rPr lang="zh-CN" altLang="en-US"/>
              <a:t>问题）：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/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/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/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89B2D-6E94-B58E-6FD1-C6A157649DE9}"/>
              </a:ext>
            </a:extLst>
          </p:cNvPr>
          <p:cNvSpPr txBox="1"/>
          <p:nvPr/>
        </p:nvSpPr>
        <p:spPr>
          <a:xfrm>
            <a:off x="431800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FLUID WHITTLE INDEX POLICY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/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问题</a:t>
                </a:r>
                <a:r>
                  <a:rPr lang="en-US" altLang="zh-CN"/>
                  <a:t>1</a:t>
                </a:r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可以转化为：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blipFill>
                <a:blip r:embed="rId2"/>
                <a:stretch>
                  <a:fillRect l="-112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/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/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m:rPr>
                        <m:nor/>
                      </m:rPr>
                      <a:rPr lang="en-US" altLang="zh-CN"/>
                      <m:t>*</m:t>
                    </m:r>
                    <m:r>
                      <m:rPr>
                        <m:nor/>
                      </m:rPr>
                      <a:rPr lang="en-US" altLang="zh-CN" b="0" i="0" smtClean="0"/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/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6F1A6E4-81A0-51FB-5DFF-B347994D7C49}"/>
              </a:ext>
            </a:extLst>
          </p:cNvPr>
          <p:cNvSpPr txBox="1"/>
          <p:nvPr/>
        </p:nvSpPr>
        <p:spPr>
          <a:xfrm>
            <a:off x="786741" y="3906982"/>
            <a:ext cx="42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约束放缩，转化为问题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/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/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3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blipFill rotWithShape="1">
                <a:blip r:embed="rId2"/>
                <a:stretch>
                  <a:fillRect l="-2" t="-82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3466" y="1053082"/>
                <a:ext cx="11185515" cy="452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𝑓𝑎𝑖𝑟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  </a:t>
                </a:r>
                <a:r>
                  <a:rPr lang="en-US" altLang="zh-CN" i="1">
                    <a:latin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 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drop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acket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𝐸𝐶𝑁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𝐸𝐶𝑁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rop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𝐸𝐶𝑁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𝑓𝑎𝑖𝑟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𝐸𝐶𝑁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6" y="1053082"/>
                <a:ext cx="11185515" cy="4523105"/>
              </a:xfrm>
              <a:prstGeom prst="rect">
                <a:avLst/>
              </a:prstGeom>
              <a:blipFill>
                <a:blip r:embed="rId3"/>
                <a:stretch>
                  <a:fillRect l="-327" b="-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blipFill rotWithShape="1">
                <a:blip r:embed="rId4"/>
                <a:stretch>
                  <a:fillRect l="-7" t="-47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7705" y="5467350"/>
                <a:ext cx="3881755" cy="353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05" y="5467350"/>
                <a:ext cx="3881755" cy="3536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50790" y="5952490"/>
                <a:ext cx="565086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∈[1,8]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90" y="5952490"/>
                <a:ext cx="565086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BFE38-F45C-158F-859E-47759C436B64}"/>
              </a:ext>
            </a:extLst>
          </p:cNvPr>
          <p:cNvSpPr txBox="1"/>
          <p:nvPr/>
        </p:nvSpPr>
        <p:spPr>
          <a:xfrm>
            <a:off x="641268" y="5581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引入拉格朗日乘子：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/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253CBF-1382-8843-6FE6-221D9420B787}"/>
              </a:ext>
            </a:extLst>
          </p:cNvPr>
          <p:cNvSpPr txBox="1"/>
          <p:nvPr/>
        </p:nvSpPr>
        <p:spPr>
          <a:xfrm>
            <a:off x="950026" y="25854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将问题三转化为无约束的问题</a:t>
            </a:r>
            <a:r>
              <a:rPr lang="en-US" altLang="zh-CN"/>
              <a:t>4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/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1A39E22-89C5-7A75-B7BD-B2990760C1D8}"/>
              </a:ext>
            </a:extLst>
          </p:cNvPr>
          <p:cNvSpPr txBox="1"/>
          <p:nvPr/>
        </p:nvSpPr>
        <p:spPr>
          <a:xfrm>
            <a:off x="950026" y="3884508"/>
            <a:ext cx="940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WITTLE</a:t>
            </a:r>
            <a:r>
              <a:rPr lang="zh-CN" altLang="en-US"/>
              <a:t>的一个关键观察是问题</a:t>
            </a:r>
            <a:r>
              <a:rPr lang="en-US" altLang="zh-CN"/>
              <a:t>4</a:t>
            </a:r>
            <a:r>
              <a:rPr lang="zh-CN" altLang="en-US"/>
              <a:t>可以分解成N个子问题，每个队列</a:t>
            </a:r>
            <a:r>
              <a:rPr lang="en-US" altLang="zh-CN"/>
              <a:t>q</a:t>
            </a:r>
            <a:r>
              <a:rPr lang="zh-CN" altLang="en-US"/>
              <a:t>对应一个子问题结果，我们得到如下“</a:t>
            </a:r>
            <a:r>
              <a:rPr lang="en-US" altLang="zh-CN"/>
              <a:t>per-queue </a:t>
            </a:r>
            <a:r>
              <a:rPr lang="zh-CN" altLang="en-US"/>
              <a:t>MDP”（问题</a:t>
            </a:r>
            <a:r>
              <a:rPr lang="en-US" altLang="zh-CN"/>
              <a:t>5</a:t>
            </a:r>
            <a:r>
              <a:rPr lang="zh-CN" altLang="en-US"/>
              <a:t>）: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/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6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32FCD4-E1E1-833B-429D-FCEDD371AE97}"/>
              </a:ext>
            </a:extLst>
          </p:cNvPr>
          <p:cNvSpPr txBox="1"/>
          <p:nvPr/>
        </p:nvSpPr>
        <p:spPr>
          <a:xfrm>
            <a:off x="914400" y="712518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至此，我们将原问题转化为</a:t>
            </a:r>
            <a:r>
              <a:rPr lang="en-US" altLang="zh-CN"/>
              <a:t>RMAB</a:t>
            </a:r>
            <a:r>
              <a:rPr lang="zh-CN" altLang="en-US"/>
              <a:t>问题，并根据</a:t>
            </a:r>
            <a:r>
              <a:rPr lang="en-US" altLang="zh-CN"/>
              <a:t>WINTTLE INDEX</a:t>
            </a:r>
            <a:r>
              <a:rPr lang="zh-CN" altLang="en-US"/>
              <a:t>将其建模，接下来我们需要使用</a:t>
            </a:r>
            <a:r>
              <a:rPr lang="en-US" altLang="zh-CN"/>
              <a:t>WITTLE</a:t>
            </a:r>
            <a:r>
              <a:rPr lang="zh-CN" altLang="en-US"/>
              <a:t>算法制定调度策略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/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问题五中，当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0.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W.</a:t>
                </a:r>
                <a:r>
                  <a:rPr lang="zh-CN" altLang="en-US"/>
                  <a:t>与</a:t>
                </a:r>
                <a:r>
                  <a:rPr lang="en-US" altLang="zh-CN"/>
                  <a:t>WITTLE</a:t>
                </a:r>
                <a:r>
                  <a:rPr lang="zh-CN" altLang="en-US"/>
                  <a:t>论文中的惩罚项相反（</a:t>
                </a:r>
                <a:r>
                  <a:rPr lang="en-US" altLang="zh-CN"/>
                  <a:t>A=1</a:t>
                </a:r>
                <a:r>
                  <a:rPr lang="zh-CN" altLang="en-US"/>
                  <a:t>是惩罚）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根据问题五计算出每个队列当前的</a:t>
                </a:r>
                <a:r>
                  <a:rPr lang="en-US" altLang="zh-CN"/>
                  <a:t>WITTLE</a:t>
                </a:r>
                <a:r>
                  <a:rPr lang="zh-CN" altLang="en-US"/>
                  <a:t>值，选择最小的</a:t>
                </a:r>
                <a:r>
                  <a:rPr lang="en-US" altLang="zh-CN"/>
                  <a:t>WITLLE</a:t>
                </a:r>
                <a:r>
                  <a:rPr lang="zh-CN" altLang="en-US"/>
                  <a:t>作为该时刻（下一时刻）的发送队列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部分需要多个队列的数据包长度，所以在问题三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，每一个队列的状态空间大小和原问题一样，大空间对于</a:t>
                </a:r>
                <a:r>
                  <a:rPr lang="en-US" altLang="zh-CN"/>
                  <a:t>WITTLE</a:t>
                </a:r>
                <a:r>
                  <a:rPr lang="zh-CN" altLang="en-US"/>
                  <a:t>的计算十分困难，我们根据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的取值重新对其离散化定义为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,0.05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极大程度的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减小了</m:t>
                    </m:r>
                  </m:oMath>
                </a14:m>
                <a:r>
                  <a:rPr lang="zh-CN" altLang="en-US"/>
                  <a:t>其状态空间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</a:t>
                </a:r>
                <a:r>
                  <a:rPr lang="en-US" altLang="zh-CN"/>
                  <a:t>WITTLE</a:t>
                </a:r>
                <a:r>
                  <a:rPr lang="zh-CN" altLang="en-US"/>
                  <a:t>的定义迭代计算对应的</a:t>
                </a:r>
                <a:r>
                  <a:rPr lang="en-US" altLang="zh-CN"/>
                  <a:t>WITTLE</a:t>
                </a:r>
                <a:r>
                  <a:rPr lang="zh-CN" altLang="en-US"/>
                  <a:t>值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blipFill>
                <a:blip r:embed="rId2"/>
                <a:stretch>
                  <a:fillRect l="-408" t="-510" r="-175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/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/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5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DB61B5-0723-F5F5-524D-4959F83548A1}"/>
              </a:ext>
            </a:extLst>
          </p:cNvPr>
          <p:cNvSpPr txBox="1"/>
          <p:nvPr/>
        </p:nvSpPr>
        <p:spPr>
          <a:xfrm>
            <a:off x="1068779" y="52251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在上述建模过程中，我们假定状态之间的转移概率已知，但是在实际过程中，由于交换机无法提前得知这些信息，我们引入了统计的方法获取状态之间的转移矩阵。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7DF72-AAE5-FB67-B009-9243B87B21AA}"/>
              </a:ext>
            </a:extLst>
          </p:cNvPr>
          <p:cNvSpPr txBox="1"/>
          <p:nvPr/>
        </p:nvSpPr>
        <p:spPr>
          <a:xfrm>
            <a:off x="1187532" y="1864426"/>
            <a:ext cx="1002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算法流程：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观察一定时间</a:t>
            </a:r>
            <a:r>
              <a:rPr lang="en-US" altLang="zh-CN"/>
              <a:t>T,</a:t>
            </a:r>
            <a:r>
              <a:rPr lang="zh-CN" altLang="en-US"/>
              <a:t>观察到</a:t>
            </a:r>
            <a:r>
              <a:rPr lang="en-US" altLang="zh-CN"/>
              <a:t>f(T)</a:t>
            </a:r>
            <a:r>
              <a:rPr lang="zh-CN" altLang="en-US"/>
              <a:t>个状态转移对（</a:t>
            </a:r>
            <a:r>
              <a:rPr lang="en-US" altLang="zh-CN"/>
              <a:t>s,a,s’</a:t>
            </a:r>
            <a:r>
              <a:rPr lang="zh-CN" altLang="en-US"/>
              <a:t>），计算出转移概率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根据转移概率，计算出每个队列不同状态下的</a:t>
            </a:r>
            <a:r>
              <a:rPr lang="en-US" altLang="zh-CN"/>
              <a:t>WITTLE INDEX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每个时隙</a:t>
            </a:r>
            <a:r>
              <a:rPr lang="en-US" altLang="zh-CN"/>
              <a:t>K,</a:t>
            </a:r>
            <a:r>
              <a:rPr lang="zh-CN" altLang="en-US"/>
              <a:t>端口发送（调度控制）器根据观察到每个队列的状态，找出对应的最小</a:t>
            </a:r>
            <a:r>
              <a:rPr lang="en-US" altLang="zh-CN"/>
              <a:t>WITTLE</a:t>
            </a:r>
            <a:r>
              <a:rPr lang="zh-CN" altLang="en-US"/>
              <a:t>值的队列，作为该时隙的发送队列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不断采集状态转移对（</a:t>
            </a:r>
            <a:r>
              <a:rPr lang="en-US" altLang="zh-CN"/>
              <a:t>s,a,s’</a:t>
            </a:r>
            <a:r>
              <a:rPr lang="zh-CN" altLang="en-US"/>
              <a:t>）并储存，定时计算并更新队列的</a:t>
            </a:r>
            <a:r>
              <a:rPr lang="en-US" altLang="zh-CN"/>
              <a:t>WITTLE INDEX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546F8C-EE6E-C9F7-E66F-E087B2EEC568}"/>
              </a:ext>
            </a:extLst>
          </p:cNvPr>
          <p:cNvSpPr/>
          <p:nvPr/>
        </p:nvSpPr>
        <p:spPr>
          <a:xfrm>
            <a:off x="1115483" y="2475442"/>
            <a:ext cx="5842000" cy="440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442F2-D555-2BA1-5C63-7A5A3DB1C723}"/>
              </a:ext>
            </a:extLst>
          </p:cNvPr>
          <p:cNvSpPr/>
          <p:nvPr/>
        </p:nvSpPr>
        <p:spPr>
          <a:xfrm>
            <a:off x="1115483" y="2915709"/>
            <a:ext cx="5842000" cy="44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4C66AC-2310-74E6-1988-EDED65CB59DE}"/>
              </a:ext>
            </a:extLst>
          </p:cNvPr>
          <p:cNvSpPr/>
          <p:nvPr/>
        </p:nvSpPr>
        <p:spPr>
          <a:xfrm>
            <a:off x="1115483" y="3355976"/>
            <a:ext cx="5842000" cy="440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659F2D-9DA8-B774-E82B-7FCCA5A01F2E}"/>
              </a:ext>
            </a:extLst>
          </p:cNvPr>
          <p:cNvSpPr/>
          <p:nvPr/>
        </p:nvSpPr>
        <p:spPr>
          <a:xfrm>
            <a:off x="1115483" y="3796243"/>
            <a:ext cx="5842000" cy="440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A61D8-EC6F-F890-2397-42B91BA25712}"/>
              </a:ext>
            </a:extLst>
          </p:cNvPr>
          <p:cNvSpPr/>
          <p:nvPr/>
        </p:nvSpPr>
        <p:spPr>
          <a:xfrm>
            <a:off x="1115483" y="4236510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F65B0-D011-0F9B-5FDA-E47E021963B2}"/>
              </a:ext>
            </a:extLst>
          </p:cNvPr>
          <p:cNvSpPr/>
          <p:nvPr/>
        </p:nvSpPr>
        <p:spPr>
          <a:xfrm>
            <a:off x="1115483" y="4676777"/>
            <a:ext cx="5842000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4C7120-D8DE-A328-12D2-77BC9E240A88}"/>
              </a:ext>
            </a:extLst>
          </p:cNvPr>
          <p:cNvSpPr/>
          <p:nvPr/>
        </p:nvSpPr>
        <p:spPr>
          <a:xfrm>
            <a:off x="1115483" y="5117044"/>
            <a:ext cx="58420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4BA2B3-4A9E-DB4A-3DE7-649EAE35B418}"/>
              </a:ext>
            </a:extLst>
          </p:cNvPr>
          <p:cNvSpPr/>
          <p:nvPr/>
        </p:nvSpPr>
        <p:spPr>
          <a:xfrm>
            <a:off x="1115483" y="5557311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23252A-3CDB-1106-DDFF-27DA266A4901}"/>
              </a:ext>
            </a:extLst>
          </p:cNvPr>
          <p:cNvSpPr/>
          <p:nvPr/>
        </p:nvSpPr>
        <p:spPr>
          <a:xfrm>
            <a:off x="663468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BE1E6-6676-46AB-8F75-11E86290C773}"/>
              </a:ext>
            </a:extLst>
          </p:cNvPr>
          <p:cNvSpPr/>
          <p:nvPr/>
        </p:nvSpPr>
        <p:spPr>
          <a:xfrm>
            <a:off x="674475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BC3CE6-696F-BB8C-321F-56E6727922D2}"/>
              </a:ext>
            </a:extLst>
          </p:cNvPr>
          <p:cNvSpPr/>
          <p:nvPr/>
        </p:nvSpPr>
        <p:spPr>
          <a:xfrm>
            <a:off x="685376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A8E25B-9861-F5B7-DDB5-912ED58E3568}"/>
              </a:ext>
            </a:extLst>
          </p:cNvPr>
          <p:cNvSpPr/>
          <p:nvPr/>
        </p:nvSpPr>
        <p:spPr>
          <a:xfrm>
            <a:off x="630924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A3E0A1C-1E63-CE27-0B57-6422D0A78654}"/>
              </a:ext>
            </a:extLst>
          </p:cNvPr>
          <p:cNvSpPr/>
          <p:nvPr/>
        </p:nvSpPr>
        <p:spPr>
          <a:xfrm>
            <a:off x="641931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3D7028E-6A4E-0527-C349-2567158E301D}"/>
              </a:ext>
            </a:extLst>
          </p:cNvPr>
          <p:cNvSpPr/>
          <p:nvPr/>
        </p:nvSpPr>
        <p:spPr>
          <a:xfrm>
            <a:off x="652832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654B9-2C0A-0635-6C0E-92B52D7432F4}"/>
              </a:ext>
            </a:extLst>
          </p:cNvPr>
          <p:cNvSpPr/>
          <p:nvPr/>
        </p:nvSpPr>
        <p:spPr>
          <a:xfrm>
            <a:off x="5980104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1D2143-E233-9673-5550-8F97E7206830}"/>
              </a:ext>
            </a:extLst>
          </p:cNvPr>
          <p:cNvSpPr/>
          <p:nvPr/>
        </p:nvSpPr>
        <p:spPr>
          <a:xfrm>
            <a:off x="6090172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0FB3E4-8AB1-1A8C-8DC8-807C2F5CC829}"/>
              </a:ext>
            </a:extLst>
          </p:cNvPr>
          <p:cNvSpPr/>
          <p:nvPr/>
        </p:nvSpPr>
        <p:spPr>
          <a:xfrm>
            <a:off x="6199181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AFA883-E04C-7371-14AD-80491DB39F15}"/>
              </a:ext>
            </a:extLst>
          </p:cNvPr>
          <p:cNvSpPr/>
          <p:nvPr/>
        </p:nvSpPr>
        <p:spPr>
          <a:xfrm>
            <a:off x="663468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21D126-10F1-1BE6-B293-A8288BEEBAE4}"/>
              </a:ext>
            </a:extLst>
          </p:cNvPr>
          <p:cNvSpPr/>
          <p:nvPr/>
        </p:nvSpPr>
        <p:spPr>
          <a:xfrm>
            <a:off x="674475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C441638-D6EA-60C2-B997-0E53DA0CF7A1}"/>
              </a:ext>
            </a:extLst>
          </p:cNvPr>
          <p:cNvSpPr/>
          <p:nvPr/>
        </p:nvSpPr>
        <p:spPr>
          <a:xfrm>
            <a:off x="685376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21849C0-E76E-23C7-E3FD-C1FAEE3CF21B}"/>
              </a:ext>
            </a:extLst>
          </p:cNvPr>
          <p:cNvSpPr/>
          <p:nvPr/>
        </p:nvSpPr>
        <p:spPr>
          <a:xfrm>
            <a:off x="630924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98F1CC-C64B-E71C-D54D-10CBF5E0CEF9}"/>
              </a:ext>
            </a:extLst>
          </p:cNvPr>
          <p:cNvSpPr/>
          <p:nvPr/>
        </p:nvSpPr>
        <p:spPr>
          <a:xfrm>
            <a:off x="641931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BC4824-6965-03D4-46D2-A246645DBE7D}"/>
              </a:ext>
            </a:extLst>
          </p:cNvPr>
          <p:cNvSpPr/>
          <p:nvPr/>
        </p:nvSpPr>
        <p:spPr>
          <a:xfrm>
            <a:off x="652832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26EC719-2706-0FB1-6122-3455985A7AA0}"/>
              </a:ext>
            </a:extLst>
          </p:cNvPr>
          <p:cNvSpPr/>
          <p:nvPr/>
        </p:nvSpPr>
        <p:spPr>
          <a:xfrm>
            <a:off x="598010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598A1B-0825-7148-8BC7-C92F6F495D0F}"/>
              </a:ext>
            </a:extLst>
          </p:cNvPr>
          <p:cNvSpPr/>
          <p:nvPr/>
        </p:nvSpPr>
        <p:spPr>
          <a:xfrm>
            <a:off x="609017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8097855-06F7-25B1-4EFD-B5E78088EA1A}"/>
              </a:ext>
            </a:extLst>
          </p:cNvPr>
          <p:cNvSpPr/>
          <p:nvPr/>
        </p:nvSpPr>
        <p:spPr>
          <a:xfrm>
            <a:off x="6199181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7F96FE-8777-BE8B-155C-1140F4F920EB}"/>
              </a:ext>
            </a:extLst>
          </p:cNvPr>
          <p:cNvSpPr/>
          <p:nvPr/>
        </p:nvSpPr>
        <p:spPr>
          <a:xfrm>
            <a:off x="565731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7FA8C1-ED9E-8414-EC9A-A581E3B1C3EB}"/>
              </a:ext>
            </a:extLst>
          </p:cNvPr>
          <p:cNvSpPr/>
          <p:nvPr/>
        </p:nvSpPr>
        <p:spPr>
          <a:xfrm>
            <a:off x="576737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D767D44-E8A4-7F7A-CCB3-D20AD6F359E9}"/>
              </a:ext>
            </a:extLst>
          </p:cNvPr>
          <p:cNvSpPr/>
          <p:nvPr/>
        </p:nvSpPr>
        <p:spPr>
          <a:xfrm>
            <a:off x="587638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9FB5285-B22E-A23D-4216-C52FBCAAE442}"/>
              </a:ext>
            </a:extLst>
          </p:cNvPr>
          <p:cNvSpPr/>
          <p:nvPr/>
        </p:nvSpPr>
        <p:spPr>
          <a:xfrm>
            <a:off x="533187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833B2-101A-917E-984E-4E5D81BDCC07}"/>
              </a:ext>
            </a:extLst>
          </p:cNvPr>
          <p:cNvSpPr/>
          <p:nvPr/>
        </p:nvSpPr>
        <p:spPr>
          <a:xfrm>
            <a:off x="544193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241096C-B82D-1EF2-1F82-C0C4DE9A2B98}"/>
              </a:ext>
            </a:extLst>
          </p:cNvPr>
          <p:cNvSpPr/>
          <p:nvPr/>
        </p:nvSpPr>
        <p:spPr>
          <a:xfrm>
            <a:off x="555094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738E54D-1C1A-0FC1-4787-744A56C6D16C}"/>
              </a:ext>
            </a:extLst>
          </p:cNvPr>
          <p:cNvSpPr/>
          <p:nvPr/>
        </p:nvSpPr>
        <p:spPr>
          <a:xfrm>
            <a:off x="5002725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6B0E963-F83C-CA32-DB8E-8E88070618D1}"/>
              </a:ext>
            </a:extLst>
          </p:cNvPr>
          <p:cNvSpPr/>
          <p:nvPr/>
        </p:nvSpPr>
        <p:spPr>
          <a:xfrm>
            <a:off x="5112793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DC5414-C067-D426-5404-CB50C464E39D}"/>
              </a:ext>
            </a:extLst>
          </p:cNvPr>
          <p:cNvSpPr/>
          <p:nvPr/>
        </p:nvSpPr>
        <p:spPr>
          <a:xfrm>
            <a:off x="5221802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D4B1A3-72F8-961C-B58C-B19F3D0FED49}"/>
              </a:ext>
            </a:extLst>
          </p:cNvPr>
          <p:cNvSpPr/>
          <p:nvPr/>
        </p:nvSpPr>
        <p:spPr>
          <a:xfrm>
            <a:off x="468628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F02059-ACDE-9A54-9C4A-1FC96720E5AF}"/>
              </a:ext>
            </a:extLst>
          </p:cNvPr>
          <p:cNvSpPr/>
          <p:nvPr/>
        </p:nvSpPr>
        <p:spPr>
          <a:xfrm>
            <a:off x="479635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83A8729-8897-818D-8A57-07391D3137E7}"/>
              </a:ext>
            </a:extLst>
          </p:cNvPr>
          <p:cNvSpPr/>
          <p:nvPr/>
        </p:nvSpPr>
        <p:spPr>
          <a:xfrm>
            <a:off x="490535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1784148-4D68-0C7B-A4AE-BD487681D1A4}"/>
              </a:ext>
            </a:extLst>
          </p:cNvPr>
          <p:cNvSpPr/>
          <p:nvPr/>
        </p:nvSpPr>
        <p:spPr>
          <a:xfrm>
            <a:off x="436084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2BBF969-25E8-4A72-ACE0-A7CF1FC24CE2}"/>
              </a:ext>
            </a:extLst>
          </p:cNvPr>
          <p:cNvSpPr/>
          <p:nvPr/>
        </p:nvSpPr>
        <p:spPr>
          <a:xfrm>
            <a:off x="447091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C27C617-968A-91CF-949A-3E6188134C67}"/>
              </a:ext>
            </a:extLst>
          </p:cNvPr>
          <p:cNvSpPr/>
          <p:nvPr/>
        </p:nvSpPr>
        <p:spPr>
          <a:xfrm>
            <a:off x="457991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7EA52C-4D28-9ECE-1673-FBE03924748B}"/>
              </a:ext>
            </a:extLst>
          </p:cNvPr>
          <p:cNvSpPr/>
          <p:nvPr/>
        </p:nvSpPr>
        <p:spPr>
          <a:xfrm>
            <a:off x="403169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9DDCF1-E722-A183-EC68-815E0933FFEA}"/>
              </a:ext>
            </a:extLst>
          </p:cNvPr>
          <p:cNvSpPr/>
          <p:nvPr/>
        </p:nvSpPr>
        <p:spPr>
          <a:xfrm>
            <a:off x="4141765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9DDD81-D8F5-7D3E-0A8F-F47E156EBB0A}"/>
              </a:ext>
            </a:extLst>
          </p:cNvPr>
          <p:cNvSpPr/>
          <p:nvPr/>
        </p:nvSpPr>
        <p:spPr>
          <a:xfrm>
            <a:off x="425077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12D9B-D81E-C7F8-E7FD-DC15C73A34F8}"/>
              </a:ext>
            </a:extLst>
          </p:cNvPr>
          <p:cNvSpPr/>
          <p:nvPr/>
        </p:nvSpPr>
        <p:spPr>
          <a:xfrm>
            <a:off x="662939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AE197A5-CF7F-CA3D-718B-76612E779D8E}"/>
              </a:ext>
            </a:extLst>
          </p:cNvPr>
          <p:cNvSpPr/>
          <p:nvPr/>
        </p:nvSpPr>
        <p:spPr>
          <a:xfrm>
            <a:off x="673946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43454CE-32D8-C4E5-E788-7AFC298EBA97}"/>
              </a:ext>
            </a:extLst>
          </p:cNvPr>
          <p:cNvSpPr/>
          <p:nvPr/>
        </p:nvSpPr>
        <p:spPr>
          <a:xfrm>
            <a:off x="684847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DBE1CF-0AAD-54C8-B66A-78FE2EC4CC1A}"/>
              </a:ext>
            </a:extLst>
          </p:cNvPr>
          <p:cNvSpPr/>
          <p:nvPr/>
        </p:nvSpPr>
        <p:spPr>
          <a:xfrm>
            <a:off x="630395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C6132F6-634D-F968-4AAD-781E5ECAFE8A}"/>
              </a:ext>
            </a:extLst>
          </p:cNvPr>
          <p:cNvSpPr/>
          <p:nvPr/>
        </p:nvSpPr>
        <p:spPr>
          <a:xfrm>
            <a:off x="641402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5E0CB90-114C-D173-58F3-C8E0E05C096F}"/>
              </a:ext>
            </a:extLst>
          </p:cNvPr>
          <p:cNvSpPr/>
          <p:nvPr/>
        </p:nvSpPr>
        <p:spPr>
          <a:xfrm>
            <a:off x="652303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CF86B1F-0F9E-0D78-4E61-B86798B96E79}"/>
              </a:ext>
            </a:extLst>
          </p:cNvPr>
          <p:cNvSpPr/>
          <p:nvPr/>
        </p:nvSpPr>
        <p:spPr>
          <a:xfrm>
            <a:off x="5974812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604841-127E-EFA9-C4B5-FA724F14B408}"/>
              </a:ext>
            </a:extLst>
          </p:cNvPr>
          <p:cNvSpPr/>
          <p:nvPr/>
        </p:nvSpPr>
        <p:spPr>
          <a:xfrm>
            <a:off x="6084880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727929-7FC0-9C64-5042-7CFE103A0473}"/>
              </a:ext>
            </a:extLst>
          </p:cNvPr>
          <p:cNvSpPr/>
          <p:nvPr/>
        </p:nvSpPr>
        <p:spPr>
          <a:xfrm>
            <a:off x="6193889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921BFA-0E68-9AEE-29F2-548CE85F4A2B}"/>
              </a:ext>
            </a:extLst>
          </p:cNvPr>
          <p:cNvSpPr/>
          <p:nvPr/>
        </p:nvSpPr>
        <p:spPr>
          <a:xfrm>
            <a:off x="5655616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77697F-A064-86EB-5E2C-D6504634E976}"/>
              </a:ext>
            </a:extLst>
          </p:cNvPr>
          <p:cNvSpPr/>
          <p:nvPr/>
        </p:nvSpPr>
        <p:spPr>
          <a:xfrm>
            <a:off x="576568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8085674-BBB5-AF72-6605-AA804ABF333E}"/>
              </a:ext>
            </a:extLst>
          </p:cNvPr>
          <p:cNvSpPr/>
          <p:nvPr/>
        </p:nvSpPr>
        <p:spPr>
          <a:xfrm>
            <a:off x="5874693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0635284-4266-CD6D-6416-95F794FD4F03}"/>
              </a:ext>
            </a:extLst>
          </p:cNvPr>
          <p:cNvSpPr/>
          <p:nvPr/>
        </p:nvSpPr>
        <p:spPr>
          <a:xfrm>
            <a:off x="663468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4D551CA-230E-56C5-E0C1-BFB51C59755C}"/>
              </a:ext>
            </a:extLst>
          </p:cNvPr>
          <p:cNvSpPr/>
          <p:nvPr/>
        </p:nvSpPr>
        <p:spPr>
          <a:xfrm>
            <a:off x="674475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E13F216-370F-9A5F-4AAE-34D634960D09}"/>
              </a:ext>
            </a:extLst>
          </p:cNvPr>
          <p:cNvSpPr/>
          <p:nvPr/>
        </p:nvSpPr>
        <p:spPr>
          <a:xfrm>
            <a:off x="685376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6ABEB31-C72D-7F5E-8557-534827DC603A}"/>
              </a:ext>
            </a:extLst>
          </p:cNvPr>
          <p:cNvSpPr/>
          <p:nvPr/>
        </p:nvSpPr>
        <p:spPr>
          <a:xfrm>
            <a:off x="630924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B57A77C-3B8F-187B-E7F0-850EC30EFF67}"/>
              </a:ext>
            </a:extLst>
          </p:cNvPr>
          <p:cNvSpPr/>
          <p:nvPr/>
        </p:nvSpPr>
        <p:spPr>
          <a:xfrm>
            <a:off x="641931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986219C-AE1B-2F6E-A52B-5128504A5049}"/>
              </a:ext>
            </a:extLst>
          </p:cNvPr>
          <p:cNvSpPr/>
          <p:nvPr/>
        </p:nvSpPr>
        <p:spPr>
          <a:xfrm>
            <a:off x="652832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3D12BC0-1A3A-B872-AB22-B8D2A39FDAF3}"/>
              </a:ext>
            </a:extLst>
          </p:cNvPr>
          <p:cNvSpPr/>
          <p:nvPr/>
        </p:nvSpPr>
        <p:spPr>
          <a:xfrm>
            <a:off x="598010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698D8E9-CCF5-8A6F-6E3A-5F989CF85545}"/>
              </a:ext>
            </a:extLst>
          </p:cNvPr>
          <p:cNvSpPr/>
          <p:nvPr/>
        </p:nvSpPr>
        <p:spPr>
          <a:xfrm>
            <a:off x="609017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98A252CB-F951-1D27-9E4E-0C3870FDA793}"/>
              </a:ext>
            </a:extLst>
          </p:cNvPr>
          <p:cNvSpPr/>
          <p:nvPr/>
        </p:nvSpPr>
        <p:spPr>
          <a:xfrm>
            <a:off x="619918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A74F95-C272-2601-0B70-F3DC79F75345}"/>
              </a:ext>
            </a:extLst>
          </p:cNvPr>
          <p:cNvSpPr/>
          <p:nvPr/>
        </p:nvSpPr>
        <p:spPr>
          <a:xfrm>
            <a:off x="565731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1C4E458-1C32-2F5D-B9A0-E1C9E8D273E8}"/>
              </a:ext>
            </a:extLst>
          </p:cNvPr>
          <p:cNvSpPr/>
          <p:nvPr/>
        </p:nvSpPr>
        <p:spPr>
          <a:xfrm>
            <a:off x="576737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86A81B4-39DB-DE96-82EB-0B478A58E8E7}"/>
              </a:ext>
            </a:extLst>
          </p:cNvPr>
          <p:cNvSpPr/>
          <p:nvPr/>
        </p:nvSpPr>
        <p:spPr>
          <a:xfrm>
            <a:off x="587638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26B5B6F-59B5-2940-823A-132C28789E1D}"/>
              </a:ext>
            </a:extLst>
          </p:cNvPr>
          <p:cNvSpPr/>
          <p:nvPr/>
        </p:nvSpPr>
        <p:spPr>
          <a:xfrm>
            <a:off x="533187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2301441-F589-8A07-5054-70A89AA0DA9B}"/>
              </a:ext>
            </a:extLst>
          </p:cNvPr>
          <p:cNvSpPr/>
          <p:nvPr/>
        </p:nvSpPr>
        <p:spPr>
          <a:xfrm>
            <a:off x="544193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B6AA56C-8857-5304-06BE-4191B21142CC}"/>
              </a:ext>
            </a:extLst>
          </p:cNvPr>
          <p:cNvSpPr/>
          <p:nvPr/>
        </p:nvSpPr>
        <p:spPr>
          <a:xfrm>
            <a:off x="555094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AFD11E6-6EB8-ED94-4361-517FC5F3FC5C}"/>
              </a:ext>
            </a:extLst>
          </p:cNvPr>
          <p:cNvSpPr/>
          <p:nvPr/>
        </p:nvSpPr>
        <p:spPr>
          <a:xfrm>
            <a:off x="500272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128FE68-E933-CAE3-8A86-E1498C8BB14F}"/>
              </a:ext>
            </a:extLst>
          </p:cNvPr>
          <p:cNvSpPr/>
          <p:nvPr/>
        </p:nvSpPr>
        <p:spPr>
          <a:xfrm>
            <a:off x="5112793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0CDDE0-0591-9EBA-163A-8544A983C5D4}"/>
              </a:ext>
            </a:extLst>
          </p:cNvPr>
          <p:cNvSpPr/>
          <p:nvPr/>
        </p:nvSpPr>
        <p:spPr>
          <a:xfrm>
            <a:off x="522180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1A8A8C3-C007-D0D8-6880-A39E6C9C3A5B}"/>
              </a:ext>
            </a:extLst>
          </p:cNvPr>
          <p:cNvSpPr/>
          <p:nvPr/>
        </p:nvSpPr>
        <p:spPr>
          <a:xfrm>
            <a:off x="468628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F1E4DD-FC5C-1594-E34E-F4B3419B913D}"/>
              </a:ext>
            </a:extLst>
          </p:cNvPr>
          <p:cNvSpPr/>
          <p:nvPr/>
        </p:nvSpPr>
        <p:spPr>
          <a:xfrm>
            <a:off x="479635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D29A79B-56AF-EA4B-D433-22E9CBB5DC13}"/>
              </a:ext>
            </a:extLst>
          </p:cNvPr>
          <p:cNvSpPr/>
          <p:nvPr/>
        </p:nvSpPr>
        <p:spPr>
          <a:xfrm>
            <a:off x="490535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C445C75-E6F8-EA3C-E08C-940288E88263}"/>
              </a:ext>
            </a:extLst>
          </p:cNvPr>
          <p:cNvSpPr/>
          <p:nvPr/>
        </p:nvSpPr>
        <p:spPr>
          <a:xfrm>
            <a:off x="436084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974835-8056-0E73-C465-14E0E2576A50}"/>
              </a:ext>
            </a:extLst>
          </p:cNvPr>
          <p:cNvSpPr/>
          <p:nvPr/>
        </p:nvSpPr>
        <p:spPr>
          <a:xfrm>
            <a:off x="447091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47075E-F7B4-D40A-9930-629C94BD4FEC}"/>
              </a:ext>
            </a:extLst>
          </p:cNvPr>
          <p:cNvSpPr/>
          <p:nvPr/>
        </p:nvSpPr>
        <p:spPr>
          <a:xfrm>
            <a:off x="457991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27B66A9-417D-8770-1C00-22FAC6103609}"/>
              </a:ext>
            </a:extLst>
          </p:cNvPr>
          <p:cNvSpPr/>
          <p:nvPr/>
        </p:nvSpPr>
        <p:spPr>
          <a:xfrm>
            <a:off x="403169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2947451B-05D0-0BDA-A862-63EE34AE143C}"/>
              </a:ext>
            </a:extLst>
          </p:cNvPr>
          <p:cNvSpPr/>
          <p:nvPr/>
        </p:nvSpPr>
        <p:spPr>
          <a:xfrm>
            <a:off x="4141765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BEFF84C-F5C0-F9E6-72CE-F495DDF18C42}"/>
              </a:ext>
            </a:extLst>
          </p:cNvPr>
          <p:cNvSpPr/>
          <p:nvPr/>
        </p:nvSpPr>
        <p:spPr>
          <a:xfrm>
            <a:off x="425077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13EBA29-9CC5-C6EF-39B1-4BE6E5BE4296}"/>
              </a:ext>
            </a:extLst>
          </p:cNvPr>
          <p:cNvSpPr/>
          <p:nvPr/>
        </p:nvSpPr>
        <p:spPr>
          <a:xfrm>
            <a:off x="369620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2BBA7C9-642D-9E28-CDC9-BA80A63840AC}"/>
              </a:ext>
            </a:extLst>
          </p:cNvPr>
          <p:cNvSpPr/>
          <p:nvPr/>
        </p:nvSpPr>
        <p:spPr>
          <a:xfrm>
            <a:off x="380626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734EC76-2E65-829B-E387-037470B0975D}"/>
              </a:ext>
            </a:extLst>
          </p:cNvPr>
          <p:cNvSpPr/>
          <p:nvPr/>
        </p:nvSpPr>
        <p:spPr>
          <a:xfrm>
            <a:off x="391527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065C2AF-28FB-2761-2C25-5D505D9A8989}"/>
              </a:ext>
            </a:extLst>
          </p:cNvPr>
          <p:cNvSpPr/>
          <p:nvPr/>
        </p:nvSpPr>
        <p:spPr>
          <a:xfrm>
            <a:off x="337076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B9FEDAB4-4697-597E-0B98-4066CABE3A98}"/>
              </a:ext>
            </a:extLst>
          </p:cNvPr>
          <p:cNvSpPr/>
          <p:nvPr/>
        </p:nvSpPr>
        <p:spPr>
          <a:xfrm>
            <a:off x="348082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C7144633-4CAA-7DA4-AECF-F462115464C5}"/>
              </a:ext>
            </a:extLst>
          </p:cNvPr>
          <p:cNvSpPr/>
          <p:nvPr/>
        </p:nvSpPr>
        <p:spPr>
          <a:xfrm>
            <a:off x="358983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1D3C2B-C3B4-C9F4-30F0-A9ABA37DCE29}"/>
              </a:ext>
            </a:extLst>
          </p:cNvPr>
          <p:cNvSpPr/>
          <p:nvPr/>
        </p:nvSpPr>
        <p:spPr>
          <a:xfrm>
            <a:off x="304161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F756BE3-6594-789A-A95E-95765567E0E5}"/>
              </a:ext>
            </a:extLst>
          </p:cNvPr>
          <p:cNvSpPr/>
          <p:nvPr/>
        </p:nvSpPr>
        <p:spPr>
          <a:xfrm>
            <a:off x="315168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24C0610C-298F-2708-1F46-FAE20FEF5D34}"/>
              </a:ext>
            </a:extLst>
          </p:cNvPr>
          <p:cNvSpPr/>
          <p:nvPr/>
        </p:nvSpPr>
        <p:spPr>
          <a:xfrm>
            <a:off x="3260693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2A3ED0D-CCD3-8D09-3AD8-AB67D71B02A5}"/>
              </a:ext>
            </a:extLst>
          </p:cNvPr>
          <p:cNvSpPr/>
          <p:nvPr/>
        </p:nvSpPr>
        <p:spPr>
          <a:xfrm>
            <a:off x="271882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5111EF2-6E35-0D82-DE43-6007B4CA83BF}"/>
              </a:ext>
            </a:extLst>
          </p:cNvPr>
          <p:cNvSpPr/>
          <p:nvPr/>
        </p:nvSpPr>
        <p:spPr>
          <a:xfrm>
            <a:off x="282889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1C60B8F-F1D9-A1C0-649F-ADEDD3B05D5E}"/>
              </a:ext>
            </a:extLst>
          </p:cNvPr>
          <p:cNvSpPr/>
          <p:nvPr/>
        </p:nvSpPr>
        <p:spPr>
          <a:xfrm>
            <a:off x="293789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BD37BDB-F61D-2C40-C955-56739336DB46}"/>
              </a:ext>
            </a:extLst>
          </p:cNvPr>
          <p:cNvSpPr/>
          <p:nvPr/>
        </p:nvSpPr>
        <p:spPr>
          <a:xfrm>
            <a:off x="239338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0373D8C-2967-4511-C13F-6DF643FDE4E9}"/>
              </a:ext>
            </a:extLst>
          </p:cNvPr>
          <p:cNvSpPr/>
          <p:nvPr/>
        </p:nvSpPr>
        <p:spPr>
          <a:xfrm>
            <a:off x="250345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35C32546-D112-8821-B35B-5FA2683F1E01}"/>
              </a:ext>
            </a:extLst>
          </p:cNvPr>
          <p:cNvSpPr/>
          <p:nvPr/>
        </p:nvSpPr>
        <p:spPr>
          <a:xfrm>
            <a:off x="261245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B10B299-92FD-08AD-2B8B-1093CB39CDAD}"/>
              </a:ext>
            </a:extLst>
          </p:cNvPr>
          <p:cNvSpPr/>
          <p:nvPr/>
        </p:nvSpPr>
        <p:spPr>
          <a:xfrm>
            <a:off x="217430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E20422F4-04F2-DD1F-3DB5-F22A8560F386}"/>
              </a:ext>
            </a:extLst>
          </p:cNvPr>
          <p:cNvSpPr/>
          <p:nvPr/>
        </p:nvSpPr>
        <p:spPr>
          <a:xfrm>
            <a:off x="2283314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2D0457A-9E83-EFC3-E138-438119353923}"/>
              </a:ext>
            </a:extLst>
          </p:cNvPr>
          <p:cNvSpPr/>
          <p:nvPr/>
        </p:nvSpPr>
        <p:spPr>
          <a:xfrm>
            <a:off x="662410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FC4E4-DCD8-E769-1494-2D89D61982C7}"/>
              </a:ext>
            </a:extLst>
          </p:cNvPr>
          <p:cNvSpPr/>
          <p:nvPr/>
        </p:nvSpPr>
        <p:spPr>
          <a:xfrm>
            <a:off x="673417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784C8A8-059C-7590-B67E-445BD0ED8DD1}"/>
              </a:ext>
            </a:extLst>
          </p:cNvPr>
          <p:cNvSpPr/>
          <p:nvPr/>
        </p:nvSpPr>
        <p:spPr>
          <a:xfrm>
            <a:off x="684318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DD701EC-0DF7-FD4F-5CF2-5C34829A26E0}"/>
              </a:ext>
            </a:extLst>
          </p:cNvPr>
          <p:cNvSpPr/>
          <p:nvPr/>
        </p:nvSpPr>
        <p:spPr>
          <a:xfrm>
            <a:off x="629866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1F31285-F94B-5FBB-02A6-34D20D086F98}"/>
              </a:ext>
            </a:extLst>
          </p:cNvPr>
          <p:cNvSpPr/>
          <p:nvPr/>
        </p:nvSpPr>
        <p:spPr>
          <a:xfrm>
            <a:off x="640873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20B60EA-37A6-E1FD-48CE-4098A37B7C85}"/>
              </a:ext>
            </a:extLst>
          </p:cNvPr>
          <p:cNvSpPr/>
          <p:nvPr/>
        </p:nvSpPr>
        <p:spPr>
          <a:xfrm>
            <a:off x="651774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C6D8E83-A928-070D-EFD7-F06415F89DF8}"/>
              </a:ext>
            </a:extLst>
          </p:cNvPr>
          <p:cNvSpPr/>
          <p:nvPr/>
        </p:nvSpPr>
        <p:spPr>
          <a:xfrm>
            <a:off x="5969520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692E44F8-E469-92FB-7918-9668771301F5}"/>
              </a:ext>
            </a:extLst>
          </p:cNvPr>
          <p:cNvSpPr/>
          <p:nvPr/>
        </p:nvSpPr>
        <p:spPr>
          <a:xfrm>
            <a:off x="6079588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EFA7FB0-A5B4-6406-7D64-521592E1AEED}"/>
              </a:ext>
            </a:extLst>
          </p:cNvPr>
          <p:cNvSpPr/>
          <p:nvPr/>
        </p:nvSpPr>
        <p:spPr>
          <a:xfrm>
            <a:off x="6188597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8FCD4F4-5BB6-68F0-BB48-7A92E0FA7168}"/>
              </a:ext>
            </a:extLst>
          </p:cNvPr>
          <p:cNvSpPr/>
          <p:nvPr/>
        </p:nvSpPr>
        <p:spPr>
          <a:xfrm>
            <a:off x="564672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526C060-BCEE-6319-EC7F-2586DBE30EBC}"/>
              </a:ext>
            </a:extLst>
          </p:cNvPr>
          <p:cNvSpPr/>
          <p:nvPr/>
        </p:nvSpPr>
        <p:spPr>
          <a:xfrm>
            <a:off x="575679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D291F82-9659-6306-B8B7-B55FF820849F}"/>
              </a:ext>
            </a:extLst>
          </p:cNvPr>
          <p:cNvSpPr/>
          <p:nvPr/>
        </p:nvSpPr>
        <p:spPr>
          <a:xfrm>
            <a:off x="586580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EF2DC8F5-358D-1134-4E37-F63068A8D5D7}"/>
              </a:ext>
            </a:extLst>
          </p:cNvPr>
          <p:cNvSpPr/>
          <p:nvPr/>
        </p:nvSpPr>
        <p:spPr>
          <a:xfrm>
            <a:off x="532128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E185E69-8F44-3EBE-D787-A536DFA3ABAF}"/>
              </a:ext>
            </a:extLst>
          </p:cNvPr>
          <p:cNvSpPr/>
          <p:nvPr/>
        </p:nvSpPr>
        <p:spPr>
          <a:xfrm>
            <a:off x="543135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2D6991E-1B46-9397-49FC-B9A2C5BCBE4B}"/>
              </a:ext>
            </a:extLst>
          </p:cNvPr>
          <p:cNvSpPr/>
          <p:nvPr/>
        </p:nvSpPr>
        <p:spPr>
          <a:xfrm>
            <a:off x="554036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D4496B4-9B49-7DF5-09BB-6800450C5731}"/>
              </a:ext>
            </a:extLst>
          </p:cNvPr>
          <p:cNvSpPr/>
          <p:nvPr/>
        </p:nvSpPr>
        <p:spPr>
          <a:xfrm>
            <a:off x="5102209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C2383F89-CCEC-E03C-061D-7BA712CB07CD}"/>
              </a:ext>
            </a:extLst>
          </p:cNvPr>
          <p:cNvSpPr/>
          <p:nvPr/>
        </p:nvSpPr>
        <p:spPr>
          <a:xfrm>
            <a:off x="5211218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1C9E6CE1-08C1-A9E1-72F3-0EE913F4B1CA}"/>
              </a:ext>
            </a:extLst>
          </p:cNvPr>
          <p:cNvSpPr/>
          <p:nvPr/>
        </p:nvSpPr>
        <p:spPr>
          <a:xfrm>
            <a:off x="476883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D6DE487-EB23-FE02-D131-E21C31E71CAC}"/>
              </a:ext>
            </a:extLst>
          </p:cNvPr>
          <p:cNvSpPr/>
          <p:nvPr/>
        </p:nvSpPr>
        <p:spPr>
          <a:xfrm>
            <a:off x="487889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6AA6C1A-C0E1-E7C6-C87A-98CD6B284BBC}"/>
              </a:ext>
            </a:extLst>
          </p:cNvPr>
          <p:cNvSpPr/>
          <p:nvPr/>
        </p:nvSpPr>
        <p:spPr>
          <a:xfrm>
            <a:off x="498790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64B4C26-FAF5-8E9C-A9D4-BCA33AAE3223}"/>
              </a:ext>
            </a:extLst>
          </p:cNvPr>
          <p:cNvSpPr/>
          <p:nvPr/>
        </p:nvSpPr>
        <p:spPr>
          <a:xfrm>
            <a:off x="444339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8034230-48EF-EC25-62BE-655FF294EE2F}"/>
              </a:ext>
            </a:extLst>
          </p:cNvPr>
          <p:cNvSpPr/>
          <p:nvPr/>
        </p:nvSpPr>
        <p:spPr>
          <a:xfrm>
            <a:off x="455345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BACA8A5E-68B0-C13C-E643-F9153F3B9962}"/>
              </a:ext>
            </a:extLst>
          </p:cNvPr>
          <p:cNvSpPr/>
          <p:nvPr/>
        </p:nvSpPr>
        <p:spPr>
          <a:xfrm>
            <a:off x="466246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27B2A29F-9CDA-67F9-3C99-C8064F306262}"/>
              </a:ext>
            </a:extLst>
          </p:cNvPr>
          <p:cNvSpPr/>
          <p:nvPr/>
        </p:nvSpPr>
        <p:spPr>
          <a:xfrm>
            <a:off x="4114246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96BA165-832D-E4A8-3550-CCBF10F44506}"/>
              </a:ext>
            </a:extLst>
          </p:cNvPr>
          <p:cNvSpPr/>
          <p:nvPr/>
        </p:nvSpPr>
        <p:spPr>
          <a:xfrm>
            <a:off x="4224314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DA0EF2-05C9-3749-EF25-F022D796F9A6}"/>
              </a:ext>
            </a:extLst>
          </p:cNvPr>
          <p:cNvSpPr/>
          <p:nvPr/>
        </p:nvSpPr>
        <p:spPr>
          <a:xfrm>
            <a:off x="4333323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3AC11A2F-B3AE-8901-150A-AF396D10DF23}"/>
              </a:ext>
            </a:extLst>
          </p:cNvPr>
          <p:cNvSpPr/>
          <p:nvPr/>
        </p:nvSpPr>
        <p:spPr>
          <a:xfrm>
            <a:off x="379145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270FC04-71D1-0B9A-A523-46BC75AB4235}"/>
              </a:ext>
            </a:extLst>
          </p:cNvPr>
          <p:cNvSpPr/>
          <p:nvPr/>
        </p:nvSpPr>
        <p:spPr>
          <a:xfrm>
            <a:off x="390152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0F6F989-D788-E73C-FA2A-77FE445AA11C}"/>
              </a:ext>
            </a:extLst>
          </p:cNvPr>
          <p:cNvSpPr/>
          <p:nvPr/>
        </p:nvSpPr>
        <p:spPr>
          <a:xfrm>
            <a:off x="401052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6A6703A-0BC4-1E43-E51C-F2E523408B66}"/>
              </a:ext>
            </a:extLst>
          </p:cNvPr>
          <p:cNvSpPr/>
          <p:nvPr/>
        </p:nvSpPr>
        <p:spPr>
          <a:xfrm>
            <a:off x="346601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C9F20143-90FA-231D-37D8-F4C284110EC6}"/>
              </a:ext>
            </a:extLst>
          </p:cNvPr>
          <p:cNvSpPr/>
          <p:nvPr/>
        </p:nvSpPr>
        <p:spPr>
          <a:xfrm>
            <a:off x="357608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8546117-6F23-A60D-EFE2-EDA3699B866B}"/>
              </a:ext>
            </a:extLst>
          </p:cNvPr>
          <p:cNvSpPr/>
          <p:nvPr/>
        </p:nvSpPr>
        <p:spPr>
          <a:xfrm>
            <a:off x="368508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24FCB5-DBD7-187D-4999-4C84DEC26DAF}"/>
              </a:ext>
            </a:extLst>
          </p:cNvPr>
          <p:cNvSpPr/>
          <p:nvPr/>
        </p:nvSpPr>
        <p:spPr>
          <a:xfrm>
            <a:off x="3246935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5510679-6669-CBBD-6409-6FAC653BE297}"/>
              </a:ext>
            </a:extLst>
          </p:cNvPr>
          <p:cNvSpPr/>
          <p:nvPr/>
        </p:nvSpPr>
        <p:spPr>
          <a:xfrm>
            <a:off x="3355944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169DFE53-8E62-C408-A6D7-D412FCA71977}"/>
              </a:ext>
            </a:extLst>
          </p:cNvPr>
          <p:cNvSpPr/>
          <p:nvPr/>
        </p:nvSpPr>
        <p:spPr>
          <a:xfrm>
            <a:off x="662939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4CCD3B-3D8C-0296-2903-C0E0E1FB00B8}"/>
              </a:ext>
            </a:extLst>
          </p:cNvPr>
          <p:cNvSpPr/>
          <p:nvPr/>
        </p:nvSpPr>
        <p:spPr>
          <a:xfrm>
            <a:off x="673946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71C53A-8DD0-BE2C-996F-F8D61D4A3CEC}"/>
              </a:ext>
            </a:extLst>
          </p:cNvPr>
          <p:cNvSpPr/>
          <p:nvPr/>
        </p:nvSpPr>
        <p:spPr>
          <a:xfrm>
            <a:off x="684847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E02DB7A7-C3C3-7EB2-AEFD-791C826DDB48}"/>
              </a:ext>
            </a:extLst>
          </p:cNvPr>
          <p:cNvSpPr/>
          <p:nvPr/>
        </p:nvSpPr>
        <p:spPr>
          <a:xfrm>
            <a:off x="630395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2B9A591E-A687-2623-5EDA-42842D68A9EE}"/>
              </a:ext>
            </a:extLst>
          </p:cNvPr>
          <p:cNvSpPr/>
          <p:nvPr/>
        </p:nvSpPr>
        <p:spPr>
          <a:xfrm>
            <a:off x="641402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116FCCC-3048-F35A-2EF8-51BFCA8FF3BB}"/>
              </a:ext>
            </a:extLst>
          </p:cNvPr>
          <p:cNvSpPr/>
          <p:nvPr/>
        </p:nvSpPr>
        <p:spPr>
          <a:xfrm>
            <a:off x="652303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C3D4923-2FB1-0863-13E4-67587DA88AC4}"/>
              </a:ext>
            </a:extLst>
          </p:cNvPr>
          <p:cNvSpPr/>
          <p:nvPr/>
        </p:nvSpPr>
        <p:spPr>
          <a:xfrm>
            <a:off x="5974812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FBDDC6-A9B2-6DD3-3328-0138645040BC}"/>
              </a:ext>
            </a:extLst>
          </p:cNvPr>
          <p:cNvSpPr/>
          <p:nvPr/>
        </p:nvSpPr>
        <p:spPr>
          <a:xfrm>
            <a:off x="608488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BF32A2BD-8E82-EDDC-17AE-FACCF9E43A55}"/>
              </a:ext>
            </a:extLst>
          </p:cNvPr>
          <p:cNvSpPr/>
          <p:nvPr/>
        </p:nvSpPr>
        <p:spPr>
          <a:xfrm>
            <a:off x="619388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8F440F0-662B-26D8-E77D-CB47A2F4BC54}"/>
              </a:ext>
            </a:extLst>
          </p:cNvPr>
          <p:cNvSpPr/>
          <p:nvPr/>
        </p:nvSpPr>
        <p:spPr>
          <a:xfrm>
            <a:off x="565201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862547A-8077-F025-840C-BABB982B169B}"/>
              </a:ext>
            </a:extLst>
          </p:cNvPr>
          <p:cNvSpPr/>
          <p:nvPr/>
        </p:nvSpPr>
        <p:spPr>
          <a:xfrm>
            <a:off x="576208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A5785B3-95FD-A4AB-613D-53A5684199BF}"/>
              </a:ext>
            </a:extLst>
          </p:cNvPr>
          <p:cNvSpPr/>
          <p:nvPr/>
        </p:nvSpPr>
        <p:spPr>
          <a:xfrm>
            <a:off x="587109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E3750E8-401A-3C05-3B16-217F45EC2677}"/>
              </a:ext>
            </a:extLst>
          </p:cNvPr>
          <p:cNvSpPr/>
          <p:nvPr/>
        </p:nvSpPr>
        <p:spPr>
          <a:xfrm>
            <a:off x="532657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543CD12-E475-4658-5DD0-6F0A78AF2852}"/>
              </a:ext>
            </a:extLst>
          </p:cNvPr>
          <p:cNvSpPr/>
          <p:nvPr/>
        </p:nvSpPr>
        <p:spPr>
          <a:xfrm>
            <a:off x="54366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717ACA8-C214-F412-7B21-A3F54CEA1177}"/>
              </a:ext>
            </a:extLst>
          </p:cNvPr>
          <p:cNvSpPr/>
          <p:nvPr/>
        </p:nvSpPr>
        <p:spPr>
          <a:xfrm>
            <a:off x="554565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508DB0B-FF0F-8BF6-B95D-84121CBA7D95}"/>
              </a:ext>
            </a:extLst>
          </p:cNvPr>
          <p:cNvSpPr/>
          <p:nvPr/>
        </p:nvSpPr>
        <p:spPr>
          <a:xfrm>
            <a:off x="510750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ED0C3E8F-0F64-3F76-E16D-16B178FFA209}"/>
              </a:ext>
            </a:extLst>
          </p:cNvPr>
          <p:cNvSpPr/>
          <p:nvPr/>
        </p:nvSpPr>
        <p:spPr>
          <a:xfrm>
            <a:off x="5216510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7608662A-C5B4-BD9E-7240-73DFA905CF85}"/>
              </a:ext>
            </a:extLst>
          </p:cNvPr>
          <p:cNvSpPr/>
          <p:nvPr/>
        </p:nvSpPr>
        <p:spPr>
          <a:xfrm>
            <a:off x="476883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CFE4415-1064-BCDE-8304-74BB53FEFFF1}"/>
              </a:ext>
            </a:extLst>
          </p:cNvPr>
          <p:cNvSpPr/>
          <p:nvPr/>
        </p:nvSpPr>
        <p:spPr>
          <a:xfrm>
            <a:off x="487889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8DC5221-A0D6-D275-1576-FE06332F3F49}"/>
              </a:ext>
            </a:extLst>
          </p:cNvPr>
          <p:cNvSpPr/>
          <p:nvPr/>
        </p:nvSpPr>
        <p:spPr>
          <a:xfrm>
            <a:off x="498790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653FB71C-6259-DB54-FCD2-8A36275055B8}"/>
              </a:ext>
            </a:extLst>
          </p:cNvPr>
          <p:cNvSpPr/>
          <p:nvPr/>
        </p:nvSpPr>
        <p:spPr>
          <a:xfrm>
            <a:off x="444339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CF7B487-28C8-7294-0382-BE8CE7B47089}"/>
              </a:ext>
            </a:extLst>
          </p:cNvPr>
          <p:cNvSpPr/>
          <p:nvPr/>
        </p:nvSpPr>
        <p:spPr>
          <a:xfrm>
            <a:off x="455345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087825B-B3CB-8EC6-61EE-A988141C5753}"/>
              </a:ext>
            </a:extLst>
          </p:cNvPr>
          <p:cNvSpPr/>
          <p:nvPr/>
        </p:nvSpPr>
        <p:spPr>
          <a:xfrm>
            <a:off x="466246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6DBE504B-68A8-2FCD-46E8-C07D771FB7E4}"/>
              </a:ext>
            </a:extLst>
          </p:cNvPr>
          <p:cNvSpPr/>
          <p:nvPr/>
        </p:nvSpPr>
        <p:spPr>
          <a:xfrm>
            <a:off x="41142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0260A68-8FB9-1BF1-6533-1C3B762FF9E0}"/>
              </a:ext>
            </a:extLst>
          </p:cNvPr>
          <p:cNvSpPr/>
          <p:nvPr/>
        </p:nvSpPr>
        <p:spPr>
          <a:xfrm>
            <a:off x="4224314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2AF77C5-1A96-BF3F-1A4D-8F315B7BB3F5}"/>
              </a:ext>
            </a:extLst>
          </p:cNvPr>
          <p:cNvSpPr/>
          <p:nvPr/>
        </p:nvSpPr>
        <p:spPr>
          <a:xfrm>
            <a:off x="4333323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6D81A1E8-2EC1-8139-8EBF-9696EAAAB275}"/>
              </a:ext>
            </a:extLst>
          </p:cNvPr>
          <p:cNvSpPr/>
          <p:nvPr/>
        </p:nvSpPr>
        <p:spPr>
          <a:xfrm>
            <a:off x="379145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786BC62D-4DF4-AB64-1EE9-686A9D3C1A5A}"/>
              </a:ext>
            </a:extLst>
          </p:cNvPr>
          <p:cNvSpPr/>
          <p:nvPr/>
        </p:nvSpPr>
        <p:spPr>
          <a:xfrm>
            <a:off x="390152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DAB19D26-9CAF-4464-05F5-C058BFA913C9}"/>
              </a:ext>
            </a:extLst>
          </p:cNvPr>
          <p:cNvSpPr/>
          <p:nvPr/>
        </p:nvSpPr>
        <p:spPr>
          <a:xfrm>
            <a:off x="401052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587F17-E91B-6F61-9133-08C84E4853B9}"/>
              </a:ext>
            </a:extLst>
          </p:cNvPr>
          <p:cNvSpPr/>
          <p:nvPr/>
        </p:nvSpPr>
        <p:spPr>
          <a:xfrm>
            <a:off x="346601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1407D1D-3404-9774-4239-BCD9123860A7}"/>
              </a:ext>
            </a:extLst>
          </p:cNvPr>
          <p:cNvSpPr/>
          <p:nvPr/>
        </p:nvSpPr>
        <p:spPr>
          <a:xfrm>
            <a:off x="357608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D299C878-7ECA-353E-51CA-2C8EE3D72308}"/>
              </a:ext>
            </a:extLst>
          </p:cNvPr>
          <p:cNvSpPr/>
          <p:nvPr/>
        </p:nvSpPr>
        <p:spPr>
          <a:xfrm>
            <a:off x="368508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6AED8066-B025-DADD-A1E0-88A627E0A715}"/>
              </a:ext>
            </a:extLst>
          </p:cNvPr>
          <p:cNvSpPr/>
          <p:nvPr/>
        </p:nvSpPr>
        <p:spPr>
          <a:xfrm>
            <a:off x="3247994" y="468630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B7EFDFB6-E61A-F3C7-90C6-247E5C46F21B}"/>
              </a:ext>
            </a:extLst>
          </p:cNvPr>
          <p:cNvSpPr/>
          <p:nvPr/>
        </p:nvSpPr>
        <p:spPr>
          <a:xfrm>
            <a:off x="3355944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0F61A3B-377C-E552-4C28-BAA262564F13}"/>
              </a:ext>
            </a:extLst>
          </p:cNvPr>
          <p:cNvSpPr/>
          <p:nvPr/>
        </p:nvSpPr>
        <p:spPr>
          <a:xfrm>
            <a:off x="292202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7D583DE-5E15-FE62-201E-795B3A031947}"/>
              </a:ext>
            </a:extLst>
          </p:cNvPr>
          <p:cNvSpPr/>
          <p:nvPr/>
        </p:nvSpPr>
        <p:spPr>
          <a:xfrm>
            <a:off x="303209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0A2AEC64-C5B1-7FE8-66D4-93BAE76B92B1}"/>
              </a:ext>
            </a:extLst>
          </p:cNvPr>
          <p:cNvSpPr/>
          <p:nvPr/>
        </p:nvSpPr>
        <p:spPr>
          <a:xfrm>
            <a:off x="314215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3F09A7C-3C76-D3AA-08A6-975C5CDE2207}"/>
              </a:ext>
            </a:extLst>
          </p:cNvPr>
          <p:cNvSpPr/>
          <p:nvPr/>
        </p:nvSpPr>
        <p:spPr>
          <a:xfrm>
            <a:off x="259658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2451EEC-C200-C6D8-7BDA-0682893FFC34}"/>
              </a:ext>
            </a:extLst>
          </p:cNvPr>
          <p:cNvSpPr/>
          <p:nvPr/>
        </p:nvSpPr>
        <p:spPr>
          <a:xfrm>
            <a:off x="270665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99AF60-638D-C18D-B4B1-567B4830ED28}"/>
              </a:ext>
            </a:extLst>
          </p:cNvPr>
          <p:cNvSpPr/>
          <p:nvPr/>
        </p:nvSpPr>
        <p:spPr>
          <a:xfrm>
            <a:off x="281566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D1197102-9276-0103-CCAE-65BA901A9947}"/>
              </a:ext>
            </a:extLst>
          </p:cNvPr>
          <p:cNvSpPr/>
          <p:nvPr/>
        </p:nvSpPr>
        <p:spPr>
          <a:xfrm>
            <a:off x="2267438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8A5AC3FB-ABB7-082A-B699-688FB70EAAFA}"/>
              </a:ext>
            </a:extLst>
          </p:cNvPr>
          <p:cNvSpPr/>
          <p:nvPr/>
        </p:nvSpPr>
        <p:spPr>
          <a:xfrm>
            <a:off x="2377506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CC7A6515-1C76-6985-4127-7F730F78C53D}"/>
              </a:ext>
            </a:extLst>
          </p:cNvPr>
          <p:cNvSpPr/>
          <p:nvPr/>
        </p:nvSpPr>
        <p:spPr>
          <a:xfrm>
            <a:off x="248651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E5B15546-3258-69F2-902C-9074F1BB3AB8}"/>
              </a:ext>
            </a:extLst>
          </p:cNvPr>
          <p:cNvSpPr/>
          <p:nvPr/>
        </p:nvSpPr>
        <p:spPr>
          <a:xfrm>
            <a:off x="2054712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4F22AF46-7BAD-2A0D-0F72-C4377391D6D2}"/>
              </a:ext>
            </a:extLst>
          </p:cNvPr>
          <p:cNvSpPr/>
          <p:nvPr/>
        </p:nvSpPr>
        <p:spPr>
          <a:xfrm>
            <a:off x="216372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C8B5A020-6D7F-7BE1-884F-8F8D6D4559DE}"/>
              </a:ext>
            </a:extLst>
          </p:cNvPr>
          <p:cNvSpPr/>
          <p:nvPr/>
        </p:nvSpPr>
        <p:spPr>
          <a:xfrm>
            <a:off x="662939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E00B5D6-09BF-4FD2-2CC4-D1EA90B10F46}"/>
              </a:ext>
            </a:extLst>
          </p:cNvPr>
          <p:cNvSpPr/>
          <p:nvPr/>
        </p:nvSpPr>
        <p:spPr>
          <a:xfrm>
            <a:off x="673946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E68520DC-62C1-486E-B83E-1B982184A914}"/>
              </a:ext>
            </a:extLst>
          </p:cNvPr>
          <p:cNvSpPr/>
          <p:nvPr/>
        </p:nvSpPr>
        <p:spPr>
          <a:xfrm>
            <a:off x="684847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362B423C-4CB5-67B0-724A-F8AE62DCBD67}"/>
              </a:ext>
            </a:extLst>
          </p:cNvPr>
          <p:cNvSpPr/>
          <p:nvPr/>
        </p:nvSpPr>
        <p:spPr>
          <a:xfrm>
            <a:off x="630395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657D72EC-DDED-4623-2213-8D95A954B274}"/>
              </a:ext>
            </a:extLst>
          </p:cNvPr>
          <p:cNvSpPr/>
          <p:nvPr/>
        </p:nvSpPr>
        <p:spPr>
          <a:xfrm>
            <a:off x="641402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41BEF644-0443-FF50-EC85-EA9F644A3CC6}"/>
              </a:ext>
            </a:extLst>
          </p:cNvPr>
          <p:cNvSpPr/>
          <p:nvPr/>
        </p:nvSpPr>
        <p:spPr>
          <a:xfrm>
            <a:off x="652303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0EA70AE0-61FC-13CE-09F2-9DD92BE2C9CE}"/>
              </a:ext>
            </a:extLst>
          </p:cNvPr>
          <p:cNvSpPr/>
          <p:nvPr/>
        </p:nvSpPr>
        <p:spPr>
          <a:xfrm>
            <a:off x="5974812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02A71797-A4CC-EAC8-86DB-3A18401FA74A}"/>
              </a:ext>
            </a:extLst>
          </p:cNvPr>
          <p:cNvSpPr/>
          <p:nvPr/>
        </p:nvSpPr>
        <p:spPr>
          <a:xfrm>
            <a:off x="6084880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075FAB78-C71D-CC9E-09D1-CB8AA86D5532}"/>
              </a:ext>
            </a:extLst>
          </p:cNvPr>
          <p:cNvSpPr/>
          <p:nvPr/>
        </p:nvSpPr>
        <p:spPr>
          <a:xfrm>
            <a:off x="6193889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7879BF2C-CEDD-752F-C3D7-0460D3E3C511}"/>
              </a:ext>
            </a:extLst>
          </p:cNvPr>
          <p:cNvSpPr/>
          <p:nvPr/>
        </p:nvSpPr>
        <p:spPr>
          <a:xfrm>
            <a:off x="565201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85B3ACB-47E8-D6CC-9BC8-5D1CACB38074}"/>
              </a:ext>
            </a:extLst>
          </p:cNvPr>
          <p:cNvSpPr/>
          <p:nvPr/>
        </p:nvSpPr>
        <p:spPr>
          <a:xfrm>
            <a:off x="576208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B0FB27B-CA45-4CDF-672A-215EBB9B0F97}"/>
              </a:ext>
            </a:extLst>
          </p:cNvPr>
          <p:cNvSpPr/>
          <p:nvPr/>
        </p:nvSpPr>
        <p:spPr>
          <a:xfrm>
            <a:off x="587109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33D186C5-3163-0453-281C-57F71763C6F9}"/>
              </a:ext>
            </a:extLst>
          </p:cNvPr>
          <p:cNvSpPr/>
          <p:nvPr/>
        </p:nvSpPr>
        <p:spPr>
          <a:xfrm>
            <a:off x="532657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39F94DE9-87EF-4788-0FC1-5E1F93B18989}"/>
              </a:ext>
            </a:extLst>
          </p:cNvPr>
          <p:cNvSpPr/>
          <p:nvPr/>
        </p:nvSpPr>
        <p:spPr>
          <a:xfrm>
            <a:off x="543664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DF909BF-4511-BE91-C0BD-C321B516D3B5}"/>
              </a:ext>
            </a:extLst>
          </p:cNvPr>
          <p:cNvSpPr/>
          <p:nvPr/>
        </p:nvSpPr>
        <p:spPr>
          <a:xfrm>
            <a:off x="554565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ED4C6ADB-E12E-2CC6-6D0D-33DEAF7100AC}"/>
              </a:ext>
            </a:extLst>
          </p:cNvPr>
          <p:cNvSpPr/>
          <p:nvPr/>
        </p:nvSpPr>
        <p:spPr>
          <a:xfrm>
            <a:off x="510750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32CE1047-1947-B18B-381F-6779BF67414F}"/>
              </a:ext>
            </a:extLst>
          </p:cNvPr>
          <p:cNvSpPr/>
          <p:nvPr/>
        </p:nvSpPr>
        <p:spPr>
          <a:xfrm>
            <a:off x="5216510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2AAEB77-4912-64AD-1F95-4114658FE4DA}"/>
              </a:ext>
            </a:extLst>
          </p:cNvPr>
          <p:cNvSpPr/>
          <p:nvPr/>
        </p:nvSpPr>
        <p:spPr>
          <a:xfrm>
            <a:off x="476883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9643BED5-1E4F-C81D-15D1-0052BE7A5D88}"/>
              </a:ext>
            </a:extLst>
          </p:cNvPr>
          <p:cNvSpPr/>
          <p:nvPr/>
        </p:nvSpPr>
        <p:spPr>
          <a:xfrm>
            <a:off x="4878899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681D266B-7021-DE12-2288-F29F091A3028}"/>
              </a:ext>
            </a:extLst>
          </p:cNvPr>
          <p:cNvSpPr/>
          <p:nvPr/>
        </p:nvSpPr>
        <p:spPr>
          <a:xfrm>
            <a:off x="498790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8172957-F6CC-0324-978E-30FF7AA79E1B}"/>
              </a:ext>
            </a:extLst>
          </p:cNvPr>
          <p:cNvSpPr/>
          <p:nvPr/>
        </p:nvSpPr>
        <p:spPr>
          <a:xfrm>
            <a:off x="662939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2A58150-1E1E-A4C3-E348-0732239482AE}"/>
              </a:ext>
            </a:extLst>
          </p:cNvPr>
          <p:cNvSpPr/>
          <p:nvPr/>
        </p:nvSpPr>
        <p:spPr>
          <a:xfrm>
            <a:off x="673946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E0F983A9-64DE-CC56-EB75-19AACA747C60}"/>
              </a:ext>
            </a:extLst>
          </p:cNvPr>
          <p:cNvSpPr/>
          <p:nvPr/>
        </p:nvSpPr>
        <p:spPr>
          <a:xfrm>
            <a:off x="684847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BEBB6774-911E-5B51-6BE2-E6EEF26A936B}"/>
              </a:ext>
            </a:extLst>
          </p:cNvPr>
          <p:cNvSpPr/>
          <p:nvPr/>
        </p:nvSpPr>
        <p:spPr>
          <a:xfrm>
            <a:off x="630395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DEF114F-F256-8991-87B5-6B4B6E1C358D}"/>
              </a:ext>
            </a:extLst>
          </p:cNvPr>
          <p:cNvSpPr/>
          <p:nvPr/>
        </p:nvSpPr>
        <p:spPr>
          <a:xfrm>
            <a:off x="641402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5887BE6-B9D0-9AF9-7E2A-0B3ED769D729}"/>
              </a:ext>
            </a:extLst>
          </p:cNvPr>
          <p:cNvSpPr/>
          <p:nvPr/>
        </p:nvSpPr>
        <p:spPr>
          <a:xfrm>
            <a:off x="652303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AD39BDB-5515-04F9-98BE-4586A9C0F67D}"/>
              </a:ext>
            </a:extLst>
          </p:cNvPr>
          <p:cNvSpPr/>
          <p:nvPr/>
        </p:nvSpPr>
        <p:spPr>
          <a:xfrm>
            <a:off x="5974812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1269D50A-CAE6-2C68-8B1A-1F884542F6F0}"/>
              </a:ext>
            </a:extLst>
          </p:cNvPr>
          <p:cNvSpPr/>
          <p:nvPr/>
        </p:nvSpPr>
        <p:spPr>
          <a:xfrm>
            <a:off x="6084880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0B4CEE34-DF7B-FC0E-B950-3F8775E70F7A}"/>
              </a:ext>
            </a:extLst>
          </p:cNvPr>
          <p:cNvSpPr/>
          <p:nvPr/>
        </p:nvSpPr>
        <p:spPr>
          <a:xfrm>
            <a:off x="6193889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A3816744-FFC1-89B2-649D-BE6C1C8DA168}"/>
              </a:ext>
            </a:extLst>
          </p:cNvPr>
          <p:cNvSpPr/>
          <p:nvPr/>
        </p:nvSpPr>
        <p:spPr>
          <a:xfrm>
            <a:off x="565201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F296D5E-9BA7-E203-BE61-CBB16C01ED0C}"/>
              </a:ext>
            </a:extLst>
          </p:cNvPr>
          <p:cNvSpPr/>
          <p:nvPr/>
        </p:nvSpPr>
        <p:spPr>
          <a:xfrm>
            <a:off x="576208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141136E-9429-535F-C3E6-F9DDA7BA2A8F}"/>
              </a:ext>
            </a:extLst>
          </p:cNvPr>
          <p:cNvSpPr/>
          <p:nvPr/>
        </p:nvSpPr>
        <p:spPr>
          <a:xfrm>
            <a:off x="587109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1E7C94F1-1101-2B44-63A8-93D55744868E}"/>
              </a:ext>
            </a:extLst>
          </p:cNvPr>
          <p:cNvSpPr/>
          <p:nvPr/>
        </p:nvSpPr>
        <p:spPr>
          <a:xfrm>
            <a:off x="532657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B4583BB7-0399-1615-6329-0AAC95CEBFA2}"/>
              </a:ext>
            </a:extLst>
          </p:cNvPr>
          <p:cNvSpPr/>
          <p:nvPr/>
        </p:nvSpPr>
        <p:spPr>
          <a:xfrm>
            <a:off x="543664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: 圆角 301">
            <a:extLst>
              <a:ext uri="{FF2B5EF4-FFF2-40B4-BE49-F238E27FC236}">
                <a16:creationId xmlns:a16="http://schemas.microsoft.com/office/drawing/2014/main" id="{8F145EDC-FF26-9922-F8E1-A354068BAE53}"/>
              </a:ext>
            </a:extLst>
          </p:cNvPr>
          <p:cNvSpPr/>
          <p:nvPr/>
        </p:nvSpPr>
        <p:spPr>
          <a:xfrm>
            <a:off x="554565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8014B98D-B21F-AE99-28F9-8AA55007EAA7}"/>
              </a:ext>
            </a:extLst>
          </p:cNvPr>
          <p:cNvSpPr/>
          <p:nvPr/>
        </p:nvSpPr>
        <p:spPr>
          <a:xfrm>
            <a:off x="510750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8CB16B5-3C56-8206-EB7A-0E034C48C1EF}"/>
              </a:ext>
            </a:extLst>
          </p:cNvPr>
          <p:cNvSpPr/>
          <p:nvPr/>
        </p:nvSpPr>
        <p:spPr>
          <a:xfrm>
            <a:off x="5216510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C9A8C21-72A9-8FC5-56B0-849483FB18FA}"/>
              </a:ext>
            </a:extLst>
          </p:cNvPr>
          <p:cNvSpPr/>
          <p:nvPr/>
        </p:nvSpPr>
        <p:spPr>
          <a:xfrm>
            <a:off x="476883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2FC2B3E-E816-29E0-85B8-835C83E57E94}"/>
              </a:ext>
            </a:extLst>
          </p:cNvPr>
          <p:cNvSpPr/>
          <p:nvPr/>
        </p:nvSpPr>
        <p:spPr>
          <a:xfrm>
            <a:off x="4878899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688C17EF-E49A-44B4-32D6-CB0DC79AD43F}"/>
              </a:ext>
            </a:extLst>
          </p:cNvPr>
          <p:cNvSpPr/>
          <p:nvPr/>
        </p:nvSpPr>
        <p:spPr>
          <a:xfrm>
            <a:off x="498790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7486898A-2802-BC4C-F5D6-D5B77B73FE81}"/>
              </a:ext>
            </a:extLst>
          </p:cNvPr>
          <p:cNvSpPr/>
          <p:nvPr/>
        </p:nvSpPr>
        <p:spPr>
          <a:xfrm>
            <a:off x="444947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5E69357-14E9-9DEC-3079-539EBFD23E6B}"/>
              </a:ext>
            </a:extLst>
          </p:cNvPr>
          <p:cNvSpPr/>
          <p:nvPr/>
        </p:nvSpPr>
        <p:spPr>
          <a:xfrm>
            <a:off x="455954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E24650E4-DAE9-E76F-E4F9-08D7E3E19838}"/>
              </a:ext>
            </a:extLst>
          </p:cNvPr>
          <p:cNvSpPr/>
          <p:nvPr/>
        </p:nvSpPr>
        <p:spPr>
          <a:xfrm>
            <a:off x="466855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DAF2898A-02AE-B3E3-158E-C99B5ED12F9C}"/>
              </a:ext>
            </a:extLst>
          </p:cNvPr>
          <p:cNvSpPr/>
          <p:nvPr/>
        </p:nvSpPr>
        <p:spPr>
          <a:xfrm>
            <a:off x="412403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FB035F0-0F88-F751-2C9A-F2464AA93C90}"/>
              </a:ext>
            </a:extLst>
          </p:cNvPr>
          <p:cNvSpPr/>
          <p:nvPr/>
        </p:nvSpPr>
        <p:spPr>
          <a:xfrm>
            <a:off x="423410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5CA0F7-03D8-A059-05FA-B66CE5959CCC}"/>
              </a:ext>
            </a:extLst>
          </p:cNvPr>
          <p:cNvSpPr/>
          <p:nvPr/>
        </p:nvSpPr>
        <p:spPr>
          <a:xfrm>
            <a:off x="434311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1337D3A1-4E1C-8E75-A07A-CEC9F84FB5F6}"/>
              </a:ext>
            </a:extLst>
          </p:cNvPr>
          <p:cNvSpPr/>
          <p:nvPr/>
        </p:nvSpPr>
        <p:spPr>
          <a:xfrm>
            <a:off x="4013968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49A72F4F-21DB-9469-D86C-BCE2E6545906}"/>
              </a:ext>
            </a:extLst>
          </p:cNvPr>
          <p:cNvSpPr/>
          <p:nvPr/>
        </p:nvSpPr>
        <p:spPr>
          <a:xfrm>
            <a:off x="7964990" y="2797971"/>
            <a:ext cx="863713" cy="2849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调度控制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62B5B5A-0835-611B-2C2F-367B0E41B004}"/>
              </a:ext>
            </a:extLst>
          </p:cNvPr>
          <p:cNvSpPr/>
          <p:nvPr/>
        </p:nvSpPr>
        <p:spPr>
          <a:xfrm>
            <a:off x="1115483" y="2475442"/>
            <a:ext cx="5842000" cy="3522136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3DD6521-1BA1-8071-3FC6-2CBFC04A4A09}"/>
              </a:ext>
            </a:extLst>
          </p:cNvPr>
          <p:cNvSpPr/>
          <p:nvPr/>
        </p:nvSpPr>
        <p:spPr>
          <a:xfrm>
            <a:off x="1973716" y="1475951"/>
            <a:ext cx="1734094" cy="4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状态收集（</a:t>
            </a:r>
            <a:r>
              <a:rPr lang="en-US" altLang="zh-CN"/>
              <a:t>Q,S</a:t>
            </a:r>
            <a:r>
              <a:rPr lang="zh-CN" altLang="en-US"/>
              <a:t>）</a:t>
            </a: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4A291D2-48F2-2304-FD9D-4562B3580374}"/>
              </a:ext>
            </a:extLst>
          </p:cNvPr>
          <p:cNvCxnSpPr>
            <a:cxnSpLocks/>
            <a:endCxn id="320" idx="2"/>
          </p:cNvCxnSpPr>
          <p:nvPr/>
        </p:nvCxnSpPr>
        <p:spPr>
          <a:xfrm flipV="1">
            <a:off x="2840763" y="1916218"/>
            <a:ext cx="0" cy="57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06FE0BD5-4BA4-57A8-4B6B-E3C1A9B1BAE9}"/>
              </a:ext>
            </a:extLst>
          </p:cNvPr>
          <p:cNvSpPr/>
          <p:nvPr/>
        </p:nvSpPr>
        <p:spPr>
          <a:xfrm>
            <a:off x="4605318" y="1231263"/>
            <a:ext cx="2496936" cy="929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比较器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015C61B2-AFA9-C13F-CBDC-DE8BD4951C4A}"/>
              </a:ext>
            </a:extLst>
          </p:cNvPr>
          <p:cNvCxnSpPr>
            <a:cxnSpLocks/>
            <a:stCxn id="320" idx="3"/>
            <a:endCxn id="326" idx="1"/>
          </p:cNvCxnSpPr>
          <p:nvPr/>
        </p:nvCxnSpPr>
        <p:spPr>
          <a:xfrm flipV="1">
            <a:off x="3707810" y="1696084"/>
            <a:ext cx="897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圆柱体 331">
            <a:extLst>
              <a:ext uri="{FF2B5EF4-FFF2-40B4-BE49-F238E27FC236}">
                <a16:creationId xmlns:a16="http://schemas.microsoft.com/office/drawing/2014/main" id="{B41D7B3B-0B1C-A0CE-DC29-9E5141D5F20F}"/>
              </a:ext>
            </a:extLst>
          </p:cNvPr>
          <p:cNvSpPr/>
          <p:nvPr/>
        </p:nvSpPr>
        <p:spPr>
          <a:xfrm>
            <a:off x="6079588" y="1864314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柱体 332">
            <a:extLst>
              <a:ext uri="{FF2B5EF4-FFF2-40B4-BE49-F238E27FC236}">
                <a16:creationId xmlns:a16="http://schemas.microsoft.com/office/drawing/2014/main" id="{6F110FD6-5AC7-14E6-7103-180764220E45}"/>
              </a:ext>
            </a:extLst>
          </p:cNvPr>
          <p:cNvSpPr/>
          <p:nvPr/>
        </p:nvSpPr>
        <p:spPr>
          <a:xfrm>
            <a:off x="6081439" y="1717259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柱体 333">
            <a:extLst>
              <a:ext uri="{FF2B5EF4-FFF2-40B4-BE49-F238E27FC236}">
                <a16:creationId xmlns:a16="http://schemas.microsoft.com/office/drawing/2014/main" id="{FF3A9461-19BA-82FF-3293-FA0ED2210AB4}"/>
              </a:ext>
            </a:extLst>
          </p:cNvPr>
          <p:cNvSpPr/>
          <p:nvPr/>
        </p:nvSpPr>
        <p:spPr>
          <a:xfrm>
            <a:off x="6081439" y="1578565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柱体 334">
            <a:extLst>
              <a:ext uri="{FF2B5EF4-FFF2-40B4-BE49-F238E27FC236}">
                <a16:creationId xmlns:a16="http://schemas.microsoft.com/office/drawing/2014/main" id="{72E5D234-B6B8-1FC0-FDFB-336AF1CA8A70}"/>
              </a:ext>
            </a:extLst>
          </p:cNvPr>
          <p:cNvSpPr/>
          <p:nvPr/>
        </p:nvSpPr>
        <p:spPr>
          <a:xfrm>
            <a:off x="6081440" y="1426636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CB354FA-C034-BDD8-D16E-9C3F25A6988A}"/>
              </a:ext>
            </a:extLst>
          </p:cNvPr>
          <p:cNvSpPr txBox="1"/>
          <p:nvPr/>
        </p:nvSpPr>
        <p:spPr>
          <a:xfrm>
            <a:off x="6090173" y="1232997"/>
            <a:ext cx="63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WITTLE</a:t>
            </a:r>
            <a:endParaRPr lang="zh-CN" altLang="en-US" sz="1050"/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0A23C9C7-5423-D4B1-1364-888A16137F63}"/>
              </a:ext>
            </a:extLst>
          </p:cNvPr>
          <p:cNvCxnSpPr>
            <a:endCxn id="318" idx="0"/>
          </p:cNvCxnSpPr>
          <p:nvPr/>
        </p:nvCxnSpPr>
        <p:spPr>
          <a:xfrm>
            <a:off x="7166610" y="1717259"/>
            <a:ext cx="1230237" cy="108071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F68199-EDF1-9E96-573C-8D4C8AE72DE3}"/>
              </a:ext>
            </a:extLst>
          </p:cNvPr>
          <p:cNvCxnSpPr>
            <a:endCxn id="318" idx="1"/>
          </p:cNvCxnSpPr>
          <p:nvPr/>
        </p:nvCxnSpPr>
        <p:spPr>
          <a:xfrm>
            <a:off x="7004000" y="2756535"/>
            <a:ext cx="960990" cy="146621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3C1B1CF-F15C-D977-9938-F83A40A7BE9E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98708" y="3129493"/>
            <a:ext cx="966282" cy="1093259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03FD5F79-3794-3B6F-DE86-5CD6D005132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74418" y="3569760"/>
            <a:ext cx="990572" cy="6529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B8DF7D01-4E19-3DF7-C35B-97711D423D84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68067" y="4016376"/>
            <a:ext cx="996923" cy="206376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7DE9499-A4F5-F525-FE55-F388933FEE0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8124" y="4222752"/>
            <a:ext cx="976866" cy="22542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822F4BC1-9BE6-FF34-D9CB-993287CFD825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66956" y="4222752"/>
            <a:ext cx="998034" cy="67733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CD0B014-FF66-C174-1A30-3C453AFD61C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72803" y="4222752"/>
            <a:ext cx="992187" cy="1111250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FC70B6A-6CF7-A8A0-C47F-B3B5B6A52370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0464" y="4222752"/>
            <a:ext cx="984526" cy="153749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AAEB7C9F-F338-6E11-BB58-4D85E4421FF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8828703" y="4222752"/>
            <a:ext cx="1356145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2B77FAC-D5BC-65FF-1DC4-9BA1537303FB}"/>
              </a:ext>
            </a:extLst>
          </p:cNvPr>
          <p:cNvSpPr txBox="1"/>
          <p:nvPr/>
        </p:nvSpPr>
        <p:spPr>
          <a:xfrm>
            <a:off x="9257681" y="3818483"/>
            <a:ext cx="24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PORT_PHY_LINK</a:t>
            </a:r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614D40B6-627A-7814-5E69-7CD105E8177F}"/>
              </a:ext>
            </a:extLst>
          </p:cNvPr>
          <p:cNvSpPr txBox="1"/>
          <p:nvPr/>
        </p:nvSpPr>
        <p:spPr>
          <a:xfrm>
            <a:off x="285750" y="295275"/>
            <a:ext cx="286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控制逻辑</a:t>
            </a: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F96D67FA-9D86-1237-168F-C4D7C9C8C237}"/>
              </a:ext>
            </a:extLst>
          </p:cNvPr>
          <p:cNvSpPr/>
          <p:nvPr/>
        </p:nvSpPr>
        <p:spPr>
          <a:xfrm>
            <a:off x="3164543" y="6413502"/>
            <a:ext cx="3312078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经验收集（</a:t>
            </a:r>
            <a:r>
              <a:rPr lang="en-US" altLang="zh-CN"/>
              <a:t>q,s,a,s’</a:t>
            </a:r>
            <a:r>
              <a:rPr lang="zh-CN" altLang="en-US"/>
              <a:t>）</a:t>
            </a:r>
          </a:p>
        </p:txBody>
      </p:sp>
      <p:cxnSp>
        <p:nvCxnSpPr>
          <p:cNvPr id="370" name="连接符: 肘形 369">
            <a:extLst>
              <a:ext uri="{FF2B5EF4-FFF2-40B4-BE49-F238E27FC236}">
                <a16:creationId xmlns:a16="http://schemas.microsoft.com/office/drawing/2014/main" id="{4E4E70B4-C2A4-147C-1F61-F847B96A1D91}"/>
              </a:ext>
            </a:extLst>
          </p:cNvPr>
          <p:cNvCxnSpPr>
            <a:cxnSpLocks/>
            <a:stCxn id="320" idx="1"/>
            <a:endCxn id="368" idx="0"/>
          </p:cNvCxnSpPr>
          <p:nvPr/>
        </p:nvCxnSpPr>
        <p:spPr>
          <a:xfrm rot="10800000" flipH="1" flipV="1">
            <a:off x="1973716" y="1696084"/>
            <a:ext cx="2846866" cy="4717417"/>
          </a:xfrm>
          <a:prstGeom prst="bentConnector4">
            <a:avLst>
              <a:gd name="adj1" fmla="val -47845"/>
              <a:gd name="adj2" fmla="val 931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15CA68D8-5F8C-F946-CA97-E00F56D1768A}"/>
              </a:ext>
            </a:extLst>
          </p:cNvPr>
          <p:cNvCxnSpPr>
            <a:stCxn id="318" idx="2"/>
            <a:endCxn id="368" idx="0"/>
          </p:cNvCxnSpPr>
          <p:nvPr/>
        </p:nvCxnSpPr>
        <p:spPr>
          <a:xfrm rot="5400000">
            <a:off x="6225731" y="4242385"/>
            <a:ext cx="765969" cy="3576265"/>
          </a:xfrm>
          <a:prstGeom prst="bentConnector3">
            <a:avLst>
              <a:gd name="adj1" fmla="val 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6D0547C-4DF8-65B3-8A7F-204B5CAD800F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1968926" y="6627286"/>
            <a:ext cx="119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802B899-8F6A-A00C-F669-9C107971E04B}"/>
              </a:ext>
            </a:extLst>
          </p:cNvPr>
          <p:cNvSpPr txBox="1"/>
          <p:nvPr/>
        </p:nvSpPr>
        <p:spPr>
          <a:xfrm>
            <a:off x="2262154" y="6329100"/>
            <a:ext cx="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</a:t>
            </a: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034337F3-31E0-5394-CC11-615E02DED816}"/>
              </a:ext>
            </a:extLst>
          </p:cNvPr>
          <p:cNvSpPr/>
          <p:nvPr/>
        </p:nvSpPr>
        <p:spPr>
          <a:xfrm>
            <a:off x="1147570" y="6648825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圆柱体 389">
            <a:extLst>
              <a:ext uri="{FF2B5EF4-FFF2-40B4-BE49-F238E27FC236}">
                <a16:creationId xmlns:a16="http://schemas.microsoft.com/office/drawing/2014/main" id="{746278A9-93E1-D1C2-7A03-F09427F55A88}"/>
              </a:ext>
            </a:extLst>
          </p:cNvPr>
          <p:cNvSpPr/>
          <p:nvPr/>
        </p:nvSpPr>
        <p:spPr>
          <a:xfrm>
            <a:off x="1147571" y="6507932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ACAE23A2-B1C4-65CC-1A9A-84B49417E129}"/>
              </a:ext>
            </a:extLst>
          </p:cNvPr>
          <p:cNvSpPr/>
          <p:nvPr/>
        </p:nvSpPr>
        <p:spPr>
          <a:xfrm>
            <a:off x="1147571" y="636923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圆柱体 391">
            <a:extLst>
              <a:ext uri="{FF2B5EF4-FFF2-40B4-BE49-F238E27FC236}">
                <a16:creationId xmlns:a16="http://schemas.microsoft.com/office/drawing/2014/main" id="{02FC2FDE-FB7B-8991-9D5F-7150A6813AA1}"/>
              </a:ext>
            </a:extLst>
          </p:cNvPr>
          <p:cNvSpPr/>
          <p:nvPr/>
        </p:nvSpPr>
        <p:spPr>
          <a:xfrm>
            <a:off x="1147572" y="621730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B926FEF7-2AC6-6C0C-3216-E33677BF479E}"/>
              </a:ext>
            </a:extLst>
          </p:cNvPr>
          <p:cNvSpPr txBox="1"/>
          <p:nvPr/>
        </p:nvSpPr>
        <p:spPr>
          <a:xfrm>
            <a:off x="472141" y="6433381"/>
            <a:ext cx="72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CPU </a:t>
            </a:r>
            <a:r>
              <a:rPr lang="zh-CN" altLang="en-US" sz="800"/>
              <a:t>经验池</a:t>
            </a:r>
          </a:p>
        </p:txBody>
      </p:sp>
    </p:spTree>
    <p:extLst>
      <p:ext uri="{BB962C8B-B14F-4D97-AF65-F5344CB8AC3E}">
        <p14:creationId xmlns:p14="http://schemas.microsoft.com/office/powerpoint/2010/main" val="118306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更新逻辑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90016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7136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1316F6-F0E9-F27C-4B33-FC4F87AEABEB}"/>
              </a:ext>
            </a:extLst>
          </p:cNvPr>
          <p:cNvSpPr txBox="1"/>
          <p:nvPr/>
        </p:nvSpPr>
        <p:spPr>
          <a:xfrm>
            <a:off x="1146088" y="5927060"/>
            <a:ext cx="794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数据处理：计算转移矩阵</a:t>
            </a:r>
          </a:p>
        </p:txBody>
      </p:sp>
    </p:spTree>
    <p:extLst>
      <p:ext uri="{BB962C8B-B14F-4D97-AF65-F5344CB8AC3E}">
        <p14:creationId xmlns:p14="http://schemas.microsoft.com/office/powerpoint/2010/main" val="22407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76D492-7B4B-5EA1-477C-A6701464B35D}"/>
              </a:ext>
            </a:extLst>
          </p:cNvPr>
          <p:cNvSpPr/>
          <p:nvPr/>
        </p:nvSpPr>
        <p:spPr>
          <a:xfrm>
            <a:off x="1357582" y="3995077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42717-7558-4252-6954-0F9940390006}"/>
              </a:ext>
            </a:extLst>
          </p:cNvPr>
          <p:cNvSpPr/>
          <p:nvPr/>
        </p:nvSpPr>
        <p:spPr>
          <a:xfrm>
            <a:off x="1357582" y="1200785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354F3-0172-2C3A-B8F6-6CCB7BC88D3B}"/>
              </a:ext>
            </a:extLst>
          </p:cNvPr>
          <p:cNvSpPr txBox="1"/>
          <p:nvPr/>
        </p:nvSpPr>
        <p:spPr>
          <a:xfrm>
            <a:off x="396240" y="245745"/>
            <a:ext cx="668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WITTLE INDEX</a:t>
            </a:r>
            <a:r>
              <a:rPr lang="zh-CN" altLang="en-US" sz="2800"/>
              <a:t>计算逻辑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/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/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/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已知，迭代计算出</a:t>
                </a:r>
                <a:r>
                  <a:rPr lang="en-US" altLang="zh-CN"/>
                  <a:t>WITTLE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/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/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&lt;−  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blipFill>
                <a:blip r:embed="rId6"/>
                <a:stretch>
                  <a:fillRect l="-11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/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/>
                  <a:t>，给定有限离散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，迭代，每次根据</a:t>
                </a:r>
                <a:r>
                  <a:rPr lang="en-US" altLang="zh-CN"/>
                  <a:t>WITTLE</a:t>
                </a:r>
                <a:r>
                  <a:rPr lang="zh-CN" altLang="en-US"/>
                  <a:t>做出策略，获取下一状态</a:t>
                </a:r>
                <a:r>
                  <a:rPr lang="en-US" altLang="zh-CN"/>
                  <a:t>Q,</a:t>
                </a:r>
                <a:r>
                  <a:rPr lang="zh-CN" altLang="en-US"/>
                  <a:t>更新</a:t>
                </a:r>
                <a:r>
                  <a:rPr lang="en-US" altLang="zh-CN"/>
                  <a:t>Q</a:t>
                </a:r>
                <a:r>
                  <a:rPr lang="zh-CN" altLang="en-US"/>
                  <a:t>和策略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blipFill>
                <a:blip r:embed="rId7"/>
                <a:stretch>
                  <a:fillRect l="-570" t="-4717" r="-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4F17707-0C33-4B45-A96A-A44130BE2CC7}"/>
              </a:ext>
            </a:extLst>
          </p:cNvPr>
          <p:cNvSpPr txBox="1"/>
          <p:nvPr/>
        </p:nvSpPr>
        <p:spPr>
          <a:xfrm>
            <a:off x="1411856" y="4070327"/>
            <a:ext cx="16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QWIC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431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BB45B-93BE-401A-3EE0-E97038E259D0}"/>
              </a:ext>
            </a:extLst>
          </p:cNvPr>
          <p:cNvSpPr txBox="1"/>
          <p:nvPr/>
        </p:nvSpPr>
        <p:spPr>
          <a:xfrm>
            <a:off x="520700" y="35560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仿真设计：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DA001-75F6-74AF-F06A-0DDACF3428F3}"/>
              </a:ext>
            </a:extLst>
          </p:cNvPr>
          <p:cNvSpPr txBox="1"/>
          <p:nvPr/>
        </p:nvSpPr>
        <p:spPr>
          <a:xfrm>
            <a:off x="911431" y="1533528"/>
            <a:ext cx="10358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ffectLst/>
                <a:latin typeface="JetBrains Mono"/>
              </a:rPr>
              <a:t># simulation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时间单位为</a:t>
            </a:r>
            <a:r>
              <a:rPr lang="en-US" altLang="zh-CN" sz="1800" b="1">
                <a:effectLst/>
                <a:latin typeface="JetBrains Mono"/>
              </a:rPr>
              <a:t>ms,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 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队列容量为</a:t>
            </a:r>
            <a:r>
              <a:rPr lang="en-US" altLang="zh-CN" sz="1800" b="1">
                <a:effectLst/>
                <a:latin typeface="JetBrains Mono"/>
              </a:rPr>
              <a:t>10MB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（参照华为虚拟队列大小），最大容量（状态）单位</a:t>
            </a:r>
            <a:r>
              <a:rPr lang="en-US" altLang="zh-CN" sz="1800" b="1">
                <a:effectLst/>
                <a:latin typeface="JetBrains Mono"/>
              </a:rPr>
              <a:t>20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，因此一个状态对应</a:t>
            </a:r>
            <a:r>
              <a:rPr lang="en-US" altLang="zh-CN" sz="1800" b="1">
                <a:effectLst/>
                <a:latin typeface="JetBrains Mono"/>
              </a:rPr>
              <a:t>500KB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端口处理速度为每</a:t>
            </a:r>
            <a:r>
              <a:rPr lang="en-US" altLang="zh-CN" sz="1800" b="1">
                <a:effectLst/>
                <a:latin typeface="JetBrains Mono"/>
              </a:rPr>
              <a:t>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一个容量单位，即</a:t>
            </a:r>
            <a:r>
              <a:rPr lang="en-US" altLang="zh-CN" sz="1800" b="1">
                <a:effectLst/>
                <a:latin typeface="JetBrains Mono"/>
              </a:rPr>
              <a:t>500KB/MS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#8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个队列单位时间来包速率</a:t>
            </a:r>
            <a:r>
              <a:rPr lang="en-US" altLang="zh-CN" sz="1800" b="1">
                <a:effectLst/>
                <a:latin typeface="JetBrains Mono"/>
              </a:rPr>
              <a:t>(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无突发</a:t>
            </a:r>
            <a:r>
              <a:rPr lang="en-US" altLang="zh-CN" sz="1800" b="1">
                <a:effectLst/>
                <a:latin typeface="JetBrains Mono"/>
              </a:rPr>
              <a:t>)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突发时，设置突发场景为来报速率为</a:t>
            </a:r>
            <a:r>
              <a:rPr lang="en-US" altLang="zh-CN" sz="1800" b="1">
                <a:effectLst/>
                <a:latin typeface="JetBrains Mono"/>
              </a:rPr>
              <a:t>10Gbps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，持续</a:t>
            </a:r>
            <a:r>
              <a:rPr lang="en-US" altLang="zh-CN" sz="1800" b="1">
                <a:effectLst/>
                <a:latin typeface="JetBrains Mono"/>
              </a:rPr>
              <a:t>100ms</a:t>
            </a:r>
            <a:endParaRPr lang="zh-CN" altLang="en-US" sz="1800" b="1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3037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C09089-665D-D07D-C9FE-5CEFF54C1EC7}"/>
              </a:ext>
            </a:extLst>
          </p:cNvPr>
          <p:cNvSpPr txBox="1"/>
          <p:nvPr/>
        </p:nvSpPr>
        <p:spPr>
          <a:xfrm>
            <a:off x="457200" y="330200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测试：</a:t>
            </a:r>
          </a:p>
        </p:txBody>
      </p:sp>
    </p:spTree>
    <p:extLst>
      <p:ext uri="{BB962C8B-B14F-4D97-AF65-F5344CB8AC3E}">
        <p14:creationId xmlns:p14="http://schemas.microsoft.com/office/powerpoint/2010/main" val="277731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C60A8D-23D2-9863-2262-2B24070A87C5}"/>
              </a:ext>
            </a:extLst>
          </p:cNvPr>
          <p:cNvSpPr txBox="1"/>
          <p:nvPr/>
        </p:nvSpPr>
        <p:spPr>
          <a:xfrm>
            <a:off x="609600" y="4191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性能比较</a:t>
            </a:r>
          </a:p>
        </p:txBody>
      </p:sp>
    </p:spTree>
    <p:extLst>
      <p:ext uri="{BB962C8B-B14F-4D97-AF65-F5344CB8AC3E}">
        <p14:creationId xmlns:p14="http://schemas.microsoft.com/office/powerpoint/2010/main" val="354434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365" y="209550"/>
            <a:ext cx="87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1.MDP</a:t>
            </a:r>
            <a:r>
              <a:rPr lang="zh-CN" altLang="en-US" b="1"/>
              <a:t>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035050" y="166370"/>
                <a:ext cx="6005195" cy="40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035050" y="166370"/>
                <a:ext cx="6005195" cy="404495"/>
              </a:xfrm>
              <a:prstGeom prst="rect">
                <a:avLst/>
              </a:prstGeom>
              <a:blipFill rotWithShape="1">
                <a:blip r:embed="rId8"/>
                <a:stretch>
                  <a:fillRect t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3365" y="2610485"/>
                <a:ext cx="5465445" cy="1292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2610485"/>
                <a:ext cx="5465445" cy="12928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87325" y="212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</a:t>
            </a:r>
            <a:r>
              <a:rPr lang="en-US" altLang="zh-CN"/>
              <a:t>t</a:t>
            </a:r>
            <a:r>
              <a:rPr lang="zh-CN" altLang="en-US"/>
              <a:t>时刻队列</a:t>
            </a:r>
            <a:r>
              <a:rPr lang="en-US" altLang="zh-CN"/>
              <a:t>q</a:t>
            </a:r>
            <a:r>
              <a:rPr lang="zh-CN" altLang="en-US"/>
              <a:t>丢弃普通包的概率：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3365" y="5588000"/>
                <a:ext cx="4643755" cy="699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𝑓𝑙𝑎𝑔</m:t>
                          </m:r>
                          <m:r>
                            <a:rPr lang="en-US" altLang="zh-CN" baseline="30000" smtClean="0">
                              <a:latin typeface="Cambria Math" panose="02040503050406030204" pitchFamily="18" charset="0"/>
                              <a:sym typeface="+mn-ea"/>
                            </a:rPr>
                            <m:t>𝐸𝐶𝑁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5588000"/>
                <a:ext cx="4643755" cy="699135"/>
              </a:xfrm>
              <a:prstGeom prst="rect">
                <a:avLst/>
              </a:prstGeom>
              <a:blipFill rotWithShape="1">
                <a:blip r:embed="rId10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87325" y="5083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③</a:t>
            </a:r>
            <a:r>
              <a:rPr lang="en-US" altLang="zh-CN"/>
              <a:t>t</a:t>
            </a:r>
            <a:r>
              <a:rPr lang="zh-CN" altLang="en-US"/>
              <a:t>时刻队列</a:t>
            </a:r>
            <a:r>
              <a:rPr lang="en-US" altLang="zh-CN"/>
              <a:t>q</a:t>
            </a:r>
            <a:r>
              <a:rPr lang="zh-CN" altLang="en-US"/>
              <a:t>中的普通包占比：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4310" y="4391025"/>
                <a:ext cx="48133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②是否支持</a:t>
                </a:r>
                <a:r>
                  <a:rPr lang="en-US" altLang="zh-CN"/>
                  <a:t>ECN</a:t>
                </a:r>
                <a:r>
                  <a:rPr lang="zh-CN" altLang="en-US"/>
                  <a:t>标志位：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en-US" altLang="zh-CN" baseline="30000">
                    <a:latin typeface="Cambria Math" panose="02040503050406030204" pitchFamily="18" charset="0"/>
                  </a:rPr>
                  <a:t>ECN</a:t>
                </a:r>
                <a:r>
                  <a:rPr lang="en-US" altLang="zh-CN">
                    <a:latin typeface="Cambria Math" panose="02040503050406030204" pitchFamily="18" charset="0"/>
                  </a:rPr>
                  <a:t>(m)</a:t>
                </a:r>
              </a:p>
              <a:p>
                <a:r>
                  <a:rPr lang="zh-CN" altLang="en-US">
                    <a:latin typeface="Cambria Math" panose="02040503050406030204" pitchFamily="18" charset="0"/>
                  </a:rPr>
                  <a:t>支持则为</a:t>
                </a:r>
                <a:r>
                  <a:rPr lang="en-US" altLang="zh-CN">
                    <a:latin typeface="Cambria Math" panose="02040503050406030204" pitchFamily="18" charset="0"/>
                  </a:rPr>
                  <a:t>1</a:t>
                </a:r>
                <a:r>
                  <a:rPr lang="zh-CN" altLang="en-US">
                    <a:latin typeface="Cambria Math" panose="02040503050406030204" pitchFamily="18" charset="0"/>
                  </a:rPr>
                  <a:t>，不支持为</a:t>
                </a:r>
                <a:r>
                  <a:rPr lang="en-US" altLang="zh-CN">
                    <a:latin typeface="Cambria Math" panose="02040503050406030204" pitchFamily="18" charset="0"/>
                  </a:rPr>
                  <a:t>0</a:t>
                </a:r>
                <a:r>
                  <a:rPr lang="zh-CN" altLang="en-US">
                    <a:latin typeface="Cambria Math" panose="02040503050406030204" pitchFamily="18" charset="0"/>
                  </a:rPr>
                  <a:t>，</a:t>
                </a:r>
                <a:r>
                  <a:rPr lang="en-US" altLang="zh-CN">
                    <a:latin typeface="Cambria Math" panose="02040503050406030204" pitchFamily="18" charset="0"/>
                  </a:rPr>
                  <a:t>m</a:t>
                </a:r>
                <a:r>
                  <a:rPr lang="zh-CN" altLang="en-US">
                    <a:latin typeface="Cambria Math" panose="02040503050406030204" pitchFamily="18" charset="0"/>
                  </a:rPr>
                  <a:t>为队列中包的编号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4391025"/>
                <a:ext cx="4813300" cy="645160"/>
              </a:xfrm>
              <a:prstGeom prst="rect">
                <a:avLst/>
              </a:prstGeom>
              <a:blipFill rotWithShape="1">
                <a:blip r:embed="rId11"/>
                <a:stretch>
                  <a:fillRect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68160" y="209550"/>
                <a:ext cx="374840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160" y="209550"/>
                <a:ext cx="3748405" cy="3683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32205" y="754380"/>
                <a:ext cx="4963795" cy="389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  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  ,  1为优先级最高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132205" y="754380"/>
                <a:ext cx="4963795" cy="38925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351197" y="1215768"/>
                <a:ext cx="4096752" cy="79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3351197" y="1215768"/>
                <a:ext cx="4096752" cy="792480"/>
              </a:xfrm>
              <a:prstGeom prst="rect">
                <a:avLst/>
              </a:prstGeom>
              <a:blipFill rotWithShape="1">
                <a:blip r:embed="rId16"/>
                <a:stretch>
                  <a:fillRect l="-7" t="-48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32880" y="735330"/>
                <a:ext cx="5579745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)1×(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+1)=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zh-CN" altLang="en-US"/>
                  <a:t>第</a:t>
                </a:r>
                <a:r>
                  <a:rPr lang="en-US" altLang="zh-CN"/>
                  <a:t>Q+1</a:t>
                </a:r>
                <a:r>
                  <a:rPr lang="zh-CN" altLang="en-US"/>
                  <a:t>位用来表示不发包，系统为空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6532880" y="735330"/>
                <a:ext cx="5579745" cy="645160"/>
              </a:xfrm>
              <a:prstGeom prst="rect">
                <a:avLst/>
              </a:prstGeom>
              <a:blipFill rotWithShape="1">
                <a:blip r:embed="rId18"/>
                <a:stretch>
                  <a:fillRect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850255" y="212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④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时刻队列</a:t>
            </a:r>
            <a:r>
              <a:rPr lang="en-US" altLang="zh-CN">
                <a:sym typeface="+mn-ea"/>
              </a:rPr>
              <a:t>q</a:t>
            </a:r>
            <a:r>
              <a:rPr lang="zh-CN" altLang="en-US"/>
              <a:t>的丢包概率：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616575" y="2492375"/>
                <a:ext cx="6575425" cy="1264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𝑓𝑙𝑎𝑔</m:t>
                              </m:r>
                              <m:r>
                                <a:rPr lang="en-US" altLang="zh-CN" baseline="30000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𝐸𝐶𝑁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)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75" y="2492375"/>
                <a:ext cx="6575425" cy="1264285"/>
              </a:xfrm>
              <a:prstGeom prst="rect">
                <a:avLst/>
              </a:prstGeom>
              <a:blipFill rotWithShape="1">
                <a:blip r:embed="rId19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579235" y="3756660"/>
                <a:ext cx="5574030" cy="19780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  </a:t>
                </a:r>
              </a:p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=1−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𝑑𝑟𝑜𝑝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)/∑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𝑑𝑟𝑜𝑝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35" y="3756660"/>
                <a:ext cx="5574030" cy="197802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850255" y="3903345"/>
                <a:ext cx="7289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/>
                  <a:t>：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255" y="3903345"/>
                <a:ext cx="728980" cy="3683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175885" y="5434965"/>
                <a:ext cx="11017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/>
                  <a:t>：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5" y="5434965"/>
                <a:ext cx="1101725" cy="3683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75885" y="5742940"/>
                <a:ext cx="648652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𝑜𝑟𝑄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5" y="5742940"/>
                <a:ext cx="6486525" cy="97091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3365" y="209550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2.WI</a:t>
            </a:r>
            <a:r>
              <a:rPr lang="zh-CN" altLang="en-US" b="1"/>
              <a:t>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329180" y="209550"/>
                <a:ext cx="5060950" cy="403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329180" y="209550"/>
                <a:ext cx="5060950" cy="403860"/>
              </a:xfrm>
              <a:prstGeom prst="rect">
                <a:avLst/>
              </a:prstGeom>
              <a:blipFill rotWithShape="1">
                <a:blip r:embed="rId11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6520" y="1885315"/>
                <a:ext cx="5307965" cy="1345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              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=1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1/8−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,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1/8   ,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" y="1885315"/>
                <a:ext cx="5307965" cy="13455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04165" y="935990"/>
            <a:ext cx="4893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）对于队列</a:t>
            </a:r>
            <a:r>
              <a:rPr lang="en-US" altLang="zh-CN"/>
              <a:t>q</a:t>
            </a:r>
            <a:r>
              <a:rPr lang="zh-CN" altLang="en-US"/>
              <a:t>，将其优先级之前的都可视作一个整体，即无论系统发队列</a:t>
            </a:r>
            <a:r>
              <a:rPr lang="en-US" altLang="zh-CN"/>
              <a:t>1</a:t>
            </a:r>
            <a:r>
              <a:rPr lang="zh-CN" altLang="en-US"/>
              <a:t>还是</a:t>
            </a:r>
            <a:r>
              <a:rPr lang="en-US" altLang="zh-CN"/>
              <a:t>q-1</a:t>
            </a:r>
            <a:r>
              <a:rPr lang="zh-CN" altLang="en-US"/>
              <a:t>，对于</a:t>
            </a:r>
            <a:r>
              <a:rPr lang="en-US" altLang="zh-CN"/>
              <a:t>q</a:t>
            </a:r>
            <a:r>
              <a:rPr lang="zh-CN" altLang="en-US"/>
              <a:t>而言都是公平的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3365" y="3345815"/>
            <a:ext cx="501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Q+1</a:t>
            </a:r>
            <a:r>
              <a:rPr lang="zh-CN" altLang="en-US"/>
              <a:t>记作</a:t>
            </a:r>
            <a:r>
              <a:rPr lang="en-US" altLang="zh-CN"/>
              <a:t>0</a:t>
            </a:r>
            <a:r>
              <a:rPr lang="zh-CN" altLang="en-US"/>
              <a:t>，即向量</a:t>
            </a:r>
            <a:r>
              <a:rPr lang="en-US" altLang="zh-CN"/>
              <a:t>e</a:t>
            </a:r>
            <a:r>
              <a:rPr lang="en-US" altLang="zh-CN" baseline="-25000"/>
              <a:t>k</a:t>
            </a:r>
            <a:r>
              <a:rPr lang="zh-CN" altLang="en-US"/>
              <a:t>的第</a:t>
            </a:r>
            <a:r>
              <a:rPr lang="en-US" altLang="zh-CN"/>
              <a:t>Q+1</a:t>
            </a:r>
            <a:r>
              <a:rPr lang="zh-CN" altLang="en-US"/>
              <a:t>位改为第</a:t>
            </a:r>
            <a:r>
              <a:rPr lang="en-US" altLang="zh-CN"/>
              <a:t>0</a:t>
            </a:r>
            <a:r>
              <a:rPr lang="zh-CN" altLang="en-US"/>
              <a:t>位（方便代码实现），可得到：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96520" y="4300855"/>
                <a:ext cx="4893310" cy="10591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              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1/8−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,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96520" y="4300855"/>
                <a:ext cx="4893310" cy="1059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622925" y="996315"/>
            <a:ext cx="76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622290" y="1364615"/>
                <a:ext cx="6504305" cy="334264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drop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=8(1/8)−∑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)/8)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b="1" i="1">
                    <a:latin typeface="Cambria Math" panose="02040503050406030204" pitchFamily="18" charset="0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𝐝𝐫𝐨𝐩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 </a:t>
                </a: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or </a:t>
                </a: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drop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=8(1/8)−∑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b="1" i="1">
                    <a:latin typeface="Cambria Math" panose="02040503050406030204" pitchFamily="18" charset="0"/>
                  </a:rPr>
                  <a:t>→</a:t>
                </a:r>
                <a:r>
                  <a:rPr lang="en-US" altLang="zh-CN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𝐝𝐫𝐨𝐩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)/∑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zh-CN" altLang="en-US" b="0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𝐝𝐫𝐨𝐩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5622290" y="1364615"/>
                <a:ext cx="6504305" cy="334264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673090" y="5516245"/>
                <a:ext cx="5755640" cy="1264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𝑓𝑙𝑎𝑔</m:t>
                              </m:r>
                              <m:r>
                                <a:rPr lang="en-US" altLang="zh-CN" baseline="30000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𝐸𝐶𝑁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)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5673090" y="5516245"/>
                <a:ext cx="5755640" cy="1264285"/>
              </a:xfrm>
              <a:prstGeom prst="rect">
                <a:avLst/>
              </a:prstGeom>
              <a:blipFill rotWithShape="1">
                <a:blip r:embed="rId18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52055" y="207645"/>
                <a:ext cx="2961005" cy="362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07645"/>
                <a:ext cx="2961005" cy="362585"/>
              </a:xfrm>
              <a:prstGeom prst="rect">
                <a:avLst/>
              </a:prstGeom>
              <a:blipFill rotWithShape="1">
                <a:blip r:embed="rId19"/>
                <a:stretch>
                  <a:fillRect t="-3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703570" y="499745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390005" y="4817110"/>
                <a:ext cx="3620135" cy="699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𝑓𝑙𝑎𝑔</m:t>
                          </m:r>
                          <m:r>
                            <a:rPr lang="en-US" altLang="zh-CN" baseline="30000" smtClean="0">
                              <a:latin typeface="Cambria Math" panose="02040503050406030204" pitchFamily="18" charset="0"/>
                              <a:sym typeface="+mn-ea"/>
                            </a:rPr>
                            <m:t>𝐸𝐶𝑁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6390005" y="4817110"/>
                <a:ext cx="3620135" cy="699135"/>
              </a:xfrm>
              <a:prstGeom prst="rect">
                <a:avLst/>
              </a:prstGeom>
              <a:blipFill rotWithShape="1">
                <a:blip r:embed="rId21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53365" y="5516245"/>
                <a:ext cx="4810760" cy="1094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5516245"/>
                <a:ext cx="4810760" cy="109410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9060" y="937260"/>
                <a:ext cx="4064000" cy="427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6449060" y="937260"/>
                <a:ext cx="4064000" cy="42735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3365" y="255905"/>
                <a:ext cx="10671810" cy="51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因此</a:t>
                </a:r>
                <a:r>
                  <a:rPr lang="en-US" altLang="zh-CN"/>
                  <a:t>MDP</a:t>
                </a:r>
                <a:r>
                  <a:rPr lang="zh-CN" altLang="en-US"/>
                  <a:t>问题可以划分为</a:t>
                </a:r>
                <a:r>
                  <a:rPr lang="zh-CN" altLang="en-US" b="1"/>
                  <a:t>单个队列的子问题</a:t>
                </a:r>
                <a:r>
                  <a:rPr lang="zh-CN" altLang="en-US"/>
                  <a:t>：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𝐸𝐶𝑁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写作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_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𝐸𝐶𝑁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)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255905"/>
                <a:ext cx="10671810" cy="511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86130" y="828040"/>
                <a:ext cx="10460990" cy="1772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1/8−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1/8−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0" y="828040"/>
                <a:ext cx="10460990" cy="177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2605" y="2473325"/>
                <a:ext cx="8695055" cy="522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𝑅𝑒𝑤𝑎𝑟𝑑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写作：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5" y="2473325"/>
                <a:ext cx="8695055" cy="5226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22680" y="2995930"/>
                <a:ext cx="8503920" cy="16878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4572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indent="4572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2995930"/>
                <a:ext cx="8503920" cy="1687830"/>
              </a:xfrm>
              <a:prstGeom prst="rect">
                <a:avLst/>
              </a:prstGeom>
              <a:blipFill rotWithShape="1">
                <a:blip r:embed="rId6"/>
                <a:stretch>
                  <a:fillRect b="-17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4875" y="4479290"/>
                <a:ext cx="10739755" cy="1510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𝑅𝑒𝑤𝑎𝑟𝑑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的维度为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</a:t>
                </a:r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即对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非最低优先级的</a:t>
                </a:r>
                <a:r>
                  <a:rPr lang="zh-CN" altLang="en-US">
                    <a:sym typeface="+mn-ea"/>
                  </a:rPr>
                  <a:t>队列的总包数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sym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</a:t>
                </a:r>
                <a:r>
                  <a:rPr lang="zh-CN">
                    <a:latin typeface="Cambria Math" panose="02040503050406030204" pitchFamily="18" charset="0"/>
                    <a:sym typeface="+mn-ea"/>
                  </a:rPr>
                  <a:t>当前队列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的包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种情况，该队列的的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ECN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包数量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𝐸𝐶𝑁</m:t>
                        </m:r>
                      </m:sub>
                    </m:sSub>
                  </m:oMath>
                </a14:m>
                <a:r>
                  <a:rPr lang="zh-CN">
                    <a:latin typeface="Cambria Math" panose="02040503050406030204" pitchFamily="18" charset="0"/>
                    <a:sym typeface="+mn-ea"/>
                  </a:rPr>
                  <a:t>又有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S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种情况，而在判断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k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大小时又有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×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4479290"/>
                <a:ext cx="10739755" cy="1510665"/>
              </a:xfrm>
              <a:prstGeom prst="rect">
                <a:avLst/>
              </a:prstGeom>
              <a:blipFill rotWithShape="1">
                <a:blip r:embed="rId7"/>
                <a:stretch>
                  <a:fillRect t="-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04874" y="6224270"/>
            <a:ext cx="8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/>
              <a:t>S=25,Q=8</a:t>
            </a:r>
            <a:r>
              <a:rPr lang="zh-CN" altLang="en-US" b="1"/>
              <a:t>的情况，有近</a:t>
            </a:r>
            <a:r>
              <a:rPr lang="en-US" altLang="zh-CN" b="1"/>
              <a:t>250,000</a:t>
            </a:r>
            <a:r>
              <a:rPr lang="zh-CN" altLang="en-US" b="1"/>
              <a:t>（</a:t>
            </a:r>
            <a:r>
              <a:rPr lang="en-US" altLang="zh-CN" b="1"/>
              <a:t>5000=2000*25&gt;R(s,a)</a:t>
            </a:r>
            <a:r>
              <a:rPr lang="zh-CN" altLang="en-US" b="1"/>
              <a:t>）种情况，不适用！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54940" y="9144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6.</a:t>
            </a:r>
            <a:r>
              <a:rPr lang="zh-CN" altLang="en-US" b="1"/>
              <a:t>措施四：</a:t>
            </a:r>
            <a:r>
              <a:rPr lang="zh-CN" b="1"/>
              <a:t>修改</a:t>
            </a:r>
            <a:r>
              <a:rPr lang="en-US" altLang="zh-CN" b="1"/>
              <a:t>F</a:t>
            </a:r>
            <a:r>
              <a:rPr lang="zh-CN" altLang="en-US" b="1"/>
              <a:t>中公平性的定义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98450" y="1179195"/>
                <a:ext cx="510095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98450" y="1179195"/>
                <a:ext cx="5100955" cy="9709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8450" y="2889250"/>
                <a:ext cx="510095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=35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98450" y="2889250"/>
                <a:ext cx="5100955" cy="97091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8450" y="2197100"/>
            <a:ext cx="4769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已知优先级分别为</a:t>
            </a:r>
            <a:r>
              <a:rPr lang="en-US" altLang="zh-CN"/>
              <a:t>pri</a:t>
            </a:r>
            <a:r>
              <a:rPr lang="en-US" altLang="zh-CN" baseline="-25000"/>
              <a:t>q</a:t>
            </a:r>
            <a:r>
              <a:rPr lang="en-US" altLang="zh-CN"/>
              <a:t>=8~1,</a:t>
            </a:r>
            <a:r>
              <a:rPr lang="zh-CN" altLang="en-US"/>
              <a:t>队列</a:t>
            </a:r>
            <a:r>
              <a:rPr lang="en-US" altLang="zh-CN"/>
              <a:t>1</a:t>
            </a:r>
            <a:r>
              <a:rPr lang="zh-CN" altLang="en-US"/>
              <a:t>的优先级为最高的</a:t>
            </a:r>
            <a:r>
              <a:rPr lang="en-US" altLang="zh-CN"/>
              <a:t>8</a:t>
            </a:r>
            <a:r>
              <a:rPr lang="zh-CN" altLang="en-US"/>
              <a:t>，则</a:t>
            </a:r>
            <a:r>
              <a:rPr lang="en-US" altLang="zh-CN"/>
              <a:t>F</a:t>
            </a:r>
            <a:r>
              <a:rPr lang="zh-CN" altLang="en-US"/>
              <a:t>改为：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8450" y="4450080"/>
                <a:ext cx="5258435" cy="7880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1/8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1/8−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𝑝𝑟𝑖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" y="4450080"/>
                <a:ext cx="5258435" cy="78803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98450" y="4018915"/>
            <a:ext cx="105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then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8450" y="5385435"/>
                <a:ext cx="4884420" cy="9334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298450" y="5385435"/>
                <a:ext cx="4884420" cy="933450"/>
              </a:xfrm>
              <a:prstGeom prst="rect">
                <a:avLst/>
              </a:prstGeom>
              <a:blipFill rotWithShape="1">
                <a:blip r:embed="rId14"/>
                <a:stretch>
                  <a:fillRect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830570" y="248920"/>
            <a:ext cx="602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系统的动作</a:t>
            </a:r>
            <a:r>
              <a:rPr lang="en-US" altLang="zh-CN"/>
              <a:t>A(k)</a:t>
            </a:r>
            <a:r>
              <a:rPr lang="zh-CN" altLang="en-US"/>
              <a:t>从侧面决定了八个队列各自是否公平，</a:t>
            </a:r>
            <a:r>
              <a:rPr lang="zh-CN" altLang="en-US">
                <a:sym typeface="+mn-ea"/>
              </a:rPr>
              <a:t>用</a:t>
            </a:r>
          </a:p>
          <a:p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={0,1}</a:t>
            </a:r>
            <a:r>
              <a:rPr lang="zh-CN" altLang="en-US">
                <a:sym typeface="+mn-ea"/>
              </a:rPr>
              <a:t>来表示本队列是否公平：</a:t>
            </a:r>
          </a:p>
          <a:p>
            <a:r>
              <a:rPr lang="zh-CN" altLang="en-US"/>
              <a:t>值为</a:t>
            </a:r>
            <a:r>
              <a:rPr lang="en-US" altLang="zh-CN"/>
              <a:t>1</a:t>
            </a:r>
            <a:r>
              <a:rPr lang="zh-CN" altLang="en-US"/>
              <a:t>则表示不公平，即发包队列优先级低于自身</a:t>
            </a:r>
          </a:p>
          <a:p>
            <a:r>
              <a:rPr lang="zh-CN" altLang="en-US"/>
              <a:t>值为</a:t>
            </a:r>
            <a:r>
              <a:rPr lang="en-US" altLang="zh-CN"/>
              <a:t>0</a:t>
            </a:r>
            <a:r>
              <a:rPr lang="zh-CN" altLang="en-US"/>
              <a:t>则表示公平，则</a:t>
            </a:r>
            <a:r>
              <a:rPr lang="en-US" altLang="zh-CN"/>
              <a:t>reward</a:t>
            </a:r>
            <a:r>
              <a:rPr lang="zh-CN" altLang="en-US"/>
              <a:t>又可表示为：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203950" y="1771650"/>
                <a:ext cx="488442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6203950" y="1771650"/>
                <a:ext cx="4884420" cy="9220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30570" y="3307080"/>
                <a:ext cx="6027420" cy="238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对于一个队列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：</a:t>
                </a: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）其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共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种情况：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1or2</a:t>
                </a: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）其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2+S(S-1)/2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种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≈S</a:t>
                </a:r>
                <a:r>
                  <a:rPr lang="en-US" altLang="zh-CN" baseline="30000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/2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种情况</a:t>
                </a:r>
                <a:endParaRPr lang="en-US" altLang="zh-CN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3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）其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baseline="-250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共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𝑚𝑎𝑥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𝐿𝑚𝑖𝑛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种情况：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1 . . . S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（但与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重叠，即都由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决定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）</a:t>
                </a:r>
                <a:endParaRPr lang="en-US" altLang="zh-CN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因此一个队列的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reward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S</a:t>
                </a:r>
                <a:r>
                  <a:rPr lang="en-US" altLang="zh-CN" baseline="30000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=625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种</a:t>
                </a:r>
              </a:p>
              <a:p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8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reward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625Q=5200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（八个队列的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k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函数都不同的情况）种，实际上放缩后会比放缩前多至少数倍。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70" y="3307080"/>
                <a:ext cx="6027420" cy="238188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94945" y="76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reward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34315" y="21018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P</a:t>
            </a:r>
            <a:r>
              <a:rPr lang="en-US" altLang="zh-CN" b="1" baseline="-25000"/>
              <a:t>tran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224" y="714946"/>
            <a:ext cx="5198745" cy="137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）对队列</a:t>
            </a:r>
            <a:r>
              <a:rPr lang="en-US" altLang="zh-CN"/>
              <a:t>q</a:t>
            </a:r>
            <a:r>
              <a:rPr lang="zh-CN" altLang="en-US"/>
              <a:t>：有其来包率</a:t>
            </a:r>
            <a:r>
              <a:rPr lang="en-US" altLang="zh-CN"/>
              <a:t>λ</a:t>
            </a:r>
            <a:r>
              <a:rPr lang="en-US" altLang="zh-CN" baseline="-25000"/>
              <a:t>q</a:t>
            </a:r>
            <a:r>
              <a:rPr lang="en-US" altLang="zh-CN"/>
              <a:t>=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E</a:t>
            </a:r>
            <a:r>
              <a:rPr lang="en-US" altLang="zh-CN">
                <a:sym typeface="+mn-ea"/>
              </a:rPr>
              <a:t>+λ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时刻丢掉的包</a:t>
            </a:r>
            <a:r>
              <a:rPr lang="en-US" altLang="zh-CN">
                <a:sym typeface="+mn-ea"/>
              </a:rPr>
              <a:t>drop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时刻是否发包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(t)={0 , 1}</a:t>
            </a:r>
            <a:endParaRPr lang="en-US" altLang="zh-CN" baseline="-25000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）由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和泊松概率可得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t+1</a:t>
            </a:r>
            <a:r>
              <a:rPr lang="zh-CN" altLang="en-US">
                <a:sym typeface="+mn-ea"/>
              </a:rPr>
              <a:t>时刻的来包概率：</a:t>
            </a:r>
          </a:p>
          <a:p>
            <a:r>
              <a:rPr lang="en-US" altLang="zh-CN">
                <a:sym typeface="+mn-ea"/>
              </a:rPr>
              <a:t>P(come=k)=p</a:t>
            </a:r>
            <a:r>
              <a:rPr lang="en-US" altLang="zh-CN" baseline="-25000">
                <a:sym typeface="+mn-ea"/>
              </a:rPr>
              <a:t>k</a:t>
            </a:r>
          </a:p>
          <a:p>
            <a:endParaRPr lang="en-US" altLang="zh-CN" baseline="-25000"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08229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300" imgH="215900" progId="Equation.KSEE3">
                  <p:embed/>
                </p:oleObj>
              </mc:Choice>
              <mc:Fallback>
                <p:oleObj r:id="rId5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08229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49566" y="2093531"/>
                <a:ext cx="3474085" cy="8902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0  ,  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&lt;−1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66" y="2093531"/>
                <a:ext cx="3474085" cy="890270"/>
              </a:xfrm>
              <a:prstGeom prst="rect">
                <a:avLst/>
              </a:prstGeom>
              <a:blipFill rotWithShape="1">
                <a:blip r:embed="rId7"/>
                <a:stretch>
                  <a:fillRect l="-16" t="-64" r="1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5440" y="3118485"/>
                <a:ext cx="5060315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3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同样对</a:t>
                </a:r>
                <a:r>
                  <a:rPr lang="en-US" altLang="zh-CN"/>
                  <a:t>λ</a:t>
                </a:r>
                <a:r>
                  <a:rPr lang="zh-CN" altLang="en-US"/>
                  <a:t>进行量化：</a:t>
                </a:r>
                <a:r>
                  <a:rPr lang="en-US" altLang="zh-CN"/>
                  <a:t>λ</a:t>
                </a:r>
                <a:r>
                  <a:rPr lang="en-US" altLang="zh-CN" baseline="-25000"/>
                  <a:t>q</a:t>
                </a:r>
                <a:r>
                  <a:rPr lang="en-US" altLang="zh-CN"/>
                  <a:t>=mλ</a:t>
                </a:r>
                <a:r>
                  <a:rPr lang="en-US" altLang="zh-CN" baseline="-25000"/>
                  <a:t>min</a:t>
                </a:r>
                <a:r>
                  <a:rPr lang="zh-CN" altLang="en-US"/>
                  <a:t>，即可得：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共(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+1)∗(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+1)个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4</a:t>
                </a:r>
                <a:r>
                  <a:rPr lang="zh-CN" altLang="en-US">
                    <a:sym typeface="+mn-ea"/>
                  </a:rPr>
                  <a:t>）下一时刻队长为：</a:t>
                </a:r>
              </a:p>
              <a:p>
                <a:r>
                  <a:rPr lang="en-US" altLang="zh-CN">
                    <a:sym typeface="+mn-ea"/>
                  </a:rPr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(t+1) = 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 - a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 + come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(t)-drop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/>
                  <a:t>转移概率也可得到：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3118485"/>
                <a:ext cx="5060315" cy="14763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39825" y="4594860"/>
                <a:ext cx="2779395" cy="43942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𝑝𝑚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4594860"/>
                <a:ext cx="2779395" cy="4394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45440" y="5168900"/>
            <a:ext cx="4977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注意：假设</a:t>
            </a:r>
            <a:r>
              <a:rPr lang="en-US" altLang="zh-CN"/>
              <a:t>t</a:t>
            </a:r>
            <a:r>
              <a:rPr lang="zh-CN" altLang="en-US"/>
              <a:t>时刻的队长为</a:t>
            </a:r>
            <a:r>
              <a:rPr lang="en-US" altLang="zh-CN"/>
              <a:t>l</a:t>
            </a:r>
            <a:r>
              <a:rPr lang="en-US" altLang="zh-CN">
                <a:sym typeface="+mn-ea"/>
              </a:rPr>
              <a:t>(t)</a:t>
            </a:r>
            <a:r>
              <a:rPr lang="zh-CN" altLang="en-US"/>
              <a:t>，在计算状态转移概率时，起始状态为</a:t>
            </a:r>
            <a:r>
              <a:rPr lang="en-US" altLang="zh-CN">
                <a:sym typeface="+mn-ea"/>
              </a:rPr>
              <a:t>l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 - 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 - drop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，而不是</a:t>
            </a:r>
            <a:r>
              <a:rPr lang="en-US" altLang="zh-CN">
                <a:sym typeface="+mn-ea"/>
              </a:rPr>
              <a:t>l(t)</a:t>
            </a:r>
            <a:r>
              <a:rPr lang="zh-CN" altLang="en-US">
                <a:sym typeface="+mn-ea"/>
              </a:rPr>
              <a:t>，这里的</a:t>
            </a:r>
            <a:r>
              <a:rPr lang="en-US" altLang="zh-CN">
                <a:sym typeface="+mn-ea"/>
              </a:rPr>
              <a:t>- 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由系统实现，而不是将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视作动作参数。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923915" y="21018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WI</a:t>
            </a:r>
            <a:endParaRPr lang="en-US" altLang="zh-CN" b="1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98540" y="578485"/>
                <a:ext cx="5549265" cy="282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）根据已有的</a:t>
                </a:r>
                <a:r>
                  <a:rPr lang="en-US" altLang="zh-CN"/>
                  <a:t>reward</a:t>
                </a:r>
                <a:r>
                  <a:rPr lang="zh-CN" altLang="en-US"/>
                  <a:t>和</a:t>
                </a:r>
                <a:r>
                  <a:rPr lang="en-US" altLang="zh-CN"/>
                  <a:t>P</a:t>
                </a:r>
                <a:r>
                  <a:rPr lang="en-US" altLang="zh-CN" baseline="-25000"/>
                  <a:t>tran</a:t>
                </a:r>
                <a:r>
                  <a:rPr lang="zh-CN" altLang="en-US"/>
                  <a:t>即可计算出</a:t>
                </a:r>
                <a:r>
                  <a:rPr lang="en-US" altLang="zh-CN"/>
                  <a:t>wi</a:t>
                </a:r>
                <a:r>
                  <a:rPr lang="zh-CN" altLang="en-US"/>
                  <a:t>；</a:t>
                </a:r>
              </a:p>
              <a:p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）例如对某队列，有其优先级</a:t>
                </a:r>
                <a:r>
                  <a:rPr lang="en-US" altLang="zh-CN"/>
                  <a:t>priq</a:t>
                </a:r>
                <a:r>
                  <a:rPr lang="zh-CN" altLang="en-US"/>
                  <a:t>：</a:t>
                </a:r>
              </a:p>
              <a:p>
                <a:r>
                  <a:rPr lang="zh-CN" altLang="en-US"/>
                  <a:t>①</a:t>
                </a:r>
                <a:r>
                  <a:rPr lang="en-US" altLang="zh-CN"/>
                  <a:t>t</a:t>
                </a:r>
                <a:r>
                  <a:rPr lang="zh-CN" altLang="en-US"/>
                  <a:t>时刻检查队列得到其</a:t>
                </a:r>
                <a:r>
                  <a:rPr lang="en-US" altLang="zh-CN"/>
                  <a:t>ρ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</a:t>
                </a:r>
                <a:r>
                  <a:rPr lang="zh-CN" altLang="en-US"/>
                  <a:t>，</a:t>
                </a:r>
                <a:r>
                  <a:rPr lang="en-US" altLang="zh-CN"/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</a:t>
                </a:r>
                <a:r>
                  <a:rPr lang="zh-CN" altLang="en-US"/>
                  <a:t>，然后根据其自身的</a:t>
                </a:r>
                <a:r>
                  <a:rPr lang="en-US" altLang="zh-CN"/>
                  <a:t>ecn</a:t>
                </a:r>
                <a:r>
                  <a:rPr lang="zh-CN" altLang="en-US"/>
                  <a:t>丢包曲线得到</a:t>
                </a:r>
                <a:r>
                  <a:rPr lang="en-US" altLang="zh-CN"/>
                  <a:t>k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(t))</a:t>
                </a:r>
                <a:r>
                  <a:rPr lang="zh-CN" altLang="en-US"/>
                  <a:t>。再分别假定公平与不公平的两种情况，即</a:t>
                </a:r>
                <a:r>
                  <a:rPr lang="en-US" altLang="zh-CN"/>
                  <a:t>f</a:t>
                </a:r>
                <a:r>
                  <a:rPr lang="en-US" altLang="zh-CN" baseline="-25000"/>
                  <a:t>q</a:t>
                </a:r>
                <a:r>
                  <a:rPr lang="zh-CN" altLang="en-US"/>
                  <a:t>分别为</a:t>
                </a:r>
                <a:r>
                  <a:rPr lang="en-US" altLang="zh-CN"/>
                  <a:t>0</a:t>
                </a:r>
                <a:r>
                  <a:rPr lang="zh-CN" altLang="en-US"/>
                  <a:t>或</a:t>
                </a:r>
                <a:r>
                  <a:rPr lang="en-US" altLang="zh-CN"/>
                  <a:t>1</a:t>
                </a:r>
                <a:r>
                  <a:rPr lang="zh-CN" altLang="en-US"/>
                  <a:t>，即可表示出</a:t>
                </a:r>
                <a:r>
                  <a:rPr lang="en-US" altLang="zh-CN"/>
                  <a:t>reward</a:t>
                </a:r>
                <a:r>
                  <a:rPr lang="zh-CN" altLang="en-US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r>
                  <a:rPr lang="zh-CN" altLang="en-US"/>
                  <a:t>对于动作：</a:t>
                </a:r>
                <a:r>
                  <a:rPr lang="en-US" altLang="zh-CN"/>
                  <a:t>R[s][a=1]=R[s-1][a=0]</a:t>
                </a:r>
                <a:endParaRPr lang="zh-CN" altLang="en-US"/>
              </a:p>
              <a:p>
                <a:r>
                  <a:rPr lang="zh-CN" altLang="en-US"/>
                  <a:t>②每个时隙</a:t>
                </a:r>
                <a:r>
                  <a:rPr lang="en-US" altLang="zh-CN"/>
                  <a:t>(</a:t>
                </a:r>
                <a:r>
                  <a:rPr lang="zh-CN" altLang="en-US"/>
                  <a:t>多个时刻</a:t>
                </a:r>
                <a:r>
                  <a:rPr lang="en-US" altLang="zh-CN"/>
                  <a:t>)</a:t>
                </a:r>
                <a:r>
                  <a:rPr lang="zh-CN" altLang="en-US"/>
                  <a:t>统计来包率得到</a:t>
                </a:r>
                <a:r>
                  <a:rPr lang="en-US" altLang="zh-CN"/>
                  <a:t>t</a:t>
                </a:r>
                <a:r>
                  <a:rPr lang="zh-CN" altLang="en-US"/>
                  <a:t>时刻的来包率</a:t>
                </a:r>
                <a:r>
                  <a:rPr lang="en-US" altLang="zh-CN">
                    <a:sym typeface="+mn-ea"/>
                  </a:rPr>
                  <a:t>λ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(t)=λ</a:t>
                </a:r>
                <a:r>
                  <a:rPr lang="en-US" altLang="zh-CN" baseline="-25000">
                    <a:sym typeface="+mn-ea"/>
                  </a:rPr>
                  <a:t>E</a:t>
                </a:r>
                <a:r>
                  <a:rPr lang="en-US" altLang="zh-CN">
                    <a:sym typeface="+mn-ea"/>
                  </a:rPr>
                  <a:t>+λ</a:t>
                </a:r>
                <a:r>
                  <a:rPr lang="en-US" altLang="zh-CN" baseline="-25000">
                    <a:sym typeface="+mn-ea"/>
                  </a:rPr>
                  <a:t>N</a:t>
                </a:r>
                <a:r>
                  <a:rPr lang="zh-CN" altLang="en-US"/>
                  <a:t>，从而结合</a:t>
                </a:r>
                <a:r>
                  <a:rPr lang="en-US" altLang="zh-CN">
                    <a:sym typeface="+mn-ea"/>
                  </a:rPr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</a:t>
                </a:r>
                <a:r>
                  <a:rPr lang="zh-CN" altLang="en-US"/>
                  <a:t>得到转移概率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540" y="578485"/>
                <a:ext cx="5549265" cy="28251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445250" y="3511550"/>
                <a:ext cx="48564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}2×8×8×25×25×100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50" y="3511550"/>
                <a:ext cx="4856480" cy="3683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098540" y="3987800"/>
            <a:ext cx="55486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）①通过对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设置门限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th</a:t>
            </a:r>
            <a:r>
              <a:rPr lang="zh-CN" altLang="en-US">
                <a:sym typeface="+mn-ea"/>
              </a:rPr>
              <a:t>将队列的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函数分为两类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&gt;λ</a:t>
            </a:r>
            <a:r>
              <a:rPr lang="en-US" altLang="zh-CN" baseline="-25000">
                <a:sym typeface="+mn-ea"/>
              </a:rPr>
              <a:t>th</a:t>
            </a:r>
            <a:r>
              <a:rPr lang="zh-CN" altLang="en-US">
                <a:sym typeface="+mn-ea"/>
              </a:rPr>
              <a:t>则使用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RED</a:t>
            </a:r>
            <a:r>
              <a:rPr lang="zh-CN" altLang="en-US">
                <a:sym typeface="+mn-ea"/>
              </a:rPr>
              <a:t>丢包，反之使用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进行丢包：从而将参数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的个数从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zh-CN" altLang="en-US">
                <a:sym typeface="+mn-ea"/>
              </a:rPr>
              <a:t>②若将</a:t>
            </a:r>
            <a:r>
              <a:rPr lang="en-US" altLang="zh-CN">
                <a:sym typeface="+mn-ea"/>
              </a:rPr>
              <a:t>ρ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设为常数，可以将</a:t>
            </a:r>
            <a:r>
              <a:rPr lang="en-US" altLang="zh-CN">
                <a:sym typeface="+mn-ea"/>
              </a:rPr>
              <a:t>ρ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个数从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（可选）；</a:t>
            </a:r>
          </a:p>
          <a:p>
            <a:r>
              <a:rPr lang="zh-CN" altLang="en-US">
                <a:sym typeface="+mn-ea"/>
              </a:rPr>
              <a:t>③设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分别从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容量的</a:t>
            </a:r>
            <a:r>
              <a:rPr lang="en-US" altLang="zh-CN">
                <a:sym typeface="+mn-ea"/>
              </a:rPr>
              <a:t>80%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60%</a:t>
            </a:r>
            <a:r>
              <a:rPr lang="zh-CN" altLang="en-US">
                <a:sym typeface="+mn-ea"/>
              </a:rPr>
              <a:t>开始上升，则</a:t>
            </a:r>
            <a:r>
              <a:rPr lang="en-US" altLang="zh-CN">
                <a:sym typeface="+mn-ea"/>
              </a:rPr>
              <a:t>k(l)</a:t>
            </a:r>
            <a:r>
              <a:rPr lang="zh-CN" altLang="en-US">
                <a:sym typeface="+mn-ea"/>
              </a:rPr>
              <a:t>的个数从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then</a:t>
            </a:r>
            <a:r>
              <a:rPr lang="zh-CN" altLang="en-US">
                <a:sym typeface="+mn-ea"/>
              </a:rPr>
              <a:t>：</a:t>
            </a: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同时决定了</a:t>
            </a:r>
            <a:r>
              <a:rPr lang="en-US" altLang="zh-CN">
                <a:sym typeface="+mn-ea"/>
              </a:rPr>
              <a:t>pri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ρ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决定了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633210" y="6017895"/>
                <a:ext cx="414274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}2×8×15/2×100=12000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6633210" y="6017895"/>
                <a:ext cx="4142740" cy="6451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345" y="212725"/>
            <a:ext cx="111258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对于动作：</a:t>
            </a:r>
            <a:r>
              <a:rPr lang="en-US" altLang="zh-CN">
                <a:sym typeface="+mn-ea"/>
              </a:rPr>
              <a:t>R[s][a=1]=R[s-1][a=0]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问题：动作会影响公平性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，从而不知道在计算的时候，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a1</a:t>
            </a:r>
            <a:r>
              <a:rPr lang="zh-CN" altLang="en-US">
                <a:sym typeface="+mn-ea"/>
              </a:rPr>
              <a:t>，公平）</a:t>
            </a:r>
            <a:r>
              <a:rPr lang="en-US" altLang="zh-CN">
                <a:sym typeface="+mn-ea"/>
              </a:rPr>
              <a:t>-r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a0</a:t>
            </a:r>
            <a:r>
              <a:rPr lang="zh-CN" altLang="en-US">
                <a:sym typeface="+mn-ea"/>
              </a:rPr>
              <a:t>，公平还是不公平）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办法：</a:t>
            </a:r>
            <a:endParaRPr lang="en-US" altLang="zh-CN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）由于更改后的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实际上是几个常数，其值取决于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的值，因此可以直接均分为八份划分给各个队列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（因为最后的决策是要使得整个系统的收益最大，这一部分均分后求和实际上与非均分划分一致）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）只需关注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的值</a:t>
            </a:r>
            <a:r>
              <a:rPr lang="en-US" altLang="zh-CN">
                <a:sym typeface="+mn-ea"/>
              </a:rPr>
              <a:t>1~8</a:t>
            </a:r>
            <a:r>
              <a:rPr lang="zh-CN" altLang="en-US">
                <a:sym typeface="+mn-ea"/>
              </a:rPr>
              <a:t>，即可得到各个队列的发包动作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与公平性</a:t>
            </a:r>
            <a:r>
              <a:rPr lang="en-US" altLang="zh-CN">
                <a:sym typeface="+mn-ea"/>
              </a:rPr>
              <a:t>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0080" y="45231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队列的发与不发之间的</a:t>
            </a:r>
            <a:r>
              <a:rPr lang="en-US" altLang="zh-CN"/>
              <a:t>reward</a:t>
            </a:r>
            <a:r>
              <a:rPr lang="zh-CN" altLang="en-US"/>
              <a:t>差体现在</a:t>
            </a:r>
            <a:r>
              <a:rPr lang="en-US" altLang="zh-CN"/>
              <a:t>drop</a:t>
            </a:r>
            <a:r>
              <a:rPr lang="zh-CN" altLang="en-US"/>
              <a:t>上，而</a:t>
            </a:r>
            <a:r>
              <a:rPr lang="en-US" altLang="zh-CN"/>
              <a:t>fair</a:t>
            </a:r>
            <a:r>
              <a:rPr lang="zh-CN" altLang="en-US"/>
              <a:t>可以作为一个常数偏移给减去，相当于在发包的收益上减去一个公平性的损失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1A8D6-B3C9-771F-4FF0-6D3DAA52AFC3}"/>
                  </a:ext>
                </a:extLst>
              </p:cNvPr>
              <p:cNvSpPr txBox="1"/>
              <p:nvPr/>
            </p:nvSpPr>
            <p:spPr>
              <a:xfrm>
                <a:off x="135467" y="373276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1A8D6-B3C9-771F-4FF0-6D3DAA52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7" y="373276"/>
                <a:ext cx="6096000" cy="404983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6AD7E8-CF50-88B2-C999-F37F82A4B191}"/>
                  </a:ext>
                </a:extLst>
              </p:cNvPr>
              <p:cNvSpPr txBox="1"/>
              <p:nvPr/>
            </p:nvSpPr>
            <p:spPr>
              <a:xfrm>
                <a:off x="681567" y="881620"/>
                <a:ext cx="80433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1−25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𝑄𝐿𝐸𝑁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_25]</m:t>
                    </m:r>
                  </m:oMath>
                </a14:m>
                <a:r>
                  <a:rPr lang="en-US" altLang="zh-CN" b="0"/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/>
              </a:p>
              <a:p>
                <a:r>
                  <a:rPr lang="zh-CN" altLang="en-US" b="0"/>
                  <a:t>离线：</a:t>
                </a:r>
                <a:r>
                  <a:rPr lang="zh-CN" altLang="en-US"/>
                  <a:t>提前知道</a:t>
                </a:r>
                <a:r>
                  <a:rPr lang="en-US" altLang="zh-CN"/>
                  <a:t>λ</a:t>
                </a:r>
                <a:r>
                  <a:rPr lang="en-US" altLang="zh-CN" baseline="-25000"/>
                  <a:t>q</a:t>
                </a:r>
                <a:r>
                  <a:rPr lang="zh-CN" altLang="en-US" baseline="-25000"/>
                  <a:t>，</a:t>
                </a:r>
                <a:r>
                  <a:rPr lang="el-GR" altLang="zh-CN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1=[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20]</m:t>
                    </m:r>
                  </m:oMath>
                </a14:m>
                <a:r>
                  <a:rPr lang="en-US" altLang="zh-CN" b="0"/>
                  <a:t>=[20%-&gt;25%</a:t>
                </a:r>
                <a:r>
                  <a:rPr lang="zh-CN" altLang="en-US" b="0"/>
                  <a:t>，</a:t>
                </a:r>
                <a:r>
                  <a:rPr lang="en-US" altLang="zh-CN" b="0"/>
                  <a:t>10]-&gt;s’</a:t>
                </a:r>
              </a:p>
              <a:p>
                <a:r>
                  <a:rPr lang="zh-CN" altLang="en-US"/>
                  <a:t>在线：统计▲</a:t>
                </a:r>
                <a:r>
                  <a:rPr lang="en-US" altLang="zh-CN"/>
                  <a:t>t</a:t>
                </a:r>
                <a:r>
                  <a:rPr lang="zh-CN" altLang="en-US"/>
                  <a:t>（</a:t>
                </a:r>
                <a:r>
                  <a:rPr lang="en-US" altLang="zh-CN"/>
                  <a:t>200ms</a:t>
                </a:r>
                <a:r>
                  <a:rPr lang="zh-CN" altLang="en-US"/>
                  <a:t>）</a:t>
                </a:r>
                <a:endParaRPr lang="en-US" altLang="zh-CN" b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6AD7E8-CF50-88B2-C999-F37F82A4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7" y="881620"/>
                <a:ext cx="8043334" cy="1200329"/>
              </a:xfrm>
              <a:prstGeom prst="rect">
                <a:avLst/>
              </a:prstGeom>
              <a:blipFill>
                <a:blip r:embed="rId3"/>
                <a:stretch>
                  <a:fillRect l="-68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72F029-C3B9-8F1F-3418-01F5A4E8B54D}"/>
                  </a:ext>
                </a:extLst>
              </p:cNvPr>
              <p:cNvSpPr txBox="1"/>
              <p:nvPr/>
            </p:nvSpPr>
            <p:spPr>
              <a:xfrm>
                <a:off x="-198967" y="2115428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∗[25∗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∗[25∗7]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72F029-C3B9-8F1F-3418-01F5A4E8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67" y="2115428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43D85-E40C-C4C5-E8D4-C18098B5D98A}"/>
                  </a:ext>
                </a:extLst>
              </p:cNvPr>
              <p:cNvSpPr txBox="1"/>
              <p:nvPr/>
            </p:nvSpPr>
            <p:spPr>
              <a:xfrm>
                <a:off x="-198967" y="3038758"/>
                <a:ext cx="8043334" cy="1558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𝑄𝐿𝐸𝑁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zh-CN" alt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,20,5%</m:t>
                      </m:r>
                    </m:oMath>
                  </m:oMathPara>
                </a14:m>
                <a:endParaRPr lang="en-US" altLang="zh-CN" b="0"/>
              </a:p>
              <a:p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𝑄𝐿𝐸𝑁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𝐸𝐶𝑁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43D85-E40C-C4C5-E8D4-C18098B5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67" y="3038758"/>
                <a:ext cx="8043334" cy="1558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CEF4BD-EADA-001A-9817-4B945096637F}"/>
                  </a:ext>
                </a:extLst>
              </p:cNvPr>
              <p:cNvSpPr txBox="1"/>
              <p:nvPr/>
            </p:nvSpPr>
            <p:spPr>
              <a:xfrm>
                <a:off x="812800" y="5139267"/>
                <a:ext cx="642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𝑃𝑡𝑟𝑎𝑛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CEF4BD-EADA-001A-9817-4B945096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139267"/>
                <a:ext cx="6426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10C03E2-F769-4CF5-187E-84D3F7DD1603}"/>
              </a:ext>
            </a:extLst>
          </p:cNvPr>
          <p:cNvSpPr txBox="1"/>
          <p:nvPr/>
        </p:nvSpPr>
        <p:spPr>
          <a:xfrm>
            <a:off x="812800" y="5607672"/>
            <a:ext cx="707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Vs = 400,s-&gt;[0,399],205</a:t>
            </a:r>
          </a:p>
          <a:p>
            <a:r>
              <a:rPr lang="en-US" altLang="zh-CN"/>
              <a:t>205/20,205%20,</a:t>
            </a:r>
            <a:r>
              <a:rPr lang="en-US" altLang="zh-CN">
                <a:solidFill>
                  <a:srgbClr val="FF0000"/>
                </a:solidFill>
              </a:rPr>
              <a:t>16W</a:t>
            </a:r>
            <a:r>
              <a:rPr lang="zh-CN" altLang="en-US">
                <a:solidFill>
                  <a:srgbClr val="FF0000"/>
                </a:solidFill>
              </a:rPr>
              <a:t>数据包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百万，</a:t>
            </a:r>
            <a:r>
              <a:rPr lang="en-US" altLang="zh-CN" sz="1800">
                <a:solidFill>
                  <a:srgbClr val="A9B7C6"/>
                </a:solidFill>
                <a:effectLst/>
                <a:latin typeface="JetBrains Mono"/>
              </a:rPr>
              <a:t> pool_size</a:t>
            </a:r>
            <a:r>
              <a:rPr lang="zh-CN" altLang="en-US">
                <a:solidFill>
                  <a:srgbClr val="FF0000"/>
                </a:solidFill>
              </a:rPr>
              <a:t>个数据</a:t>
            </a:r>
            <a:r>
              <a:rPr lang="en-US" altLang="zh-CN">
                <a:solidFill>
                  <a:srgbClr val="FF0000"/>
                </a:solidFill>
              </a:rPr>
              <a:t>-&gt;ptran(2*400*400),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4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iNTYwMDA3NGVjYzZmZmQ3YzczYTM2MzgyMDA3N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3768</Words>
  <Application>Microsoft Office PowerPoint</Application>
  <PresentationFormat>宽屏</PresentationFormat>
  <Paragraphs>280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-apple-system</vt:lpstr>
      <vt:lpstr>JetBrains Mono</vt:lpstr>
      <vt:lpstr>等线</vt:lpstr>
      <vt:lpstr>等线 Light</vt:lpstr>
      <vt:lpstr>宋体</vt:lpstr>
      <vt:lpstr>Arial</vt:lpstr>
      <vt:lpstr>Calibri</vt:lpstr>
      <vt:lpstr>Cambria Math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零拷贝原理 </dc:title>
  <dc:creator>金鹏 张</dc:creator>
  <cp:lastModifiedBy>金鹏 张</cp:lastModifiedBy>
  <cp:revision>770</cp:revision>
  <dcterms:created xsi:type="dcterms:W3CDTF">2023-12-18T08:03:00Z</dcterms:created>
  <dcterms:modified xsi:type="dcterms:W3CDTF">2024-01-19T13:23:56Z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D17A0477B78F4551864A7C8C01E943FC_12</vt:lpwstr>
  </property>
  <property fmtid="{D5CDD505-2E9C-101B-9397-08002B2CF9AE}" pid="3" name="KSOProductBuildVer">
    <vt:lpwstr>2052-12.1.0.16120</vt:lpwstr>
  </property>
</Properties>
</file>