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27" r:id="rId6"/>
    <p:sldId id="429" r:id="rId7"/>
    <p:sldId id="434" r:id="rId8"/>
    <p:sldId id="428" r:id="rId9"/>
    <p:sldId id="430" r:id="rId10"/>
    <p:sldId id="436" r:id="rId11"/>
    <p:sldId id="437" r:id="rId12"/>
    <p:sldId id="438" r:id="rId13"/>
    <p:sldId id="424" r:id="rId14"/>
    <p:sldId id="422" r:id="rId15"/>
    <p:sldId id="441" r:id="rId16"/>
    <p:sldId id="423" r:id="rId17"/>
    <p:sldId id="439" r:id="rId18"/>
    <p:sldId id="431" r:id="rId19"/>
    <p:sldId id="442" r:id="rId20"/>
    <p:sldId id="443" r:id="rId21"/>
    <p:sldId id="444" r:id="rId22"/>
    <p:sldId id="432" r:id="rId23"/>
    <p:sldId id="43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2024/1/25</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2024/1/25</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nvGraphicFramePr>
        <p:xfrm>
          <a:off x="1028389" y="1901696"/>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将问题三转化为无约束的问题</a:t>
            </a:r>
            <a:r>
              <a:rPr lang="en-US" altLang="zh-CN"/>
              <a:t>4</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4</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5</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274122" y="5244045"/>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274122" y="5244045"/>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747908" y="2102254"/>
            <a:ext cx="10358251" cy="2031325"/>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突发时，设置突发场景为来报速率增加</a:t>
            </a:r>
            <a:r>
              <a:rPr lang="en-US" altLang="zh-CN" sz="1800" b="1">
                <a:effectLst/>
                <a:latin typeface="宋体" panose="02010600030101010101" pitchFamily="2" charset="-122"/>
                <a:ea typeface="宋体" panose="02010600030101010101" pitchFamily="2" charset="-122"/>
              </a:rPr>
              <a:t>6Gbps</a:t>
            </a:r>
            <a:r>
              <a:rPr lang="zh-CN" altLang="en-US" sz="1800" b="1">
                <a:effectLst/>
                <a:latin typeface="宋体" panose="02010600030101010101" pitchFamily="2" charset="-122"/>
                <a:ea typeface="宋体" panose="02010600030101010101" pitchFamily="2" charset="-122"/>
              </a:rPr>
              <a:t>，持续</a:t>
            </a:r>
            <a:r>
              <a:rPr lang="en-US" altLang="zh-CN" b="1">
                <a:latin typeface="JetBrains Mono"/>
                <a:ea typeface="宋体" panose="02010600030101010101" pitchFamily="2" charset="-122"/>
              </a:rPr>
              <a:t>10</a:t>
            </a:r>
            <a:r>
              <a:rPr lang="en-US" altLang="zh-CN" sz="1800" b="1">
                <a:effectLst/>
                <a:latin typeface="JetBrains Mono"/>
              </a:rPr>
              <a:t>0ms</a:t>
            </a:r>
            <a:endParaRPr lang="en-US" altLang="zh-CN" b="1">
              <a:latin typeface="JetBrains Mono"/>
            </a:endParaRPr>
          </a:p>
          <a:p>
            <a:r>
              <a:rPr lang="en-US" altLang="zh-CN" sz="1800" b="1">
                <a:effectLst/>
                <a:latin typeface="JetBrains Mono"/>
              </a:rPr>
              <a:t>100s,</a:t>
            </a:r>
            <a:r>
              <a:rPr lang="zh-CN" altLang="en-US" b="1">
                <a:latin typeface="JetBrains Mono"/>
              </a:rPr>
              <a:t>出现</a:t>
            </a:r>
            <a:r>
              <a:rPr lang="en-US" altLang="zh-CN" b="1">
                <a:latin typeface="JetBrains Mono"/>
              </a:rPr>
              <a:t>16</a:t>
            </a:r>
            <a:r>
              <a:rPr lang="zh-CN" altLang="en-US" b="1">
                <a:latin typeface="JetBrains Mono"/>
              </a:rPr>
              <a:t>次</a:t>
            </a:r>
            <a:endParaRPr lang="en-US" altLang="zh-CN" b="1">
              <a:latin typeface="JetBrains Mono"/>
            </a:endParaRPr>
          </a:p>
          <a:p>
            <a:endParaRPr lang="en-US" altLang="zh-CN"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520700" y="1681743"/>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经验池设计调整：</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公平性：该算法可以根据任务的优先级公平地分配系统资源，保证高优先级任务的及时执行。</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xmlns="">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,0.2</m:t>
                      </m:r>
                    </m:oMath>
                  </m:oMathPara>
                </a14:m>
                <a:endParaRPr lang="en-US" altLang="zh-CN"/>
              </a:p>
            </p:txBody>
          </p:sp>
        </mc:Choice>
        <mc:Fallback xmlns="">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6097656" cy="646331"/>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DDE2D3-366B-D066-670B-0EFB3E5FDD75}"/>
              </a:ext>
            </a:extLst>
          </p:cNvPr>
          <p:cNvSpPr txBox="1"/>
          <p:nvPr/>
        </p:nvSpPr>
        <p:spPr>
          <a:xfrm>
            <a:off x="665922" y="516835"/>
            <a:ext cx="3945835" cy="369332"/>
          </a:xfrm>
          <a:prstGeom prst="rect">
            <a:avLst/>
          </a:prstGeom>
          <a:noFill/>
        </p:spPr>
        <p:txBody>
          <a:bodyPr wrap="square" rtlCol="0">
            <a:spAutoFit/>
          </a:bodyPr>
          <a:lstStyle/>
          <a:p>
            <a:r>
              <a:rPr lang="en-US" altLang="zh-CN"/>
              <a:t>REWARD</a:t>
            </a:r>
            <a:r>
              <a:rPr lang="zh-CN" altLang="en-US"/>
              <a:t>奖励矩阵</a:t>
            </a:r>
          </a:p>
        </p:txBody>
      </p:sp>
      <p:pic>
        <p:nvPicPr>
          <p:cNvPr id="6" name="图片 5">
            <a:extLst>
              <a:ext uri="{FF2B5EF4-FFF2-40B4-BE49-F238E27FC236}">
                <a16:creationId xmlns:a16="http://schemas.microsoft.com/office/drawing/2014/main" id="{CE621974-19C3-E7D0-011E-C117715B8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93" y="1379156"/>
            <a:ext cx="5239481" cy="4477375"/>
          </a:xfrm>
          <a:prstGeom prst="rect">
            <a:avLst/>
          </a:prstGeom>
        </p:spPr>
      </p:pic>
      <p:pic>
        <p:nvPicPr>
          <p:cNvPr id="8" name="图片 7">
            <a:extLst>
              <a:ext uri="{FF2B5EF4-FFF2-40B4-BE49-F238E27FC236}">
                <a16:creationId xmlns:a16="http://schemas.microsoft.com/office/drawing/2014/main" id="{A796662F-8D80-0A31-AA04-9606018FC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510" y="1379156"/>
            <a:ext cx="5191850" cy="4486901"/>
          </a:xfrm>
          <a:prstGeom prst="rect">
            <a:avLst/>
          </a:prstGeom>
        </p:spPr>
      </p:pic>
      <p:sp>
        <p:nvSpPr>
          <p:cNvPr id="9" name="文本框 8">
            <a:extLst>
              <a:ext uri="{FF2B5EF4-FFF2-40B4-BE49-F238E27FC236}">
                <a16:creationId xmlns:a16="http://schemas.microsoft.com/office/drawing/2014/main" id="{F2482576-4BAF-BF47-E41F-7672139CCA95}"/>
              </a:ext>
            </a:extLst>
          </p:cNvPr>
          <p:cNvSpPr txBox="1"/>
          <p:nvPr/>
        </p:nvSpPr>
        <p:spPr>
          <a:xfrm>
            <a:off x="1749287" y="6182139"/>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0</a:t>
            </a:r>
            <a:endParaRPr lang="zh-CN" altLang="en-US"/>
          </a:p>
        </p:txBody>
      </p:sp>
      <p:sp>
        <p:nvSpPr>
          <p:cNvPr id="10" name="文本框 9">
            <a:extLst>
              <a:ext uri="{FF2B5EF4-FFF2-40B4-BE49-F238E27FC236}">
                <a16:creationId xmlns:a16="http://schemas.microsoft.com/office/drawing/2014/main" id="{19DD542C-DC87-B72D-1624-AD42CD31F589}"/>
              </a:ext>
            </a:extLst>
          </p:cNvPr>
          <p:cNvSpPr txBox="1"/>
          <p:nvPr/>
        </p:nvSpPr>
        <p:spPr>
          <a:xfrm>
            <a:off x="8690113" y="6115014"/>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1</a:t>
            </a:r>
            <a:endParaRPr lang="zh-CN" altLang="en-US"/>
          </a:p>
        </p:txBody>
      </p:sp>
    </p:spTree>
    <p:extLst>
      <p:ext uri="{BB962C8B-B14F-4D97-AF65-F5344CB8AC3E}">
        <p14:creationId xmlns:p14="http://schemas.microsoft.com/office/powerpoint/2010/main" val="316578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spTree>
    <p:extLst>
      <p:ext uri="{BB962C8B-B14F-4D97-AF65-F5344CB8AC3E}">
        <p14:creationId xmlns:p14="http://schemas.microsoft.com/office/powerpoint/2010/main" val="277731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性能比较</a:t>
            </a:r>
          </a:p>
        </p:txBody>
      </p:sp>
    </p:spTree>
    <p:extLst>
      <p:ext uri="{BB962C8B-B14F-4D97-AF65-F5344CB8AC3E}">
        <p14:creationId xmlns:p14="http://schemas.microsoft.com/office/powerpoint/2010/main" val="354434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94266" y="1742301"/>
            <a:ext cx="10803468" cy="2862322"/>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引入两种指标，不公平性、饥饿性，，并分别设置归一量化方式，分别赋予不同的权重（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t>ECN</a:t>
            </a:r>
            <a:r>
              <a:rPr lang="zh-CN" altLang="en-US"/>
              <a:t>标记期望</a:t>
            </a:r>
            <a:endParaRPr lang="en-US" altLang="zh-CN"/>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70662"/>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970636" y="126001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970636" y="1260015"/>
                <a:ext cx="4007764" cy="391902"/>
              </a:xfrm>
              <a:prstGeom prst="rect">
                <a:avLst/>
              </a:prstGeom>
              <a:blipFill>
                <a:blip r:embed="rId2"/>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19B5AC-211B-7911-CDF6-A67EC3727D5E}"/>
                  </a:ext>
                </a:extLst>
              </p:cNvPr>
              <p:cNvSpPr txBox="1"/>
              <p:nvPr/>
            </p:nvSpPr>
            <p:spPr>
              <a:xfrm>
                <a:off x="514708" y="3818317"/>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e>
                              <m:r>
                                <a:rPr lang="en-US" altLang="zh-CN" i="1">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𝑑𝑙</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6" name="文本框 5">
                <a:extLst>
                  <a:ext uri="{FF2B5EF4-FFF2-40B4-BE49-F238E27FC236}">
                    <a16:creationId xmlns:a16="http://schemas.microsoft.com/office/drawing/2014/main" id="{7419B5AC-211B-7911-CDF6-A67EC3727D5E}"/>
                  </a:ext>
                </a:extLst>
              </p:cNvPr>
              <p:cNvSpPr txBox="1">
                <a:spLocks noRot="1" noChangeAspect="1" noMove="1" noResize="1" noEditPoints="1" noAdjustHandles="1" noChangeArrowheads="1" noChangeShapeType="1" noTextEdit="1"/>
              </p:cNvSpPr>
              <p:nvPr/>
            </p:nvSpPr>
            <p:spPr>
              <a:xfrm>
                <a:off x="514708" y="3818317"/>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7E6471D-55A7-3972-34B9-B5E4BF935E42}"/>
              </a:ext>
            </a:extLst>
          </p:cNvPr>
          <p:cNvSpPr txBox="1"/>
          <p:nvPr/>
        </p:nvSpPr>
        <p:spPr>
          <a:xfrm>
            <a:off x="321868" y="1956008"/>
            <a:ext cx="9640207" cy="369332"/>
          </a:xfrm>
          <a:prstGeom prst="rect">
            <a:avLst/>
          </a:prstGeom>
          <a:noFill/>
        </p:spPr>
        <p:txBody>
          <a:bodyPr wrap="square">
            <a:spAutoFit/>
          </a:bodyPr>
          <a:lstStyle/>
          <a:p>
            <a:r>
              <a:rPr lang="en-US" altLang="zh-CN"/>
              <a:t>AQM</a:t>
            </a:r>
            <a:r>
              <a:rPr lang="zh-CN" altLang="en-US"/>
              <a:t>的丢包率和</a:t>
            </a:r>
            <a:r>
              <a:rPr lang="en-US" altLang="zh-CN"/>
              <a:t>ECN</a:t>
            </a:r>
            <a:r>
              <a:rPr lang="zh-CN" altLang="en-US"/>
              <a:t>标记概率的模式相同，因此使用下列公式代替</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903E9E0-C725-ABD5-103B-A3CD092D6451}"/>
                  </a:ext>
                </a:extLst>
              </p:cNvPr>
              <p:cNvSpPr txBox="1"/>
              <p:nvPr/>
            </p:nvSpPr>
            <p:spPr>
              <a:xfrm>
                <a:off x="-373743" y="2373296"/>
                <a:ext cx="6482443" cy="13408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𝑞𝑙𝑒𝑛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e>
                            <m:e>
                              <m:r>
                                <a:rPr lang="en-US" altLang="zh-CN" i="1">
                                  <a:latin typeface="Cambria Math" panose="02040503050406030204" pitchFamily="18" charset="0"/>
                                </a:rPr>
                                <m:t>1</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zh-CN" altLang="en-US"/>
              </a:p>
            </p:txBody>
          </p:sp>
        </mc:Choice>
        <mc:Fallback xmlns="">
          <p:sp>
            <p:nvSpPr>
              <p:cNvPr id="9" name="文本框 8">
                <a:extLst>
                  <a:ext uri="{FF2B5EF4-FFF2-40B4-BE49-F238E27FC236}">
                    <a16:creationId xmlns:a16="http://schemas.microsoft.com/office/drawing/2014/main" id="{E903E9E0-C725-ABD5-103B-A3CD092D6451}"/>
                  </a:ext>
                </a:extLst>
              </p:cNvPr>
              <p:cNvSpPr txBox="1">
                <a:spLocks noRot="1" noChangeAspect="1" noMove="1" noResize="1" noEditPoints="1" noAdjustHandles="1" noChangeArrowheads="1" noChangeShapeType="1" noTextEdit="1"/>
              </p:cNvSpPr>
              <p:nvPr/>
            </p:nvSpPr>
            <p:spPr>
              <a:xfrm>
                <a:off x="-373743" y="2373296"/>
                <a:ext cx="6482443" cy="13408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182AEF8-119A-C78D-5F00-F91968CA152D}"/>
                  </a:ext>
                </a:extLst>
              </p:cNvPr>
              <p:cNvSpPr txBox="1"/>
              <p:nvPr/>
            </p:nvSpPr>
            <p:spPr>
              <a:xfrm>
                <a:off x="-373743" y="4589384"/>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𝑐𝑓</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11" name="文本框 10">
                <a:extLst>
                  <a:ext uri="{FF2B5EF4-FFF2-40B4-BE49-F238E27FC236}">
                    <a16:creationId xmlns:a16="http://schemas.microsoft.com/office/drawing/2014/main" id="{5182AEF8-119A-C78D-5F00-F91968CA152D}"/>
                  </a:ext>
                </a:extLst>
              </p:cNvPr>
              <p:cNvSpPr txBox="1">
                <a:spLocks noRot="1" noChangeAspect="1" noMove="1" noResize="1" noEditPoints="1" noAdjustHandles="1" noChangeArrowheads="1" noChangeShapeType="1" noTextEdit="1"/>
              </p:cNvSpPr>
              <p:nvPr/>
            </p:nvSpPr>
            <p:spPr>
              <a:xfrm>
                <a:off x="-373743" y="4589384"/>
                <a:ext cx="8386632" cy="9357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79B1FE-CD6D-1AFD-8108-B5C0059BDB57}"/>
                  </a:ext>
                </a:extLst>
              </p:cNvPr>
              <p:cNvSpPr txBox="1"/>
              <p:nvPr/>
            </p:nvSpPr>
            <p:spPr>
              <a:xfrm>
                <a:off x="1683108" y="5783692"/>
                <a:ext cx="7041792" cy="1213537"/>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𝑐h</m:t>
                    </m:r>
                    <m:r>
                      <a:rPr lang="en-US" altLang="zh-CN" i="1" smtClean="0">
                        <a:latin typeface="Cambria Math" panose="02040503050406030204" pitchFamily="18" charset="0"/>
                      </a:rPr>
                      <m:t>,</m:t>
                    </m:r>
                    <m:r>
                      <a:rPr lang="en-US" altLang="zh-CN" i="1" smtClean="0">
                        <a:latin typeface="Cambria Math" panose="02040503050406030204" pitchFamily="18" charset="0"/>
                      </a:rPr>
                      <m:t>𝑐𝑓</m:t>
                    </m:r>
                    <m:r>
                      <a:rPr lang="zh-CN" altLang="en-US" i="1">
                        <a:latin typeface="Cambria Math" panose="02040503050406030204" pitchFamily="18" charset="0"/>
                      </a:rPr>
                      <m:t>分别</m:t>
                    </m:r>
                  </m:oMath>
                </a14:m>
                <a:r>
                  <a:rPr lang="zh-CN" altLang="en-US"/>
                  <a:t>为其量纲化参数：</a:t>
                </a:r>
                <a:endParaRPr lang="en-US" altLang="zh-CN"/>
              </a:p>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𝑐h</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𝑞𝑙𝑒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𝑐𝑓</m:t>
                      </m:r>
                      <m:r>
                        <a:rPr lang="en-US" altLang="zh-CN" b="0" i="0" smtClean="0">
                          <a:latin typeface="Cambria Math" panose="02040503050406030204" pitchFamily="18" charset="0"/>
                        </a:rPr>
                        <m:t>=1</m:t>
                      </m:r>
                    </m:oMath>
                  </m:oMathPara>
                </a14:m>
                <a:endParaRPr lang="en-US" altLang="zh-CN" b="0"/>
              </a:p>
              <a:p>
                <a:r>
                  <a:rPr lang="zh-CN" altLang="en-US"/>
                  <a:t> </a:t>
                </a:r>
              </a:p>
            </p:txBody>
          </p:sp>
        </mc:Choice>
        <mc:Fallback xmlns="">
          <p:sp>
            <p:nvSpPr>
              <p:cNvPr id="12" name="文本框 11">
                <a:extLst>
                  <a:ext uri="{FF2B5EF4-FFF2-40B4-BE49-F238E27FC236}">
                    <a16:creationId xmlns:a16="http://schemas.microsoft.com/office/drawing/2014/main" id="{C279B1FE-CD6D-1AFD-8108-B5C0059BDB57}"/>
                  </a:ext>
                </a:extLst>
              </p:cNvPr>
              <p:cNvSpPr txBox="1">
                <a:spLocks noRot="1" noChangeAspect="1" noMove="1" noResize="1" noEditPoints="1" noAdjustHandles="1" noChangeArrowheads="1" noChangeShapeType="1" noTextEdit="1"/>
              </p:cNvSpPr>
              <p:nvPr/>
            </p:nvSpPr>
            <p:spPr>
              <a:xfrm>
                <a:off x="1683108" y="5783692"/>
                <a:ext cx="7041792" cy="1213537"/>
              </a:xfrm>
              <a:prstGeom prst="rect">
                <a:avLst/>
              </a:prstGeom>
              <a:blipFill>
                <a:blip r:embed="rId6"/>
                <a:stretch>
                  <a:fillRect t="-30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6914075" y="2690231"/>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6914075" y="2690231"/>
                <a:ext cx="6096000" cy="1178528"/>
              </a:xfrm>
              <a:prstGeom prst="rect">
                <a:avLst/>
              </a:prstGeom>
              <a:blipFill>
                <a:blip r:embed="rId7"/>
                <a:stretch>
                  <a:fillRect/>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CD09771F-97F9-1C28-5206-FC9D561019E6}"/>
              </a:ext>
            </a:extLst>
          </p:cNvPr>
          <p:cNvCxnSpPr/>
          <p:nvPr/>
        </p:nvCxnSpPr>
        <p:spPr>
          <a:xfrm>
            <a:off x="8012889" y="463031"/>
            <a:ext cx="0" cy="6124307"/>
          </a:xfrm>
          <a:prstGeom prst="line">
            <a:avLst/>
          </a:prstGeom>
          <a:ln w="22225">
            <a:prstDash val="lgDash"/>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3DF7D35-E99D-F772-3163-37650A502B30}"/>
              </a:ext>
            </a:extLst>
          </p:cNvPr>
          <p:cNvSpPr txBox="1"/>
          <p:nvPr/>
        </p:nvSpPr>
        <p:spPr>
          <a:xfrm>
            <a:off x="8352015" y="2169895"/>
            <a:ext cx="1966065" cy="369332"/>
          </a:xfrm>
          <a:prstGeom prst="rect">
            <a:avLst/>
          </a:prstGeom>
          <a:noFill/>
        </p:spPr>
        <p:txBody>
          <a:bodyPr wrap="square" rtlCol="0">
            <a:spAutoFit/>
          </a:bodyPr>
          <a:lstStyle/>
          <a:p>
            <a:r>
              <a:rPr lang="zh-CN" altLang="en-US"/>
              <a:t>原始问题：</a:t>
            </a:r>
          </a:p>
        </p:txBody>
      </p:sp>
      <p:sp>
        <p:nvSpPr>
          <p:cNvPr id="2" name="文本框 1">
            <a:extLst>
              <a:ext uri="{FF2B5EF4-FFF2-40B4-BE49-F238E27FC236}">
                <a16:creationId xmlns:a16="http://schemas.microsoft.com/office/drawing/2014/main" id="{1B19922D-147C-DBC7-AD0A-6A523D8D3057}"/>
              </a:ext>
            </a:extLst>
          </p:cNvPr>
          <p:cNvSpPr txBox="1"/>
          <p:nvPr/>
        </p:nvSpPr>
        <p:spPr>
          <a:xfrm>
            <a:off x="5747657" y="3089018"/>
            <a:ext cx="2050143" cy="646331"/>
          </a:xfrm>
          <a:prstGeom prst="rect">
            <a:avLst/>
          </a:prstGeom>
          <a:noFill/>
        </p:spPr>
        <p:txBody>
          <a:bodyPr wrap="square" rtlCol="0">
            <a:spAutoFit/>
          </a:bodyPr>
          <a:lstStyle/>
          <a:p>
            <a:r>
              <a:rPr lang="zh-CN" altLang="en-US"/>
              <a:t>假定队列序号从</a:t>
            </a:r>
            <a:r>
              <a:rPr lang="en-US" altLang="zh-CN"/>
              <a:t>1-8</a:t>
            </a:r>
            <a:r>
              <a:rPr lang="zh-CN" altLang="en-US"/>
              <a:t>，优先级递减</a:t>
            </a:r>
          </a:p>
        </p:txBody>
      </p:sp>
    </p:spTree>
    <p:extLst>
      <p:ext uri="{BB962C8B-B14F-4D97-AF65-F5344CB8AC3E}">
        <p14:creationId xmlns:p14="http://schemas.microsoft.com/office/powerpoint/2010/main" val="423077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0" y="1044115"/>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b="0" i="1" smtClean="0">
                          <a:latin typeface="Cambria Math" panose="02040503050406030204" pitchFamily="18" charset="0"/>
                        </a:rPr>
                        <m:t>∗</m:t>
                      </m:r>
                      <m:r>
                        <a:rPr lang="en-US" altLang="zh-CN" sz="1400" i="1">
                          <a:latin typeface="Cambria Math" panose="02040503050406030204" pitchFamily="18" charset="0"/>
                        </a:rPr>
                        <m:t>𝑐h</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𝑙</m:t>
                              </m:r>
                              <m:r>
                                <a:rPr lang="en-US" altLang="zh-CN" sz="1400" i="1">
                                  <a:latin typeface="Cambria Math" panose="02040503050406030204" pitchFamily="18" charset="0"/>
                                </a:rPr>
                                <m:t>=0</m:t>
                              </m:r>
                            </m:sub>
                            <m:sup>
                              <m:r>
                                <a:rPr lang="en-US" altLang="zh-CN" sz="1400" i="1">
                                  <a:latin typeface="Cambria Math" panose="02040503050406030204" pitchFamily="18" charset="0"/>
                                </a:rPr>
                                <m:t>𝑞𝑙𝑒𝑛</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d>
                            </m:sup>
                            <m:e>
                              <m:r>
                                <a:rPr lang="en-US" altLang="zh-CN" sz="1400" b="0" i="1" smtClean="0">
                                  <a:latin typeface="Cambria Math" panose="02040503050406030204" pitchFamily="18" charset="0"/>
                                </a:rPr>
                                <m:t>(</m:t>
                              </m:r>
                              <m:r>
                                <a:rPr lang="en-US" altLang="zh-CN" sz="1400" i="1">
                                  <a:latin typeface="Cambria Math" panose="02040503050406030204" pitchFamily="18" charset="0"/>
                                </a:rPr>
                                <m:t>𝑞𝑙𝑒</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𝑚𝑎𝑥</m:t>
                                  </m:r>
                                </m:sub>
                              </m:sSub>
                              <m:r>
                                <a:rPr lang="en-US" altLang="zh-CN" sz="1400" b="0" i="1" smtClean="0">
                                  <a:latin typeface="Cambria Math" panose="02040503050406030204" pitchFamily="18" charset="0"/>
                                </a:rPr>
                                <m:t>−</m:t>
                              </m:r>
                              <m:r>
                                <a:rPr lang="en-US" altLang="zh-CN" sz="1400" i="1" smtClean="0">
                                  <a:latin typeface="Cambria Math" panose="02040503050406030204" pitchFamily="18" charset="0"/>
                                </a:rPr>
                                <m:t>𝐻</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𝑙</m:t>
                                  </m:r>
                                </m:e>
                              </m:d>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𝑑𝑙</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b="0" i="1" smtClean="0">
                          <a:latin typeface="Cambria Math" panose="02040503050406030204" pitchFamily="18" charset="0"/>
                        </a:rPr>
                        <m:t>∗</m:t>
                      </m:r>
                      <m:r>
                        <a:rPr lang="en-US" altLang="zh-CN" sz="1400" i="1">
                          <a:latin typeface="Cambria Math" panose="02040503050406030204" pitchFamily="18" charset="0"/>
                        </a:rPr>
                        <m:t>𝑐𝑓</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0" y="1044115"/>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054100" y="2616200"/>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054100" y="2616200"/>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D5D8C9B-80F5-66AB-C1A3-FD1E624FEB9D}"/>
                  </a:ext>
                </a:extLst>
              </p:cNvPr>
              <p:cNvSpPr txBox="1"/>
              <p:nvPr/>
            </p:nvSpPr>
            <p:spPr>
              <a:xfrm>
                <a:off x="222250" y="4052747"/>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10" name="文本框 9">
                <a:extLst>
                  <a:ext uri="{FF2B5EF4-FFF2-40B4-BE49-F238E27FC236}">
                    <a16:creationId xmlns:a16="http://schemas.microsoft.com/office/drawing/2014/main" id="{6D5D8C9B-80F5-66AB-C1A3-FD1E624FEB9D}"/>
                  </a:ext>
                </a:extLst>
              </p:cNvPr>
              <p:cNvSpPr txBox="1">
                <a:spLocks noRot="1" noChangeAspect="1" noMove="1" noResize="1" noEditPoints="1" noAdjustHandles="1" noChangeArrowheads="1" noChangeShapeType="1" noTextEdit="1"/>
              </p:cNvSpPr>
              <p:nvPr/>
            </p:nvSpPr>
            <p:spPr>
              <a:xfrm>
                <a:off x="222250" y="4052747"/>
                <a:ext cx="11633200" cy="9357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AB99F5-963B-3163-DE18-A3847D92E961}"/>
                  </a:ext>
                </a:extLst>
              </p:cNvPr>
              <p:cNvSpPr txBox="1"/>
              <p:nvPr/>
            </p:nvSpPr>
            <p:spPr>
              <a:xfrm>
                <a:off x="947222" y="5491443"/>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2" name="文本框 11">
                <a:extLst>
                  <a:ext uri="{FF2B5EF4-FFF2-40B4-BE49-F238E27FC236}">
                    <a16:creationId xmlns:a16="http://schemas.microsoft.com/office/drawing/2014/main" id="{76AB99F5-963B-3163-DE18-A3847D92E961}"/>
                  </a:ext>
                </a:extLst>
              </p:cNvPr>
              <p:cNvSpPr txBox="1">
                <a:spLocks noRot="1" noChangeAspect="1" noMove="1" noResize="1" noEditPoints="1" noAdjustHandles="1" noChangeArrowheads="1" noChangeShapeType="1" noTextEdit="1"/>
              </p:cNvSpPr>
              <p:nvPr/>
            </p:nvSpPr>
            <p:spPr>
              <a:xfrm>
                <a:off x="947222" y="5491443"/>
                <a:ext cx="6097978" cy="737894"/>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D887698-4AD3-9DF4-3AF1-F6D6A70DB140}"/>
              </a:ext>
            </a:extLst>
          </p:cNvPr>
          <p:cNvSpPr txBox="1"/>
          <p:nvPr/>
        </p:nvSpPr>
        <p:spPr>
          <a:xfrm>
            <a:off x="577274" y="4902403"/>
            <a:ext cx="2707574" cy="369332"/>
          </a:xfrm>
          <a:prstGeom prst="rect">
            <a:avLst/>
          </a:prstGeom>
          <a:noFill/>
        </p:spPr>
        <p:txBody>
          <a:bodyPr wrap="square" rtlCol="0">
            <a:spAutoFit/>
          </a:bodyPr>
          <a:lstStyle/>
          <a:p>
            <a:r>
              <a:rPr lang="zh-CN" altLang="en-US"/>
              <a:t>原问题转化为问题</a:t>
            </a:r>
            <a:r>
              <a:rPr lang="en-US" altLang="zh-CN"/>
              <a:t>1</a:t>
            </a:r>
            <a:r>
              <a:rPr lang="zh-CN" altLang="en-US"/>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29B5FA-C5BD-B851-62E7-BDF5B82673F9}"/>
                  </a:ext>
                </a:extLst>
              </p:cNvPr>
              <p:cNvSpPr txBox="1"/>
              <p:nvPr/>
            </p:nvSpPr>
            <p:spPr>
              <a:xfrm>
                <a:off x="5006769" y="5421358"/>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5" name="文本框 14">
                <a:extLst>
                  <a:ext uri="{FF2B5EF4-FFF2-40B4-BE49-F238E27FC236}">
                    <a16:creationId xmlns:a16="http://schemas.microsoft.com/office/drawing/2014/main" id="{1029B5FA-C5BD-B851-62E7-BDF5B82673F9}"/>
                  </a:ext>
                </a:extLst>
              </p:cNvPr>
              <p:cNvSpPr txBox="1">
                <a:spLocks noRot="1" noChangeAspect="1" noMove="1" noResize="1" noEditPoints="1" noAdjustHandles="1" noChangeArrowheads="1" noChangeShapeType="1" noTextEdit="1"/>
              </p:cNvSpPr>
              <p:nvPr/>
            </p:nvSpPr>
            <p:spPr>
              <a:xfrm>
                <a:off x="5006769" y="5421358"/>
                <a:ext cx="6097978" cy="9015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1" y="1353787"/>
                <a:ext cx="6258296" cy="381515"/>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为策略</a:t>
                </a:r>
                <a14:m>
                  <m:oMath xmlns:m="http://schemas.openxmlformats.org/officeDocument/2006/math">
                    <m:r>
                      <a:rPr lang="zh-CN" altLang="en-US" i="1" smtClean="0">
                        <a:latin typeface="Cambria Math" panose="02040503050406030204" pitchFamily="18" charset="0"/>
                      </a:rPr>
                      <m:t>𝜋</m:t>
                    </m:r>
                  </m:oMath>
                </a14:m>
                <a:r>
                  <a:rPr lang="zh-CN" altLang="en-US"/>
                  <a:t>状态</a:t>
                </a:r>
                <a:r>
                  <a:rPr lang="en-US" altLang="zh-CN"/>
                  <a:t>s</a:t>
                </a:r>
                <a:r>
                  <a:rPr lang="zh-CN" altLang="en-US"/>
                  <a:t>下采取动作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1" y="1353787"/>
                <a:ext cx="6258296" cy="381515"/>
              </a:xfrm>
              <a:prstGeom prst="rect">
                <a:avLst/>
              </a:prstGeom>
              <a:blipFill>
                <a:blip r:embed="rId2"/>
                <a:stretch>
                  <a:fillRect l="-877" t="-6349"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210787" y="2396423"/>
                <a:ext cx="6097978" cy="764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ub>
                            <m:sup/>
                            <m:e>
                              <m:r>
                                <a:rPr lang="en-US" altLang="zh-CN" b="0" i="1" smtClean="0">
                                  <a:latin typeface="Cambria Math" panose="02040503050406030204" pitchFamily="18" charset="0"/>
                                  <a:ea typeface="Cambria Math" panose="02040503050406030204" pitchFamily="18" charset="0"/>
                                </a:rPr>
                                <m:t>𝑅</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210787" y="2396423"/>
                <a:ext cx="6097978" cy="764825"/>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522513" y="5215669"/>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522513" y="5215669"/>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𝜅</m:t>
                    </m:r>
                    <m:r>
                      <m:rPr>
                        <m:nor/>
                      </m:rPr>
                      <a:rPr lang="en-US" altLang="zh-CN"/>
                      <m:t>∗</m:t>
                    </m:r>
                    <m:r>
                      <m:rPr>
                        <m:nor/>
                      </m:rPr>
                      <a:rPr lang="en-US" altLang="zh-CN" b="0" i="0" smtClean="0"/>
                      <m:t>ch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2275</Words>
  <Application>Microsoft Office PowerPoint</Application>
  <PresentationFormat>宽屏</PresentationFormat>
  <Paragraphs>243</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20</cp:revision>
  <dcterms:created xsi:type="dcterms:W3CDTF">2024-01-21T06:47:39Z</dcterms:created>
  <dcterms:modified xsi:type="dcterms:W3CDTF">2024-01-25T13:16:24Z</dcterms:modified>
</cp:coreProperties>
</file>