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57" r:id="rId5"/>
    <p:sldId id="259" r:id="rId6"/>
    <p:sldId id="258" r:id="rId7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8D5F-A6E5-4FAB-95AA-AC2AB7E1D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F60F6-888A-4E5A-ADA3-0BB574D05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F60F6-888A-4E5A-ADA3-0BB574D0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0FE3-5CF4-4C31-8363-4C72FDF97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AEFD-A20D-47DB-BF39-5D5B00746A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blog.csdn.net/zyx_bx/article/details/115219706?spm=1001.2101.3001.6650.3&amp;utm_medium=distribute.pc_relevant.none-task-blog-2%7Edefault%7ECTRLIST%7ERate-3-115219706-blog-119923038.235%5Ev27%5Epc_relevant_recovery_v2&amp;depth_1-utm_source=distribute.pc_relevant.none-task-blog-2%7Edefault%7ECTRLIST%7ERate-3-115219706-blog-119923038.235%5Ev27%5Epc_relevant_recovery_v2&amp;utm_relevant_index=6" TargetMode="External"/><Relationship Id="rId2" Type="http://schemas.openxmlformats.org/officeDocument/2006/relationships/hyperlink" Target="https://blog.csdn.net/weixin_45536936/article/details/119923038?spm=1001.2101.3001.6650.5&amp;utm_medium=distribute.pc_relevant.none-task-blog-2%7Edefault%7EBlogCommendFromBaidu%7ERate-5-119923038-blog-582726.235%5Ev27%5Epc_relevant_recovery_v2&amp;depth_1-utm_source=distribute.pc_relevant.none-task-blog-2%7Edefault%7EBlogCommendFromBaidu%7ERate-5-119923038-blog-582726.235%5Ev27%5Epc_relevant_recovery_v2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50898" y="563174"/>
                <a:ext cx="11124191" cy="223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M</a:t>
                </a:r>
                <a:r>
                  <a:rPr lang="en-US" altLang="zh-CN" dirty="0"/>
                  <a:t>/M/1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𝑑𝑝𝑎𝑐𝑘𝑒𝑡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𝑤𝑖𝑑𝑡ℎ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𝑤ℎ𝑒𝑛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𝑖𝑛𝑓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𝑤𝑖𝑑𝑡ℎ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𝑤𝑖𝑑𝑡ℎ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8" y="563174"/>
                <a:ext cx="11124191" cy="2230547"/>
              </a:xfrm>
              <a:prstGeom prst="rect">
                <a:avLst/>
              </a:prstGeom>
              <a:blipFill rotWithShape="1">
                <a:blip r:embed="rId1"/>
                <a:stretch>
                  <a:fillRect l="-3" t="-25" r="5" b="-6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6" y="3470969"/>
            <a:ext cx="4536108" cy="23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995894" y="3702999"/>
            <a:ext cx="6939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µ: </a:t>
            </a:r>
            <a:r>
              <a:rPr lang="zh-CN" altLang="en-US" dirty="0"/>
              <a:t>单位时间服务的顾客数，平均</a:t>
            </a:r>
            <a:r>
              <a:rPr lang="en-US" altLang="zh-CN" dirty="0"/>
              <a:t>( </a:t>
            </a:r>
            <a:r>
              <a:rPr lang="zh-CN" altLang="en-US" dirty="0"/>
              <a:t>期望</a:t>
            </a:r>
            <a:r>
              <a:rPr lang="en-US" altLang="zh-CN" dirty="0"/>
              <a:t>) </a:t>
            </a:r>
            <a:r>
              <a:rPr lang="zh-CN" altLang="en-US" dirty="0"/>
              <a:t>服务率；</a:t>
            </a:r>
            <a:endParaRPr lang="en-US" altLang="zh-CN" dirty="0"/>
          </a:p>
          <a:p>
            <a:r>
              <a:rPr lang="en-US" altLang="zh-CN" dirty="0"/>
              <a:t>λ: </a:t>
            </a:r>
            <a:r>
              <a:rPr lang="zh-CN" altLang="en-US" dirty="0"/>
              <a:t>单位时间前来的顾客数。</a:t>
            </a:r>
            <a:endParaRPr lang="en-US" altLang="zh-CN" dirty="0"/>
          </a:p>
          <a:p>
            <a:r>
              <a:rPr lang="en-US" altLang="zh-CN" dirty="0"/>
              <a:t>Ls </a:t>
            </a:r>
            <a:r>
              <a:rPr lang="zh-CN" altLang="en-US" dirty="0"/>
              <a:t>：队长 ，系统中的顾客数（</a:t>
            </a:r>
            <a:r>
              <a:rPr lang="en-US" altLang="zh-CN" dirty="0"/>
              <a:t>n</a:t>
            </a:r>
            <a:r>
              <a:rPr lang="zh-CN" altLang="en-US" dirty="0"/>
              <a:t>）期望值</a:t>
            </a:r>
            <a:endParaRPr lang="en-US" altLang="zh-CN" dirty="0"/>
          </a:p>
          <a:p>
            <a:r>
              <a:rPr lang="en-US" altLang="zh-CN" dirty="0" err="1"/>
              <a:t>Lq</a:t>
            </a:r>
            <a:r>
              <a:rPr lang="zh-CN" altLang="en-US" dirty="0"/>
              <a:t>：排队长 ，系统中排队等待服务的顾客数期望值</a:t>
            </a:r>
            <a:endParaRPr lang="en-US" altLang="zh-CN" dirty="0"/>
          </a:p>
          <a:p>
            <a:r>
              <a:rPr lang="en-US" altLang="zh-CN" dirty="0" err="1"/>
              <a:t>Ws</a:t>
            </a:r>
            <a:r>
              <a:rPr lang="zh-CN" altLang="en-US" dirty="0"/>
              <a:t>：逗留时间</a:t>
            </a:r>
            <a:r>
              <a:rPr lang="en-US" altLang="zh-CN" dirty="0"/>
              <a:t>:—— </a:t>
            </a:r>
            <a:r>
              <a:rPr lang="zh-CN" altLang="en-US" dirty="0"/>
              <a:t>指一个顾客在系统中的全部停留时间 期望值</a:t>
            </a:r>
            <a:endParaRPr lang="en-US" altLang="zh-CN" dirty="0"/>
          </a:p>
          <a:p>
            <a:r>
              <a:rPr lang="en-US" altLang="zh-CN" dirty="0" err="1"/>
              <a:t>Wq</a:t>
            </a:r>
            <a:r>
              <a:rPr lang="en-US" altLang="zh-CN" dirty="0"/>
              <a:t>: </a:t>
            </a:r>
            <a:r>
              <a:rPr lang="zh-CN" altLang="en-US" dirty="0"/>
              <a:t>等待时间</a:t>
            </a:r>
            <a:r>
              <a:rPr lang="en-US" altLang="zh-CN" dirty="0"/>
              <a:t>: —— </a:t>
            </a:r>
            <a:r>
              <a:rPr lang="zh-CN" altLang="en-US" dirty="0"/>
              <a:t>指一个顾客在系统中的排队等待时间期望值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573" y="901627"/>
            <a:ext cx="5386427" cy="4110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53" y="1408935"/>
            <a:ext cx="4639508" cy="29692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6170" y="145335"/>
            <a:ext cx="21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simulation4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6725" y="289679"/>
            <a:ext cx="111786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仿真中一个单位状态可以是多个数据包，例如</a:t>
            </a:r>
            <a:r>
              <a:rPr lang="en-US" altLang="zh-CN" dirty="0"/>
              <a:t>32</a:t>
            </a:r>
            <a:r>
              <a:rPr lang="zh-CN" altLang="en-US" dirty="0"/>
              <a:t>、</a:t>
            </a:r>
            <a:r>
              <a:rPr lang="en-US" altLang="zh-CN" dirty="0"/>
              <a:t>64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等，但是处理时间以单位状态的变化时间，即发送</a:t>
            </a:r>
            <a:r>
              <a:rPr lang="en-US" altLang="zh-CN" dirty="0"/>
              <a:t>XX</a:t>
            </a:r>
            <a:r>
              <a:rPr lang="zh-CN" altLang="en-US" dirty="0"/>
              <a:t>个数据包的时间。</a:t>
            </a:r>
            <a:endParaRPr lang="en-US" altLang="zh-CN" dirty="0"/>
          </a:p>
          <a:p>
            <a:r>
              <a:rPr lang="zh-CN" altLang="en-US" dirty="0"/>
              <a:t>数据包发送速率（</a:t>
            </a:r>
            <a:r>
              <a:rPr lang="en-US" altLang="zh-CN" dirty="0"/>
              <a:t>1</a:t>
            </a:r>
            <a:r>
              <a:rPr lang="zh-CN" altLang="en-US" dirty="0"/>
              <a:t>）大于</a:t>
            </a:r>
            <a:r>
              <a:rPr lang="en-US" altLang="zh-CN" dirty="0"/>
              <a:t>8</a:t>
            </a:r>
            <a:r>
              <a:rPr lang="zh-CN" altLang="en-US" dirty="0"/>
              <a:t>个队列数据包到达率之和（</a:t>
            </a:r>
            <a:r>
              <a:rPr lang="en-US" altLang="zh-CN" dirty="0"/>
              <a:t>0.76</a:t>
            </a:r>
            <a:r>
              <a:rPr lang="zh-CN" altLang="en-US" dirty="0"/>
              <a:t>），通过</a:t>
            </a:r>
            <a:r>
              <a:rPr lang="en-US" altLang="zh-CN" dirty="0"/>
              <a:t>WITTLE INDEX</a:t>
            </a:r>
            <a:r>
              <a:rPr lang="zh-CN" altLang="en-US" dirty="0"/>
              <a:t>策略选择队列发送，使得队列保持一个非常低的排队长度。</a:t>
            </a:r>
            <a:endParaRPr lang="en-US" altLang="zh-CN" dirty="0"/>
          </a:p>
          <a:p>
            <a:r>
              <a:rPr lang="zh-CN" altLang="en-US" dirty="0"/>
              <a:t>从各个队列的</a:t>
            </a:r>
            <a:r>
              <a:rPr lang="en-US" altLang="zh-CN" dirty="0"/>
              <a:t>WITTLE INDEX</a:t>
            </a:r>
            <a:r>
              <a:rPr lang="zh-CN" altLang="en-US" dirty="0"/>
              <a:t>值来看，这种策略对于底到达率的队列调度不友好；</a:t>
            </a:r>
            <a:endParaRPr lang="en-US" altLang="zh-CN" dirty="0"/>
          </a:p>
          <a:p>
            <a:r>
              <a:rPr lang="zh-CN" altLang="en-US" dirty="0"/>
              <a:t>在短时间内某队列数据包爆发到达，使得无法及时发送到达的大量数据包，造成累计，当严重情况下（超过队列容量）出现丢包情况，例如</a:t>
            </a:r>
            <a:r>
              <a:rPr lang="en-US" altLang="zh-CN" dirty="0"/>
              <a:t>SIMULATION4,</a:t>
            </a:r>
            <a:r>
              <a:rPr lang="zh-CN" altLang="en-US" dirty="0"/>
              <a:t>其第六个队列出现了</a:t>
            </a:r>
            <a:r>
              <a:rPr lang="en-US" altLang="zh-CN" dirty="0"/>
              <a:t>17</a:t>
            </a:r>
            <a:r>
              <a:rPr lang="zh-CN" altLang="en-US" dirty="0"/>
              <a:t>个丢包，经分析，总容量为</a:t>
            </a:r>
            <a:r>
              <a:rPr lang="en-US" altLang="zh-CN" dirty="0"/>
              <a:t>160</a:t>
            </a:r>
            <a:r>
              <a:rPr lang="zh-CN" altLang="en-US" dirty="0"/>
              <a:t>，而</a:t>
            </a:r>
            <a:r>
              <a:rPr lang="en-US" altLang="zh-CN" dirty="0"/>
              <a:t>500s</a:t>
            </a:r>
            <a:r>
              <a:rPr lang="zh-CN" altLang="en-US" dirty="0"/>
              <a:t>内理论数据包累计为</a:t>
            </a:r>
            <a:r>
              <a:rPr lang="en-US" altLang="zh-CN" dirty="0"/>
              <a:t>105</a:t>
            </a:r>
            <a:r>
              <a:rPr lang="zh-CN" altLang="en-US" dirty="0"/>
              <a:t>左右，不应该出现丢包情况；实际经过分析，</a:t>
            </a:r>
            <a:r>
              <a:rPr lang="en-US" altLang="zh-CN" dirty="0"/>
              <a:t>17</a:t>
            </a:r>
            <a:r>
              <a:rPr lang="zh-CN" altLang="en-US" dirty="0"/>
              <a:t>个丢包都出现在丢五个队列，由于单个队列容量只有</a:t>
            </a:r>
            <a:r>
              <a:rPr lang="en-US" altLang="zh-CN" dirty="0"/>
              <a:t>20</a:t>
            </a:r>
            <a:r>
              <a:rPr lang="zh-CN" altLang="en-US" dirty="0"/>
              <a:t>，短时间内单队列数据包到达率大于总处理能力。如下，</a:t>
            </a:r>
            <a:r>
              <a:rPr lang="en-US" altLang="zh-CN" dirty="0"/>
              <a:t>3</a:t>
            </a:r>
            <a:r>
              <a:rPr lang="zh-CN" altLang="en-US" dirty="0"/>
              <a:t>个单位时间内队列五到达</a:t>
            </a:r>
            <a:r>
              <a:rPr lang="en-US" altLang="zh-CN" dirty="0"/>
              <a:t>8</a:t>
            </a:r>
            <a:r>
              <a:rPr lang="zh-CN" altLang="en-US" dirty="0"/>
              <a:t>个以上的单位数据包，而处理能力只有</a:t>
            </a:r>
            <a:r>
              <a:rPr lang="en-US" altLang="zh-CN" dirty="0"/>
              <a:t>3</a:t>
            </a:r>
            <a:r>
              <a:rPr lang="zh-CN" altLang="en-US" dirty="0"/>
              <a:t>，因此队列很快排满，造成丢包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977" y="3594447"/>
            <a:ext cx="3337180" cy="31408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30" y="837822"/>
            <a:ext cx="844445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67304" y="4687868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(4</a:t>
            </a:r>
            <a:r>
              <a:rPr lang="zh-CN" altLang="en-US" dirty="0">
                <a:hlinkClick r:id="rId2"/>
              </a:rPr>
              <a:t>条消息</a:t>
            </a:r>
            <a:r>
              <a:rPr lang="en-US" altLang="zh-CN" dirty="0">
                <a:hlinkClick r:id="rId2"/>
              </a:rPr>
              <a:t>) M/M/1 </a:t>
            </a:r>
            <a:r>
              <a:rPr lang="zh-CN" altLang="en-US" dirty="0">
                <a:hlinkClick r:id="rId2"/>
              </a:rPr>
              <a:t>模型</a:t>
            </a:r>
            <a:r>
              <a:rPr lang="en-US" altLang="zh-CN" dirty="0">
                <a:hlinkClick r:id="rId2"/>
              </a:rPr>
              <a:t>_mm1_</a:t>
            </a:r>
            <a:r>
              <a:rPr lang="zh-CN" altLang="en-US" dirty="0">
                <a:hlinkClick r:id="rId2"/>
              </a:rPr>
              <a:t>彼得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伊里奇</a:t>
            </a:r>
            <a:r>
              <a:rPr lang="en-US" altLang="zh-CN" dirty="0">
                <a:hlinkClick r:id="rId2"/>
              </a:rPr>
              <a:t>·</a:t>
            </a:r>
            <a:r>
              <a:rPr lang="zh-CN" altLang="en-US" dirty="0">
                <a:hlinkClick r:id="rId2"/>
              </a:rPr>
              <a:t>柴可夫斯基的博客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(4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M/M/1 </a:t>
            </a:r>
            <a:r>
              <a:rPr lang="zh-CN" altLang="en-US" dirty="0">
                <a:hlinkClick r:id="rId3"/>
              </a:rPr>
              <a:t>排队论模型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禾日木目心的博客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0"/>
                <a:ext cx="12268200" cy="694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𝑄𝑜𝑠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𝑑𝑝𝑎𝑐𝑘𝑒𝑡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𝑅𝑇𝑇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𝑑𝑝𝑎𝑐𝑘𝑒𝑡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𝑏𝑢𝑟𝑠𝑡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𝑝𝑟𝑖𝑜𝑟𝑖𝑡𝑦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𝑤𝑖𝑑𝑡ℎ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DejaVu Math TeX Gyre" panose="02000503000000000000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𝑝𝑟𝑖𝑜𝑟𝑖𝑡𝑦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nary>
                            <m:nary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𝑖𝑑𝑡ℎ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𝑟𝑎𝑡𝑒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假设速率</a:t>
                </a:r>
                <a:r>
                  <a:rPr lang="en-US" altLang="zh-CN" dirty="0"/>
                  <a:t>rate(n)</a:t>
                </a:r>
                <a:r>
                  <a:rPr lang="zh-CN" altLang="en-US" dirty="0"/>
                  <a:t>服从均值为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方差为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的正太分布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各个队列优先级暂定为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根据切比雪夫不等式，</a:t>
                </a:r>
                <a:r>
                  <a:rPr lang="en-US" altLang="zh-CN" b="0" dirty="0"/>
                  <a:t>E(rate(n)) =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b="0" dirty="0"/>
                  <a:t>D(rate(n)) =1; </a:t>
                </a:r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𝑤𝑖𝑑𝑡ℎ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𝑤𝑖𝑑𝑡ℎ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𝑟𝑎𝑡𝑒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𝑤𝑖𝑑𝑡ℎ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𝑤𝑖𝑑𝑡ℎ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>
                        <a:latin typeface="DejaVu Math TeX Gyre" panose="02000503000000000000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𝑝𝑟𝑖𝑜𝑟𝑖𝑡𝑦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𝑤𝑖𝑑𝑡ℎ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𝑝𝑜𝑖𝑠𝑠𝑖𝑜𝑛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𝑝𝑜𝑖𝑠𝑠𝑖𝑜𝑛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𝑝𝑜𝑖𝑠𝑠𝑖𝑜𝑛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𝑤𝑖𝑑𝑡ℎ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DejaVu Math TeX Gyre" panose="02000503000000000000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𝑤𝑖𝑑𝑡ℎ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𝑤𝑖𝑑𝑡ℎ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268200" cy="69456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9671" y="193780"/>
                <a:ext cx="10367237" cy="6292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个队列</a:t>
                </a:r>
                <a:r>
                  <a:rPr lang="en-US" altLang="zh-CN" dirty="0"/>
                  <a:t>,S</a:t>
                </a:r>
                <a:r>
                  <a:rPr lang="zh-CN" altLang="en-US" dirty="0"/>
                  <a:t>个状态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𝑑𝑝𝑎𝑐𝑘𝑒𝑡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𝑚𝑖𝑛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𝑆𝑑𝑡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𝑤𝑖𝑑𝑡ℎ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𝑃𝑡𝑟𝑎𝑛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𝑃𝑡𝑟𝑎𝑛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𝑤𝑖𝑑𝑡ℎ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;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𝑃𝑡𝑟𝑎𝑛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 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为简化公式，省去参数</a:t>
                </a:r>
                <a:r>
                  <a:rPr lang="en-US" altLang="zh-CN" dirty="0"/>
                  <a:t>n</a:t>
                </a:r>
                <a:endParaRPr lang="en-US" altLang="zh-CN" dirty="0"/>
              </a:p>
              <a:p>
                <a:r>
                  <a:rPr lang="en-US" altLang="zh-CN" dirty="0"/>
                  <a:t>UCB,</a:t>
                </a:r>
                <a:r>
                  <a:rPr lang="zh-CN" altLang="en-US" dirty="0"/>
                  <a:t>采样</a:t>
                </a:r>
                <a:r>
                  <a:rPr lang="zh-CN" altLang="en-US" b="0" dirty="0"/>
                  <a:t>条件概率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采样数</a:t>
                </a:r>
                <a:r>
                  <a:rPr lang="en-US" altLang="zh-CN" b="0" dirty="0"/>
                  <a:t>T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𝑃𝑡𝑟𝑎𝑛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 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𝑃𝑡𝑟𝑎𝑛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sz="2400" b="0" dirty="0"/>
              </a:p>
              <a:p>
                <a:r>
                  <a:rPr lang="en-US" altLang="zh-CN" b="0" dirty="0"/>
                  <a:t>UCB</a:t>
                </a:r>
                <a:r>
                  <a:rPr lang="zh-CN" altLang="en-US" b="0" dirty="0"/>
                  <a:t>限制条件：</a:t>
                </a:r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Pre>
                        <m:sPre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sPre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|≤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sPre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𝑆𝑁𝑇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b="0" dirty="0"/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71" y="193780"/>
                <a:ext cx="10367237" cy="6292941"/>
              </a:xfrm>
              <a:prstGeom prst="rect">
                <a:avLst/>
              </a:prstGeom>
              <a:blipFill rotWithShape="1">
                <a:blip r:embed="rId1"/>
                <a:stretch>
                  <a:fillRect l="-2" t="-193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68605" y="340995"/>
                <a:ext cx="10255250" cy="591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WHITTLE INDEX(MDP)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width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 …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𝑝𝑜𝑖𝑠𝑠𝑖𝑜𝑛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𝑝𝑜𝑖𝑠𝑠𝑖𝑜𝑛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𝑝𝑜𝑖𝑠𝑠𝑖𝑜𝑛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𝑅𝑇𝑇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𝑑𝑝𝑎𝑐𝑘𝑒𝑡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𝑅𝑒𝑤𝑎𝑟𝑑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𝑤𝑖𝑑𝑡ℎ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𝑅𝑒𝑤𝑎𝑟𝑑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algn="di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5" y="340995"/>
                <a:ext cx="10255250" cy="59150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724" y="375449"/>
            <a:ext cx="10221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Simulation:</a:t>
            </a:r>
            <a:endParaRPr lang="en-US" altLang="zh-CN" dirty="0"/>
          </a:p>
          <a:p>
            <a:r>
              <a:rPr lang="en-US" altLang="zh-CN" dirty="0" err="1"/>
              <a:t>Queuenum</a:t>
            </a:r>
            <a:r>
              <a:rPr lang="en-US" altLang="zh-CN" dirty="0"/>
              <a:t> = 8</a:t>
            </a:r>
            <a:endParaRPr lang="en-US" altLang="zh-CN" dirty="0"/>
          </a:p>
          <a:p>
            <a:r>
              <a:rPr lang="en-US" altLang="zh-CN" dirty="0"/>
              <a:t>STATE_MAX = 20</a:t>
            </a:r>
            <a:endParaRPr lang="en-US" altLang="zh-CN" dirty="0"/>
          </a:p>
          <a:p>
            <a:r>
              <a:rPr lang="zh-CN" altLang="en-US" dirty="0"/>
              <a:t>队列数据包到达速率：</a:t>
            </a:r>
            <a:endParaRPr lang="en-US" altLang="zh-CN" dirty="0"/>
          </a:p>
          <a:p>
            <a:r>
              <a:rPr lang="en-US" altLang="zh-CN" dirty="0"/>
              <a:t>[0.02534504,0.13369194,0.09386043,0.01754024,0.17004173,0.2459021,0.03012342,0.0451653 ]</a:t>
            </a:r>
            <a:endParaRPr lang="en-US" altLang="zh-CN" dirty="0"/>
          </a:p>
          <a:p>
            <a:r>
              <a:rPr lang="zh-CN" altLang="en-US" dirty="0"/>
              <a:t>单位时间接受数据包期望 </a:t>
            </a:r>
            <a:r>
              <a:rPr lang="en-US" altLang="zh-CN" dirty="0"/>
              <a:t>E = 0.7616702</a:t>
            </a:r>
            <a:endParaRPr lang="en-US" altLang="zh-CN" dirty="0"/>
          </a:p>
          <a:p>
            <a:r>
              <a:rPr lang="zh-CN" altLang="en-US" dirty="0"/>
              <a:t>设置运行时间</a:t>
            </a:r>
            <a:r>
              <a:rPr lang="en-US" altLang="zh-CN" dirty="0"/>
              <a:t>5000s</a:t>
            </a:r>
            <a:endParaRPr lang="en-US" altLang="zh-CN" dirty="0"/>
          </a:p>
          <a:p>
            <a:r>
              <a:rPr lang="zh-CN" altLang="en-US" dirty="0"/>
              <a:t>队列</a:t>
            </a:r>
            <a:r>
              <a:rPr lang="en-US" altLang="zh-CN" dirty="0"/>
              <a:t>[5]</a:t>
            </a:r>
            <a:r>
              <a:rPr lang="zh-CN" altLang="en-US" dirty="0"/>
              <a:t>在</a:t>
            </a:r>
            <a:r>
              <a:rPr lang="en-US" altLang="zh-CN" dirty="0"/>
              <a:t>3000s-3500s</a:t>
            </a:r>
            <a:r>
              <a:rPr lang="zh-CN" altLang="en-US" dirty="0"/>
              <a:t>内，每单位时间会以</a:t>
            </a:r>
            <a:r>
              <a:rPr lang="en-US" altLang="zh-CN" dirty="0"/>
              <a:t>0.15</a:t>
            </a:r>
            <a:r>
              <a:rPr lang="zh-CN" altLang="en-US" dirty="0"/>
              <a:t>的概率突然多收到三个单位的数据包</a:t>
            </a:r>
            <a:endParaRPr lang="en-US" altLang="zh-CN" dirty="0"/>
          </a:p>
          <a:p>
            <a:r>
              <a:rPr lang="zh-CN" altLang="en-US" dirty="0"/>
              <a:t>该时间内，单位时间接受数据包期望 </a:t>
            </a:r>
            <a:r>
              <a:rPr lang="en-US" altLang="zh-CN" dirty="0"/>
              <a:t>E = 1.21167</a:t>
            </a:r>
            <a:endParaRPr lang="en-US" altLang="zh-CN" dirty="0"/>
          </a:p>
          <a:p>
            <a:r>
              <a:rPr lang="zh-CN" altLang="en-US" dirty="0"/>
              <a:t>由数据包处理速率可知，在</a:t>
            </a:r>
            <a:r>
              <a:rPr lang="en-US" altLang="zh-CN" dirty="0"/>
              <a:t>500s</a:t>
            </a:r>
            <a:r>
              <a:rPr lang="zh-CN" altLang="en-US" dirty="0"/>
              <a:t>内</a:t>
            </a:r>
            <a:r>
              <a:rPr lang="en-US" altLang="zh-CN" dirty="0"/>
              <a:t>8</a:t>
            </a:r>
            <a:r>
              <a:rPr lang="zh-CN" altLang="en-US" dirty="0"/>
              <a:t>个队列（期望）累计数据包</a:t>
            </a:r>
            <a:r>
              <a:rPr lang="en-US" altLang="zh-CN" dirty="0"/>
              <a:t>105.835</a:t>
            </a:r>
            <a:r>
              <a:rPr lang="zh-CN" altLang="en-US" dirty="0"/>
              <a:t>个，但总体容量为</a:t>
            </a:r>
            <a:r>
              <a:rPr lang="en-US" altLang="zh-CN" dirty="0"/>
              <a:t>20*8 = 160</a:t>
            </a:r>
            <a:r>
              <a:rPr lang="zh-CN" altLang="en-US" dirty="0"/>
              <a:t>个，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理论上不会出现丢包情况，但实际中有概率发生丢包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每</a:t>
            </a:r>
            <a:r>
              <a:rPr lang="en-US" altLang="zh-CN" dirty="0"/>
              <a:t>1000s</a:t>
            </a:r>
            <a:r>
              <a:rPr lang="zh-CN" altLang="en-US" dirty="0"/>
              <a:t>统计一次个丢列带宽利用率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27" y="163502"/>
            <a:ext cx="40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simualtion1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885" y="1047371"/>
            <a:ext cx="6504973" cy="46509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451" y="1417372"/>
            <a:ext cx="4643184" cy="3088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335" y="1197329"/>
            <a:ext cx="5576928" cy="3991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87" y="1564327"/>
            <a:ext cx="4986606" cy="3207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2617" y="387559"/>
            <a:ext cx="28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Simulation2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109" y="798744"/>
            <a:ext cx="6399664" cy="4536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0" y="986336"/>
            <a:ext cx="5254846" cy="34645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3060" y="351226"/>
            <a:ext cx="171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simulation3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3700</Words>
  <Application>WPS 演示</Application>
  <PresentationFormat>宽屏</PresentationFormat>
  <Paragraphs>90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Cambria Math</vt:lpstr>
      <vt:lpstr>DejaVu Math TeX Gyre</vt:lpstr>
      <vt:lpstr>等线</vt:lpstr>
      <vt:lpstr>Gubbi</vt:lpstr>
      <vt:lpstr>宋体</vt:lpstr>
      <vt:lpstr>Droid Sans Fallback</vt:lpstr>
      <vt:lpstr>微软雅黑</vt:lpstr>
      <vt:lpstr>Arial Unicode MS</vt:lpstr>
      <vt:lpstr>等线 Light</vt:lpstr>
      <vt:lpstr>AR PL UKai CN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金鹏</dc:creator>
  <cp:lastModifiedBy>zjp</cp:lastModifiedBy>
  <cp:revision>63</cp:revision>
  <dcterms:created xsi:type="dcterms:W3CDTF">2023-06-15T07:33:10Z</dcterms:created>
  <dcterms:modified xsi:type="dcterms:W3CDTF">2023-06-15T07:33:10Z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2052-11.1.0.11698</vt:lpwstr>
  </property>
</Properties>
</file>