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67" r:id="rId6"/>
    <p:sldId id="268" r:id="rId7"/>
    <p:sldId id="259" r:id="rId8"/>
    <p:sldId id="260" r:id="rId9"/>
    <p:sldId id="270" r:id="rId10"/>
    <p:sldId id="272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15F96-3B55-4C0E-8276-82CD870A6F1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D7037-44FC-4429-981F-AA295BFB6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3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67811-2D27-46DF-A2C1-753B00A7D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4E1F44-F1FD-40D6-B8E8-7F29F4C72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BF931-53B8-4C98-9674-FE34DB07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5E8C-D2F9-4404-A546-37C49CB9380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5DAE6-EB31-4540-9538-807906DE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F1EBA-28BF-4E55-B085-61744D16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18CD-9158-423C-9361-E06F2954A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1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81625-65BA-4608-8FAA-FC3CAC93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F8FDE-4882-488F-AE0D-38C3746E0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81382-B6A5-4C13-8FA9-15046AB9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5E8C-D2F9-4404-A546-37C49CB9380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D6F0C-5983-4A97-87B8-FCFF7AD2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6D1E9-BDED-4693-9F42-646E3921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18CD-9158-423C-9361-E06F2954A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6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DA1316-85E7-4AF8-90AF-2BC04D64A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82179E-B386-4DAB-B8DB-8973818C5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215A1-7CB8-4E7A-A3B5-5518E4B3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5E8C-D2F9-4404-A546-37C49CB9380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09B7A-50BF-41A0-8D69-F54722D2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DDDE6-BFF3-4DF3-8901-7EB16297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18CD-9158-423C-9361-E06F2954A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76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11FCE-1777-4F95-8951-2E1BAD25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F4E20-961C-4F74-B58C-67E10F4A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17B09-F742-408A-B915-C876C032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5E8C-D2F9-4404-A546-37C49CB9380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300E0-DD31-4AD7-BA9B-6CE2B9D2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C40ED-3CE5-4F19-888D-65BE5581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18CD-9158-423C-9361-E06F2954A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7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EE73C-4171-4F32-BED0-35D013B4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FA868-7BE2-44D9-AE0F-9FDD24E07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367EC-086D-4514-BC9F-9BDB1296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5E8C-D2F9-4404-A546-37C49CB9380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A4249-0CE0-4E36-93F8-90A1FB29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027D6-D9E6-46C9-BA22-5BB0DB33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18CD-9158-423C-9361-E06F2954A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0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8EA0-7DC0-4D55-803E-B6635EEF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BF714-84CD-4FA5-93AA-56E3F3A2F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02C07A-A695-450F-A3B4-CF09D6EE3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248A4-06BB-490D-818C-98DBFC2B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5E8C-D2F9-4404-A546-37C49CB9380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9E0086-930B-46D6-ADBD-F2B5F09B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A6DEE-0213-40C4-9944-71266FB4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18CD-9158-423C-9361-E06F2954A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3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1D5F5-ACE2-42B3-815C-9DAF527F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D9555-566A-4CCA-8329-A5B00F918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AFC2DD-B02A-4C82-8D3F-50395E90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6CBA1E-9F9A-4628-9D2C-9D3DD8030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AB9C4B-8557-4086-8481-6001E4A7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9ABD94-C063-4312-B6D6-AC4AEDC1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5E8C-D2F9-4404-A546-37C49CB9380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894786-2B78-40FD-8FD8-545A1C8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5888A0-BC11-437B-8407-344C6666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18CD-9158-423C-9361-E06F2954A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7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9534B-A570-40BF-A2E8-F57418FD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8883FB-801B-44FE-8B7A-FD30FD92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5E8C-D2F9-4404-A546-37C49CB9380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B6AA5E-45E9-4745-8DE4-737FFB2B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E0F814-F058-4F13-8533-6290A552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18CD-9158-423C-9361-E06F2954A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09CA73-7B0B-4938-B28B-2557FD3C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5E8C-D2F9-4404-A546-37C49CB9380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483DF6-8CB4-444B-9A8A-7E018ADB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718773-9443-47EB-B710-8B56050A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18CD-9158-423C-9361-E06F2954A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2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A5FD6-6F77-4CFD-B6E8-6683DDC5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FA835-AACD-4887-BFEA-C08FD34B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5C8427-086B-4184-A3FF-02812078F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0DD91-7BC3-4C4A-A6B4-336E9C0E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5E8C-D2F9-4404-A546-37C49CB9380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CBC92-CA37-4EA0-B703-CE9FB264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24F749-8127-4CEE-AE5A-647EBF7A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18CD-9158-423C-9361-E06F2954A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0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60C6C-F750-4A5A-AB72-87D02EE2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05ABD6-526F-42B1-9277-9689D1914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4E235D-CF35-4459-8993-0D0FE3C81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9F9699-DE8C-4B10-BA0D-FE2D3282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5E8C-D2F9-4404-A546-37C49CB9380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B25CB-791B-4E86-B897-3553A47D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8DB20-204F-4ACB-8BB1-496E05E9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18CD-9158-423C-9361-E06F2954A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6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1FF80B-C41F-4578-8132-873E0408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BC4A8C-3CE2-47F9-9ECB-96C43ADC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202A4-BA97-41D0-A3E2-B6351092D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5E8C-D2F9-4404-A546-37C49CB9380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019E1-3C9A-4A26-AED3-C01206ADF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FEBEC-86B8-43AD-BD32-92EDF1FE0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718CD-9158-423C-9361-E06F2954A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6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.csdn.net/so/search?q=%E9%A9%AC%E5%B0%94%E5%8F%AF%E5%A4%AB%E8%BF%87%E7%A8%8B&amp;spm=1001.2101.3001.702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11A85E-E009-4D27-B915-41D61192B514}"/>
              </a:ext>
            </a:extLst>
          </p:cNvPr>
          <p:cNvSpPr txBox="1"/>
          <p:nvPr/>
        </p:nvSpPr>
        <p:spPr>
          <a:xfrm>
            <a:off x="545006" y="720619"/>
            <a:ext cx="108274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目录：</a:t>
            </a:r>
            <a:endParaRPr lang="en-US" altLang="zh-CN" sz="2400" dirty="0"/>
          </a:p>
          <a:p>
            <a:r>
              <a:rPr lang="en-US" altLang="zh-CN" sz="2400" dirty="0"/>
              <a:t>MDP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i="0" dirty="0">
                <a:effectLst/>
                <a:latin typeface="PingFang SC"/>
              </a:rPr>
              <a:t>Markov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ingFang SC"/>
              </a:rPr>
              <a:t>Markov reward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ingFang SC"/>
              </a:rPr>
              <a:t>Markov decision process</a:t>
            </a:r>
            <a:endParaRPr lang="en-US" altLang="zh-CN" sz="2400" dirty="0"/>
          </a:p>
          <a:p>
            <a:r>
              <a:rPr lang="en-US" altLang="zh-CN" sz="2400" dirty="0"/>
              <a:t>MAB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朴素贪心算法</a:t>
            </a:r>
            <a:endParaRPr lang="en-US" altLang="zh-CN" sz="240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Epsilon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贪心算法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UCB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算法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汤普森采样算法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RMAB</a:t>
            </a:r>
          </a:p>
          <a:p>
            <a:r>
              <a:rPr lang="zh-CN" altLang="en-US" sz="2400" dirty="0"/>
              <a:t>论文</a:t>
            </a:r>
            <a:endParaRPr lang="en-US" altLang="zh-CN" sz="2400" dirty="0"/>
          </a:p>
          <a:p>
            <a:r>
              <a:rPr lang="en-US" altLang="zh-CN" sz="2400" dirty="0"/>
              <a:t>Reinforcement Learning for Dynamic Dimensioning of Cloud Caches: A Restless Bandit Approach</a:t>
            </a:r>
          </a:p>
        </p:txBody>
      </p:sp>
    </p:spTree>
    <p:extLst>
      <p:ext uri="{BB962C8B-B14F-4D97-AF65-F5344CB8AC3E}">
        <p14:creationId xmlns:p14="http://schemas.microsoft.com/office/powerpoint/2010/main" val="3807504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63AF76-1544-4840-BCC6-FDC4275E8704}"/>
              </a:ext>
            </a:extLst>
          </p:cNvPr>
          <p:cNvSpPr txBox="1"/>
          <p:nvPr/>
        </p:nvSpPr>
        <p:spPr>
          <a:xfrm>
            <a:off x="316406" y="28901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贝尔曼最优方程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9854EE-2B74-43D0-B363-3B1329B4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2" y="888809"/>
            <a:ext cx="6494394" cy="16908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D73AD3-8EAF-4A91-8FC8-FAE5089950E8}"/>
              </a:ext>
            </a:extLst>
          </p:cNvPr>
          <p:cNvSpPr txBox="1"/>
          <p:nvPr/>
        </p:nvSpPr>
        <p:spPr>
          <a:xfrm>
            <a:off x="383017" y="3059668"/>
            <a:ext cx="9947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贝尔曼方程的求解一般通过迭代算法进行，比如策略迭代、值迭代、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Q-Learning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3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2227974-5763-4471-938C-A7319C399410}"/>
              </a:ext>
            </a:extLst>
          </p:cNvPr>
          <p:cNvSpPr txBox="1"/>
          <p:nvPr/>
        </p:nvSpPr>
        <p:spPr>
          <a:xfrm>
            <a:off x="399671" y="375449"/>
            <a:ext cx="624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PingFang SC"/>
              </a:rPr>
              <a:t>Multi-Armed Bandit</a:t>
            </a:r>
            <a:endParaRPr lang="zh-CN" altLang="en-US" sz="3600" b="1" dirty="0">
              <a:latin typeface="PingFang SC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A71654-E513-43B0-B6EC-C0A0F109EF4E}"/>
              </a:ext>
            </a:extLst>
          </p:cNvPr>
          <p:cNvSpPr txBox="1"/>
          <p:nvPr/>
        </p:nvSpPr>
        <p:spPr>
          <a:xfrm>
            <a:off x="546518" y="1226388"/>
            <a:ext cx="103899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在多臂老虎机（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multi-armed bandit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）问题中，有一个拥有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根拉杆的老虎机，拉动每一根拉杆都对应一个关于奖励的概率分布 。我们每次拉动其中一根拉杆，就可以从该拉杆对应的奖励概率分布中获得一个奖励 。我们在各根拉杆的奖励概率分布未知的情况下，从头开始尝试，目标是在操作 次拉杆后获得尽可能高的累积奖励。由于奖励的概率分布是未知的，因此我们需要在“探索拉杆的获奖概率”和“根据经验选择获奖最多的拉杆”中进行权衡。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25A2EE-CE45-4DAB-8437-38E0B251439A}"/>
              </a:ext>
            </a:extLst>
          </p:cNvPr>
          <p:cNvSpPr txBox="1"/>
          <p:nvPr/>
        </p:nvSpPr>
        <p:spPr>
          <a:xfrm>
            <a:off x="987068" y="3244334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多臂老虎机问题可以表示为一个元组 ⟨ A , R ⟩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9D8565-CE99-45F2-A896-1062BAE7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18" y="3871873"/>
            <a:ext cx="8386111" cy="23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6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5E9276E-41F7-457B-B72C-FDAC0FC4DE61}"/>
              </a:ext>
            </a:extLst>
          </p:cNvPr>
          <p:cNvSpPr txBox="1"/>
          <p:nvPr/>
        </p:nvSpPr>
        <p:spPr>
          <a:xfrm>
            <a:off x="467797" y="436036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b="1" i="0" dirty="0">
                <a:solidFill>
                  <a:srgbClr val="121212"/>
                </a:solidFill>
                <a:effectLst/>
                <a:latin typeface="-apple-system"/>
              </a:rPr>
              <a:t>朴素贪心算法</a:t>
            </a:r>
            <a:endParaRPr lang="en-US" altLang="zh-CN" sz="1800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CB5D8D-6605-4742-84A3-625A717A4AFB}"/>
              </a:ext>
            </a:extLst>
          </p:cNvPr>
          <p:cNvSpPr txBox="1"/>
          <p:nvPr/>
        </p:nvSpPr>
        <p:spPr>
          <a:xfrm>
            <a:off x="764522" y="1293000"/>
            <a:ext cx="106018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对每个老虎机摇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次。（探索）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计算每个老虎机的赢钱概率，记赢钱次数为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，那么每个老虎机的赢钱概率就为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Mi/N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，然后一直摇概率最高的那个。（利用）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5C487D-201B-45A4-9A0F-AA8D1C092705}"/>
              </a:ext>
            </a:extLst>
          </p:cNvPr>
          <p:cNvSpPr txBox="1"/>
          <p:nvPr/>
        </p:nvSpPr>
        <p:spPr>
          <a:xfrm>
            <a:off x="764521" y="2867462"/>
            <a:ext cx="87912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实际上有些收益很低的老虎机其实我们试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少数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次就知道概率很低，不需要都试够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次，这样就不会浪费机会。另外探索和利用是完全分开的，所以如果有老虎机的概率发生变化，或者新加入了老虎机，那么就需要重新做一遍探索。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23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EF75867-DFA1-425D-A957-36092F0D6A6D}"/>
              </a:ext>
            </a:extLst>
          </p:cNvPr>
          <p:cNvSpPr txBox="1"/>
          <p:nvPr/>
        </p:nvSpPr>
        <p:spPr>
          <a:xfrm>
            <a:off x="818369" y="3965871"/>
            <a:ext cx="90577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Epsilon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贪心算法也有缺点，因为探索是完全随机的，没有利用到历史的数据，跟朴素贪心算法一样，对于明显不好的老虎机也会进行探索。改进的思路有两种：第一种是随着尝试的次数增长减少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ε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的值，这样整体浪费在探索上面的机会就变少了；第二种是利用历史信息，选择还不是很确定的老虎机进行探索，放弃那些探索多次而且收益概率低的老虎机。第二种思路有两个比较经典的算法，分别是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UCB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算法和汤普森采样算法。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9EB105-C2A6-4BB4-B56A-D27C1726A3BB}"/>
              </a:ext>
            </a:extLst>
          </p:cNvPr>
          <p:cNvSpPr txBox="1"/>
          <p:nvPr/>
        </p:nvSpPr>
        <p:spPr>
          <a:xfrm>
            <a:off x="770580" y="520815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i="0" dirty="0">
                <a:solidFill>
                  <a:srgbClr val="121212"/>
                </a:solidFill>
                <a:effectLst/>
                <a:latin typeface="-apple-system"/>
              </a:rPr>
              <a:t>Epsilon </a:t>
            </a:r>
            <a:r>
              <a:rPr lang="zh-CN" altLang="en-US" sz="1800" b="1" i="0" dirty="0">
                <a:solidFill>
                  <a:srgbClr val="121212"/>
                </a:solidFill>
                <a:effectLst/>
                <a:latin typeface="-apple-system"/>
              </a:rPr>
              <a:t>贪心算法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C9E85B-25EE-412E-A56B-8A94F273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69" y="1253793"/>
            <a:ext cx="7853293" cy="19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1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44903E8-9411-4F13-A0D1-4D4173AB1E7D}"/>
              </a:ext>
            </a:extLst>
          </p:cNvPr>
          <p:cNvSpPr txBox="1"/>
          <p:nvPr/>
        </p:nvSpPr>
        <p:spPr>
          <a:xfrm>
            <a:off x="734245" y="490537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i="0" dirty="0">
                <a:solidFill>
                  <a:srgbClr val="121212"/>
                </a:solidFill>
                <a:effectLst/>
                <a:latin typeface="-apple-system"/>
              </a:rPr>
              <a:t>UCB</a:t>
            </a:r>
            <a:r>
              <a:rPr lang="zh-CN" altLang="en-US" sz="1800" b="1" i="0" dirty="0">
                <a:solidFill>
                  <a:srgbClr val="121212"/>
                </a:solidFill>
                <a:effectLst/>
                <a:latin typeface="-apple-system"/>
              </a:rPr>
              <a:t>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F9D419-BEE6-4AF2-9844-8E819BE5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89" y="2459527"/>
            <a:ext cx="5057812" cy="12001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4437AF-77A2-4D3E-96A4-FC09AE66E347}"/>
              </a:ext>
            </a:extLst>
          </p:cNvPr>
          <p:cNvSpPr txBox="1"/>
          <p:nvPr/>
        </p:nvSpPr>
        <p:spPr>
          <a:xfrm>
            <a:off x="903802" y="1295656"/>
            <a:ext cx="9832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UCB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算法全称是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Upper Confidence Bound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，即置信区间上界。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UCB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算法用下面的公式给每个老虎机打分。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28FE25-6864-4D49-82DA-16009AECB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39" y="3826205"/>
            <a:ext cx="9809372" cy="208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9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61DE625-62FB-4E98-A3F3-A6D7980DC8D4}"/>
              </a:ext>
            </a:extLst>
          </p:cNvPr>
          <p:cNvSpPr txBox="1"/>
          <p:nvPr/>
        </p:nvSpPr>
        <p:spPr>
          <a:xfrm>
            <a:off x="613132" y="37547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i="0" dirty="0">
                <a:solidFill>
                  <a:srgbClr val="121212"/>
                </a:solidFill>
                <a:effectLst/>
                <a:latin typeface="-apple-system"/>
              </a:rPr>
              <a:t>汤普森采样算法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B1C304-FB05-4FEA-BD85-6249F44B118A}"/>
              </a:ext>
            </a:extLst>
          </p:cNvPr>
          <p:cNvSpPr txBox="1"/>
          <p:nvPr/>
        </p:nvSpPr>
        <p:spPr>
          <a:xfrm>
            <a:off x="1091527" y="1174823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汤普森采样算法则是用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Beta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分布采样来给老虎机打分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62FB3C-A593-47B7-8220-8A82F41E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26" y="1902424"/>
            <a:ext cx="7329541" cy="16240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623DF8-EFDE-4B8F-9818-36A414D1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721" y="3738063"/>
            <a:ext cx="4219606" cy="27003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DDE12A3-7B2F-4C09-A28C-9080B1D1A668}"/>
              </a:ext>
            </a:extLst>
          </p:cNvPr>
          <p:cNvSpPr txBox="1"/>
          <p:nvPr/>
        </p:nvSpPr>
        <p:spPr>
          <a:xfrm>
            <a:off x="5541327" y="4082305"/>
            <a:ext cx="6094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α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当做摇老虎机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之后得到收益的次数，把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β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当做摇老虎机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没有得到收益的次数，那么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α+β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就是老虎机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总的选择次数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67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B2EC6A1-D4A4-45CE-8C59-84A78F7897A6}"/>
              </a:ext>
            </a:extLst>
          </p:cNvPr>
          <p:cNvSpPr txBox="1"/>
          <p:nvPr/>
        </p:nvSpPr>
        <p:spPr>
          <a:xfrm>
            <a:off x="1006748" y="1515498"/>
            <a:ext cx="9021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每一个时间步，可以在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个臂中最多选择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个臂拉动，拉动臂后能获得一定的奖励。目标是长期来看，能够获取尽可能大的奖励。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无论用户的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action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如何，每个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arm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的状态会随着时间的改变而变化。（沿着马尔可夫链）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0B2B44-3D2D-4F3B-ADC2-305950825147}"/>
              </a:ext>
            </a:extLst>
          </p:cNvPr>
          <p:cNvSpPr txBox="1"/>
          <p:nvPr/>
        </p:nvSpPr>
        <p:spPr>
          <a:xfrm>
            <a:off x="405726" y="183382"/>
            <a:ext cx="657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PingFang SC"/>
              </a:rPr>
              <a:t>RMAB</a:t>
            </a:r>
            <a:r>
              <a:rPr lang="zh-CN" altLang="en-US" sz="3600" b="1" dirty="0">
                <a:latin typeface="PingFang SC"/>
              </a:rPr>
              <a:t>（</a:t>
            </a:r>
            <a:r>
              <a:rPr lang="en-US" altLang="zh-CN" sz="3600" b="1" dirty="0">
                <a:latin typeface="PingFang SC"/>
              </a:rPr>
              <a:t>restless bandits</a:t>
            </a:r>
            <a:r>
              <a:rPr lang="zh-CN" altLang="en-US" sz="3600" b="1" dirty="0">
                <a:latin typeface="PingFang SC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8ACFC2-8ADF-4CBF-94F6-1E09854C9C7A}"/>
              </a:ext>
            </a:extLst>
          </p:cNvPr>
          <p:cNvSpPr txBox="1"/>
          <p:nvPr/>
        </p:nvSpPr>
        <p:spPr>
          <a:xfrm>
            <a:off x="1006748" y="1199045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Restless bandit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BC0502F-4D10-4A61-8BE8-ACA5075CA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8" y="2533668"/>
            <a:ext cx="7902596" cy="349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0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3614E1-5011-4DC9-8605-94C4A43FFF0B}"/>
              </a:ext>
            </a:extLst>
          </p:cNvPr>
          <p:cNvSpPr txBox="1"/>
          <p:nvPr/>
        </p:nvSpPr>
        <p:spPr>
          <a:xfrm>
            <a:off x="308837" y="224058"/>
            <a:ext cx="727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i="0" strike="noStrike" dirty="0">
                <a:effectLst/>
                <a:latin typeface="PingFang S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马尔可夫过程</a:t>
            </a:r>
            <a:r>
              <a:rPr lang="zh-CN" altLang="en-US" sz="3600" b="1" i="0" dirty="0">
                <a:effectLst/>
                <a:latin typeface="PingFang SC"/>
              </a:rPr>
              <a:t>（</a:t>
            </a:r>
            <a:r>
              <a:rPr lang="en-US" altLang="zh-CN" sz="3600" b="1" i="0" dirty="0">
                <a:effectLst/>
                <a:latin typeface="PingFang SC"/>
              </a:rPr>
              <a:t>Markov Process</a:t>
            </a:r>
            <a:r>
              <a:rPr lang="zh-CN" altLang="en-US" sz="3600" b="1" i="0" dirty="0">
                <a:effectLst/>
                <a:latin typeface="PingFang SC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9A5684-1317-4CED-92BE-06BD59450E94}"/>
              </a:ext>
            </a:extLst>
          </p:cNvPr>
          <p:cNvSpPr txBox="1"/>
          <p:nvPr/>
        </p:nvSpPr>
        <p:spPr>
          <a:xfrm>
            <a:off x="1279252" y="1144545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Property: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未来只取决于当前状态，而与过去的历史无关。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ABE110-1331-4FA7-9680-56DCE58458FA}"/>
              </a:ext>
            </a:extLst>
          </p:cNvPr>
          <p:cNvSpPr txBox="1"/>
          <p:nvPr/>
        </p:nvSpPr>
        <p:spPr>
          <a:xfrm>
            <a:off x="2387433" y="1919665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rgbClr val="4D4D4D"/>
                </a:solidFill>
                <a:effectLst/>
                <a:latin typeface="KaTeX_Math"/>
              </a:rPr>
              <a:t>P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(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KaTeX_Math"/>
              </a:rPr>
              <a:t>St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+1​∣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KaTeX_Math"/>
              </a:rPr>
              <a:t>St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​)=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KaTeX_Math"/>
              </a:rPr>
              <a:t>P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(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KaTeX_Math"/>
              </a:rPr>
              <a:t>St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+1​∣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KaTeX_Math"/>
              </a:rPr>
              <a:t>S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1​,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KaTeX_Math"/>
              </a:rPr>
              <a:t>S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2​,⋯,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KaTeX_Math"/>
              </a:rPr>
              <a:t>St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​)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1BE43F-8094-4B08-9498-D8CE32F4B986}"/>
              </a:ext>
            </a:extLst>
          </p:cNvPr>
          <p:cNvSpPr txBox="1"/>
          <p:nvPr/>
        </p:nvSpPr>
        <p:spPr>
          <a:xfrm>
            <a:off x="1279252" y="2607010"/>
            <a:ext cx="1120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用元组 ⟨ S , P ⟩ 描述一个马尔可夫过程</a:t>
            </a:r>
            <a:r>
              <a:rPr lang="en-US" altLang="zh-CN" dirty="0"/>
              <a:t>,</a:t>
            </a:r>
            <a:r>
              <a:rPr lang="zh-CN" altLang="en-US" dirty="0"/>
              <a:t> S 是有限数量的状态集合</a:t>
            </a:r>
            <a:r>
              <a:rPr lang="en-US" altLang="zh-CN" dirty="0"/>
              <a:t>,</a:t>
            </a:r>
            <a:r>
              <a:rPr lang="zh-CN" altLang="en-US" dirty="0"/>
              <a:t>P 是状态转移矩阵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FC6D9B-63D8-44BA-9470-8357BB1B1ABD}"/>
              </a:ext>
            </a:extLst>
          </p:cNvPr>
          <p:cNvSpPr txBox="1"/>
          <p:nvPr/>
        </p:nvSpPr>
        <p:spPr>
          <a:xfrm>
            <a:off x="1684978" y="3609186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KaTeX_Caligraphic"/>
              </a:rPr>
              <a:t>S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={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KaTeX_Math"/>
              </a:rPr>
              <a:t>s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1​,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KaTeX_Math"/>
              </a:rPr>
              <a:t>s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2​,…,</a:t>
            </a:r>
            <a:r>
              <a:rPr lang="en-US" altLang="zh-CN" b="0" i="1" dirty="0" err="1">
                <a:solidFill>
                  <a:srgbClr val="4D4D4D"/>
                </a:solidFill>
                <a:effectLst/>
                <a:latin typeface="KaTeX_Math"/>
              </a:rPr>
              <a:t>sn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​}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20CB53B-3CA2-4D1E-B685-96A47C09B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654" y="3326855"/>
            <a:ext cx="3362350" cy="104299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30CA3AB-C298-48F0-95B2-B776719DE118}"/>
              </a:ext>
            </a:extLst>
          </p:cNvPr>
          <p:cNvSpPr txBox="1"/>
          <p:nvPr/>
        </p:nvSpPr>
        <p:spPr>
          <a:xfrm>
            <a:off x="4102961" y="4665863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1" dirty="0"/>
              <a:t> </a:t>
            </a:r>
            <a:r>
              <a:rPr lang="zh-CN" altLang="en-US" dirty="0"/>
              <a:t>P(sj </a:t>
            </a:r>
            <a:r>
              <a:rPr lang="en-US" altLang="zh-CN" dirty="0"/>
              <a:t>| </a:t>
            </a:r>
            <a:r>
              <a:rPr lang="zh-CN" altLang="en-US" dirty="0"/>
              <a:t>si) = P(St+1 = sj </a:t>
            </a:r>
            <a:r>
              <a:rPr lang="en-US" altLang="zh-CN" dirty="0"/>
              <a:t>| </a:t>
            </a:r>
            <a:r>
              <a:rPr lang="zh-CN" altLang="en-US" dirty="0"/>
              <a:t>St = si )</a:t>
            </a:r>
          </a:p>
        </p:txBody>
      </p:sp>
    </p:spTree>
    <p:extLst>
      <p:ext uri="{BB962C8B-B14F-4D97-AF65-F5344CB8AC3E}">
        <p14:creationId xmlns:p14="http://schemas.microsoft.com/office/powerpoint/2010/main" val="403582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8AE74E-EAC8-43EB-B3D8-81F5CA45C809}"/>
              </a:ext>
            </a:extLst>
          </p:cNvPr>
          <p:cNvSpPr txBox="1"/>
          <p:nvPr/>
        </p:nvSpPr>
        <p:spPr>
          <a:xfrm>
            <a:off x="655522" y="472369"/>
            <a:ext cx="9439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latin typeface="PingFang SC"/>
              </a:rPr>
              <a:t>马尔可夫奖励过程</a:t>
            </a:r>
            <a:r>
              <a:rPr lang="en-US" altLang="zh-CN" sz="3600" b="1" dirty="0">
                <a:latin typeface="PingFang SC"/>
              </a:rPr>
              <a:t>(Markov reward process)</a:t>
            </a:r>
            <a:endParaRPr lang="zh-CN" altLang="en-US" sz="3600" b="1" dirty="0">
              <a:latin typeface="PingFang SC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2C65A2-8FD2-40FB-9991-BA038E0BE78A}"/>
              </a:ext>
            </a:extLst>
          </p:cNvPr>
          <p:cNvSpPr txBox="1"/>
          <p:nvPr/>
        </p:nvSpPr>
        <p:spPr>
          <a:xfrm>
            <a:off x="1291362" y="1549677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一个马尔可夫奖励过程由 ⟨ S , P , r , γ 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BDA9D2-96BD-4A32-91B5-E9175F71FF30}"/>
              </a:ext>
            </a:extLst>
          </p:cNvPr>
          <p:cNvSpPr txBox="1"/>
          <p:nvPr/>
        </p:nvSpPr>
        <p:spPr>
          <a:xfrm>
            <a:off x="1697089" y="1954648"/>
            <a:ext cx="79253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r 是奖励函数，某个状态 </a:t>
            </a:r>
            <a:r>
              <a:rPr lang="en-US" altLang="zh-CN" dirty="0"/>
              <a:t>s</a:t>
            </a:r>
            <a:r>
              <a:rPr lang="zh-CN" altLang="en-US" dirty="0"/>
              <a:t>的奖励 r(s) 指转移到该状态时可以获得奖励的期望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γ </a:t>
            </a:r>
            <a:r>
              <a:rPr lang="zh-CN" altLang="en-US" dirty="0"/>
              <a:t>是折扣因子 </a:t>
            </a:r>
            <a:r>
              <a:rPr lang="en-US" altLang="zh-CN" dirty="0"/>
              <a:t>(discount factor)</a:t>
            </a:r>
            <a:r>
              <a:rPr lang="zh-CN" altLang="en-US" dirty="0"/>
              <a:t>， </a:t>
            </a:r>
            <a:r>
              <a:rPr lang="en-US" altLang="zh-CN" dirty="0"/>
              <a:t>γ </a:t>
            </a:r>
            <a:r>
              <a:rPr lang="zh-CN" altLang="en-US" dirty="0"/>
              <a:t>的取值范围为 </a:t>
            </a:r>
            <a:r>
              <a:rPr lang="en-US" altLang="zh-CN" dirty="0"/>
              <a:t>[0,1)</a:t>
            </a:r>
            <a:r>
              <a:rPr lang="zh-CN" altLang="en-US" dirty="0"/>
              <a:t>。引入折扣因子的理由为远期利益具有一定不确定性，有时我们更希望能够尽快获得一些奖励，所以我们 需要对远期利益打一些折扣。接近 </a:t>
            </a:r>
            <a:r>
              <a:rPr lang="en-US" altLang="zh-CN" dirty="0"/>
              <a:t>1 </a:t>
            </a:r>
            <a:r>
              <a:rPr lang="zh-CN" altLang="en-US" dirty="0"/>
              <a:t>的 </a:t>
            </a:r>
            <a:r>
              <a:rPr lang="en-US" altLang="zh-CN" dirty="0"/>
              <a:t>γ </a:t>
            </a:r>
            <a:r>
              <a:rPr lang="zh-CN" altLang="en-US" dirty="0"/>
              <a:t>更关注长期的累计奖励，接近 </a:t>
            </a:r>
            <a:r>
              <a:rPr lang="en-US" altLang="zh-CN" dirty="0"/>
              <a:t>0 </a:t>
            </a:r>
            <a:r>
              <a:rPr lang="zh-CN" altLang="en-US" dirty="0"/>
              <a:t>的 </a:t>
            </a:r>
            <a:r>
              <a:rPr lang="en-US" altLang="zh-CN" dirty="0"/>
              <a:t>γ </a:t>
            </a:r>
            <a:r>
              <a:rPr lang="zh-CN" altLang="en-US" dirty="0"/>
              <a:t>更考虑短期奖励。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E0F8883-A4A0-41C4-A59C-BC111775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30" y="4593943"/>
            <a:ext cx="3943379" cy="7143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F74D989-A46A-4526-BBE5-1D5F4AB47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688" y="4767775"/>
            <a:ext cx="2014552" cy="36671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2143144-0B71-4D8C-B0A7-7DAF31338271}"/>
              </a:ext>
            </a:extLst>
          </p:cNvPr>
          <p:cNvSpPr txBox="1"/>
          <p:nvPr/>
        </p:nvSpPr>
        <p:spPr>
          <a:xfrm>
            <a:off x="655522" y="3828293"/>
            <a:ext cx="10105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1" dirty="0"/>
              <a:t>在一个马尔可夫奖励过程中，从第 t 时刻状态St​开始，直到终止状态时，所有奖励的衰减之和称为回报Gt</a:t>
            </a:r>
          </a:p>
        </p:txBody>
      </p:sp>
    </p:spTree>
    <p:extLst>
      <p:ext uri="{BB962C8B-B14F-4D97-AF65-F5344CB8AC3E}">
        <p14:creationId xmlns:p14="http://schemas.microsoft.com/office/powerpoint/2010/main" val="85256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739ACA-D57A-43FE-86C4-C4F82DC0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7" y="1403113"/>
            <a:ext cx="2938484" cy="5334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D36889-9450-4F1E-BDE4-47DA4CCE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37" y="2764958"/>
            <a:ext cx="2633682" cy="10048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0728BEF-5366-40C6-B06C-C757B1491509}"/>
              </a:ext>
            </a:extLst>
          </p:cNvPr>
          <p:cNvSpPr txBox="1"/>
          <p:nvPr/>
        </p:nvSpPr>
        <p:spPr>
          <a:xfrm>
            <a:off x="637349" y="383096"/>
            <a:ext cx="7277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贝尔曼方程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(Bellman Equation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）定义了当前状态和未来状态间的迭代关系：</a:t>
            </a:r>
            <a:r>
              <a:rPr lang="zh-CN" altLang="en-US" dirty="0"/>
              <a:t>当前状态价值 </a:t>
            </a:r>
            <a:r>
              <a:rPr lang="en-US" altLang="zh-CN" dirty="0"/>
              <a:t>= </a:t>
            </a:r>
            <a:r>
              <a:rPr lang="zh-CN" altLang="en-US" dirty="0"/>
              <a:t>即时奖励 </a:t>
            </a:r>
            <a:r>
              <a:rPr lang="en-US" altLang="zh-CN" dirty="0"/>
              <a:t>+ </a:t>
            </a:r>
            <a:r>
              <a:rPr lang="zh-CN" altLang="en-US" dirty="0"/>
              <a:t>有折扣的未来价值。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2C6E1A-F9A6-4722-9B6E-B9F064735063}"/>
              </a:ext>
            </a:extLst>
          </p:cNvPr>
          <p:cNvSpPr txBox="1"/>
          <p:nvPr/>
        </p:nvSpPr>
        <p:spPr>
          <a:xfrm>
            <a:off x="758466" y="4828113"/>
            <a:ext cx="8270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因此可以通过矩阵求逆把V价值直接求出来。但时间复杂度为O(N 3 )，当状态非常多时矩阵求逆很困难。因此解析法求V价值只适用于很小量的马尔可夫奖励过程。</a:t>
            </a:r>
          </a:p>
        </p:txBody>
      </p:sp>
    </p:spTree>
    <p:extLst>
      <p:ext uri="{BB962C8B-B14F-4D97-AF65-F5344CB8AC3E}">
        <p14:creationId xmlns:p14="http://schemas.microsoft.com/office/powerpoint/2010/main" val="346967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B2B37A3-B2EC-4926-A611-7F81FCAE80DB}"/>
              </a:ext>
            </a:extLst>
          </p:cNvPr>
          <p:cNvSpPr txBox="1"/>
          <p:nvPr/>
        </p:nvSpPr>
        <p:spPr>
          <a:xfrm>
            <a:off x="516243" y="375480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蒙特卡洛模拟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B057BD-F6A6-4625-AC54-56E38FCF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1" y="2289662"/>
            <a:ext cx="7697818" cy="33006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2DC0E6-51C3-4018-905F-29F555337F3C}"/>
              </a:ext>
            </a:extLst>
          </p:cNvPr>
          <p:cNvSpPr txBox="1"/>
          <p:nvPr/>
        </p:nvSpPr>
        <p:spPr>
          <a:xfrm>
            <a:off x="516243" y="1194071"/>
            <a:ext cx="9741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选择初始状态后生成大量轨迹。当生成一定轨迹后，直接用G t G_tG t​ 除以轨迹数量，将轨迹的回报期望作为状态价值。</a:t>
            </a:r>
          </a:p>
        </p:txBody>
      </p:sp>
    </p:spTree>
    <p:extLst>
      <p:ext uri="{BB962C8B-B14F-4D97-AF65-F5344CB8AC3E}">
        <p14:creationId xmlns:p14="http://schemas.microsoft.com/office/powerpoint/2010/main" val="95969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851B8C1-F9F1-4A3F-9466-03CB1A0C129C}"/>
              </a:ext>
            </a:extLst>
          </p:cNvPr>
          <p:cNvSpPr txBox="1"/>
          <p:nvPr/>
        </p:nvSpPr>
        <p:spPr>
          <a:xfrm>
            <a:off x="619188" y="454203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动态规划法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8288CB-9FD4-456C-87AA-F2A29E5D461C}"/>
              </a:ext>
            </a:extLst>
          </p:cNvPr>
          <p:cNvSpPr txBox="1"/>
          <p:nvPr/>
        </p:nvSpPr>
        <p:spPr>
          <a:xfrm>
            <a:off x="570743" y="1031047"/>
            <a:ext cx="9754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将贝尔曼方程变成一个贝尔曼更新（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Bellman update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），</a:t>
            </a:r>
            <a:r>
              <a:rPr lang="zh-CN" altLang="en-US" dirty="0"/>
              <a:t>通过不停的迭代更新每个状态的价值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，最终达到收敛而获得每个状态的价值。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E6BB38-A6DD-47AE-AFF6-30A508B30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5" y="2499012"/>
            <a:ext cx="8241604" cy="23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5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70116B1-B312-44D2-9563-CBA0375FFE3F}"/>
              </a:ext>
            </a:extLst>
          </p:cNvPr>
          <p:cNvSpPr txBox="1"/>
          <p:nvPr/>
        </p:nvSpPr>
        <p:spPr>
          <a:xfrm>
            <a:off x="479908" y="351257"/>
            <a:ext cx="10498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PingFang SC"/>
              </a:rPr>
              <a:t>马尔可夫决策过程 </a:t>
            </a:r>
            <a:r>
              <a:rPr lang="en-US" altLang="zh-CN" sz="3600" b="1" dirty="0">
                <a:latin typeface="PingFang SC"/>
              </a:rPr>
              <a:t>(Markov decision process</a:t>
            </a:r>
            <a:r>
              <a:rPr lang="zh-CN" altLang="en-US" sz="3600" b="1" dirty="0">
                <a:latin typeface="PingFang SC"/>
              </a:rPr>
              <a:t>，</a:t>
            </a:r>
            <a:r>
              <a:rPr lang="en-US" altLang="zh-CN" sz="3600" b="1" dirty="0">
                <a:latin typeface="PingFang SC"/>
              </a:rPr>
              <a:t>MDP)</a:t>
            </a:r>
            <a:endParaRPr lang="zh-CN" altLang="en-US" sz="3600" b="1" dirty="0">
              <a:latin typeface="PingFang SC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A802B7-EE96-46AE-8FF6-F83519FE1E9F}"/>
              </a:ext>
            </a:extLst>
          </p:cNvPr>
          <p:cNvSpPr txBox="1"/>
          <p:nvPr/>
        </p:nvSpPr>
        <p:spPr>
          <a:xfrm>
            <a:off x="1085471" y="1284009"/>
            <a:ext cx="9118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在马尔可夫奖励过程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(MRP)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的基础上加入动作，就得到了马尔可夫 决策过程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(MDP)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dirty="0"/>
          </a:p>
          <a:p>
            <a:r>
              <a:rPr lang="zh-CN" altLang="en-US" dirty="0"/>
              <a:t>马尔可夫决策过程由元组 ⟨ S , A , P , r , γ ⟩组成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7FF978-1281-4F61-B2CB-C91CDA434B22}"/>
              </a:ext>
            </a:extLst>
          </p:cNvPr>
          <p:cNvSpPr txBox="1"/>
          <p:nvPr/>
        </p:nvSpPr>
        <p:spPr>
          <a:xfrm>
            <a:off x="594965" y="3771251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策略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(Policy)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通常用字母 </a:t>
            </a:r>
            <a:r>
              <a:rPr lang="el-GR" altLang="zh-CN" b="0" i="0" dirty="0">
                <a:solidFill>
                  <a:srgbClr val="4D4D4D"/>
                </a:solidFill>
                <a:effectLst/>
                <a:latin typeface="KaTeX_Main"/>
              </a:rPr>
              <a:t>π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KaTeX_Main"/>
              </a:rPr>
              <a:t>表示，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817BB1A-25EB-40F4-8517-5C11B6E6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40" y="4446747"/>
            <a:ext cx="3656679" cy="482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F8977C8-C4AA-4F5C-AB76-29A242175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667" y="5335163"/>
            <a:ext cx="4371808" cy="6463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815AE10-1B24-41AE-BC10-DABCBD34C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45" y="5399916"/>
            <a:ext cx="2652387" cy="482822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DB8F69A-EE9E-48BC-9A5C-67FF2CAA52F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724232" y="5641327"/>
            <a:ext cx="736214" cy="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1991F93-CB3F-4902-9985-D5C01D16E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61" y="1943678"/>
            <a:ext cx="3428571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6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A28A55-9082-421B-ACA7-B6EC2318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15" y="924032"/>
            <a:ext cx="3947748" cy="8864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BB4D0E-F10A-4A0A-9DFB-5ADEF39D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59" y="1998358"/>
            <a:ext cx="5485333" cy="8504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8E4A4D-7CFB-4D1C-97EF-A6BA18ECBA1C}"/>
              </a:ext>
            </a:extLst>
          </p:cNvPr>
          <p:cNvSpPr txBox="1"/>
          <p:nvPr/>
        </p:nvSpPr>
        <p:spPr>
          <a:xfrm>
            <a:off x="981012" y="224058"/>
            <a:ext cx="781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状态价值函数</a:t>
            </a:r>
            <a:r>
              <a:rPr lang="en-US" altLang="zh-CN" dirty="0"/>
              <a:t>V(s),</a:t>
            </a:r>
            <a:r>
              <a:rPr lang="zh-CN" altLang="en-US" dirty="0"/>
              <a:t>动作价值函数</a:t>
            </a:r>
            <a:r>
              <a:rPr lang="en-US" altLang="zh-CN" dirty="0"/>
              <a:t>Q(</a:t>
            </a:r>
            <a:r>
              <a:rPr lang="en-US" altLang="zh-CN" dirty="0" err="1"/>
              <a:t>s,a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8922A4-7B0F-4433-9BFD-D5259C567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026" y="3477445"/>
            <a:ext cx="5214976" cy="17716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3FCCBEE-3394-49FE-8C7E-D289401EF5FF}"/>
              </a:ext>
            </a:extLst>
          </p:cNvPr>
          <p:cNvSpPr txBox="1"/>
          <p:nvPr/>
        </p:nvSpPr>
        <p:spPr>
          <a:xfrm>
            <a:off x="981012" y="2920277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贝尔曼期望方程</a:t>
            </a:r>
          </a:p>
        </p:txBody>
      </p:sp>
    </p:spTree>
    <p:extLst>
      <p:ext uri="{BB962C8B-B14F-4D97-AF65-F5344CB8AC3E}">
        <p14:creationId xmlns:p14="http://schemas.microsoft.com/office/powerpoint/2010/main" val="15642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698420D-F0C5-49CE-B821-6D421B2BD0DC}"/>
              </a:ext>
            </a:extLst>
          </p:cNvPr>
          <p:cNvSpPr txBox="1"/>
          <p:nvPr/>
        </p:nvSpPr>
        <p:spPr>
          <a:xfrm>
            <a:off x="631299" y="448147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最优策略（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Optimal Policy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39DB14-C7E1-4A32-83E2-E8EBAEAC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26" y="1302146"/>
            <a:ext cx="8179278" cy="137444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9996662-431F-49AA-829C-4D0C9C85511D}"/>
              </a:ext>
            </a:extLst>
          </p:cNvPr>
          <p:cNvSpPr txBox="1"/>
          <p:nvPr/>
        </p:nvSpPr>
        <p:spPr>
          <a:xfrm>
            <a:off x="516242" y="3161255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如何寻找最优策略</a:t>
            </a:r>
            <a:r>
              <a:rPr lang="en-US" altLang="zh-CN" b="0" i="0" dirty="0">
                <a:effectLst/>
                <a:latin typeface="-apple-system"/>
              </a:rPr>
              <a:t>?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F8AB21-0E59-4626-9B27-13189AAA7D28}"/>
              </a:ext>
            </a:extLst>
          </p:cNvPr>
          <p:cNvSpPr txBox="1"/>
          <p:nvPr/>
        </p:nvSpPr>
        <p:spPr>
          <a:xfrm>
            <a:off x="1037226" y="388168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大体思路是：通过最大化最优动作值函数来找到最优策略。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401636C-DBAB-4A92-B32D-DC0F3E53F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261" y="4602123"/>
            <a:ext cx="6228902" cy="14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9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1100</Words>
  <Application>Microsoft Office PowerPoint</Application>
  <PresentationFormat>宽屏</PresentationFormat>
  <Paragraphs>58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-apple-system</vt:lpstr>
      <vt:lpstr>KaTeX_Caligraphic</vt:lpstr>
      <vt:lpstr>KaTeX_Main</vt:lpstr>
      <vt:lpstr>KaTeX_Math</vt:lpstr>
      <vt:lpstr>PingFang SC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金鹏</dc:creator>
  <cp:lastModifiedBy>张 金鹏</cp:lastModifiedBy>
  <cp:revision>33</cp:revision>
  <dcterms:created xsi:type="dcterms:W3CDTF">2023-02-22T08:34:02Z</dcterms:created>
  <dcterms:modified xsi:type="dcterms:W3CDTF">2023-02-24T06:34:02Z</dcterms:modified>
</cp:coreProperties>
</file>