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75" r:id="rId4"/>
    <p:sldId id="287" r:id="rId5"/>
    <p:sldId id="258" r:id="rId6"/>
    <p:sldId id="259" r:id="rId7"/>
    <p:sldId id="288" r:id="rId8"/>
    <p:sldId id="273" r:id="rId9"/>
    <p:sldId id="279" r:id="rId10"/>
    <p:sldId id="257" r:id="rId11"/>
    <p:sldId id="280" r:id="rId12"/>
    <p:sldId id="282" r:id="rId13"/>
    <p:sldId id="277" r:id="rId14"/>
    <p:sldId id="278" r:id="rId15"/>
    <p:sldId id="289" r:id="rId16"/>
    <p:sldId id="283" r:id="rId17"/>
    <p:sldId id="284" r:id="rId18"/>
    <p:sldId id="29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6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911D4-3198-46DC-A565-713B0797F5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13FD6E-D263-4F5A-B77C-85FB1CDE0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1EBF8F-8E8D-4D89-888A-2C8D87D596CB}"/>
              </a:ext>
            </a:extLst>
          </p:cNvPr>
          <p:cNvSpPr>
            <a:spLocks noGrp="1"/>
          </p:cNvSpPr>
          <p:nvPr>
            <p:ph type="dt" sz="half" idx="10"/>
          </p:nvPr>
        </p:nvSpPr>
        <p:spPr/>
        <p:txBody>
          <a:bodyPr/>
          <a:lstStyle/>
          <a:p>
            <a:fld id="{6C9EB59B-F927-4791-8E35-B45E7267DD5C}"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FD1DA265-D5CB-46EF-A42C-262E6F48EE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5FAE00-3009-41A4-8F00-82A44C51CEFE}"/>
              </a:ext>
            </a:extLst>
          </p:cNvPr>
          <p:cNvSpPr>
            <a:spLocks noGrp="1"/>
          </p:cNvSpPr>
          <p:nvPr>
            <p:ph type="sldNum" sz="quarter" idx="12"/>
          </p:nvPr>
        </p:nvSpPr>
        <p:spPr/>
        <p:txBody>
          <a:body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394967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D7990-1DDE-405C-92FC-53D9B7EB3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719A9E-987D-4FCA-A784-94DDBEA849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A0BF8A-D0C3-4618-AE45-3AE15772B0B7}"/>
              </a:ext>
            </a:extLst>
          </p:cNvPr>
          <p:cNvSpPr>
            <a:spLocks noGrp="1"/>
          </p:cNvSpPr>
          <p:nvPr>
            <p:ph type="dt" sz="half" idx="10"/>
          </p:nvPr>
        </p:nvSpPr>
        <p:spPr/>
        <p:txBody>
          <a:bodyPr/>
          <a:lstStyle/>
          <a:p>
            <a:fld id="{6C9EB59B-F927-4791-8E35-B45E7267DD5C}"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50ED80C3-17D4-4BA8-ACA2-B902E80B3A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42D7DA-0E57-41C5-B5C4-D8727A39AD3B}"/>
              </a:ext>
            </a:extLst>
          </p:cNvPr>
          <p:cNvSpPr>
            <a:spLocks noGrp="1"/>
          </p:cNvSpPr>
          <p:nvPr>
            <p:ph type="sldNum" sz="quarter" idx="12"/>
          </p:nvPr>
        </p:nvSpPr>
        <p:spPr/>
        <p:txBody>
          <a:body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23953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6093F68-F03A-409C-B539-EE5EE8F7120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2055D2B-50B5-4DCC-8B26-74D8B439B33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987AA0-F661-4516-BD3A-7804938D2229}"/>
              </a:ext>
            </a:extLst>
          </p:cNvPr>
          <p:cNvSpPr>
            <a:spLocks noGrp="1"/>
          </p:cNvSpPr>
          <p:nvPr>
            <p:ph type="dt" sz="half" idx="10"/>
          </p:nvPr>
        </p:nvSpPr>
        <p:spPr/>
        <p:txBody>
          <a:bodyPr/>
          <a:lstStyle/>
          <a:p>
            <a:fld id="{6C9EB59B-F927-4791-8E35-B45E7267DD5C}"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30B3D616-483D-42CA-B19D-AF7E0E91CE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B56651-F644-4485-8D14-4071035E92AE}"/>
              </a:ext>
            </a:extLst>
          </p:cNvPr>
          <p:cNvSpPr>
            <a:spLocks noGrp="1"/>
          </p:cNvSpPr>
          <p:nvPr>
            <p:ph type="sldNum" sz="quarter" idx="12"/>
          </p:nvPr>
        </p:nvSpPr>
        <p:spPr/>
        <p:txBody>
          <a:body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320205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013DD-6BE1-4D8D-92A2-370ABD5D0F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708CB2-181F-429A-890C-1DDEAC44BE4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BE3CA9-4625-49A7-800E-2EDC7D710230}"/>
              </a:ext>
            </a:extLst>
          </p:cNvPr>
          <p:cNvSpPr>
            <a:spLocks noGrp="1"/>
          </p:cNvSpPr>
          <p:nvPr>
            <p:ph type="dt" sz="half" idx="10"/>
          </p:nvPr>
        </p:nvSpPr>
        <p:spPr/>
        <p:txBody>
          <a:bodyPr/>
          <a:lstStyle/>
          <a:p>
            <a:fld id="{6C9EB59B-F927-4791-8E35-B45E7267DD5C}"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8C6E27BE-4469-44B9-88DB-1F54855B9E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09E6F4-8F05-4F49-9BAE-F987D73BBF7D}"/>
              </a:ext>
            </a:extLst>
          </p:cNvPr>
          <p:cNvSpPr>
            <a:spLocks noGrp="1"/>
          </p:cNvSpPr>
          <p:nvPr>
            <p:ph type="sldNum" sz="quarter" idx="12"/>
          </p:nvPr>
        </p:nvSpPr>
        <p:spPr/>
        <p:txBody>
          <a:body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42839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E8262-46BC-451B-B87E-D615942E5F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9C1BEA-98B5-4E0B-8173-23D87C727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5EAAE4F-E227-451A-89C5-B3CD83CDD79E}"/>
              </a:ext>
            </a:extLst>
          </p:cNvPr>
          <p:cNvSpPr>
            <a:spLocks noGrp="1"/>
          </p:cNvSpPr>
          <p:nvPr>
            <p:ph type="dt" sz="half" idx="10"/>
          </p:nvPr>
        </p:nvSpPr>
        <p:spPr/>
        <p:txBody>
          <a:bodyPr/>
          <a:lstStyle/>
          <a:p>
            <a:fld id="{6C9EB59B-F927-4791-8E35-B45E7267DD5C}"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94273EA7-DEE4-4269-9AB7-A702BEB8D8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E6651F-D2FA-470B-B3B9-117C9FB007E4}"/>
              </a:ext>
            </a:extLst>
          </p:cNvPr>
          <p:cNvSpPr>
            <a:spLocks noGrp="1"/>
          </p:cNvSpPr>
          <p:nvPr>
            <p:ph type="sldNum" sz="quarter" idx="12"/>
          </p:nvPr>
        </p:nvSpPr>
        <p:spPr/>
        <p:txBody>
          <a:body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14927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C086A-DDAD-4862-A310-64070265BE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EECDC9-1B91-4155-9F9A-FAB12B8430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CDF01C-F5DB-4E75-9C1D-B1BDF07A0E6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07C9D5E-142F-45C9-B21D-0D3B76B58448}"/>
              </a:ext>
            </a:extLst>
          </p:cNvPr>
          <p:cNvSpPr>
            <a:spLocks noGrp="1"/>
          </p:cNvSpPr>
          <p:nvPr>
            <p:ph type="dt" sz="half" idx="10"/>
          </p:nvPr>
        </p:nvSpPr>
        <p:spPr/>
        <p:txBody>
          <a:bodyPr/>
          <a:lstStyle/>
          <a:p>
            <a:fld id="{6C9EB59B-F927-4791-8E35-B45E7267DD5C}" type="datetimeFigureOut">
              <a:rPr lang="zh-CN" altLang="en-US" smtClean="0"/>
              <a:t>2023/4/6</a:t>
            </a:fld>
            <a:endParaRPr lang="zh-CN" altLang="en-US"/>
          </a:p>
        </p:txBody>
      </p:sp>
      <p:sp>
        <p:nvSpPr>
          <p:cNvPr id="6" name="页脚占位符 5">
            <a:extLst>
              <a:ext uri="{FF2B5EF4-FFF2-40B4-BE49-F238E27FC236}">
                <a16:creationId xmlns:a16="http://schemas.microsoft.com/office/drawing/2014/main" id="{8E007479-1B1D-4E3E-9B74-D026058E55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0044C6-4E9C-49EB-9386-E02972D43335}"/>
              </a:ext>
            </a:extLst>
          </p:cNvPr>
          <p:cNvSpPr>
            <a:spLocks noGrp="1"/>
          </p:cNvSpPr>
          <p:nvPr>
            <p:ph type="sldNum" sz="quarter" idx="12"/>
          </p:nvPr>
        </p:nvSpPr>
        <p:spPr/>
        <p:txBody>
          <a:body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347930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63E02-63B2-460F-BA8B-B45624A7DA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8FC61D-DC83-4FF1-9631-98FEE3C52D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8A2123-59D5-4DD6-BAEB-487BD6F4FDE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13B02AF-CE19-4382-A0C3-3DC2C0A66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6C982A-22E8-4E5F-BE6B-F8AAE667430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AAB34A-8911-42F2-BAB0-805BC2666B96}"/>
              </a:ext>
            </a:extLst>
          </p:cNvPr>
          <p:cNvSpPr>
            <a:spLocks noGrp="1"/>
          </p:cNvSpPr>
          <p:nvPr>
            <p:ph type="dt" sz="half" idx="10"/>
          </p:nvPr>
        </p:nvSpPr>
        <p:spPr/>
        <p:txBody>
          <a:bodyPr/>
          <a:lstStyle/>
          <a:p>
            <a:fld id="{6C9EB59B-F927-4791-8E35-B45E7267DD5C}" type="datetimeFigureOut">
              <a:rPr lang="zh-CN" altLang="en-US" smtClean="0"/>
              <a:t>2023/4/6</a:t>
            </a:fld>
            <a:endParaRPr lang="zh-CN" altLang="en-US"/>
          </a:p>
        </p:txBody>
      </p:sp>
      <p:sp>
        <p:nvSpPr>
          <p:cNvPr id="8" name="页脚占位符 7">
            <a:extLst>
              <a:ext uri="{FF2B5EF4-FFF2-40B4-BE49-F238E27FC236}">
                <a16:creationId xmlns:a16="http://schemas.microsoft.com/office/drawing/2014/main" id="{2667C2DB-9C87-495C-B05E-53A8507B54E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A220FE5-A284-4C73-98B8-C98988858E99}"/>
              </a:ext>
            </a:extLst>
          </p:cNvPr>
          <p:cNvSpPr>
            <a:spLocks noGrp="1"/>
          </p:cNvSpPr>
          <p:nvPr>
            <p:ph type="sldNum" sz="quarter" idx="12"/>
          </p:nvPr>
        </p:nvSpPr>
        <p:spPr/>
        <p:txBody>
          <a:body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365235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13E21-1D97-49F3-B817-9DCCFFE8F0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37D747-B0D2-4A5A-94F3-A00B3C1615C0}"/>
              </a:ext>
            </a:extLst>
          </p:cNvPr>
          <p:cNvSpPr>
            <a:spLocks noGrp="1"/>
          </p:cNvSpPr>
          <p:nvPr>
            <p:ph type="dt" sz="half" idx="10"/>
          </p:nvPr>
        </p:nvSpPr>
        <p:spPr/>
        <p:txBody>
          <a:bodyPr/>
          <a:lstStyle/>
          <a:p>
            <a:fld id="{6C9EB59B-F927-4791-8E35-B45E7267DD5C}" type="datetimeFigureOut">
              <a:rPr lang="zh-CN" altLang="en-US" smtClean="0"/>
              <a:t>2023/4/6</a:t>
            </a:fld>
            <a:endParaRPr lang="zh-CN" altLang="en-US"/>
          </a:p>
        </p:txBody>
      </p:sp>
      <p:sp>
        <p:nvSpPr>
          <p:cNvPr id="4" name="页脚占位符 3">
            <a:extLst>
              <a:ext uri="{FF2B5EF4-FFF2-40B4-BE49-F238E27FC236}">
                <a16:creationId xmlns:a16="http://schemas.microsoft.com/office/drawing/2014/main" id="{3C2BF7DA-DBB9-4618-8E9E-328E0AC75F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68F3EA-ACD8-40C3-961F-7137D5C940D6}"/>
              </a:ext>
            </a:extLst>
          </p:cNvPr>
          <p:cNvSpPr>
            <a:spLocks noGrp="1"/>
          </p:cNvSpPr>
          <p:nvPr>
            <p:ph type="sldNum" sz="quarter" idx="12"/>
          </p:nvPr>
        </p:nvSpPr>
        <p:spPr/>
        <p:txBody>
          <a:body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17125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A51D52-69A1-4328-A90C-9E1D744EF599}"/>
              </a:ext>
            </a:extLst>
          </p:cNvPr>
          <p:cNvSpPr>
            <a:spLocks noGrp="1"/>
          </p:cNvSpPr>
          <p:nvPr>
            <p:ph type="dt" sz="half" idx="10"/>
          </p:nvPr>
        </p:nvSpPr>
        <p:spPr/>
        <p:txBody>
          <a:bodyPr/>
          <a:lstStyle/>
          <a:p>
            <a:fld id="{6C9EB59B-F927-4791-8E35-B45E7267DD5C}" type="datetimeFigureOut">
              <a:rPr lang="zh-CN" altLang="en-US" smtClean="0"/>
              <a:t>2023/4/6</a:t>
            </a:fld>
            <a:endParaRPr lang="zh-CN" altLang="en-US"/>
          </a:p>
        </p:txBody>
      </p:sp>
      <p:sp>
        <p:nvSpPr>
          <p:cNvPr id="3" name="页脚占位符 2">
            <a:extLst>
              <a:ext uri="{FF2B5EF4-FFF2-40B4-BE49-F238E27FC236}">
                <a16:creationId xmlns:a16="http://schemas.microsoft.com/office/drawing/2014/main" id="{1F3A9CC1-5005-400E-AF76-2C12F34D8A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678322-FB9F-4368-8759-44A4CBF8F8C1}"/>
              </a:ext>
            </a:extLst>
          </p:cNvPr>
          <p:cNvSpPr>
            <a:spLocks noGrp="1"/>
          </p:cNvSpPr>
          <p:nvPr>
            <p:ph type="sldNum" sz="quarter" idx="12"/>
          </p:nvPr>
        </p:nvSpPr>
        <p:spPr/>
        <p:txBody>
          <a:body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1891035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9B342-55B2-4A67-858D-7F1E330506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168885-2392-4D34-9081-00DB6046C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2F03E5-9F4B-45C6-A853-F7B6BD55D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D8B79F-2BD3-4615-8863-FC6F6BECB5BA}"/>
              </a:ext>
            </a:extLst>
          </p:cNvPr>
          <p:cNvSpPr>
            <a:spLocks noGrp="1"/>
          </p:cNvSpPr>
          <p:nvPr>
            <p:ph type="dt" sz="half" idx="10"/>
          </p:nvPr>
        </p:nvSpPr>
        <p:spPr/>
        <p:txBody>
          <a:bodyPr/>
          <a:lstStyle/>
          <a:p>
            <a:fld id="{6C9EB59B-F927-4791-8E35-B45E7267DD5C}" type="datetimeFigureOut">
              <a:rPr lang="zh-CN" altLang="en-US" smtClean="0"/>
              <a:t>2023/4/6</a:t>
            </a:fld>
            <a:endParaRPr lang="zh-CN" altLang="en-US"/>
          </a:p>
        </p:txBody>
      </p:sp>
      <p:sp>
        <p:nvSpPr>
          <p:cNvPr id="6" name="页脚占位符 5">
            <a:extLst>
              <a:ext uri="{FF2B5EF4-FFF2-40B4-BE49-F238E27FC236}">
                <a16:creationId xmlns:a16="http://schemas.microsoft.com/office/drawing/2014/main" id="{B19CC9D9-E726-47B0-B129-1258E3B52B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CBE6C8-122B-4639-B73C-D10BCD8D66ED}"/>
              </a:ext>
            </a:extLst>
          </p:cNvPr>
          <p:cNvSpPr>
            <a:spLocks noGrp="1"/>
          </p:cNvSpPr>
          <p:nvPr>
            <p:ph type="sldNum" sz="quarter" idx="12"/>
          </p:nvPr>
        </p:nvSpPr>
        <p:spPr/>
        <p:txBody>
          <a:body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134659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4EBFF-3AD3-40D3-85A5-5D4E98E5D0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26367D-0DED-455E-8AA6-F82F68749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67728F-D403-4D69-A8CA-D5AF844B4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6C3156-1CBF-485D-AB22-D3CB328B445B}"/>
              </a:ext>
            </a:extLst>
          </p:cNvPr>
          <p:cNvSpPr>
            <a:spLocks noGrp="1"/>
          </p:cNvSpPr>
          <p:nvPr>
            <p:ph type="dt" sz="half" idx="10"/>
          </p:nvPr>
        </p:nvSpPr>
        <p:spPr/>
        <p:txBody>
          <a:bodyPr/>
          <a:lstStyle/>
          <a:p>
            <a:fld id="{6C9EB59B-F927-4791-8E35-B45E7267DD5C}" type="datetimeFigureOut">
              <a:rPr lang="zh-CN" altLang="en-US" smtClean="0"/>
              <a:t>2023/4/6</a:t>
            </a:fld>
            <a:endParaRPr lang="zh-CN" altLang="en-US"/>
          </a:p>
        </p:txBody>
      </p:sp>
      <p:sp>
        <p:nvSpPr>
          <p:cNvPr id="6" name="页脚占位符 5">
            <a:extLst>
              <a:ext uri="{FF2B5EF4-FFF2-40B4-BE49-F238E27FC236}">
                <a16:creationId xmlns:a16="http://schemas.microsoft.com/office/drawing/2014/main" id="{61C90905-E9BF-4CDE-A24D-ACF2041EE9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D1E3B2-BF99-4670-8B76-1DE80F8CDA71}"/>
              </a:ext>
            </a:extLst>
          </p:cNvPr>
          <p:cNvSpPr>
            <a:spLocks noGrp="1"/>
          </p:cNvSpPr>
          <p:nvPr>
            <p:ph type="sldNum" sz="quarter" idx="12"/>
          </p:nvPr>
        </p:nvSpPr>
        <p:spPr/>
        <p:txBody>
          <a:body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1481678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1702D2-20F9-46E1-BC6C-CB40A85EC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7BE096-A676-4201-9062-0C2083586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61A008-EB08-44F7-9B5F-796327B2E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EB59B-F927-4791-8E35-B45E7267DD5C}" type="datetimeFigureOut">
              <a:rPr lang="zh-CN" altLang="en-US" smtClean="0"/>
              <a:t>2023/4/6</a:t>
            </a:fld>
            <a:endParaRPr lang="zh-CN" altLang="en-US"/>
          </a:p>
        </p:txBody>
      </p:sp>
      <p:sp>
        <p:nvSpPr>
          <p:cNvPr id="5" name="页脚占位符 4">
            <a:extLst>
              <a:ext uri="{FF2B5EF4-FFF2-40B4-BE49-F238E27FC236}">
                <a16:creationId xmlns:a16="http://schemas.microsoft.com/office/drawing/2014/main" id="{61370E62-EAE6-4088-A4BF-273FCFCFA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7617B4-8A01-41BB-8F6B-5A313DD82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D83C6-27D2-4F8F-A3D8-F4BC618023BD}" type="slidenum">
              <a:rPr lang="zh-CN" altLang="en-US" smtClean="0"/>
              <a:t>‹#›</a:t>
            </a:fld>
            <a:endParaRPr lang="zh-CN" altLang="en-US"/>
          </a:p>
        </p:txBody>
      </p:sp>
    </p:spTree>
    <p:extLst>
      <p:ext uri="{BB962C8B-B14F-4D97-AF65-F5344CB8AC3E}">
        <p14:creationId xmlns:p14="http://schemas.microsoft.com/office/powerpoint/2010/main" val="3563944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564F9F1-563E-473D-9754-07144774DC87}"/>
              </a:ext>
            </a:extLst>
          </p:cNvPr>
          <p:cNvSpPr txBox="1"/>
          <p:nvPr/>
        </p:nvSpPr>
        <p:spPr>
          <a:xfrm>
            <a:off x="369393" y="242225"/>
            <a:ext cx="9295391" cy="6001643"/>
          </a:xfrm>
          <a:prstGeom prst="rect">
            <a:avLst/>
          </a:prstGeom>
          <a:noFill/>
        </p:spPr>
        <p:txBody>
          <a:bodyPr wrap="square" rtlCol="0">
            <a:spAutoFit/>
          </a:bodyPr>
          <a:lstStyle/>
          <a:p>
            <a:r>
              <a:rPr lang="zh-CN" altLang="en-US" sz="3200" dirty="0"/>
              <a:t>目录：</a:t>
            </a:r>
            <a:endParaRPr lang="en-US" altLang="zh-CN" sz="3200" dirty="0"/>
          </a:p>
          <a:p>
            <a:r>
              <a:rPr lang="en-US" altLang="zh-CN" sz="3200" dirty="0"/>
              <a:t>1.</a:t>
            </a:r>
            <a:r>
              <a:rPr lang="zh-CN" altLang="en-US" sz="3200" dirty="0"/>
              <a:t>马尔可夫模型介绍</a:t>
            </a:r>
            <a:endParaRPr lang="en-US" altLang="zh-CN" sz="3200" dirty="0"/>
          </a:p>
          <a:p>
            <a:r>
              <a:rPr lang="en-US" altLang="zh-CN" sz="3200" dirty="0"/>
              <a:t>  1.1</a:t>
            </a:r>
            <a:r>
              <a:rPr lang="zh-CN" altLang="en-US" sz="3200" dirty="0"/>
              <a:t>马尔可夫性和马尔科夫链</a:t>
            </a:r>
            <a:endParaRPr lang="en-US" altLang="zh-CN" sz="3200" dirty="0"/>
          </a:p>
          <a:p>
            <a:r>
              <a:rPr lang="en-US" altLang="zh-CN" sz="3200" dirty="0"/>
              <a:t>  1.2</a:t>
            </a:r>
            <a:r>
              <a:rPr lang="zh-CN" altLang="en-US" sz="3200" dirty="0"/>
              <a:t>马尔科夫奖励过程</a:t>
            </a:r>
            <a:endParaRPr lang="en-US" altLang="zh-CN" sz="3200" dirty="0"/>
          </a:p>
          <a:p>
            <a:r>
              <a:rPr lang="en-US" altLang="zh-CN" sz="3200" dirty="0"/>
              <a:t>  1.3</a:t>
            </a:r>
            <a:r>
              <a:rPr lang="zh-CN" altLang="en-US" sz="3200" dirty="0"/>
              <a:t>马尔可夫决策过程</a:t>
            </a:r>
            <a:endParaRPr lang="en-US" altLang="zh-CN" sz="3200" dirty="0"/>
          </a:p>
          <a:p>
            <a:r>
              <a:rPr lang="en-US" altLang="zh-CN" sz="3200" dirty="0"/>
              <a:t>2.MAB</a:t>
            </a:r>
            <a:r>
              <a:rPr lang="zh-CN" altLang="en-US" sz="3200" dirty="0"/>
              <a:t>多臂老虎机问题</a:t>
            </a:r>
            <a:endParaRPr lang="en-US" altLang="zh-CN" sz="3200" dirty="0"/>
          </a:p>
          <a:p>
            <a:r>
              <a:rPr lang="en-US" altLang="zh-CN" sz="3200" dirty="0"/>
              <a:t>  2.1MAB</a:t>
            </a:r>
            <a:r>
              <a:rPr lang="zh-CN" altLang="en-US" sz="3200" dirty="0"/>
              <a:t>问题介绍</a:t>
            </a:r>
            <a:endParaRPr lang="en-US" altLang="zh-CN" sz="3200" dirty="0"/>
          </a:p>
          <a:p>
            <a:r>
              <a:rPr lang="en-US" altLang="zh-CN" sz="3200" dirty="0"/>
              <a:t>  2.2RMAB</a:t>
            </a:r>
            <a:r>
              <a:rPr lang="zh-CN" altLang="en-US" sz="3200" dirty="0"/>
              <a:t>问题模型</a:t>
            </a:r>
            <a:endParaRPr lang="en-US" altLang="zh-CN" sz="3200" dirty="0"/>
          </a:p>
          <a:p>
            <a:r>
              <a:rPr lang="en-US" altLang="zh-CN" sz="3200" dirty="0"/>
              <a:t>  2.3RMAB</a:t>
            </a:r>
            <a:r>
              <a:rPr lang="zh-CN" altLang="en-US" sz="3200" dirty="0"/>
              <a:t>问题例子</a:t>
            </a:r>
            <a:endParaRPr lang="en-US" altLang="zh-CN" sz="3200" dirty="0"/>
          </a:p>
          <a:p>
            <a:r>
              <a:rPr lang="en-US" altLang="zh-CN" sz="3200" dirty="0"/>
              <a:t>3.</a:t>
            </a:r>
            <a:r>
              <a:rPr lang="zh-CN" altLang="en-US" sz="3200" dirty="0"/>
              <a:t>使用</a:t>
            </a:r>
            <a:r>
              <a:rPr lang="en-US" altLang="zh-CN" sz="3200" dirty="0"/>
              <a:t>MDP</a:t>
            </a:r>
            <a:r>
              <a:rPr lang="zh-CN" altLang="en-US" sz="3200" dirty="0"/>
              <a:t>和</a:t>
            </a:r>
            <a:r>
              <a:rPr lang="en-US" altLang="zh-CN" sz="3200" dirty="0"/>
              <a:t>RMAB</a:t>
            </a:r>
            <a:r>
              <a:rPr lang="zh-CN" altLang="en-US" sz="3200" dirty="0"/>
              <a:t>对队列调度问题建模</a:t>
            </a:r>
            <a:endParaRPr lang="en-US" altLang="zh-CN" sz="3200" dirty="0"/>
          </a:p>
          <a:p>
            <a:r>
              <a:rPr lang="en-US" altLang="zh-CN" sz="3200" dirty="0"/>
              <a:t>  3.1</a:t>
            </a:r>
            <a:r>
              <a:rPr lang="zh-CN" altLang="en-US" sz="3200" dirty="0"/>
              <a:t>问题背景及分析</a:t>
            </a:r>
            <a:endParaRPr lang="en-US" altLang="zh-CN" sz="3200" dirty="0"/>
          </a:p>
          <a:p>
            <a:r>
              <a:rPr lang="en-US" altLang="zh-CN" sz="3200" dirty="0"/>
              <a:t>  3.2</a:t>
            </a:r>
            <a:r>
              <a:rPr lang="zh-CN" altLang="en-US" sz="3200" dirty="0"/>
              <a:t>模型研究</a:t>
            </a:r>
          </a:p>
        </p:txBody>
      </p:sp>
    </p:spTree>
    <p:extLst>
      <p:ext uri="{BB962C8B-B14F-4D97-AF65-F5344CB8AC3E}">
        <p14:creationId xmlns:p14="http://schemas.microsoft.com/office/powerpoint/2010/main" val="167533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CF70F6-6B6F-418A-97FA-8DA54FE7A7F8}"/>
              </a:ext>
            </a:extLst>
          </p:cNvPr>
          <p:cNvSpPr txBox="1"/>
          <p:nvPr/>
        </p:nvSpPr>
        <p:spPr>
          <a:xfrm>
            <a:off x="284615" y="218003"/>
            <a:ext cx="9586060" cy="584775"/>
          </a:xfrm>
          <a:prstGeom prst="rect">
            <a:avLst/>
          </a:prstGeom>
          <a:noFill/>
        </p:spPr>
        <p:txBody>
          <a:bodyPr wrap="square" rtlCol="0">
            <a:spAutoFit/>
          </a:bodyPr>
          <a:lstStyle/>
          <a:p>
            <a:pPr eaLnBrk="0" latinLnBrk="1"/>
            <a:r>
              <a:rPr lang="en-US" altLang="zh-CN" sz="3200" dirty="0">
                <a:latin typeface="PingFang SC"/>
              </a:rPr>
              <a:t>RMABP(restless multi-armed bandit problem)</a:t>
            </a:r>
            <a:endParaRPr lang="zh-CN" altLang="en-US" sz="3200" dirty="0">
              <a:latin typeface="PingFang SC"/>
            </a:endParaRPr>
          </a:p>
        </p:txBody>
      </p:sp>
      <p:sp>
        <p:nvSpPr>
          <p:cNvPr id="5" name="文本框 4">
            <a:extLst>
              <a:ext uri="{FF2B5EF4-FFF2-40B4-BE49-F238E27FC236}">
                <a16:creationId xmlns:a16="http://schemas.microsoft.com/office/drawing/2014/main" id="{44D5C43B-F0A4-44FC-8B93-6A0BA2522D61}"/>
              </a:ext>
            </a:extLst>
          </p:cNvPr>
          <p:cNvSpPr txBox="1"/>
          <p:nvPr/>
        </p:nvSpPr>
        <p:spPr>
          <a:xfrm>
            <a:off x="178640" y="1586574"/>
            <a:ext cx="11720671" cy="2677656"/>
          </a:xfrm>
          <a:prstGeom prst="rect">
            <a:avLst/>
          </a:prstGeom>
          <a:noFill/>
        </p:spPr>
        <p:txBody>
          <a:bodyPr wrap="square" rtlCol="0">
            <a:spAutoFit/>
          </a:bodyPr>
          <a:lstStyle/>
          <a:p>
            <a:pPr eaLnBrk="0" latinLnBrk="1"/>
            <a:r>
              <a:rPr lang="en-US" altLang="zh-CN" sz="2800" dirty="0">
                <a:latin typeface="Times New Roman" panose="02020603050405020304" pitchFamily="18" charset="0"/>
                <a:cs typeface="Times New Roman" panose="02020603050405020304" pitchFamily="18" charset="0"/>
              </a:rPr>
              <a:t>The multi-armed bandit problem (MABP) is a decision making problem that sequentially activates one out of </a:t>
            </a:r>
            <a:r>
              <a:rPr lang="en-US" altLang="zh-CN" sz="2800" b="1" dirty="0">
                <a:latin typeface="Times New Roman" panose="02020603050405020304" pitchFamily="18" charset="0"/>
                <a:cs typeface="Times New Roman" panose="02020603050405020304" pitchFamily="18" charset="0"/>
              </a:rPr>
              <a:t>I </a:t>
            </a:r>
            <a:r>
              <a:rPr lang="en-US" altLang="zh-CN" sz="2800" dirty="0">
                <a:latin typeface="Times New Roman" panose="02020603050405020304" pitchFamily="18" charset="0"/>
                <a:cs typeface="Times New Roman" panose="02020603050405020304" pitchFamily="18" charset="0"/>
              </a:rPr>
              <a:t>parallel Markov processes and leaves the remaining </a:t>
            </a:r>
            <a:r>
              <a:rPr lang="en-US" altLang="zh-CN" sz="2800" b="1"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− 1 passive: </a:t>
            </a:r>
            <a:r>
              <a:rPr lang="en-US" altLang="zh-CN" sz="2800" b="1" dirty="0">
                <a:solidFill>
                  <a:srgbClr val="FF0000"/>
                </a:solidFill>
                <a:latin typeface="Times New Roman" panose="02020603050405020304" pitchFamily="18" charset="0"/>
                <a:cs typeface="Times New Roman" panose="02020603050405020304" pitchFamily="18" charset="0"/>
              </a:rPr>
              <a:t>the passive processes will be frozen (with no state </a:t>
            </a:r>
            <a:r>
              <a:rPr lang="en-US" altLang="zh-CN" sz="2800" b="1" dirty="0" err="1">
                <a:solidFill>
                  <a:srgbClr val="FF0000"/>
                </a:solidFill>
                <a:latin typeface="Times New Roman" panose="02020603050405020304" pitchFamily="18" charset="0"/>
                <a:cs typeface="Times New Roman" panose="02020603050405020304" pitchFamily="18" charset="0"/>
              </a:rPr>
              <a:t>transitio</a:t>
            </a:r>
            <a:r>
              <a:rPr lang="en-US" altLang="zh-CN" sz="2800" b="1" dirty="0">
                <a:solidFill>
                  <a:srgbClr val="FF0000"/>
                </a:solidFill>
                <a:latin typeface="Times New Roman" panose="02020603050405020304" pitchFamily="18" charset="0"/>
                <a:cs typeface="Times New Roman" panose="02020603050405020304" pitchFamily="18" charset="0"/>
              </a:rPr>
              <a:t>) until they become active</a:t>
            </a:r>
            <a:r>
              <a:rPr lang="en-US" altLang="zh-CN" sz="2800" dirty="0">
                <a:latin typeface="Times New Roman" panose="02020603050405020304" pitchFamily="18" charset="0"/>
                <a:cs typeface="Times New Roman" panose="02020603050405020304" pitchFamily="18" charset="0"/>
              </a:rPr>
              <a:t>. Gittins proved the optimality  of a simple index policy for the MABP, subsequently referred to as the Gittins index policy, which always activates the process with the highest state-dependent index.</a:t>
            </a:r>
          </a:p>
        </p:txBody>
      </p:sp>
    </p:spTree>
    <p:extLst>
      <p:ext uri="{BB962C8B-B14F-4D97-AF65-F5344CB8AC3E}">
        <p14:creationId xmlns:p14="http://schemas.microsoft.com/office/powerpoint/2010/main" val="3878582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303D36-4AEB-4450-B9CA-27D44CBF6C09}"/>
              </a:ext>
            </a:extLst>
          </p:cNvPr>
          <p:cNvSpPr txBox="1"/>
          <p:nvPr/>
        </p:nvSpPr>
        <p:spPr>
          <a:xfrm>
            <a:off x="284614" y="1181431"/>
            <a:ext cx="11608641" cy="4401205"/>
          </a:xfrm>
          <a:prstGeom prst="rect">
            <a:avLst/>
          </a:prstGeom>
          <a:noFill/>
        </p:spPr>
        <p:txBody>
          <a:bodyPr wrap="square">
            <a:spAutoFit/>
          </a:bodyPr>
          <a:lstStyle/>
          <a:p>
            <a:pPr eaLnBrk="0" latinLnBrk="1"/>
            <a:r>
              <a:rPr lang="en-US" altLang="zh-CN" sz="2800" dirty="0">
                <a:latin typeface="Times New Roman" panose="02020603050405020304" pitchFamily="18" charset="0"/>
                <a:cs typeface="Times New Roman" panose="02020603050405020304" pitchFamily="18" charset="0"/>
              </a:rPr>
              <a:t>Whittle extended the conventional MABP to a restless case: </a:t>
            </a:r>
            <a:r>
              <a:rPr lang="en-US" altLang="zh-CN" sz="2800" b="1" dirty="0">
                <a:solidFill>
                  <a:srgbClr val="FF0000"/>
                </a:solidFill>
                <a:latin typeface="Times New Roman" panose="02020603050405020304" pitchFamily="18" charset="0"/>
                <a:cs typeface="Times New Roman" panose="02020603050405020304" pitchFamily="18" charset="0"/>
              </a:rPr>
              <a:t>the state of each process can change even when it is not activated</a:t>
            </a:r>
            <a:r>
              <a:rPr lang="en-US" altLang="zh-CN" sz="2800" dirty="0">
                <a:latin typeface="Times New Roman" panose="02020603050405020304" pitchFamily="18" charset="0"/>
                <a:cs typeface="Times New Roman" panose="02020603050405020304" pitchFamily="18" charset="0"/>
              </a:rPr>
              <a:t>. This extended version is referred to as the restless multi-armed bandit problem (RMABP), which further allows there to be K ≥ 1 active processes at each decision making epoch. In general, </a:t>
            </a:r>
            <a:r>
              <a:rPr lang="en-US" altLang="zh-CN" sz="2800" b="1" dirty="0">
                <a:solidFill>
                  <a:srgbClr val="FF0000"/>
                </a:solidFill>
                <a:latin typeface="Times New Roman" panose="02020603050405020304" pitchFamily="18" charset="0"/>
                <a:cs typeface="Times New Roman" panose="02020603050405020304" pitchFamily="18" charset="0"/>
              </a:rPr>
              <a:t>RMABP are provably PSPACE-hard</a:t>
            </a:r>
            <a:r>
              <a:rPr lang="en-US" altLang="zh-CN" sz="2800" dirty="0">
                <a:latin typeface="Times New Roman" panose="02020603050405020304" pitchFamily="18" charset="0"/>
                <a:cs typeface="Times New Roman" panose="02020603050405020304" pitchFamily="18" charset="0"/>
              </a:rPr>
              <a:t>. Still, like the Gittins case there is the possibility of using an index policy. Whittle proposed an index policy, referred to as the </a:t>
            </a:r>
            <a:r>
              <a:rPr lang="en-US" altLang="zh-CN" sz="2800" b="1" dirty="0">
                <a:solidFill>
                  <a:srgbClr val="FF0000"/>
                </a:solidFill>
                <a:latin typeface="Times New Roman" panose="02020603050405020304" pitchFamily="18" charset="0"/>
                <a:cs typeface="Times New Roman" panose="02020603050405020304" pitchFamily="18" charset="0"/>
              </a:rPr>
              <a:t>Whittle index policy</a:t>
            </a:r>
            <a:r>
              <a:rPr lang="en-US" altLang="zh-CN" sz="2800" dirty="0">
                <a:latin typeface="Times New Roman" panose="02020603050405020304" pitchFamily="18" charset="0"/>
                <a:cs typeface="Times New Roman" panose="02020603050405020304" pitchFamily="18" charset="0"/>
              </a:rPr>
              <a:t>, and conjectured it to be asymptotically optimal as the number of parallel processes tends to infinity. Later ,Weber and Weiss proved the asymptotic optimality of Whittle index policy under certain conditions. </a:t>
            </a:r>
          </a:p>
          <a:p>
            <a:pPr eaLnBrk="0" latinLnBrk="1"/>
            <a:endParaRPr lang="en-US" altLang="zh-CN" sz="2800" dirty="0"/>
          </a:p>
        </p:txBody>
      </p:sp>
      <p:sp>
        <p:nvSpPr>
          <p:cNvPr id="4" name="文本框 3">
            <a:extLst>
              <a:ext uri="{FF2B5EF4-FFF2-40B4-BE49-F238E27FC236}">
                <a16:creationId xmlns:a16="http://schemas.microsoft.com/office/drawing/2014/main" id="{0FC84DB5-66B9-4DD9-9C86-8ED343FFEB0E}"/>
              </a:ext>
            </a:extLst>
          </p:cNvPr>
          <p:cNvSpPr txBox="1"/>
          <p:nvPr/>
        </p:nvSpPr>
        <p:spPr>
          <a:xfrm>
            <a:off x="284615" y="218003"/>
            <a:ext cx="10639740" cy="584775"/>
          </a:xfrm>
          <a:prstGeom prst="rect">
            <a:avLst/>
          </a:prstGeom>
          <a:noFill/>
        </p:spPr>
        <p:txBody>
          <a:bodyPr wrap="square" rtlCol="0">
            <a:spAutoFit/>
          </a:bodyPr>
          <a:lstStyle/>
          <a:p>
            <a:pPr eaLnBrk="0" latinLnBrk="1"/>
            <a:r>
              <a:rPr lang="en-US" altLang="zh-CN" sz="3200" dirty="0">
                <a:latin typeface="PingFang SC"/>
              </a:rPr>
              <a:t>RMABP(restless multi-armed bandit problem)</a:t>
            </a:r>
            <a:endParaRPr lang="zh-CN" altLang="en-US" sz="3200" dirty="0">
              <a:latin typeface="PingFang SC"/>
            </a:endParaRPr>
          </a:p>
        </p:txBody>
      </p:sp>
    </p:spTree>
    <p:extLst>
      <p:ext uri="{BB962C8B-B14F-4D97-AF65-F5344CB8AC3E}">
        <p14:creationId xmlns:p14="http://schemas.microsoft.com/office/powerpoint/2010/main" val="60272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93805B-23C8-4974-A2D3-4A308E475E06}"/>
              </a:ext>
            </a:extLst>
          </p:cNvPr>
          <p:cNvSpPr txBox="1"/>
          <p:nvPr/>
        </p:nvSpPr>
        <p:spPr>
          <a:xfrm>
            <a:off x="331040" y="1256070"/>
            <a:ext cx="11725717" cy="3970318"/>
          </a:xfrm>
          <a:prstGeom prst="rect">
            <a:avLst/>
          </a:prstGeom>
          <a:noFill/>
        </p:spPr>
        <p:txBody>
          <a:bodyPr wrap="square">
            <a:spAutoFit/>
          </a:bodyPr>
          <a:lstStyle/>
          <a:p>
            <a:pPr eaLnBrk="0" latinLnBrk="1"/>
            <a:r>
              <a:rPr lang="en-US" altLang="zh-CN" sz="2800" dirty="0">
                <a:latin typeface="Times New Roman" panose="02020603050405020304" pitchFamily="18" charset="0"/>
                <a:cs typeface="Times New Roman" panose="02020603050405020304" pitchFamily="18" charset="0"/>
              </a:rPr>
              <a:t>The Whittle index policy, similar to Gittins index policy, always prioritizes the processes with the highest state-dependent indices, referred to as the Whittle indices, which are calculated by solving sub-problems with remarkably</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reduced state spaces. The (R)MABP has been widely applied in </a:t>
            </a:r>
            <a:r>
              <a:rPr lang="en-US" altLang="zh-CN" sz="2800" b="1" dirty="0">
                <a:solidFill>
                  <a:srgbClr val="FF0000"/>
                </a:solidFill>
                <a:latin typeface="Times New Roman" panose="02020603050405020304" pitchFamily="18" charset="0"/>
                <a:cs typeface="Times New Roman" panose="02020603050405020304" pitchFamily="18" charset="0"/>
              </a:rPr>
              <a:t>resource allocation </a:t>
            </a:r>
            <a:r>
              <a:rPr lang="en-US" altLang="zh-CN" sz="2800" dirty="0">
                <a:latin typeface="Times New Roman" panose="02020603050405020304" pitchFamily="18" charset="0"/>
                <a:cs typeface="Times New Roman" panose="02020603050405020304" pitchFamily="18" charset="0"/>
              </a:rPr>
              <a:t>problems such as </a:t>
            </a:r>
            <a:r>
              <a:rPr lang="en-US" altLang="zh-CN" sz="2800" b="1" dirty="0">
                <a:latin typeface="Times New Roman" panose="02020603050405020304" pitchFamily="18" charset="0"/>
                <a:cs typeface="Times New Roman" panose="02020603050405020304" pitchFamily="18" charset="0"/>
              </a:rPr>
              <a:t>job scheduling in cloud computing , channel detection in communications, the health care system , and dynamic posted pricing</a:t>
            </a:r>
            <a:r>
              <a:rPr lang="en-US" altLang="zh-CN" sz="2800" dirty="0">
                <a:latin typeface="Times New Roman" panose="02020603050405020304" pitchFamily="18" charset="0"/>
                <a:cs typeface="Times New Roman" panose="02020603050405020304" pitchFamily="18" charset="0"/>
              </a:rPr>
              <a:t>. However, calculation or approximation of Whittle indices generally requires full knowledge of the transition matrices of all the Markov processes. In practice, this is rarely known by system controllers.</a:t>
            </a:r>
            <a:endParaRPr lang="zh-CN" altLang="en-US" sz="2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147D98ED-B154-49A2-B62A-8995FA84ECE7}"/>
              </a:ext>
            </a:extLst>
          </p:cNvPr>
          <p:cNvSpPr txBox="1"/>
          <p:nvPr/>
        </p:nvSpPr>
        <p:spPr>
          <a:xfrm>
            <a:off x="284614" y="218003"/>
            <a:ext cx="11529918" cy="584775"/>
          </a:xfrm>
          <a:prstGeom prst="rect">
            <a:avLst/>
          </a:prstGeom>
          <a:noFill/>
        </p:spPr>
        <p:txBody>
          <a:bodyPr wrap="square" rtlCol="0">
            <a:spAutoFit/>
          </a:bodyPr>
          <a:lstStyle/>
          <a:p>
            <a:pPr eaLnBrk="0" latinLnBrk="1"/>
            <a:r>
              <a:rPr lang="en-US" altLang="zh-CN" sz="3200" dirty="0">
                <a:latin typeface="PingFang SC"/>
              </a:rPr>
              <a:t>RMABP(restless multi-armed bandit problem)</a:t>
            </a:r>
            <a:endParaRPr lang="zh-CN" altLang="en-US" sz="3200" dirty="0">
              <a:latin typeface="PingFang SC"/>
            </a:endParaRPr>
          </a:p>
        </p:txBody>
      </p:sp>
    </p:spTree>
    <p:extLst>
      <p:ext uri="{BB962C8B-B14F-4D97-AF65-F5344CB8AC3E}">
        <p14:creationId xmlns:p14="http://schemas.microsoft.com/office/powerpoint/2010/main" val="11735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8B1F5A-A43E-42F2-9D6F-6C0BD9CEEA61}"/>
              </a:ext>
            </a:extLst>
          </p:cNvPr>
          <p:cNvPicPr>
            <a:picLocks noChangeAspect="1"/>
          </p:cNvPicPr>
          <p:nvPr/>
        </p:nvPicPr>
        <p:blipFill>
          <a:blip r:embed="rId2"/>
          <a:stretch>
            <a:fillRect/>
          </a:stretch>
        </p:blipFill>
        <p:spPr>
          <a:xfrm>
            <a:off x="1928936" y="526129"/>
            <a:ext cx="7160981" cy="1655641"/>
          </a:xfrm>
          <a:prstGeom prst="rect">
            <a:avLst/>
          </a:prstGeom>
        </p:spPr>
      </p:pic>
      <p:pic>
        <p:nvPicPr>
          <p:cNvPr id="5" name="图片 4">
            <a:extLst>
              <a:ext uri="{FF2B5EF4-FFF2-40B4-BE49-F238E27FC236}">
                <a16:creationId xmlns:a16="http://schemas.microsoft.com/office/drawing/2014/main" id="{9570DD35-FA85-46CD-B322-584CF20C34E1}"/>
              </a:ext>
            </a:extLst>
          </p:cNvPr>
          <p:cNvPicPr>
            <a:picLocks noChangeAspect="1"/>
          </p:cNvPicPr>
          <p:nvPr/>
        </p:nvPicPr>
        <p:blipFill>
          <a:blip r:embed="rId3"/>
          <a:stretch>
            <a:fillRect/>
          </a:stretch>
        </p:blipFill>
        <p:spPr>
          <a:xfrm>
            <a:off x="2117080" y="2380215"/>
            <a:ext cx="6784695" cy="4196198"/>
          </a:xfrm>
          <a:prstGeom prst="rect">
            <a:avLst/>
          </a:prstGeom>
        </p:spPr>
      </p:pic>
      <p:sp>
        <p:nvSpPr>
          <p:cNvPr id="6" name="文本框 5">
            <a:extLst>
              <a:ext uri="{FF2B5EF4-FFF2-40B4-BE49-F238E27FC236}">
                <a16:creationId xmlns:a16="http://schemas.microsoft.com/office/drawing/2014/main" id="{01FC2964-9C2D-48D2-BF6F-63F534FF952A}"/>
              </a:ext>
            </a:extLst>
          </p:cNvPr>
          <p:cNvSpPr txBox="1"/>
          <p:nvPr/>
        </p:nvSpPr>
        <p:spPr>
          <a:xfrm>
            <a:off x="286128" y="103741"/>
            <a:ext cx="6094990" cy="646331"/>
          </a:xfrm>
          <a:prstGeom prst="rect">
            <a:avLst/>
          </a:prstGeom>
          <a:noFill/>
        </p:spPr>
        <p:txBody>
          <a:bodyPr wrap="square">
            <a:spAutoFit/>
          </a:bodyPr>
          <a:lstStyle/>
          <a:p>
            <a:r>
              <a:rPr lang="zh-CN" altLang="en-US" sz="3600" dirty="0"/>
              <a:t>例子</a:t>
            </a:r>
          </a:p>
        </p:txBody>
      </p:sp>
    </p:spTree>
    <p:extLst>
      <p:ext uri="{BB962C8B-B14F-4D97-AF65-F5344CB8AC3E}">
        <p14:creationId xmlns:p14="http://schemas.microsoft.com/office/powerpoint/2010/main" val="414977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7475802-6A34-4E85-B2DE-B79528E048E5}"/>
              </a:ext>
            </a:extLst>
          </p:cNvPr>
          <p:cNvSpPr txBox="1"/>
          <p:nvPr/>
        </p:nvSpPr>
        <p:spPr>
          <a:xfrm>
            <a:off x="294454" y="5076939"/>
            <a:ext cx="11586690" cy="1631216"/>
          </a:xfrm>
          <a:prstGeom prst="rect">
            <a:avLst/>
          </a:prstGeom>
          <a:noFill/>
        </p:spPr>
        <p:txBody>
          <a:bodyPr wrap="square">
            <a:spAutoFit/>
          </a:bodyPr>
          <a:lstStyle/>
          <a:p>
            <a:pPr eaLnBrk="0" latinLnBrk="1"/>
            <a:r>
              <a:rPr lang="en-US" altLang="zh-CN" sz="2000" b="1" dirty="0"/>
              <a:t>For our example problem, it can be shown that</a:t>
            </a:r>
            <a:br>
              <a:rPr lang="en-US" altLang="zh-CN" sz="2000" b="1" dirty="0"/>
            </a:br>
            <a:r>
              <a:rPr lang="en-US" altLang="zh-CN" sz="2000" b="1" dirty="0"/>
              <a:t>		λ(1) = −1/2, λ(2) = 1/2, λ(3) = 1, λ(4) = −1.</a:t>
            </a:r>
            <a:br>
              <a:rPr lang="en-US" altLang="zh-CN" sz="2000" b="1" dirty="0"/>
            </a:br>
            <a:r>
              <a:rPr lang="en-US" altLang="zh-CN" sz="2000" b="1" dirty="0"/>
              <a:t>Hence according to the Whittle index and in agreement with the discussion above, top priority is given to projects with state 3. Then, Whittle gives second priority to projects with 2, then to state 1 and finally to 4</a:t>
            </a:r>
            <a:endParaRPr lang="zh-CN" altLang="en-US" sz="2000" b="1" dirty="0"/>
          </a:p>
        </p:txBody>
      </p:sp>
      <p:pic>
        <p:nvPicPr>
          <p:cNvPr id="4" name="图片 3">
            <a:extLst>
              <a:ext uri="{FF2B5EF4-FFF2-40B4-BE49-F238E27FC236}">
                <a16:creationId xmlns:a16="http://schemas.microsoft.com/office/drawing/2014/main" id="{57E17F81-9349-4EA6-A245-FB20AE531E9C}"/>
              </a:ext>
            </a:extLst>
          </p:cNvPr>
          <p:cNvPicPr>
            <a:picLocks noChangeAspect="1"/>
          </p:cNvPicPr>
          <p:nvPr/>
        </p:nvPicPr>
        <p:blipFill>
          <a:blip r:embed="rId2"/>
          <a:stretch>
            <a:fillRect/>
          </a:stretch>
        </p:blipFill>
        <p:spPr>
          <a:xfrm>
            <a:off x="999178" y="580732"/>
            <a:ext cx="6279688" cy="4020129"/>
          </a:xfrm>
          <a:prstGeom prst="rect">
            <a:avLst/>
          </a:prstGeom>
        </p:spPr>
      </p:pic>
    </p:spTree>
    <p:extLst>
      <p:ext uri="{BB962C8B-B14F-4D97-AF65-F5344CB8AC3E}">
        <p14:creationId xmlns:p14="http://schemas.microsoft.com/office/powerpoint/2010/main" val="4077535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AB99CA-9D86-481A-915D-075A620F6871}"/>
              </a:ext>
            </a:extLst>
          </p:cNvPr>
          <p:cNvSpPr txBox="1"/>
          <p:nvPr/>
        </p:nvSpPr>
        <p:spPr>
          <a:xfrm>
            <a:off x="1836369" y="2694786"/>
            <a:ext cx="7937416" cy="584775"/>
          </a:xfrm>
          <a:prstGeom prst="rect">
            <a:avLst/>
          </a:prstGeom>
          <a:noFill/>
        </p:spPr>
        <p:txBody>
          <a:bodyPr wrap="square">
            <a:spAutoFit/>
          </a:bodyPr>
          <a:lstStyle/>
          <a:p>
            <a:r>
              <a:rPr lang="zh-CN" altLang="en-US" sz="3200" dirty="0"/>
              <a:t>三、使用</a:t>
            </a:r>
            <a:r>
              <a:rPr lang="en-US" altLang="zh-CN" sz="3200" dirty="0"/>
              <a:t>MDP</a:t>
            </a:r>
            <a:r>
              <a:rPr lang="zh-CN" altLang="en-US" sz="3200" dirty="0"/>
              <a:t>和</a:t>
            </a:r>
            <a:r>
              <a:rPr lang="en-US" altLang="zh-CN" sz="3200" dirty="0"/>
              <a:t>RMAB</a:t>
            </a:r>
            <a:r>
              <a:rPr lang="zh-CN" altLang="en-US" sz="3200" dirty="0"/>
              <a:t>对队列调度问题建模</a:t>
            </a:r>
          </a:p>
        </p:txBody>
      </p:sp>
      <p:sp>
        <p:nvSpPr>
          <p:cNvPr id="5" name="文本框 4">
            <a:extLst>
              <a:ext uri="{FF2B5EF4-FFF2-40B4-BE49-F238E27FC236}">
                <a16:creationId xmlns:a16="http://schemas.microsoft.com/office/drawing/2014/main" id="{B3BF6567-188D-4319-AEE5-4E32C3834BBD}"/>
              </a:ext>
            </a:extLst>
          </p:cNvPr>
          <p:cNvSpPr txBox="1"/>
          <p:nvPr/>
        </p:nvSpPr>
        <p:spPr>
          <a:xfrm>
            <a:off x="2659933" y="3779524"/>
            <a:ext cx="6094990" cy="954107"/>
          </a:xfrm>
          <a:prstGeom prst="rect">
            <a:avLst/>
          </a:prstGeom>
          <a:noFill/>
        </p:spPr>
        <p:txBody>
          <a:bodyPr wrap="square">
            <a:spAutoFit/>
          </a:bodyPr>
          <a:lstStyle/>
          <a:p>
            <a:r>
              <a:rPr lang="zh-CN" altLang="en-US" sz="2800" dirty="0"/>
              <a:t>①问题背景及分析</a:t>
            </a:r>
            <a:endParaRPr lang="en-US" altLang="zh-CN" sz="2800" dirty="0"/>
          </a:p>
          <a:p>
            <a:r>
              <a:rPr lang="zh-CN" altLang="en-US" sz="2800" dirty="0"/>
              <a:t>②模型研究</a:t>
            </a:r>
          </a:p>
        </p:txBody>
      </p:sp>
    </p:spTree>
    <p:extLst>
      <p:ext uri="{BB962C8B-B14F-4D97-AF65-F5344CB8AC3E}">
        <p14:creationId xmlns:p14="http://schemas.microsoft.com/office/powerpoint/2010/main" val="6891633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AD9048-6D2C-4A9D-8698-B88495D3093E}"/>
              </a:ext>
            </a:extLst>
          </p:cNvPr>
          <p:cNvSpPr txBox="1"/>
          <p:nvPr/>
        </p:nvSpPr>
        <p:spPr>
          <a:xfrm>
            <a:off x="302780" y="206875"/>
            <a:ext cx="9495228" cy="2585323"/>
          </a:xfrm>
          <a:prstGeom prst="rect">
            <a:avLst/>
          </a:prstGeom>
          <a:noFill/>
        </p:spPr>
        <p:txBody>
          <a:bodyPr wrap="square" rtlCol="0">
            <a:spAutoFit/>
          </a:bodyPr>
          <a:lstStyle/>
          <a:p>
            <a:r>
              <a:rPr lang="zh-CN" altLang="en-US" dirty="0"/>
              <a:t>背景：在交换机端口上经常划分为多个队列，例如有优先级队列，轮询队列等；其中有一些队列调度算法会为每个队列划分不同的固定带宽。</a:t>
            </a:r>
            <a:endParaRPr lang="en-US" altLang="zh-CN" dirty="0"/>
          </a:p>
          <a:p>
            <a:endParaRPr lang="en-US" altLang="zh-CN" dirty="0"/>
          </a:p>
          <a:p>
            <a:r>
              <a:rPr lang="zh-CN" altLang="en-US" b="1" dirty="0"/>
              <a:t>问题分析</a:t>
            </a:r>
            <a:r>
              <a:rPr lang="zh-CN" altLang="en-US" dirty="0"/>
              <a:t>：</a:t>
            </a:r>
            <a:endParaRPr lang="en-US" altLang="zh-CN" dirty="0"/>
          </a:p>
          <a:p>
            <a:r>
              <a:rPr lang="en-US" altLang="zh-CN" dirty="0"/>
              <a:t>	1.</a:t>
            </a:r>
            <a:r>
              <a:rPr lang="zh-CN" altLang="en-US" dirty="0"/>
              <a:t>对于某些队列带宽分配过大，造成资源浪费</a:t>
            </a:r>
            <a:endParaRPr lang="en-US" altLang="zh-CN" dirty="0"/>
          </a:p>
          <a:p>
            <a:r>
              <a:rPr lang="en-US" altLang="zh-CN" dirty="0"/>
              <a:t>	2.</a:t>
            </a:r>
            <a:r>
              <a:rPr lang="zh-CN" altLang="en-US" dirty="0"/>
              <a:t>对于某些队列带宽分配不足，队列数据包不断累积，造成拥塞，导致队列内数据包</a:t>
            </a:r>
            <a:r>
              <a:rPr lang="en-US" altLang="zh-CN" dirty="0"/>
              <a:t>RTT</a:t>
            </a:r>
            <a:r>
              <a:rPr lang="zh-CN" altLang="en-US" dirty="0"/>
              <a:t>时延很高，无法满足需求</a:t>
            </a:r>
            <a:endParaRPr lang="en-US" altLang="zh-CN" dirty="0"/>
          </a:p>
          <a:p>
            <a:r>
              <a:rPr lang="en-US" altLang="zh-CN" dirty="0"/>
              <a:t>	3.</a:t>
            </a:r>
            <a:r>
              <a:rPr lang="zh-CN" altLang="en-US" dirty="0"/>
              <a:t>存在短时间内某队列涌入大量数据包的突发情况，由于固定带宽的限制，导致无法及时处理，造成严重拥塞甚至丢包</a:t>
            </a:r>
            <a:endParaRPr lang="en-US" altLang="zh-CN" dirty="0"/>
          </a:p>
        </p:txBody>
      </p:sp>
      <p:sp>
        <p:nvSpPr>
          <p:cNvPr id="3" name="矩形 2">
            <a:extLst>
              <a:ext uri="{FF2B5EF4-FFF2-40B4-BE49-F238E27FC236}">
                <a16:creationId xmlns:a16="http://schemas.microsoft.com/office/drawing/2014/main" id="{C9010C60-21E9-4861-8635-20E2F4ABF90D}"/>
              </a:ext>
            </a:extLst>
          </p:cNvPr>
          <p:cNvSpPr/>
          <p:nvPr/>
        </p:nvSpPr>
        <p:spPr>
          <a:xfrm>
            <a:off x="902289" y="3429000"/>
            <a:ext cx="3257928" cy="429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队列</a:t>
            </a:r>
            <a:r>
              <a:rPr lang="en-US" altLang="zh-CN" dirty="0"/>
              <a:t>1,</a:t>
            </a:r>
            <a:r>
              <a:rPr lang="zh-CN" altLang="en-US" dirty="0"/>
              <a:t>带宽：</a:t>
            </a:r>
            <a:r>
              <a:rPr lang="en-US" altLang="zh-CN" dirty="0"/>
              <a:t>d1</a:t>
            </a:r>
            <a:endParaRPr lang="zh-CN" altLang="en-US" dirty="0"/>
          </a:p>
        </p:txBody>
      </p:sp>
      <p:sp>
        <p:nvSpPr>
          <p:cNvPr id="4" name="矩形 3">
            <a:extLst>
              <a:ext uri="{FF2B5EF4-FFF2-40B4-BE49-F238E27FC236}">
                <a16:creationId xmlns:a16="http://schemas.microsoft.com/office/drawing/2014/main" id="{343238D5-A896-4817-B120-E6680D164535}"/>
              </a:ext>
            </a:extLst>
          </p:cNvPr>
          <p:cNvSpPr/>
          <p:nvPr/>
        </p:nvSpPr>
        <p:spPr>
          <a:xfrm>
            <a:off x="902289" y="4111266"/>
            <a:ext cx="3257928" cy="429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队列</a:t>
            </a:r>
            <a:r>
              <a:rPr lang="en-US" altLang="zh-CN" dirty="0"/>
              <a:t>2,</a:t>
            </a:r>
            <a:r>
              <a:rPr lang="zh-CN" altLang="en-US" dirty="0"/>
              <a:t>带宽：</a:t>
            </a:r>
            <a:r>
              <a:rPr lang="en-US" altLang="zh-CN" dirty="0"/>
              <a:t>d2</a:t>
            </a:r>
            <a:endParaRPr lang="zh-CN" altLang="en-US" dirty="0"/>
          </a:p>
        </p:txBody>
      </p:sp>
      <p:sp>
        <p:nvSpPr>
          <p:cNvPr id="5" name="矩形 4">
            <a:extLst>
              <a:ext uri="{FF2B5EF4-FFF2-40B4-BE49-F238E27FC236}">
                <a16:creationId xmlns:a16="http://schemas.microsoft.com/office/drawing/2014/main" id="{38C0B6DA-52A0-4277-ADFD-7E8C52730F1A}"/>
              </a:ext>
            </a:extLst>
          </p:cNvPr>
          <p:cNvSpPr/>
          <p:nvPr/>
        </p:nvSpPr>
        <p:spPr>
          <a:xfrm>
            <a:off x="902289" y="4730242"/>
            <a:ext cx="3257928" cy="429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队列</a:t>
            </a:r>
            <a:r>
              <a:rPr lang="en-US" altLang="zh-CN" dirty="0"/>
              <a:t>3,</a:t>
            </a:r>
            <a:r>
              <a:rPr lang="zh-CN" altLang="en-US" dirty="0"/>
              <a:t>带宽：</a:t>
            </a:r>
            <a:r>
              <a:rPr lang="en-US" altLang="zh-CN" dirty="0"/>
              <a:t>d3</a:t>
            </a:r>
            <a:endParaRPr lang="zh-CN" altLang="en-US" dirty="0"/>
          </a:p>
        </p:txBody>
      </p:sp>
      <p:sp>
        <p:nvSpPr>
          <p:cNvPr id="6" name="矩形 5">
            <a:extLst>
              <a:ext uri="{FF2B5EF4-FFF2-40B4-BE49-F238E27FC236}">
                <a16:creationId xmlns:a16="http://schemas.microsoft.com/office/drawing/2014/main" id="{D6542D73-4CA4-4E50-AB6E-E2732ED51077}"/>
              </a:ext>
            </a:extLst>
          </p:cNvPr>
          <p:cNvSpPr/>
          <p:nvPr/>
        </p:nvSpPr>
        <p:spPr>
          <a:xfrm>
            <a:off x="902289" y="5804319"/>
            <a:ext cx="3257928" cy="429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队列</a:t>
            </a:r>
            <a:r>
              <a:rPr lang="en-US" altLang="zh-CN" dirty="0"/>
              <a:t>n,</a:t>
            </a:r>
            <a:r>
              <a:rPr lang="zh-CN" altLang="en-US" dirty="0"/>
              <a:t>带宽：</a:t>
            </a:r>
            <a:r>
              <a:rPr lang="en-US" altLang="zh-CN" dirty="0" err="1"/>
              <a:t>dn</a:t>
            </a:r>
            <a:endParaRPr lang="zh-CN" altLang="en-US" dirty="0"/>
          </a:p>
        </p:txBody>
      </p:sp>
      <p:sp>
        <p:nvSpPr>
          <p:cNvPr id="7" name="椭圆 6">
            <a:extLst>
              <a:ext uri="{FF2B5EF4-FFF2-40B4-BE49-F238E27FC236}">
                <a16:creationId xmlns:a16="http://schemas.microsoft.com/office/drawing/2014/main" id="{08B2F83C-DE51-48EC-BC4D-EA751665AE0B}"/>
              </a:ext>
            </a:extLst>
          </p:cNvPr>
          <p:cNvSpPr/>
          <p:nvPr/>
        </p:nvSpPr>
        <p:spPr>
          <a:xfrm>
            <a:off x="6279686" y="4240958"/>
            <a:ext cx="2119471" cy="10900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端口</a:t>
            </a:r>
            <a:r>
              <a:rPr lang="en-US" altLang="zh-CN" dirty="0"/>
              <a:t>X</a:t>
            </a:r>
            <a:endParaRPr lang="zh-CN" altLang="en-US" dirty="0"/>
          </a:p>
        </p:txBody>
      </p:sp>
      <p:cxnSp>
        <p:nvCxnSpPr>
          <p:cNvPr id="9" name="直接箭头连接符 8">
            <a:extLst>
              <a:ext uri="{FF2B5EF4-FFF2-40B4-BE49-F238E27FC236}">
                <a16:creationId xmlns:a16="http://schemas.microsoft.com/office/drawing/2014/main" id="{D87D26AA-0DBD-4AB0-B7F2-566AB44C53EC}"/>
              </a:ext>
            </a:extLst>
          </p:cNvPr>
          <p:cNvCxnSpPr>
            <a:stCxn id="3" idx="3"/>
            <a:endCxn id="7" idx="2"/>
          </p:cNvCxnSpPr>
          <p:nvPr/>
        </p:nvCxnSpPr>
        <p:spPr>
          <a:xfrm>
            <a:off x="4160217" y="3643975"/>
            <a:ext cx="2119469" cy="1141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37792625-E2F8-479B-BAF7-004A5C7F7792}"/>
              </a:ext>
            </a:extLst>
          </p:cNvPr>
          <p:cNvCxnSpPr>
            <a:stCxn id="4" idx="3"/>
            <a:endCxn id="7" idx="2"/>
          </p:cNvCxnSpPr>
          <p:nvPr/>
        </p:nvCxnSpPr>
        <p:spPr>
          <a:xfrm>
            <a:off x="4160217" y="4326241"/>
            <a:ext cx="2119469" cy="459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BA1C3201-CE10-4B41-A32E-3301AEF0ABA5}"/>
              </a:ext>
            </a:extLst>
          </p:cNvPr>
          <p:cNvCxnSpPr>
            <a:stCxn id="5" idx="3"/>
            <a:endCxn id="7" idx="2"/>
          </p:cNvCxnSpPr>
          <p:nvPr/>
        </p:nvCxnSpPr>
        <p:spPr>
          <a:xfrm flipV="1">
            <a:off x="4160217" y="4785965"/>
            <a:ext cx="2119469" cy="159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1133823B-E8AB-4CEF-95F2-8016B8BD1E5F}"/>
              </a:ext>
            </a:extLst>
          </p:cNvPr>
          <p:cNvCxnSpPr>
            <a:stCxn id="6" idx="3"/>
            <a:endCxn id="7" idx="2"/>
          </p:cNvCxnSpPr>
          <p:nvPr/>
        </p:nvCxnSpPr>
        <p:spPr>
          <a:xfrm flipV="1">
            <a:off x="4160217" y="4785965"/>
            <a:ext cx="2119469" cy="1233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E77872B0-EBFF-4AC6-B700-6C4AF46E087B}"/>
              </a:ext>
            </a:extLst>
          </p:cNvPr>
          <p:cNvCxnSpPr>
            <a:stCxn id="7" idx="6"/>
          </p:cNvCxnSpPr>
          <p:nvPr/>
        </p:nvCxnSpPr>
        <p:spPr>
          <a:xfrm>
            <a:off x="8399157" y="4785965"/>
            <a:ext cx="17500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F438EC7-B091-45CF-B3A0-88B7B666EAC0}"/>
              </a:ext>
            </a:extLst>
          </p:cNvPr>
          <p:cNvSpPr txBox="1"/>
          <p:nvPr/>
        </p:nvSpPr>
        <p:spPr>
          <a:xfrm>
            <a:off x="8895718" y="4446404"/>
            <a:ext cx="641895" cy="646331"/>
          </a:xfrm>
          <a:prstGeom prst="rect">
            <a:avLst/>
          </a:prstGeom>
          <a:noFill/>
        </p:spPr>
        <p:txBody>
          <a:bodyPr wrap="square" rtlCol="0">
            <a:spAutoFit/>
          </a:bodyPr>
          <a:lstStyle/>
          <a:p>
            <a:r>
              <a:rPr lang="zh-CN" altLang="en-US" dirty="0"/>
              <a:t>网络链路</a:t>
            </a:r>
          </a:p>
        </p:txBody>
      </p:sp>
      <p:sp>
        <p:nvSpPr>
          <p:cNvPr id="12" name="文本框 11">
            <a:extLst>
              <a:ext uri="{FF2B5EF4-FFF2-40B4-BE49-F238E27FC236}">
                <a16:creationId xmlns:a16="http://schemas.microsoft.com/office/drawing/2014/main" id="{A6379BFF-102E-463D-B25A-4B24FDBD7F22}"/>
              </a:ext>
            </a:extLst>
          </p:cNvPr>
          <p:cNvSpPr txBox="1"/>
          <p:nvPr/>
        </p:nvSpPr>
        <p:spPr>
          <a:xfrm>
            <a:off x="2285999" y="5157988"/>
            <a:ext cx="175614" cy="646331"/>
          </a:xfrm>
          <a:prstGeom prst="rect">
            <a:avLst/>
          </a:prstGeom>
          <a:noFill/>
        </p:spPr>
        <p:txBody>
          <a:bodyPr wrap="square" rtlCol="0">
            <a:spAutoFit/>
          </a:bodyPr>
          <a:lstStyle/>
          <a:p>
            <a:r>
              <a:rPr lang="en-US" altLang="zh-CN" sz="1200" b="1" dirty="0"/>
              <a:t>.</a:t>
            </a:r>
          </a:p>
          <a:p>
            <a:r>
              <a:rPr lang="en-US" altLang="zh-CN" sz="1200" b="1" dirty="0"/>
              <a:t>.</a:t>
            </a:r>
          </a:p>
          <a:p>
            <a:r>
              <a:rPr lang="en-US" altLang="zh-CN" sz="1200" b="1" dirty="0"/>
              <a:t>.</a:t>
            </a:r>
          </a:p>
        </p:txBody>
      </p:sp>
    </p:spTree>
    <p:extLst>
      <p:ext uri="{BB962C8B-B14F-4D97-AF65-F5344CB8AC3E}">
        <p14:creationId xmlns:p14="http://schemas.microsoft.com/office/powerpoint/2010/main" val="1263592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AED161A-C837-4FD3-8436-73F24499DFB0}"/>
                  </a:ext>
                </a:extLst>
              </p:cNvPr>
              <p:cNvSpPr txBox="1"/>
              <p:nvPr/>
            </p:nvSpPr>
            <p:spPr>
              <a:xfrm>
                <a:off x="563174" y="381505"/>
                <a:ext cx="10500460" cy="4234172"/>
              </a:xfrm>
              <a:prstGeom prst="rect">
                <a:avLst/>
              </a:prstGeom>
              <a:noFill/>
            </p:spPr>
            <p:txBody>
              <a:bodyPr wrap="square" rtlCol="0">
                <a:spAutoFit/>
              </a:bodyPr>
              <a:lstStyle/>
              <a:p>
                <a:r>
                  <a:rPr lang="zh-CN" altLang="en-US" dirty="0"/>
                  <a:t>解决思路：</a:t>
                </a:r>
                <a:endParaRPr lang="en-US" altLang="zh-CN" dirty="0"/>
              </a:p>
              <a:p>
                <a:endParaRPr lang="en-US" altLang="zh-CN" dirty="0"/>
              </a:p>
              <a:p>
                <a:r>
                  <a:rPr lang="zh-CN" altLang="en-US" dirty="0"/>
                  <a:t>可以将每个队列构建为一个</a:t>
                </a:r>
                <a:r>
                  <a:rPr lang="en-US" altLang="zh-CN" dirty="0"/>
                  <a:t>MDP,</a:t>
                </a:r>
                <a:r>
                  <a:rPr lang="zh-CN" altLang="en-US" dirty="0"/>
                  <a:t>将带宽分配转化为</a:t>
                </a:r>
                <a:r>
                  <a:rPr lang="en-US" altLang="zh-CN" dirty="0"/>
                  <a:t>RMAB</a:t>
                </a:r>
                <a:r>
                  <a:rPr lang="zh-CN" altLang="en-US" dirty="0"/>
                  <a:t>问题，在不同目标条件约束下（时延，带宽），根据队列状态做出决策，例如在队列不同状态下控制数据包的是否发送。</a:t>
                </a:r>
                <a:endParaRPr lang="en-US" altLang="zh-CN" dirty="0"/>
              </a:p>
              <a:p>
                <a:endParaRPr lang="en-US" altLang="zh-CN" dirty="0"/>
              </a:p>
              <a:p>
                <a:endParaRPr lang="en-US" altLang="zh-CN" dirty="0"/>
              </a:p>
              <a:p>
                <a:endParaRPr lang="en-US" altLang="zh-CN" dirty="0"/>
              </a:p>
              <a:p>
                <a14:m>
                  <m:oMath xmlns:m="http://schemas.openxmlformats.org/officeDocument/2006/math">
                    <m:r>
                      <m:rPr>
                        <m:sty m:val="p"/>
                      </m:rPr>
                      <a:rPr lang="en-US" altLang="zh-CN" b="0" i="0" smtClean="0">
                        <a:latin typeface="Cambria Math" panose="02040503050406030204" pitchFamily="18" charset="0"/>
                      </a:rPr>
                      <m:t>min</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𝑅𝑇𝑇</m:t>
                        </m:r>
                      </m:e>
                    </m:nary>
                    <m:r>
                      <a:rPr lang="en-US" altLang="zh-CN" b="0" i="1" smtClean="0">
                        <a:latin typeface="Cambria Math" panose="02040503050406030204" pitchFamily="18" charset="0"/>
                      </a:rPr>
                      <m:t>𝑑𝑝𝑎𝑐𝑘𝑒𝑡</m:t>
                    </m:r>
                  </m:oMath>
                </a14:m>
                <a:r>
                  <a:rPr lang="en-US" altLang="zh-CN" dirty="0"/>
                  <a:t> </a:t>
                </a: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𝑙𝑖𝑚</m:t>
                          </m:r>
                        </m:e>
                        <m:sub>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𝑖𝑛𝑓</m:t>
                          </m:r>
                        </m:sub>
                      </m:sSub>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e>
                          </m:d>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r>
                            <a:rPr lang="en-US" altLang="zh-CN" b="0" i="1" smtClean="0">
                              <a:latin typeface="Cambria Math" panose="02040503050406030204" pitchFamily="18" charset="0"/>
                            </a:rPr>
                            <m:t>𝑤𝑖𝑑𝑡h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e>
                      </m:nary>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m:oMathPara>
                </a14:m>
                <a:endParaRPr lang="en-US" altLang="zh-CN" dirty="0"/>
              </a:p>
              <a:p>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i="1">
                        <a:latin typeface="Cambria Math" panose="02040503050406030204" pitchFamily="18" charset="0"/>
                      </a:rPr>
                      <m:t>𝑅𝑒𝑤𝑎𝑟𝑑</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𝑠</m:t>
                        </m:r>
                      </m:e>
                    </m:d>
                  </m:oMath>
                </a14:m>
                <a:r>
                  <a:rPr lang="en-US" altLang="zh-CN" dirty="0"/>
                  <a:t>-</a:t>
                </a:r>
                <a14:m>
                  <m:oMath xmlns:m="http://schemas.openxmlformats.org/officeDocument/2006/math">
                    <m:r>
                      <a:rPr lang="zh-CN" altLang="en-US" i="1">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𝑎</m:t>
                            </m:r>
                          </m:sup>
                        </m:s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i="1">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e>
                    </m:nary>
                  </m:oMath>
                </a14:m>
                <a:endParaRPr lang="en-US" altLang="zh-CN" dirty="0"/>
              </a:p>
              <a:p>
                <a:pPr algn="dist"/>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rPr>
                        <m:t>𝑉</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𝑠</m:t>
                              </m:r>
                            </m:e>
                          </m:d>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b="0" i="1" smtClean="0">
                              <a:latin typeface="Cambria Math" panose="02040503050406030204" pitchFamily="18" charset="0"/>
                            </a:rPr>
                            <m:t>𝑎</m:t>
                          </m:r>
                          <m:r>
                            <a:rPr lang="zh-CN" altLang="en-US" b="0" i="1" smtClean="0">
                              <a:latin typeface="Cambria Math" panose="02040503050406030204" pitchFamily="18" charset="0"/>
                            </a:rPr>
                            <m:t>𝜖</m:t>
                          </m:r>
                          <m:r>
                            <a:rPr lang="en-US" altLang="zh-CN" b="0" i="1" smtClean="0">
                              <a:latin typeface="Cambria Math" panose="02040503050406030204" pitchFamily="18" charset="0"/>
                            </a:rPr>
                            <m:t>𝐴</m:t>
                          </m:r>
                        </m:sub>
                        <m:sup/>
                        <m:e>
                          <m:r>
                            <a:rPr lang="en-US" altLang="zh-CN" i="1">
                              <a:latin typeface="Cambria Math" panose="02040503050406030204" pitchFamily="18" charset="0"/>
                            </a:rPr>
                            <m:t>𝑋</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,1,</m:t>
                              </m:r>
                              <m:r>
                                <a:rPr lang="zh-CN" altLang="en-US" i="1">
                                  <a:latin typeface="Cambria Math" panose="02040503050406030204" pitchFamily="18" charset="0"/>
                                </a:rPr>
                                <m:t>𝜆</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𝑠</m:t>
                                  </m:r>
                                </m:e>
                              </m:d>
                            </m:e>
                          </m:d>
                        </m:e>
                      </m:nary>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,1,</m:t>
                          </m:r>
                          <m:r>
                            <a:rPr lang="zh-CN" altLang="en-US" i="1">
                              <a:latin typeface="Cambria Math" panose="02040503050406030204" pitchFamily="18" charset="0"/>
                            </a:rPr>
                            <m:t>𝜆</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𝑠</m:t>
                              </m:r>
                            </m:e>
                          </m:d>
                        </m:e>
                      </m:d>
                      <m:r>
                        <a:rPr lang="en-US" altLang="zh-CN" b="0" i="1" smtClean="0">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,0,</m:t>
                          </m:r>
                          <m:r>
                            <a:rPr lang="zh-CN" altLang="en-US" i="1">
                              <a:latin typeface="Cambria Math" panose="02040503050406030204" pitchFamily="18" charset="0"/>
                            </a:rPr>
                            <m:t>𝜆</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𝑠</m:t>
                              </m:r>
                            </m:e>
                          </m:d>
                        </m:e>
                      </m:d>
                    </m:oMath>
                  </m:oMathPara>
                </a14:m>
                <a:endParaRPr lang="en-US" altLang="zh-CN" dirty="0"/>
              </a:p>
            </p:txBody>
          </p:sp>
        </mc:Choice>
        <mc:Fallback xmlns="">
          <p:sp>
            <p:nvSpPr>
              <p:cNvPr id="2" name="文本框 1">
                <a:extLst>
                  <a:ext uri="{FF2B5EF4-FFF2-40B4-BE49-F238E27FC236}">
                    <a16:creationId xmlns:a16="http://schemas.microsoft.com/office/drawing/2014/main" id="{EAED161A-C837-4FD3-8436-73F24499DFB0}"/>
                  </a:ext>
                </a:extLst>
              </p:cNvPr>
              <p:cNvSpPr txBox="1">
                <a:spLocks noRot="1" noChangeAspect="1" noMove="1" noResize="1" noEditPoints="1" noAdjustHandles="1" noChangeArrowheads="1" noChangeShapeType="1" noTextEdit="1"/>
              </p:cNvSpPr>
              <p:nvPr/>
            </p:nvSpPr>
            <p:spPr>
              <a:xfrm>
                <a:off x="563174" y="381505"/>
                <a:ext cx="10500460" cy="4234172"/>
              </a:xfrm>
              <a:prstGeom prst="rect">
                <a:avLst/>
              </a:prstGeom>
              <a:blipFill>
                <a:blip r:embed="rId2"/>
                <a:stretch>
                  <a:fillRect l="-464" t="-865" r="-2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589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ED161A-C837-4FD3-8436-73F24499DFB0}"/>
              </a:ext>
            </a:extLst>
          </p:cNvPr>
          <p:cNvSpPr txBox="1"/>
          <p:nvPr/>
        </p:nvSpPr>
        <p:spPr>
          <a:xfrm>
            <a:off x="563173" y="1283794"/>
            <a:ext cx="10125011" cy="2031325"/>
          </a:xfrm>
          <a:prstGeom prst="rect">
            <a:avLst/>
          </a:prstGeom>
          <a:noFill/>
        </p:spPr>
        <p:txBody>
          <a:bodyPr wrap="square" rtlCol="0">
            <a:spAutoFit/>
          </a:bodyPr>
          <a:lstStyle/>
          <a:p>
            <a:r>
              <a:rPr lang="zh-CN" altLang="en-US" b="1" dirty="0"/>
              <a:t>从带宽上分析</a:t>
            </a:r>
            <a:r>
              <a:rPr lang="zh-CN" altLang="en-US" dirty="0"/>
              <a:t>：</a:t>
            </a:r>
            <a:endParaRPr lang="en-US" altLang="zh-CN" dirty="0"/>
          </a:p>
          <a:p>
            <a:r>
              <a:rPr lang="en-US" altLang="zh-CN" dirty="0"/>
              <a:t>	</a:t>
            </a:r>
            <a:r>
              <a:rPr lang="zh-CN" altLang="en-US" dirty="0"/>
              <a:t>对于队列在短时间内涌入大量数据包的突发情况，会造成队列状态的快速变化，根据</a:t>
            </a:r>
            <a:r>
              <a:rPr lang="en-US" altLang="zh-CN" dirty="0"/>
              <a:t>RMAB</a:t>
            </a:r>
            <a:r>
              <a:rPr lang="zh-CN" altLang="en-US" dirty="0"/>
              <a:t>问题策略会提高队列瞬时带宽快速处理拥塞情况，而长时间情况下队列的平均带宽会满足固定分配；因此提高了带宽的利用效率。</a:t>
            </a:r>
            <a:endParaRPr lang="en-US" altLang="zh-CN" dirty="0"/>
          </a:p>
          <a:p>
            <a:r>
              <a:rPr lang="zh-CN" altLang="en-US" b="1" dirty="0"/>
              <a:t>从时延上分析</a:t>
            </a:r>
            <a:r>
              <a:rPr lang="zh-CN" altLang="en-US" dirty="0"/>
              <a:t>：</a:t>
            </a:r>
            <a:endParaRPr lang="en-US" altLang="zh-CN" dirty="0"/>
          </a:p>
          <a:p>
            <a:r>
              <a:rPr lang="en-US" altLang="zh-CN" dirty="0"/>
              <a:t>	</a:t>
            </a:r>
            <a:r>
              <a:rPr lang="zh-CN" altLang="en-US" dirty="0"/>
              <a:t>对于</a:t>
            </a:r>
            <a:r>
              <a:rPr lang="en-US" altLang="zh-CN" dirty="0"/>
              <a:t>RMAB</a:t>
            </a:r>
            <a:r>
              <a:rPr lang="zh-CN" altLang="en-US" dirty="0"/>
              <a:t>问题的解决，能够使端口总体时延得到降低，能够在整体上提高业务对于</a:t>
            </a:r>
            <a:r>
              <a:rPr lang="en-US" altLang="zh-CN" dirty="0"/>
              <a:t>RTT</a:t>
            </a:r>
            <a:r>
              <a:rPr lang="zh-CN" altLang="en-US" dirty="0"/>
              <a:t>时延要求的满足度，</a:t>
            </a:r>
            <a:endParaRPr lang="en-US" altLang="zh-CN" dirty="0"/>
          </a:p>
        </p:txBody>
      </p:sp>
      <p:sp>
        <p:nvSpPr>
          <p:cNvPr id="3" name="文本框 2">
            <a:extLst>
              <a:ext uri="{FF2B5EF4-FFF2-40B4-BE49-F238E27FC236}">
                <a16:creationId xmlns:a16="http://schemas.microsoft.com/office/drawing/2014/main" id="{EE9129B2-ECD4-4C89-A235-83522CFAB67B}"/>
              </a:ext>
            </a:extLst>
          </p:cNvPr>
          <p:cNvSpPr txBox="1"/>
          <p:nvPr/>
        </p:nvSpPr>
        <p:spPr>
          <a:xfrm>
            <a:off x="563173" y="3857435"/>
            <a:ext cx="10179512" cy="646331"/>
          </a:xfrm>
          <a:prstGeom prst="rect">
            <a:avLst/>
          </a:prstGeom>
          <a:noFill/>
        </p:spPr>
        <p:txBody>
          <a:bodyPr wrap="square" rtlCol="0">
            <a:spAutoFit/>
          </a:bodyPr>
          <a:lstStyle/>
          <a:p>
            <a:r>
              <a:rPr lang="zh-CN" altLang="en-US" dirty="0"/>
              <a:t>但是</a:t>
            </a:r>
            <a:r>
              <a:rPr lang="en-US" altLang="zh-CN" dirty="0"/>
              <a:t>RMAB</a:t>
            </a:r>
            <a:r>
              <a:rPr lang="zh-CN" altLang="en-US" dirty="0"/>
              <a:t>问题的解决通常是使用</a:t>
            </a:r>
            <a:r>
              <a:rPr lang="en-US" altLang="zh-CN" dirty="0"/>
              <a:t>WITTLE INDEX</a:t>
            </a:r>
            <a:r>
              <a:rPr lang="zh-CN" altLang="en-US" dirty="0"/>
              <a:t>算法，</a:t>
            </a:r>
            <a:r>
              <a:rPr lang="en-US" altLang="zh-CN" dirty="0"/>
              <a:t> </a:t>
            </a:r>
            <a:r>
              <a:rPr lang="zh-CN" altLang="en-US" dirty="0"/>
              <a:t>在计算复杂度上为</a:t>
            </a:r>
            <a:r>
              <a:rPr lang="en-US" altLang="zh-CN" dirty="0"/>
              <a:t>PSPACE-hard</a:t>
            </a:r>
            <a:r>
              <a:rPr lang="zh-CN" altLang="en-US" dirty="0"/>
              <a:t>。</a:t>
            </a:r>
            <a:endParaRPr lang="en-US" altLang="zh-CN" dirty="0"/>
          </a:p>
          <a:p>
            <a:r>
              <a:rPr lang="zh-CN" altLang="en-US" dirty="0"/>
              <a:t>因此当问题模型较大时，需要用</a:t>
            </a:r>
            <a:r>
              <a:rPr lang="en-US" altLang="zh-CN" dirty="0"/>
              <a:t>AI</a:t>
            </a:r>
            <a:r>
              <a:rPr lang="zh-CN" altLang="en-US" dirty="0"/>
              <a:t>的方法进行计算，例如</a:t>
            </a:r>
            <a:r>
              <a:rPr lang="en-US" altLang="zh-CN" dirty="0"/>
              <a:t>Q-learning</a:t>
            </a:r>
            <a:r>
              <a:rPr lang="zh-CN" altLang="en-US" dirty="0"/>
              <a:t>、迭代法等。</a:t>
            </a:r>
          </a:p>
        </p:txBody>
      </p:sp>
    </p:spTree>
    <p:extLst>
      <p:ext uri="{BB962C8B-B14F-4D97-AF65-F5344CB8AC3E}">
        <p14:creationId xmlns:p14="http://schemas.microsoft.com/office/powerpoint/2010/main" val="61913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A1E54C-500D-4AD8-A20E-B7169A0CFA08}"/>
              </a:ext>
            </a:extLst>
          </p:cNvPr>
          <p:cNvSpPr txBox="1"/>
          <p:nvPr/>
        </p:nvSpPr>
        <p:spPr>
          <a:xfrm>
            <a:off x="3082317" y="1834856"/>
            <a:ext cx="5922405" cy="707886"/>
          </a:xfrm>
          <a:prstGeom prst="rect">
            <a:avLst/>
          </a:prstGeom>
          <a:noFill/>
        </p:spPr>
        <p:txBody>
          <a:bodyPr wrap="square" rtlCol="0">
            <a:spAutoFit/>
          </a:bodyPr>
          <a:lstStyle/>
          <a:p>
            <a:r>
              <a:rPr lang="zh-CN" altLang="en-US" sz="4000" dirty="0"/>
              <a:t>一、马尔可夫模型介绍</a:t>
            </a:r>
          </a:p>
        </p:txBody>
      </p:sp>
      <p:sp>
        <p:nvSpPr>
          <p:cNvPr id="3" name="文本框 2">
            <a:extLst>
              <a:ext uri="{FF2B5EF4-FFF2-40B4-BE49-F238E27FC236}">
                <a16:creationId xmlns:a16="http://schemas.microsoft.com/office/drawing/2014/main" id="{1866A8C1-3D1C-4215-9D54-A428B9038E47}"/>
              </a:ext>
            </a:extLst>
          </p:cNvPr>
          <p:cNvSpPr txBox="1"/>
          <p:nvPr/>
        </p:nvSpPr>
        <p:spPr>
          <a:xfrm>
            <a:off x="2355640" y="2997537"/>
            <a:ext cx="6649082" cy="2246769"/>
          </a:xfrm>
          <a:prstGeom prst="rect">
            <a:avLst/>
          </a:prstGeom>
          <a:noFill/>
        </p:spPr>
        <p:txBody>
          <a:bodyPr wrap="square" rtlCol="0">
            <a:spAutoFit/>
          </a:bodyPr>
          <a:lstStyle/>
          <a:p>
            <a:r>
              <a:rPr lang="zh-CN" altLang="en-US" sz="2800" dirty="0"/>
              <a:t>①马尔可夫性                   </a:t>
            </a:r>
            <a:endParaRPr lang="en-US" altLang="zh-CN" sz="2800" dirty="0"/>
          </a:p>
          <a:p>
            <a:r>
              <a:rPr lang="zh-CN" altLang="en-US" sz="2800" dirty="0"/>
              <a:t>②马尔科夫链</a:t>
            </a:r>
            <a:endParaRPr lang="en-US" altLang="zh-CN" sz="2800" dirty="0"/>
          </a:p>
          <a:p>
            <a:r>
              <a:rPr lang="zh-CN" altLang="en-US" sz="2800" dirty="0"/>
              <a:t>③马尔科夫奖励过程</a:t>
            </a:r>
            <a:endParaRPr lang="en-US" altLang="zh-CN" sz="2800" dirty="0"/>
          </a:p>
          <a:p>
            <a:r>
              <a:rPr lang="zh-CN" altLang="en-US" sz="2800" dirty="0"/>
              <a:t>④马尔可夫决策过程</a:t>
            </a:r>
            <a:endParaRPr lang="en-US" altLang="zh-CN" sz="2800" dirty="0"/>
          </a:p>
          <a:p>
            <a:pPr algn="dist"/>
            <a:endParaRPr lang="en-US" altLang="zh-CN" sz="2800" dirty="0"/>
          </a:p>
        </p:txBody>
      </p:sp>
    </p:spTree>
    <p:extLst>
      <p:ext uri="{BB962C8B-B14F-4D97-AF65-F5344CB8AC3E}">
        <p14:creationId xmlns:p14="http://schemas.microsoft.com/office/powerpoint/2010/main" val="385537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41A5D0A-EB94-4F9B-810C-82AA6177D7D7}"/>
              </a:ext>
            </a:extLst>
          </p:cNvPr>
          <p:cNvSpPr txBox="1"/>
          <p:nvPr/>
        </p:nvSpPr>
        <p:spPr>
          <a:xfrm>
            <a:off x="325145" y="189883"/>
            <a:ext cx="6094990" cy="584775"/>
          </a:xfrm>
          <a:prstGeom prst="rect">
            <a:avLst/>
          </a:prstGeom>
          <a:noFill/>
        </p:spPr>
        <p:txBody>
          <a:bodyPr wrap="square">
            <a:spAutoFit/>
          </a:bodyPr>
          <a:lstStyle/>
          <a:p>
            <a:pPr algn="l"/>
            <a:r>
              <a:rPr lang="zh-CN" altLang="en-US" sz="3200" dirty="0"/>
              <a:t>马尔可夫模型</a:t>
            </a:r>
            <a:endParaRPr lang="zh-CN" altLang="en-US" sz="3200" b="1" i="0" dirty="0">
              <a:solidFill>
                <a:srgbClr val="121212"/>
              </a:solidFill>
              <a:effectLst/>
              <a:latin typeface="-apple-system"/>
            </a:endParaRPr>
          </a:p>
        </p:txBody>
      </p:sp>
      <p:sp>
        <p:nvSpPr>
          <p:cNvPr id="5" name="文本框 4">
            <a:extLst>
              <a:ext uri="{FF2B5EF4-FFF2-40B4-BE49-F238E27FC236}">
                <a16:creationId xmlns:a16="http://schemas.microsoft.com/office/drawing/2014/main" id="{2FD466CE-EADB-46DA-B7E0-0DA8055D3211}"/>
              </a:ext>
            </a:extLst>
          </p:cNvPr>
          <p:cNvSpPr txBox="1"/>
          <p:nvPr/>
        </p:nvSpPr>
        <p:spPr>
          <a:xfrm>
            <a:off x="976470" y="1215057"/>
            <a:ext cx="9499768" cy="1938992"/>
          </a:xfrm>
          <a:prstGeom prst="rect">
            <a:avLst/>
          </a:prstGeom>
          <a:noFill/>
        </p:spPr>
        <p:txBody>
          <a:bodyPr wrap="square">
            <a:spAutoFit/>
          </a:bodyPr>
          <a:lstStyle/>
          <a:p>
            <a:r>
              <a:rPr lang="zh-CN" altLang="en-US" sz="2400" b="1" i="0" dirty="0">
                <a:solidFill>
                  <a:srgbClr val="4D4D4D"/>
                </a:solidFill>
                <a:effectLst/>
                <a:latin typeface="-apple-system"/>
              </a:rPr>
              <a:t>马尔可夫性</a:t>
            </a:r>
            <a:r>
              <a:rPr lang="zh-CN" altLang="en-US" sz="2400" b="0" i="0" dirty="0">
                <a:solidFill>
                  <a:srgbClr val="4D4D4D"/>
                </a:solidFill>
                <a:effectLst/>
                <a:latin typeface="-apple-system"/>
              </a:rPr>
              <a:t>当前状态包含了对未来预测所需要的有用信息，过去信息对未来预测不重要，该就满足了马尔科夫性，严格来说，就是某一状态信息包含了所有相关的历史，只要当前状态可知，所有的历史信息都不再需要，当前状态就可以决定未来，则认为该状态具有马尔科夫性。用公式描述为：</a:t>
            </a:r>
            <a:endParaRPr lang="zh-CN" altLang="en-US" sz="2400" dirty="0"/>
          </a:p>
        </p:txBody>
      </p:sp>
      <p:pic>
        <p:nvPicPr>
          <p:cNvPr id="7" name="图片 6">
            <a:extLst>
              <a:ext uri="{FF2B5EF4-FFF2-40B4-BE49-F238E27FC236}">
                <a16:creationId xmlns:a16="http://schemas.microsoft.com/office/drawing/2014/main" id="{69958BDA-587D-45CE-AFB2-B4CE3EB15894}"/>
              </a:ext>
            </a:extLst>
          </p:cNvPr>
          <p:cNvPicPr>
            <a:picLocks noChangeAspect="1"/>
          </p:cNvPicPr>
          <p:nvPr/>
        </p:nvPicPr>
        <p:blipFill>
          <a:blip r:embed="rId2"/>
          <a:stretch>
            <a:fillRect/>
          </a:stretch>
        </p:blipFill>
        <p:spPr>
          <a:xfrm>
            <a:off x="2146652" y="3703952"/>
            <a:ext cx="7136627" cy="750095"/>
          </a:xfrm>
          <a:prstGeom prst="rect">
            <a:avLst/>
          </a:prstGeom>
        </p:spPr>
      </p:pic>
    </p:spTree>
    <p:extLst>
      <p:ext uri="{BB962C8B-B14F-4D97-AF65-F5344CB8AC3E}">
        <p14:creationId xmlns:p14="http://schemas.microsoft.com/office/powerpoint/2010/main" val="92241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9629C64-37C0-44C5-8CFE-2ED27D41FB41}"/>
              </a:ext>
            </a:extLst>
          </p:cNvPr>
          <p:cNvSpPr txBox="1"/>
          <p:nvPr/>
        </p:nvSpPr>
        <p:spPr>
          <a:xfrm>
            <a:off x="1055192" y="1339106"/>
            <a:ext cx="8294699" cy="646331"/>
          </a:xfrm>
          <a:prstGeom prst="rect">
            <a:avLst/>
          </a:prstGeom>
          <a:noFill/>
        </p:spPr>
        <p:txBody>
          <a:bodyPr wrap="square">
            <a:spAutoFit/>
          </a:bodyPr>
          <a:lstStyle/>
          <a:p>
            <a:r>
              <a:rPr lang="zh-CN" altLang="en-US" dirty="0"/>
              <a:t>马尔科夫链（</a:t>
            </a:r>
            <a:r>
              <a:rPr lang="en-US" altLang="zh-CN" dirty="0"/>
              <a:t>Markov Chain</a:t>
            </a:r>
            <a:r>
              <a:rPr lang="zh-CN" altLang="en-US" dirty="0"/>
              <a:t>）</a:t>
            </a:r>
            <a:r>
              <a:rPr lang="en-US" altLang="zh-CN" dirty="0"/>
              <a:t>,</a:t>
            </a:r>
            <a:r>
              <a:rPr lang="zh-CN" altLang="en-US" dirty="0"/>
              <a:t>它是一个无记忆的随机过程，可以用一个元组</a:t>
            </a:r>
            <a:r>
              <a:rPr lang="en-US" altLang="zh-CN" dirty="0"/>
              <a:t>&lt;S, P&gt;</a:t>
            </a:r>
            <a:r>
              <a:rPr lang="zh-CN" altLang="en-US" dirty="0"/>
              <a:t>表示，</a:t>
            </a:r>
            <a:r>
              <a:rPr lang="en-US" altLang="zh-CN" dirty="0"/>
              <a:t>S</a:t>
            </a:r>
            <a:r>
              <a:rPr lang="zh-CN" altLang="en-US" dirty="0"/>
              <a:t>是有限数量的状态集，</a:t>
            </a:r>
            <a:r>
              <a:rPr lang="en-US" altLang="zh-CN" dirty="0"/>
              <a:t>P</a:t>
            </a:r>
            <a:r>
              <a:rPr lang="zh-CN" altLang="en-US" dirty="0"/>
              <a:t>是状态转移概率矩阵</a:t>
            </a:r>
          </a:p>
        </p:txBody>
      </p:sp>
      <p:pic>
        <p:nvPicPr>
          <p:cNvPr id="20" name="图片 19">
            <a:extLst>
              <a:ext uri="{FF2B5EF4-FFF2-40B4-BE49-F238E27FC236}">
                <a16:creationId xmlns:a16="http://schemas.microsoft.com/office/drawing/2014/main" id="{E356E2AE-35A9-42F6-B165-F34DF805652D}"/>
              </a:ext>
            </a:extLst>
          </p:cNvPr>
          <p:cNvPicPr>
            <a:picLocks noChangeAspect="1"/>
          </p:cNvPicPr>
          <p:nvPr/>
        </p:nvPicPr>
        <p:blipFill>
          <a:blip r:embed="rId2"/>
          <a:stretch>
            <a:fillRect/>
          </a:stretch>
        </p:blipFill>
        <p:spPr>
          <a:xfrm>
            <a:off x="3561878" y="2777403"/>
            <a:ext cx="3748115" cy="2657494"/>
          </a:xfrm>
          <a:prstGeom prst="rect">
            <a:avLst/>
          </a:prstGeom>
        </p:spPr>
      </p:pic>
      <p:sp>
        <p:nvSpPr>
          <p:cNvPr id="8" name="文本框 7">
            <a:extLst>
              <a:ext uri="{FF2B5EF4-FFF2-40B4-BE49-F238E27FC236}">
                <a16:creationId xmlns:a16="http://schemas.microsoft.com/office/drawing/2014/main" id="{AC207005-2CA6-4977-ABC3-535E970F6648}"/>
              </a:ext>
            </a:extLst>
          </p:cNvPr>
          <p:cNvSpPr txBox="1"/>
          <p:nvPr/>
        </p:nvSpPr>
        <p:spPr>
          <a:xfrm>
            <a:off x="325145" y="189883"/>
            <a:ext cx="6094990" cy="584775"/>
          </a:xfrm>
          <a:prstGeom prst="rect">
            <a:avLst/>
          </a:prstGeom>
          <a:noFill/>
        </p:spPr>
        <p:txBody>
          <a:bodyPr wrap="square">
            <a:spAutoFit/>
          </a:bodyPr>
          <a:lstStyle/>
          <a:p>
            <a:pPr algn="l"/>
            <a:r>
              <a:rPr lang="zh-CN" altLang="en-US" sz="3200" dirty="0"/>
              <a:t>马尔可夫模型</a:t>
            </a:r>
            <a:endParaRPr lang="zh-CN" altLang="en-US" sz="3200" b="1" i="0" dirty="0">
              <a:solidFill>
                <a:srgbClr val="121212"/>
              </a:solidFill>
              <a:effectLst/>
              <a:latin typeface="-apple-system"/>
            </a:endParaRPr>
          </a:p>
        </p:txBody>
      </p:sp>
    </p:spTree>
    <p:extLst>
      <p:ext uri="{BB962C8B-B14F-4D97-AF65-F5344CB8AC3E}">
        <p14:creationId xmlns:p14="http://schemas.microsoft.com/office/powerpoint/2010/main" val="108561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B2C65A2-8FD2-40FB-9991-BA038E0BE78A}"/>
              </a:ext>
            </a:extLst>
          </p:cNvPr>
          <p:cNvSpPr txBox="1"/>
          <p:nvPr/>
        </p:nvSpPr>
        <p:spPr>
          <a:xfrm>
            <a:off x="873524" y="1160959"/>
            <a:ext cx="6094990" cy="369332"/>
          </a:xfrm>
          <a:prstGeom prst="rect">
            <a:avLst/>
          </a:prstGeom>
          <a:noFill/>
        </p:spPr>
        <p:txBody>
          <a:bodyPr wrap="square">
            <a:spAutoFit/>
          </a:bodyPr>
          <a:lstStyle/>
          <a:p>
            <a:r>
              <a:rPr lang="zh-CN" altLang="en-US" b="1" dirty="0"/>
              <a:t>马尔可夫奖励过程</a:t>
            </a:r>
            <a:r>
              <a:rPr lang="zh-CN" altLang="en-US" dirty="0"/>
              <a:t>由元组 ⟨ S , P , r , γ ⟩构成</a:t>
            </a:r>
          </a:p>
        </p:txBody>
      </p:sp>
      <p:sp>
        <p:nvSpPr>
          <p:cNvPr id="9" name="文本框 8">
            <a:extLst>
              <a:ext uri="{FF2B5EF4-FFF2-40B4-BE49-F238E27FC236}">
                <a16:creationId xmlns:a16="http://schemas.microsoft.com/office/drawing/2014/main" id="{4ABDA9D2-96BD-4A32-91B5-E9175F71FF30}"/>
              </a:ext>
            </a:extLst>
          </p:cNvPr>
          <p:cNvSpPr txBox="1"/>
          <p:nvPr/>
        </p:nvSpPr>
        <p:spPr>
          <a:xfrm>
            <a:off x="1454864" y="1753551"/>
            <a:ext cx="7925305"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r 是奖励函数，某个状态 </a:t>
            </a:r>
            <a:r>
              <a:rPr lang="en-US" altLang="zh-CN" dirty="0"/>
              <a:t>s</a:t>
            </a:r>
            <a:r>
              <a:rPr lang="zh-CN" altLang="en-US" dirty="0"/>
              <a:t>的奖励 r(s) 指转移到该状态时可以获得奖励的期望</a:t>
            </a:r>
            <a:endParaRPr lang="en-US" altLang="zh-CN" dirty="0"/>
          </a:p>
          <a:p>
            <a:pPr marL="285750" indent="-285750">
              <a:buFont typeface="Arial" panose="020B0604020202020204" pitchFamily="34" charset="0"/>
              <a:buChar char="•"/>
            </a:pPr>
            <a:r>
              <a:rPr lang="en-US" altLang="zh-CN" dirty="0"/>
              <a:t>γ </a:t>
            </a:r>
            <a:r>
              <a:rPr lang="zh-CN" altLang="en-US" dirty="0"/>
              <a:t>是折扣因子 </a:t>
            </a:r>
            <a:r>
              <a:rPr lang="en-US" altLang="zh-CN" dirty="0"/>
              <a:t>(discount factor)</a:t>
            </a:r>
            <a:r>
              <a:rPr lang="zh-CN" altLang="en-US" dirty="0"/>
              <a:t>， </a:t>
            </a:r>
            <a:r>
              <a:rPr lang="en-US" altLang="zh-CN" dirty="0"/>
              <a:t>γ </a:t>
            </a:r>
            <a:r>
              <a:rPr lang="zh-CN" altLang="en-US" dirty="0"/>
              <a:t>的取值范围为 </a:t>
            </a:r>
            <a:r>
              <a:rPr lang="en-US" altLang="zh-CN" dirty="0"/>
              <a:t>[0,1)</a:t>
            </a:r>
            <a:r>
              <a:rPr lang="zh-CN" altLang="en-US" dirty="0"/>
              <a:t>。引入折扣因子的理由为远期利益具有一定不确定性，有时我们更希望能够尽快获得一些奖励，所以我们 需要对远期利益打一些折扣。接近 </a:t>
            </a:r>
            <a:r>
              <a:rPr lang="en-US" altLang="zh-CN" dirty="0"/>
              <a:t>1 </a:t>
            </a:r>
            <a:r>
              <a:rPr lang="zh-CN" altLang="en-US" dirty="0"/>
              <a:t>的 </a:t>
            </a:r>
            <a:r>
              <a:rPr lang="en-US" altLang="zh-CN" dirty="0"/>
              <a:t>γ </a:t>
            </a:r>
            <a:r>
              <a:rPr lang="zh-CN" altLang="en-US" dirty="0"/>
              <a:t>更关注长期的累计奖励，接近 </a:t>
            </a:r>
            <a:r>
              <a:rPr lang="en-US" altLang="zh-CN" dirty="0"/>
              <a:t>0 </a:t>
            </a:r>
            <a:r>
              <a:rPr lang="zh-CN" altLang="en-US" dirty="0"/>
              <a:t>的 </a:t>
            </a:r>
            <a:r>
              <a:rPr lang="en-US" altLang="zh-CN" dirty="0"/>
              <a:t>γ </a:t>
            </a:r>
            <a:r>
              <a:rPr lang="zh-CN" altLang="en-US" dirty="0"/>
              <a:t>更考虑短期奖励。</a:t>
            </a:r>
          </a:p>
        </p:txBody>
      </p:sp>
      <p:pic>
        <p:nvPicPr>
          <p:cNvPr id="13" name="图片 12">
            <a:extLst>
              <a:ext uri="{FF2B5EF4-FFF2-40B4-BE49-F238E27FC236}">
                <a16:creationId xmlns:a16="http://schemas.microsoft.com/office/drawing/2014/main" id="{AE0F8883-A4A0-41C4-A59C-BC111775ECE2}"/>
              </a:ext>
            </a:extLst>
          </p:cNvPr>
          <p:cNvPicPr>
            <a:picLocks noChangeAspect="1"/>
          </p:cNvPicPr>
          <p:nvPr/>
        </p:nvPicPr>
        <p:blipFill>
          <a:blip r:embed="rId2"/>
          <a:stretch>
            <a:fillRect/>
          </a:stretch>
        </p:blipFill>
        <p:spPr>
          <a:xfrm>
            <a:off x="2964776" y="4417393"/>
            <a:ext cx="5284160" cy="957275"/>
          </a:xfrm>
          <a:prstGeom prst="rect">
            <a:avLst/>
          </a:prstGeom>
        </p:spPr>
      </p:pic>
      <p:pic>
        <p:nvPicPr>
          <p:cNvPr id="15" name="图片 14">
            <a:extLst>
              <a:ext uri="{FF2B5EF4-FFF2-40B4-BE49-F238E27FC236}">
                <a16:creationId xmlns:a16="http://schemas.microsoft.com/office/drawing/2014/main" id="{4F74D989-A46A-4526-BBE5-1D5F4AB47BB9}"/>
              </a:ext>
            </a:extLst>
          </p:cNvPr>
          <p:cNvPicPr>
            <a:picLocks noChangeAspect="1"/>
          </p:cNvPicPr>
          <p:nvPr/>
        </p:nvPicPr>
        <p:blipFill>
          <a:blip r:embed="rId3"/>
          <a:stretch>
            <a:fillRect/>
          </a:stretch>
        </p:blipFill>
        <p:spPr>
          <a:xfrm>
            <a:off x="3265980" y="5537928"/>
            <a:ext cx="4566688" cy="831288"/>
          </a:xfrm>
          <a:prstGeom prst="rect">
            <a:avLst/>
          </a:prstGeom>
        </p:spPr>
      </p:pic>
      <p:sp>
        <p:nvSpPr>
          <p:cNvPr id="22" name="文本框 21">
            <a:extLst>
              <a:ext uri="{FF2B5EF4-FFF2-40B4-BE49-F238E27FC236}">
                <a16:creationId xmlns:a16="http://schemas.microsoft.com/office/drawing/2014/main" id="{52143144-0B71-4D8C-B0A7-7DAF31338271}"/>
              </a:ext>
            </a:extLst>
          </p:cNvPr>
          <p:cNvSpPr txBox="1"/>
          <p:nvPr/>
        </p:nvSpPr>
        <p:spPr>
          <a:xfrm>
            <a:off x="655522" y="3828293"/>
            <a:ext cx="10105331" cy="646331"/>
          </a:xfrm>
          <a:prstGeom prst="rect">
            <a:avLst/>
          </a:prstGeom>
          <a:noFill/>
        </p:spPr>
        <p:txBody>
          <a:bodyPr wrap="square">
            <a:spAutoFit/>
          </a:bodyPr>
          <a:lstStyle/>
          <a:p>
            <a:r>
              <a:rPr lang="zh-CN" altLang="en-US" dirty="0"/>
              <a:t>在一个马尔可夫奖励过程中，从第 t 时刻状态St​开始，直到终止状态时，所有奖励的衰减之和称为回报Gt</a:t>
            </a:r>
          </a:p>
        </p:txBody>
      </p:sp>
      <p:sp>
        <p:nvSpPr>
          <p:cNvPr id="8" name="文本框 7">
            <a:extLst>
              <a:ext uri="{FF2B5EF4-FFF2-40B4-BE49-F238E27FC236}">
                <a16:creationId xmlns:a16="http://schemas.microsoft.com/office/drawing/2014/main" id="{65D8EAD0-A582-443C-AB36-3347A36A3616}"/>
              </a:ext>
            </a:extLst>
          </p:cNvPr>
          <p:cNvSpPr txBox="1"/>
          <p:nvPr/>
        </p:nvSpPr>
        <p:spPr>
          <a:xfrm>
            <a:off x="325145" y="189883"/>
            <a:ext cx="6094990" cy="584775"/>
          </a:xfrm>
          <a:prstGeom prst="rect">
            <a:avLst/>
          </a:prstGeom>
          <a:noFill/>
        </p:spPr>
        <p:txBody>
          <a:bodyPr wrap="square">
            <a:spAutoFit/>
          </a:bodyPr>
          <a:lstStyle/>
          <a:p>
            <a:pPr algn="l"/>
            <a:r>
              <a:rPr lang="zh-CN" altLang="en-US" sz="3200" dirty="0"/>
              <a:t>马尔可夫模型</a:t>
            </a:r>
            <a:endParaRPr lang="zh-CN" altLang="en-US" sz="3200" b="1" i="0" dirty="0">
              <a:solidFill>
                <a:srgbClr val="121212"/>
              </a:solidFill>
              <a:effectLst/>
              <a:latin typeface="-apple-system"/>
            </a:endParaRPr>
          </a:p>
        </p:txBody>
      </p:sp>
    </p:spTree>
    <p:extLst>
      <p:ext uri="{BB962C8B-B14F-4D97-AF65-F5344CB8AC3E}">
        <p14:creationId xmlns:p14="http://schemas.microsoft.com/office/powerpoint/2010/main" val="85256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11991F93-CB3F-4902-9985-D5C01D16E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5021" y="1507195"/>
            <a:ext cx="3428571" cy="2123810"/>
          </a:xfrm>
          <a:prstGeom prst="rect">
            <a:avLst/>
          </a:prstGeom>
        </p:spPr>
      </p:pic>
      <p:sp>
        <p:nvSpPr>
          <p:cNvPr id="11" name="文本框 10">
            <a:extLst>
              <a:ext uri="{FF2B5EF4-FFF2-40B4-BE49-F238E27FC236}">
                <a16:creationId xmlns:a16="http://schemas.microsoft.com/office/drawing/2014/main" id="{F49E0795-0420-476A-A586-62F274972641}"/>
              </a:ext>
            </a:extLst>
          </p:cNvPr>
          <p:cNvSpPr txBox="1"/>
          <p:nvPr/>
        </p:nvSpPr>
        <p:spPr>
          <a:xfrm>
            <a:off x="776633" y="1507195"/>
            <a:ext cx="4364596" cy="1200329"/>
          </a:xfrm>
          <a:prstGeom prst="rect">
            <a:avLst/>
          </a:prstGeom>
          <a:noFill/>
        </p:spPr>
        <p:txBody>
          <a:bodyPr wrap="square">
            <a:spAutoFit/>
          </a:bodyPr>
          <a:lstStyle/>
          <a:p>
            <a:r>
              <a:rPr lang="zh-CN" altLang="en-US" b="0" i="0" dirty="0">
                <a:solidFill>
                  <a:srgbClr val="4D4D4D"/>
                </a:solidFill>
                <a:effectLst/>
                <a:latin typeface="-apple-system"/>
              </a:rPr>
              <a:t>在马尔可夫奖励过程 </a:t>
            </a:r>
            <a:r>
              <a:rPr lang="en-US" altLang="zh-CN" b="0" i="0" dirty="0">
                <a:solidFill>
                  <a:srgbClr val="4D4D4D"/>
                </a:solidFill>
                <a:effectLst/>
                <a:latin typeface="-apple-system"/>
              </a:rPr>
              <a:t>(MRP) </a:t>
            </a:r>
            <a:r>
              <a:rPr lang="zh-CN" altLang="en-US" b="0" i="0" dirty="0">
                <a:solidFill>
                  <a:srgbClr val="4D4D4D"/>
                </a:solidFill>
                <a:effectLst/>
                <a:latin typeface="-apple-system"/>
              </a:rPr>
              <a:t>的基础上加入动作，就得到了</a:t>
            </a:r>
            <a:r>
              <a:rPr lang="zh-CN" altLang="en-US" b="1" i="0" dirty="0">
                <a:solidFill>
                  <a:srgbClr val="4D4D4D"/>
                </a:solidFill>
                <a:effectLst/>
                <a:latin typeface="-apple-system"/>
              </a:rPr>
              <a:t>马尔可夫决策过程 </a:t>
            </a:r>
            <a:r>
              <a:rPr lang="en-US" altLang="zh-CN" b="0" i="0" dirty="0">
                <a:solidFill>
                  <a:srgbClr val="4D4D4D"/>
                </a:solidFill>
                <a:effectLst/>
                <a:latin typeface="-apple-system"/>
              </a:rPr>
              <a:t>(MDP) </a:t>
            </a:r>
            <a:r>
              <a:rPr lang="zh-CN" altLang="en-US" b="0" i="0" dirty="0">
                <a:solidFill>
                  <a:srgbClr val="4D4D4D"/>
                </a:solidFill>
                <a:effectLst/>
                <a:latin typeface="-apple-system"/>
              </a:rPr>
              <a:t>。</a:t>
            </a:r>
            <a:endParaRPr lang="en-US" altLang="zh-CN" dirty="0"/>
          </a:p>
          <a:p>
            <a:r>
              <a:rPr lang="zh-CN" altLang="en-US" dirty="0"/>
              <a:t>马尔可夫决策过程由元组 ⟨ S , A , P , r , γ ⟩组成</a:t>
            </a:r>
          </a:p>
        </p:txBody>
      </p:sp>
      <p:pic>
        <p:nvPicPr>
          <p:cNvPr id="5" name="图片 4">
            <a:extLst>
              <a:ext uri="{FF2B5EF4-FFF2-40B4-BE49-F238E27FC236}">
                <a16:creationId xmlns:a16="http://schemas.microsoft.com/office/drawing/2014/main" id="{71A0203E-FBB7-4B5C-A7C9-5EDF9DCAF5A0}"/>
              </a:ext>
            </a:extLst>
          </p:cNvPr>
          <p:cNvPicPr>
            <a:picLocks noChangeAspect="1"/>
          </p:cNvPicPr>
          <p:nvPr/>
        </p:nvPicPr>
        <p:blipFill>
          <a:blip r:embed="rId3"/>
          <a:stretch>
            <a:fillRect/>
          </a:stretch>
        </p:blipFill>
        <p:spPr>
          <a:xfrm>
            <a:off x="570507" y="3964601"/>
            <a:ext cx="7108887" cy="2415074"/>
          </a:xfrm>
          <a:prstGeom prst="rect">
            <a:avLst/>
          </a:prstGeom>
        </p:spPr>
      </p:pic>
      <p:sp>
        <p:nvSpPr>
          <p:cNvPr id="6" name="文本框 5">
            <a:extLst>
              <a:ext uri="{FF2B5EF4-FFF2-40B4-BE49-F238E27FC236}">
                <a16:creationId xmlns:a16="http://schemas.microsoft.com/office/drawing/2014/main" id="{1F03A6B9-1340-4837-AED2-C3C656BFCA88}"/>
              </a:ext>
            </a:extLst>
          </p:cNvPr>
          <p:cNvSpPr txBox="1"/>
          <p:nvPr/>
        </p:nvSpPr>
        <p:spPr>
          <a:xfrm>
            <a:off x="325145" y="189883"/>
            <a:ext cx="6094990" cy="584775"/>
          </a:xfrm>
          <a:prstGeom prst="rect">
            <a:avLst/>
          </a:prstGeom>
          <a:noFill/>
        </p:spPr>
        <p:txBody>
          <a:bodyPr wrap="square">
            <a:spAutoFit/>
          </a:bodyPr>
          <a:lstStyle/>
          <a:p>
            <a:pPr algn="l"/>
            <a:r>
              <a:rPr lang="zh-CN" altLang="en-US" sz="3200" dirty="0"/>
              <a:t>马尔可夫模型</a:t>
            </a:r>
            <a:endParaRPr lang="zh-CN" altLang="en-US" sz="3200" b="1" i="0" dirty="0">
              <a:solidFill>
                <a:srgbClr val="121212"/>
              </a:solidFill>
              <a:effectLst/>
              <a:latin typeface="-apple-system"/>
            </a:endParaRPr>
          </a:p>
        </p:txBody>
      </p:sp>
    </p:spTree>
    <p:extLst>
      <p:ext uri="{BB962C8B-B14F-4D97-AF65-F5344CB8AC3E}">
        <p14:creationId xmlns:p14="http://schemas.microsoft.com/office/powerpoint/2010/main" val="127416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DD0E748-012F-48F3-B206-8065BD51C12E}"/>
              </a:ext>
            </a:extLst>
          </p:cNvPr>
          <p:cNvSpPr txBox="1"/>
          <p:nvPr/>
        </p:nvSpPr>
        <p:spPr>
          <a:xfrm>
            <a:off x="2042261" y="2149780"/>
            <a:ext cx="6094990" cy="646331"/>
          </a:xfrm>
          <a:prstGeom prst="rect">
            <a:avLst/>
          </a:prstGeom>
          <a:noFill/>
        </p:spPr>
        <p:txBody>
          <a:bodyPr wrap="square">
            <a:spAutoFit/>
          </a:bodyPr>
          <a:lstStyle/>
          <a:p>
            <a:r>
              <a:rPr lang="zh-CN" altLang="en-US" sz="3600" dirty="0"/>
              <a:t>二、</a:t>
            </a:r>
            <a:r>
              <a:rPr lang="en-US" altLang="zh-CN" sz="3600" dirty="0"/>
              <a:t>MAB</a:t>
            </a:r>
            <a:r>
              <a:rPr lang="zh-CN" altLang="en-US" sz="3600" dirty="0"/>
              <a:t>多臂老虎机问题</a:t>
            </a:r>
          </a:p>
        </p:txBody>
      </p:sp>
      <p:sp>
        <p:nvSpPr>
          <p:cNvPr id="5" name="文本框 4">
            <a:extLst>
              <a:ext uri="{FF2B5EF4-FFF2-40B4-BE49-F238E27FC236}">
                <a16:creationId xmlns:a16="http://schemas.microsoft.com/office/drawing/2014/main" id="{37C1F0D7-0372-4A22-8BDE-A9D939239F87}"/>
              </a:ext>
            </a:extLst>
          </p:cNvPr>
          <p:cNvSpPr txBox="1"/>
          <p:nvPr/>
        </p:nvSpPr>
        <p:spPr>
          <a:xfrm>
            <a:off x="2974828" y="3295074"/>
            <a:ext cx="6094990" cy="1384995"/>
          </a:xfrm>
          <a:prstGeom prst="rect">
            <a:avLst/>
          </a:prstGeom>
          <a:noFill/>
        </p:spPr>
        <p:txBody>
          <a:bodyPr wrap="square">
            <a:spAutoFit/>
          </a:bodyPr>
          <a:lstStyle/>
          <a:p>
            <a:r>
              <a:rPr lang="zh-CN" altLang="en-US" sz="2800" dirty="0"/>
              <a:t>①</a:t>
            </a:r>
            <a:r>
              <a:rPr lang="en-US" altLang="zh-CN" sz="2800" dirty="0"/>
              <a:t>MAB</a:t>
            </a:r>
            <a:r>
              <a:rPr lang="zh-CN" altLang="en-US" sz="2800" dirty="0"/>
              <a:t>问题介绍</a:t>
            </a:r>
            <a:endParaRPr lang="en-US" altLang="zh-CN" sz="2800" dirty="0"/>
          </a:p>
          <a:p>
            <a:r>
              <a:rPr lang="zh-CN" altLang="en-US" sz="2800" dirty="0"/>
              <a:t>②</a:t>
            </a:r>
            <a:r>
              <a:rPr lang="en-US" altLang="zh-CN" sz="2800" dirty="0"/>
              <a:t>RMAB</a:t>
            </a:r>
            <a:r>
              <a:rPr lang="zh-CN" altLang="en-US" sz="2800" dirty="0"/>
              <a:t>问题模型</a:t>
            </a:r>
            <a:endParaRPr lang="en-US" altLang="zh-CN" sz="2800" dirty="0"/>
          </a:p>
          <a:p>
            <a:r>
              <a:rPr lang="zh-CN" altLang="en-US" sz="2800" dirty="0"/>
              <a:t>③</a:t>
            </a:r>
            <a:r>
              <a:rPr lang="en-US" altLang="zh-CN" sz="2800" dirty="0"/>
              <a:t>RMAB</a:t>
            </a:r>
            <a:r>
              <a:rPr lang="zh-CN" altLang="en-US" sz="2800" dirty="0"/>
              <a:t>问题例子</a:t>
            </a:r>
            <a:endParaRPr lang="en-US" altLang="zh-CN" sz="2800" dirty="0"/>
          </a:p>
        </p:txBody>
      </p:sp>
    </p:spTree>
    <p:extLst>
      <p:ext uri="{BB962C8B-B14F-4D97-AF65-F5344CB8AC3E}">
        <p14:creationId xmlns:p14="http://schemas.microsoft.com/office/powerpoint/2010/main" val="209374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2227974-5763-4471-938C-A7319C399410}"/>
              </a:ext>
            </a:extLst>
          </p:cNvPr>
          <p:cNvSpPr txBox="1"/>
          <p:nvPr/>
        </p:nvSpPr>
        <p:spPr>
          <a:xfrm>
            <a:off x="399670" y="375449"/>
            <a:ext cx="10389947" cy="584775"/>
          </a:xfrm>
          <a:prstGeom prst="rect">
            <a:avLst/>
          </a:prstGeom>
          <a:noFill/>
        </p:spPr>
        <p:txBody>
          <a:bodyPr wrap="square" rtlCol="0">
            <a:spAutoFit/>
          </a:bodyPr>
          <a:lstStyle/>
          <a:p>
            <a:r>
              <a:rPr lang="en-US" altLang="zh-CN" sz="3200" dirty="0"/>
              <a:t>MAB</a:t>
            </a:r>
            <a:r>
              <a:rPr lang="zh-CN" altLang="en-US" sz="3200" dirty="0"/>
              <a:t>（</a:t>
            </a:r>
            <a:r>
              <a:rPr lang="en-US" altLang="zh-CN" sz="3200" dirty="0">
                <a:latin typeface="PingFang SC"/>
              </a:rPr>
              <a:t>Multi-Armed Bandit</a:t>
            </a:r>
            <a:r>
              <a:rPr lang="zh-CN" altLang="en-US" sz="3200" dirty="0"/>
              <a:t>）多臂老虎机问题</a:t>
            </a:r>
          </a:p>
        </p:txBody>
      </p:sp>
      <p:sp>
        <p:nvSpPr>
          <p:cNvPr id="5" name="文本框 4">
            <a:extLst>
              <a:ext uri="{FF2B5EF4-FFF2-40B4-BE49-F238E27FC236}">
                <a16:creationId xmlns:a16="http://schemas.microsoft.com/office/drawing/2014/main" id="{37A71654-E513-43B0-B6EC-C0A0F109EF4E}"/>
              </a:ext>
            </a:extLst>
          </p:cNvPr>
          <p:cNvSpPr txBox="1"/>
          <p:nvPr/>
        </p:nvSpPr>
        <p:spPr>
          <a:xfrm>
            <a:off x="546518" y="1226388"/>
            <a:ext cx="10389947" cy="1477328"/>
          </a:xfrm>
          <a:prstGeom prst="rect">
            <a:avLst/>
          </a:prstGeom>
          <a:noFill/>
        </p:spPr>
        <p:txBody>
          <a:bodyPr wrap="square">
            <a:spAutoFit/>
          </a:bodyPr>
          <a:lstStyle/>
          <a:p>
            <a:r>
              <a:rPr lang="zh-CN" altLang="en-US" b="0" i="0" dirty="0">
                <a:solidFill>
                  <a:srgbClr val="121212"/>
                </a:solidFill>
                <a:effectLst/>
                <a:latin typeface="-apple-system"/>
              </a:rPr>
              <a:t>在多臂老虎机（</a:t>
            </a:r>
            <a:r>
              <a:rPr lang="en-US" altLang="zh-CN" b="0" i="0" dirty="0">
                <a:solidFill>
                  <a:srgbClr val="121212"/>
                </a:solidFill>
                <a:effectLst/>
                <a:latin typeface="-apple-system"/>
              </a:rPr>
              <a:t>multi-armed bandit</a:t>
            </a:r>
            <a:r>
              <a:rPr lang="zh-CN" altLang="en-US" b="0" i="0" dirty="0">
                <a:solidFill>
                  <a:srgbClr val="121212"/>
                </a:solidFill>
                <a:effectLst/>
                <a:latin typeface="-apple-system"/>
              </a:rPr>
              <a:t>，</a:t>
            </a:r>
            <a:r>
              <a:rPr lang="en-US" altLang="zh-CN" b="0" i="0" dirty="0">
                <a:solidFill>
                  <a:srgbClr val="121212"/>
                </a:solidFill>
                <a:effectLst/>
                <a:latin typeface="-apple-system"/>
              </a:rPr>
              <a:t>MAB</a:t>
            </a:r>
            <a:r>
              <a:rPr lang="zh-CN" altLang="en-US" b="0" i="0" dirty="0">
                <a:solidFill>
                  <a:srgbClr val="121212"/>
                </a:solidFill>
                <a:effectLst/>
                <a:latin typeface="-apple-system"/>
              </a:rPr>
              <a:t>）问题中，有一个拥有</a:t>
            </a:r>
            <a:r>
              <a:rPr lang="en-US" altLang="zh-CN" b="0" i="0" dirty="0">
                <a:solidFill>
                  <a:srgbClr val="121212"/>
                </a:solidFill>
                <a:effectLst/>
                <a:latin typeface="-apple-system"/>
              </a:rPr>
              <a:t>N</a:t>
            </a:r>
            <a:r>
              <a:rPr lang="zh-CN" altLang="en-US" b="0" i="0" dirty="0">
                <a:solidFill>
                  <a:srgbClr val="121212"/>
                </a:solidFill>
                <a:effectLst/>
                <a:latin typeface="-apple-system"/>
              </a:rPr>
              <a:t>根拉杆的老虎机，拉动每一根拉杆都对应一个关于奖励的概率分布 。我们每次拉动其中一根拉杆，就可以从该拉杆对应的奖励概率分布中获得一个奖励 。我们在各根拉杆的奖励概率分布未知的情况下，从头开始尝试，目标是在操作 次拉杆后获得尽可能高的累积奖励。由于奖励的概率分布是未知的，因此我们需要在“探索拉杆的获奖概率”和“根据经验选择获奖最多的拉杆”中进行权衡。</a:t>
            </a:r>
          </a:p>
        </p:txBody>
      </p:sp>
      <p:pic>
        <p:nvPicPr>
          <p:cNvPr id="2050" name="Picture 2" descr="多臂老虎机(Multi-armed Bandit)入门">
            <a:extLst>
              <a:ext uri="{FF2B5EF4-FFF2-40B4-BE49-F238E27FC236}">
                <a16:creationId xmlns:a16="http://schemas.microsoft.com/office/drawing/2014/main" id="{F4561A67-885B-4605-A1A7-FD09294C8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333" y="3324855"/>
            <a:ext cx="5402315" cy="3031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2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A1187E6-CF34-4C92-8E9D-190ED9B375FB}"/>
              </a:ext>
            </a:extLst>
          </p:cNvPr>
          <p:cNvPicPr>
            <a:picLocks noChangeAspect="1"/>
          </p:cNvPicPr>
          <p:nvPr/>
        </p:nvPicPr>
        <p:blipFill>
          <a:blip r:embed="rId2"/>
          <a:stretch>
            <a:fillRect/>
          </a:stretch>
        </p:blipFill>
        <p:spPr>
          <a:xfrm>
            <a:off x="1067673" y="2491189"/>
            <a:ext cx="9795845" cy="2777208"/>
          </a:xfrm>
          <a:prstGeom prst="rect">
            <a:avLst/>
          </a:prstGeom>
        </p:spPr>
      </p:pic>
      <p:sp>
        <p:nvSpPr>
          <p:cNvPr id="3" name="文本框 2">
            <a:extLst>
              <a:ext uri="{FF2B5EF4-FFF2-40B4-BE49-F238E27FC236}">
                <a16:creationId xmlns:a16="http://schemas.microsoft.com/office/drawing/2014/main" id="{8E13CF36-5D8C-4CA0-B2A3-7FE8A6E0F409}"/>
              </a:ext>
            </a:extLst>
          </p:cNvPr>
          <p:cNvSpPr txBox="1"/>
          <p:nvPr/>
        </p:nvSpPr>
        <p:spPr>
          <a:xfrm>
            <a:off x="490506" y="1740353"/>
            <a:ext cx="6094990" cy="369332"/>
          </a:xfrm>
          <a:prstGeom prst="rect">
            <a:avLst/>
          </a:prstGeom>
          <a:noFill/>
        </p:spPr>
        <p:txBody>
          <a:bodyPr wrap="square">
            <a:spAutoFit/>
          </a:bodyPr>
          <a:lstStyle/>
          <a:p>
            <a:r>
              <a:rPr lang="zh-CN" altLang="en-US" dirty="0"/>
              <a:t>多臂老虎机问题可以表示为一个元组 ⟨ A , R ⟩</a:t>
            </a:r>
          </a:p>
        </p:txBody>
      </p:sp>
      <p:sp>
        <p:nvSpPr>
          <p:cNvPr id="4" name="文本框 3">
            <a:extLst>
              <a:ext uri="{FF2B5EF4-FFF2-40B4-BE49-F238E27FC236}">
                <a16:creationId xmlns:a16="http://schemas.microsoft.com/office/drawing/2014/main" id="{E8505D53-9069-4DB0-B1A9-AC4B753BB774}"/>
              </a:ext>
            </a:extLst>
          </p:cNvPr>
          <p:cNvSpPr txBox="1"/>
          <p:nvPr/>
        </p:nvSpPr>
        <p:spPr>
          <a:xfrm>
            <a:off x="302780" y="145335"/>
            <a:ext cx="10389947" cy="584775"/>
          </a:xfrm>
          <a:prstGeom prst="rect">
            <a:avLst/>
          </a:prstGeom>
          <a:noFill/>
        </p:spPr>
        <p:txBody>
          <a:bodyPr wrap="square" rtlCol="0">
            <a:spAutoFit/>
          </a:bodyPr>
          <a:lstStyle/>
          <a:p>
            <a:r>
              <a:rPr lang="en-US" altLang="zh-CN" sz="3200" dirty="0"/>
              <a:t>MAB</a:t>
            </a:r>
            <a:r>
              <a:rPr lang="zh-CN" altLang="en-US" sz="3200" dirty="0"/>
              <a:t>（</a:t>
            </a:r>
            <a:r>
              <a:rPr lang="en-US" altLang="zh-CN" sz="3200" dirty="0">
                <a:latin typeface="PingFang SC"/>
              </a:rPr>
              <a:t>Multi-Armed Bandit</a:t>
            </a:r>
            <a:r>
              <a:rPr lang="zh-CN" altLang="en-US" sz="3200" dirty="0"/>
              <a:t>）多臂老虎机问题</a:t>
            </a:r>
          </a:p>
        </p:txBody>
      </p:sp>
    </p:spTree>
    <p:extLst>
      <p:ext uri="{BB962C8B-B14F-4D97-AF65-F5344CB8AC3E}">
        <p14:creationId xmlns:p14="http://schemas.microsoft.com/office/powerpoint/2010/main" val="32391468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938</TotalTime>
  <Words>1378</Words>
  <Application>Microsoft Office PowerPoint</Application>
  <PresentationFormat>宽屏</PresentationFormat>
  <Paragraphs>80</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-apple-system</vt:lpstr>
      <vt:lpstr>PingFang SC</vt: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hcdz</dc:creator>
  <cp:lastModifiedBy>hcdz</cp:lastModifiedBy>
  <cp:revision>74</cp:revision>
  <dcterms:created xsi:type="dcterms:W3CDTF">2023-04-04T04:24:38Z</dcterms:created>
  <dcterms:modified xsi:type="dcterms:W3CDTF">2023-04-06T00:48:56Z</dcterms:modified>
</cp:coreProperties>
</file>