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84" r:id="rId4"/>
    <p:sldId id="261" r:id="rId5"/>
    <p:sldId id="262" r:id="rId6"/>
    <p:sldId id="265" r:id="rId7"/>
    <p:sldId id="266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38EC-CA2D-4F2E-9B5D-96D3EDDCB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7AD73-578B-42DB-844E-EA46F24A8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780" y="206875"/>
            <a:ext cx="9495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背景：在交换机端口上经常划分为多个队列，例如有优先级队列，轮询队列等；其中有一些队列调度算法会为每个队列划分不同的固定带宽。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问题分析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对于某些队列带宽分配过大，造成资源浪费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对于某些队列带宽分配不足，队列数据包不断累积，造成拥塞，导致队列内数据包</a:t>
            </a:r>
            <a:r>
              <a:rPr lang="en-US" altLang="zh-CN" dirty="0"/>
              <a:t>RTT</a:t>
            </a:r>
            <a:r>
              <a:rPr lang="zh-CN" altLang="en-US" dirty="0"/>
              <a:t>时延很高，无法满足需求</a:t>
            </a:r>
            <a:endParaRPr lang="en-US" altLang="zh-CN" dirty="0"/>
          </a:p>
          <a:p>
            <a:r>
              <a:rPr lang="en-US" altLang="zh-CN" dirty="0"/>
              <a:t>	3.</a:t>
            </a:r>
            <a:r>
              <a:rPr lang="zh-CN" altLang="en-US" dirty="0"/>
              <a:t>存在短时间内某队列涌入大量数据包的突发情况，由于固定带宽的限制，导致无法及时处理，造成严重拥塞甚至丢包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02289" y="3429000"/>
            <a:ext cx="3257928" cy="42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r>
              <a:rPr lang="en-US" altLang="zh-CN" dirty="0"/>
              <a:t>1,</a:t>
            </a:r>
            <a:r>
              <a:rPr lang="zh-CN" altLang="en-US" dirty="0"/>
              <a:t>带宽：</a:t>
            </a:r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2289" y="4111266"/>
            <a:ext cx="3257928" cy="42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r>
              <a:rPr lang="en-US" altLang="zh-CN" dirty="0"/>
              <a:t>2,</a:t>
            </a:r>
            <a:r>
              <a:rPr lang="zh-CN" altLang="en-US" dirty="0"/>
              <a:t>带宽：</a:t>
            </a:r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2289" y="4730242"/>
            <a:ext cx="3257928" cy="42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r>
              <a:rPr lang="en-US" altLang="zh-CN" dirty="0"/>
              <a:t>3,</a:t>
            </a:r>
            <a:r>
              <a:rPr lang="zh-CN" altLang="en-US" dirty="0"/>
              <a:t>带宽：</a:t>
            </a:r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2289" y="5804319"/>
            <a:ext cx="3257928" cy="42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r>
              <a:rPr lang="en-US" altLang="zh-CN" dirty="0"/>
              <a:t>n,</a:t>
            </a:r>
            <a:r>
              <a:rPr lang="zh-CN" altLang="en-US" dirty="0"/>
              <a:t>带宽：</a:t>
            </a:r>
            <a:r>
              <a:rPr lang="en-US" altLang="zh-CN" dirty="0" err="1"/>
              <a:t>dn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279686" y="4240958"/>
            <a:ext cx="2119471" cy="1090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端口</a:t>
            </a:r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  <a:endCxn id="7" idx="2"/>
          </p:cNvCxnSpPr>
          <p:nvPr/>
        </p:nvCxnSpPr>
        <p:spPr>
          <a:xfrm>
            <a:off x="4160217" y="3643975"/>
            <a:ext cx="2119469" cy="11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2"/>
          </p:cNvCxnSpPr>
          <p:nvPr/>
        </p:nvCxnSpPr>
        <p:spPr>
          <a:xfrm>
            <a:off x="4160217" y="4326241"/>
            <a:ext cx="2119469" cy="4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2"/>
          </p:cNvCxnSpPr>
          <p:nvPr/>
        </p:nvCxnSpPr>
        <p:spPr>
          <a:xfrm flipV="1">
            <a:off x="4160217" y="4785965"/>
            <a:ext cx="2119469" cy="15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7" idx="2"/>
          </p:cNvCxnSpPr>
          <p:nvPr/>
        </p:nvCxnSpPr>
        <p:spPr>
          <a:xfrm flipV="1">
            <a:off x="4160217" y="4785965"/>
            <a:ext cx="2119469" cy="12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6"/>
          </p:cNvCxnSpPr>
          <p:nvPr/>
        </p:nvCxnSpPr>
        <p:spPr>
          <a:xfrm>
            <a:off x="8399157" y="4785965"/>
            <a:ext cx="175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95718" y="4446404"/>
            <a:ext cx="64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网络链路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85999" y="5157988"/>
            <a:ext cx="17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.</a:t>
            </a:r>
            <a:endParaRPr lang="en-US" altLang="zh-CN" sz="1200" b="1" dirty="0"/>
          </a:p>
          <a:p>
            <a:r>
              <a:rPr lang="en-US" altLang="zh-CN" sz="1200" b="1" dirty="0"/>
              <a:t>.</a:t>
            </a:r>
            <a:endParaRPr lang="en-US" altLang="zh-CN" sz="1200" b="1" dirty="0"/>
          </a:p>
          <a:p>
            <a:r>
              <a:rPr lang="en-US" altLang="zh-CN" sz="1200" b="1" dirty="0"/>
              <a:t>.</a:t>
            </a:r>
            <a:endParaRPr lang="en-US" altLang="zh-CN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3174" y="381505"/>
                <a:ext cx="10500460" cy="511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解决思路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模型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WITTLE INDEX</a:t>
                </a:r>
                <a:r>
                  <a:rPr lang="zh-CN" altLang="en-US" dirty="0"/>
                  <a:t>设计一种队列调度算法，控制何时发送某个队列的数据包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将每个队列构建为一个</a:t>
                </a:r>
                <a:r>
                  <a:rPr lang="en-US" altLang="zh-CN" dirty="0"/>
                  <a:t>MDP,</a:t>
                </a:r>
                <a:r>
                  <a:rPr lang="zh-CN" altLang="en-US" dirty="0"/>
                  <a:t>将带宽分配转化为</a:t>
                </a:r>
                <a:r>
                  <a:rPr lang="en-US" altLang="zh-CN" dirty="0"/>
                  <a:t>RMAB</a:t>
                </a:r>
                <a:r>
                  <a:rPr lang="zh-CN" altLang="en-US" dirty="0"/>
                  <a:t>问题，</a:t>
                </a:r>
                <a:endParaRPr lang="en-US" altLang="zh-CN" dirty="0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zh-CN" altLang="en-US" dirty="0"/>
                  <a:t>单位数据包的数量作为状态</a:t>
                </a:r>
                <a:r>
                  <a:rPr lang="en-US" altLang="zh-CN" dirty="0"/>
                  <a:t>S</a:t>
                </a:r>
                <a:endParaRPr lang="en-US" altLang="zh-CN" dirty="0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zh-CN" altLang="en-US" dirty="0"/>
                  <a:t>队列数据包是否发送作为动作</a:t>
                </a:r>
                <a:r>
                  <a:rPr lang="en-US" altLang="zh-CN" dirty="0"/>
                  <a:t>A</a:t>
                </a:r>
                <a:endParaRPr lang="en-US" altLang="zh-CN" dirty="0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𝑆𝑇𝐴𝑇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zh-CN" altLang="en-US" dirty="0"/>
                  <a:t>端口发送单位数据包的时间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en-US" dirty="0"/>
                  <a:t>，每个时刻计算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个队列的</a:t>
                </a:r>
                <a:r>
                  <a:rPr lang="en-US" altLang="zh-CN" dirty="0"/>
                  <a:t>WITTLE INDEX</a:t>
                </a:r>
                <a:r>
                  <a:rPr lang="zh-CN" altLang="en-US" dirty="0"/>
                  <a:t>，选择最大的队列发送单位数据包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𝑑𝑝𝑎𝑐𝑘𝑒𝑡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𝑤𝑖𝑑𝑡ℎ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𝑅𝑒𝑤𝑎𝑟𝑑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4" y="381505"/>
                <a:ext cx="10500460" cy="5114290"/>
              </a:xfrm>
              <a:prstGeom prst="rect">
                <a:avLst/>
              </a:prstGeom>
              <a:blipFill rotWithShape="1">
                <a:blip r:embed="rId1"/>
                <a:stretch>
                  <a:fillRect l="-5" t="-24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724" y="375449"/>
            <a:ext cx="10221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Simulation:</a:t>
            </a:r>
            <a:endParaRPr lang="en-US" altLang="zh-CN" dirty="0"/>
          </a:p>
          <a:p>
            <a:r>
              <a:rPr lang="en-US" altLang="zh-CN" dirty="0" err="1"/>
              <a:t>Queuenum</a:t>
            </a:r>
            <a:r>
              <a:rPr lang="en-US" altLang="zh-CN" dirty="0"/>
              <a:t> = 8</a:t>
            </a:r>
            <a:endParaRPr lang="en-US" altLang="zh-CN" dirty="0"/>
          </a:p>
          <a:p>
            <a:r>
              <a:rPr lang="en-US" altLang="zh-CN" dirty="0"/>
              <a:t>STATE_MAX = 20</a:t>
            </a:r>
            <a:endParaRPr lang="en-US" altLang="zh-CN" dirty="0"/>
          </a:p>
          <a:p>
            <a:r>
              <a:rPr lang="zh-CN" altLang="en-US" dirty="0"/>
              <a:t>队列数据包到达速率：</a:t>
            </a:r>
            <a:endParaRPr lang="en-US" altLang="zh-CN" dirty="0"/>
          </a:p>
          <a:p>
            <a:r>
              <a:rPr lang="en-US" altLang="zh-CN" dirty="0"/>
              <a:t>[0.02534504,0.13369194,0.09386043,0.01754024,0.17004173,0.2459021,0.03012342,0.0451653 ]</a:t>
            </a:r>
            <a:endParaRPr lang="en-US" altLang="zh-CN" dirty="0"/>
          </a:p>
          <a:p>
            <a:r>
              <a:rPr lang="zh-CN" altLang="en-US" dirty="0"/>
              <a:t>单位时间接收数据包期望 </a:t>
            </a:r>
            <a:r>
              <a:rPr lang="en-US" altLang="zh-CN" dirty="0"/>
              <a:t>E = 0.7616702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设置运行时间</a:t>
            </a:r>
            <a:r>
              <a:rPr lang="en-US" altLang="zh-CN" dirty="0"/>
              <a:t>5000s</a:t>
            </a:r>
            <a:endParaRPr lang="en-US" altLang="zh-CN" dirty="0"/>
          </a:p>
          <a:p>
            <a:r>
              <a:rPr lang="zh-CN" altLang="en-US" dirty="0"/>
              <a:t>队列</a:t>
            </a:r>
            <a:r>
              <a:rPr lang="en-US" altLang="zh-CN" dirty="0"/>
              <a:t>[5]</a:t>
            </a:r>
            <a:r>
              <a:rPr lang="zh-CN" altLang="en-US" dirty="0"/>
              <a:t>在</a:t>
            </a:r>
            <a:r>
              <a:rPr lang="en-US" altLang="zh-CN" dirty="0"/>
              <a:t>3000s-3500s</a:t>
            </a:r>
            <a:r>
              <a:rPr lang="zh-CN" altLang="en-US" dirty="0"/>
              <a:t>内，每单位时间会以</a:t>
            </a:r>
            <a:r>
              <a:rPr lang="en-US" altLang="zh-CN" dirty="0"/>
              <a:t>0.15</a:t>
            </a:r>
            <a:r>
              <a:rPr lang="zh-CN" altLang="en-US" dirty="0"/>
              <a:t>的概率突然多收到三个单位的数据包</a:t>
            </a:r>
            <a:endParaRPr lang="en-US" altLang="zh-CN" dirty="0"/>
          </a:p>
          <a:p>
            <a:r>
              <a:rPr lang="zh-CN" altLang="en-US" dirty="0"/>
              <a:t>该时间内，单位时间接收数据包期望 </a:t>
            </a:r>
            <a:r>
              <a:rPr lang="en-US" altLang="zh-CN" dirty="0"/>
              <a:t>E = 1.21167</a:t>
            </a:r>
            <a:endParaRPr lang="en-US" altLang="zh-CN" dirty="0"/>
          </a:p>
          <a:p>
            <a:r>
              <a:rPr lang="zh-CN" altLang="en-US" dirty="0"/>
              <a:t>由数据包处理速率可知，在</a:t>
            </a:r>
            <a:r>
              <a:rPr lang="en-US" altLang="zh-CN" dirty="0"/>
              <a:t>500s</a:t>
            </a:r>
            <a:r>
              <a:rPr lang="zh-CN" altLang="en-US" dirty="0"/>
              <a:t>内</a:t>
            </a:r>
            <a:r>
              <a:rPr lang="en-US" altLang="zh-CN" dirty="0"/>
              <a:t>8</a:t>
            </a:r>
            <a:r>
              <a:rPr lang="zh-CN" altLang="en-US" dirty="0"/>
              <a:t>个队列（期望）累计数据包</a:t>
            </a:r>
            <a:r>
              <a:rPr lang="en-US" altLang="zh-CN" dirty="0"/>
              <a:t>105.835</a:t>
            </a:r>
            <a:r>
              <a:rPr lang="zh-CN" altLang="en-US" dirty="0"/>
              <a:t>个，但总体容量为</a:t>
            </a:r>
            <a:r>
              <a:rPr lang="en-US" altLang="zh-CN" dirty="0"/>
              <a:t>20*8 = 160</a:t>
            </a:r>
            <a:r>
              <a:rPr lang="zh-CN" altLang="en-US" dirty="0"/>
              <a:t>个，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理论上不会出现丢包情况，但实际中有概率发生丢包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每</a:t>
            </a:r>
            <a:r>
              <a:rPr lang="en-US" altLang="zh-CN" dirty="0"/>
              <a:t>1000s</a:t>
            </a:r>
            <a:r>
              <a:rPr lang="zh-CN" altLang="en-US" dirty="0"/>
              <a:t>统计一次个丢列带宽利用率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27" y="163502"/>
            <a:ext cx="40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simualtion1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885" y="1047371"/>
            <a:ext cx="6504973" cy="46509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51" y="1417372"/>
            <a:ext cx="4643184" cy="3088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573" y="901627"/>
            <a:ext cx="5386427" cy="4110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53" y="1408935"/>
            <a:ext cx="4639508" cy="29692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6170" y="145335"/>
            <a:ext cx="21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simulation4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725" y="289679"/>
            <a:ext cx="111786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仿真中一个单位状态可以是多个数据包，例如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64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等，但是处理时间以单位状态的变化时间，即发送</a:t>
            </a:r>
            <a:r>
              <a:rPr lang="en-US" altLang="zh-CN" dirty="0"/>
              <a:t>XX</a:t>
            </a:r>
            <a:r>
              <a:rPr lang="zh-CN" altLang="en-US" dirty="0"/>
              <a:t>个数据包的时间。</a:t>
            </a:r>
            <a:endParaRPr lang="en-US" altLang="zh-CN" dirty="0"/>
          </a:p>
          <a:p>
            <a:r>
              <a:rPr lang="zh-CN" altLang="en-US" dirty="0"/>
              <a:t>数据包发送速率（</a:t>
            </a:r>
            <a:r>
              <a:rPr lang="en-US" altLang="zh-CN" dirty="0"/>
              <a:t>1</a:t>
            </a:r>
            <a:r>
              <a:rPr lang="zh-CN" altLang="en-US" dirty="0"/>
              <a:t>）大于</a:t>
            </a:r>
            <a:r>
              <a:rPr lang="en-US" altLang="zh-CN" dirty="0"/>
              <a:t>8</a:t>
            </a:r>
            <a:r>
              <a:rPr lang="zh-CN" altLang="en-US" dirty="0"/>
              <a:t>个队列数据包到达率之和（</a:t>
            </a:r>
            <a:r>
              <a:rPr lang="en-US" altLang="zh-CN" dirty="0"/>
              <a:t>0.76</a:t>
            </a:r>
            <a:r>
              <a:rPr lang="zh-CN" altLang="en-US" dirty="0"/>
              <a:t>），通过</a:t>
            </a:r>
            <a:r>
              <a:rPr lang="en-US" altLang="zh-CN" dirty="0"/>
              <a:t>WITTLE INDEX</a:t>
            </a:r>
            <a:r>
              <a:rPr lang="zh-CN" altLang="en-US" dirty="0"/>
              <a:t>策略选择队列发送，使得队列保持一个非常低的排队长度。</a:t>
            </a:r>
            <a:endParaRPr lang="en-US" altLang="zh-CN" dirty="0"/>
          </a:p>
          <a:p>
            <a:r>
              <a:rPr lang="zh-CN" altLang="en-US" dirty="0"/>
              <a:t>从各个队列的</a:t>
            </a:r>
            <a:r>
              <a:rPr lang="en-US" altLang="zh-CN" dirty="0"/>
              <a:t>WITTLE INDEX</a:t>
            </a:r>
            <a:r>
              <a:rPr lang="zh-CN" altLang="en-US" dirty="0"/>
              <a:t>值来看，这种策略对于低到达率的队列调度不友好；</a:t>
            </a:r>
            <a:endParaRPr lang="en-US" altLang="zh-CN" dirty="0"/>
          </a:p>
          <a:p>
            <a:r>
              <a:rPr lang="zh-CN" altLang="en-US" dirty="0"/>
              <a:t>在短时间内某队列数据包爆发到达，使得无法及时发送到达的大量数据包，造成累计，当严重情况下（超过队列容量）出现丢包情况，例如</a:t>
            </a:r>
            <a:r>
              <a:rPr lang="en-US" altLang="zh-CN" dirty="0"/>
              <a:t>SIMULATION4,</a:t>
            </a:r>
            <a:r>
              <a:rPr lang="zh-CN" altLang="en-US" dirty="0"/>
              <a:t>其第六个队列出现了</a:t>
            </a:r>
            <a:r>
              <a:rPr lang="en-US" altLang="zh-CN" dirty="0"/>
              <a:t>17</a:t>
            </a:r>
            <a:r>
              <a:rPr lang="zh-CN" altLang="en-US" dirty="0"/>
              <a:t>个丢包，经分析，总容量为</a:t>
            </a:r>
            <a:r>
              <a:rPr lang="en-US" altLang="zh-CN" dirty="0"/>
              <a:t>160</a:t>
            </a:r>
            <a:r>
              <a:rPr lang="zh-CN" altLang="en-US" dirty="0"/>
              <a:t>，而</a:t>
            </a:r>
            <a:r>
              <a:rPr lang="en-US" altLang="zh-CN" dirty="0"/>
              <a:t>500s</a:t>
            </a:r>
            <a:r>
              <a:rPr lang="zh-CN" altLang="en-US" dirty="0"/>
              <a:t>内理论数据包累计为</a:t>
            </a:r>
            <a:r>
              <a:rPr lang="en-US" altLang="zh-CN" dirty="0"/>
              <a:t>105</a:t>
            </a:r>
            <a:r>
              <a:rPr lang="zh-CN" altLang="en-US" dirty="0"/>
              <a:t>左右，不应该出现丢包情况；实际经过分析，</a:t>
            </a:r>
            <a:r>
              <a:rPr lang="en-US" altLang="zh-CN" dirty="0"/>
              <a:t>17</a:t>
            </a:r>
            <a:r>
              <a:rPr lang="zh-CN" altLang="en-US" dirty="0"/>
              <a:t>个丢包都出现在丢五个队列，由于单个队列容量只有</a:t>
            </a:r>
            <a:r>
              <a:rPr lang="en-US" altLang="zh-CN" dirty="0"/>
              <a:t>20</a:t>
            </a:r>
            <a:r>
              <a:rPr lang="zh-CN" altLang="en-US" dirty="0"/>
              <a:t>，短时间内单队列数据包到达率大于总处理能力。如下，</a:t>
            </a:r>
            <a:r>
              <a:rPr lang="en-US" altLang="zh-CN" dirty="0"/>
              <a:t>3</a:t>
            </a:r>
            <a:r>
              <a:rPr lang="zh-CN" altLang="en-US" dirty="0"/>
              <a:t>个单位时间内队列五到达</a:t>
            </a:r>
            <a:r>
              <a:rPr lang="en-US" altLang="zh-CN" dirty="0"/>
              <a:t>8</a:t>
            </a:r>
            <a:r>
              <a:rPr lang="zh-CN" altLang="en-US" dirty="0"/>
              <a:t>个以上的单位数据包，而处理能力只有</a:t>
            </a:r>
            <a:r>
              <a:rPr lang="en-US" altLang="zh-CN" dirty="0"/>
              <a:t>3</a:t>
            </a:r>
            <a:r>
              <a:rPr lang="zh-CN" altLang="en-US" dirty="0"/>
              <a:t>，因此队列很快排满，造成丢包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77" y="3594447"/>
            <a:ext cx="3337180" cy="31408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9230" y="487326"/>
            <a:ext cx="992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/>
              <a:t>Reward</a:t>
            </a:r>
            <a:r>
              <a:rPr lang="zh-CN" altLang="en-US" dirty="0"/>
              <a:t>的设置比较随意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长时间带宽限制没有考虑（该算法有点像优先级调度算法，不过队列优先级随着队列状态变化，没有考虑长时间带宽限制）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9230" y="2276917"/>
            <a:ext cx="761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扩展想法：</a:t>
            </a:r>
            <a:endParaRPr lang="en-US" altLang="zh-CN" dirty="0"/>
          </a:p>
          <a:p>
            <a:r>
              <a:rPr lang="zh-CN" altLang="en-US" dirty="0"/>
              <a:t>拥塞和</a:t>
            </a:r>
            <a:r>
              <a:rPr lang="en-US" altLang="zh-CN" dirty="0"/>
              <a:t>Reward </a:t>
            </a:r>
            <a:r>
              <a:rPr lang="zh-CN" altLang="en-US" dirty="0"/>
              <a:t>之间的映射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上述的队列调度从本质上来讲并不能更改数据包的路由路径，能不能把</a:t>
            </a:r>
            <a:r>
              <a:rPr lang="en-US" altLang="zh-CN" dirty="0"/>
              <a:t>RMAB</a:t>
            </a:r>
            <a:r>
              <a:rPr lang="zh-CN" altLang="en-US" dirty="0"/>
              <a:t>应用到路由选择上，比如两个节点之间存在多个多条路径，对数据包路由时选择收益最大的路径（其余路径动作为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演示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Cambria Math</vt:lpstr>
      <vt:lpstr>DejaVu Math TeX Gyre</vt:lpstr>
      <vt:lpstr>等线</vt:lpstr>
      <vt:lpstr>Gubbi</vt:lpstr>
      <vt:lpstr>宋体</vt:lpstr>
      <vt:lpstr>Droid Sans Fallback</vt:lpstr>
      <vt:lpstr>Phetsarath OT</vt:lpstr>
      <vt:lpstr>微软雅黑</vt:lpstr>
      <vt:lpstr>Arial Unicode MS</vt:lpstr>
      <vt:lpstr>等线 Light</vt:lpstr>
      <vt:lpstr>Calibri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hcdz</dc:creator>
  <cp:lastModifiedBy>zjp</cp:lastModifiedBy>
  <cp:revision>14</cp:revision>
  <dcterms:created xsi:type="dcterms:W3CDTF">2023-06-13T13:06:01Z</dcterms:created>
  <dcterms:modified xsi:type="dcterms:W3CDTF">2023-06-13T13:06:01Z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