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1" r:id="rId7"/>
    <p:sldId id="262" r:id="rId8"/>
    <p:sldId id="264" r:id="rId9"/>
    <p:sldId id="265" r:id="rId10"/>
    <p:sldId id="266" r:id="rId11"/>
    <p:sldId id="267" r:id="rId12"/>
    <p:sldId id="268" r:id="rId13"/>
    <p:sldId id="269" r:id="rId14"/>
    <p:sldId id="270" r:id="rId15"/>
    <p:sldId id="271" r:id="rId16"/>
    <p:sldId id="26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6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78420-2EB5-BC82-79D8-A03ED50F50A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B5D12E-4BE3-AA09-78D9-AB7CF82B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BC0970-8ACA-BA45-6CC8-D27EFD27219F}"/>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2C308BDB-737D-EFD5-7B7E-5A46F08ED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6FE135-5EA1-14EB-8AA9-F6F5E695E1E5}"/>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1598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BDEB9-B8FA-9258-C733-9BA27DE3F4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8A9513-DA22-B660-B59B-C408BD72DCA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4A607E-3BE7-386D-A279-6DF972201BD4}"/>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91CFEBB9-F6D2-A227-A053-62AB145E7A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D69C98-C2FE-5190-6F86-6A382E11C522}"/>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357287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1430DB-CC25-76EB-575C-44207B25DB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4FDA6C-1223-7C9A-9A01-ECA60AFADCC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C8686C-A6DD-3B50-9422-63B5F7B80962}"/>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F491B804-8D55-E6D6-479C-A147C68A04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CEF8C3-E933-A9B8-CFDB-4CDD5DEEF52F}"/>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66574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A2E39-751C-7694-2AE2-CADFCB213E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8135A6-48ED-DB4C-5F56-039311F887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12F5A8-6A5D-2701-ABC2-E38639C10873}"/>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BFA3B552-D89A-5171-110A-3D591603B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09FC7-4C81-2DCD-2193-B320BADA9599}"/>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264218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4EF67-DC20-A010-BA9D-17B3B2ABB5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A70B2AB-A246-8668-C040-32D2A4002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370E105-FF32-8773-926D-1FBF07DEBA11}"/>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6308C744-4EC7-0F13-0F7D-359516E6EC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F70A73-99EF-9198-2180-7997D84A1F2F}"/>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395360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654A5-92C8-CA6C-ED53-DB1762A2A3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A7A949-0CA8-7888-E2E1-33D830DEB6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FFC4C2-F1B4-24A2-A7A5-C8D03EAE5E4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F68E2B-8A10-2041-EB50-67C68D315FC0}"/>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AC70DAD4-B504-A0C6-9AC5-591F477B04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D610C2-31A1-2463-38F8-75CED0B92322}"/>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161354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A2297-1D8B-4AC7-4FF8-C07F95CE94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375C44B-6FD6-A37D-955A-3DD6CF4496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6FA248-B393-674F-DC23-4901557C38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51C155-2357-0C22-3A35-34003CEFF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347EADD-8FFF-1742-ACFA-28C167BEBD3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A052434-9788-2471-B358-09230E18A7F9}"/>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8" name="页脚占位符 7">
            <a:extLst>
              <a:ext uri="{FF2B5EF4-FFF2-40B4-BE49-F238E27FC236}">
                <a16:creationId xmlns:a16="http://schemas.microsoft.com/office/drawing/2014/main" id="{BE0C60B7-6804-A73E-9FB6-160C89EB74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EBA739-6871-734C-CD02-DC4A870D091E}"/>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237041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44C83-8818-FC2E-6423-55615D74400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4D9E12-7C77-72CE-E9E9-2AA3E1FDD9CA}"/>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4" name="页脚占位符 3">
            <a:extLst>
              <a:ext uri="{FF2B5EF4-FFF2-40B4-BE49-F238E27FC236}">
                <a16:creationId xmlns:a16="http://schemas.microsoft.com/office/drawing/2014/main" id="{265E91F8-AE4E-E991-2BE1-FFA4A6ADBC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C3ED55-490C-1770-8D9E-2A1E3AEC6B96}"/>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270053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B3081C-184C-9016-E55A-934F139E2F5A}"/>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3" name="页脚占位符 2">
            <a:extLst>
              <a:ext uri="{FF2B5EF4-FFF2-40B4-BE49-F238E27FC236}">
                <a16:creationId xmlns:a16="http://schemas.microsoft.com/office/drawing/2014/main" id="{7C0E54FB-632F-81DD-E2D5-77DFDAE0C0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E02C88-DE9C-ABC8-ECAD-8410A0A228A2}"/>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209125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9334A-8FA0-C945-E988-3A3FB56242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FA540C-CA10-2098-4565-CAA637A4B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ECBE4D7-D65C-7D35-F045-EE56B9963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B565F5-D30D-8ED0-C94E-2882EC287258}"/>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E59B9E1D-2833-2CA2-29B8-AD76BA52E5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1E993B-548D-0FE5-2598-F07B7367212E}"/>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169687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A7FCB-4A61-B2FD-C569-660B6FE031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BF44F9-535E-F039-1078-2CA6FE601C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4A649E-5C16-A090-118C-AEA711E34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B56553-0F31-C9E1-7E01-430CD09B8D6F}"/>
              </a:ext>
            </a:extLst>
          </p:cNvPr>
          <p:cNvSpPr>
            <a:spLocks noGrp="1"/>
          </p:cNvSpPr>
          <p:nvPr>
            <p:ph type="dt" sz="half" idx="10"/>
          </p:nvPr>
        </p:nvSpPr>
        <p:spPr/>
        <p:txBody>
          <a:bodyPr/>
          <a:lstStyle/>
          <a:p>
            <a:fld id="{CF35310F-9C2B-442B-848F-8D5BEDD1931A}"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F9A6221C-976A-8FEA-F3F3-2A8AC263A2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C74081-A539-8D67-17AB-5D1FF8A95D76}"/>
              </a:ext>
            </a:extLst>
          </p:cNvPr>
          <p:cNvSpPr>
            <a:spLocks noGrp="1"/>
          </p:cNvSpPr>
          <p:nvPr>
            <p:ph type="sldNum" sz="quarter" idx="12"/>
          </p:nvPr>
        </p:nvSpPr>
        <p:spPr/>
        <p:txBody>
          <a:body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180602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3B37D9-E30A-B5CD-5351-91831288D6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AF86AF-6470-37B5-1D6F-8E7606E0F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D52F7A-69BF-D906-AB6F-E86F97C14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5310F-9C2B-442B-848F-8D5BEDD1931A}"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A0DBE763-1830-E531-1853-9A4EA7C61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DBBE5A2-C618-2319-8832-FEF04778B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A05F4-1987-48BF-B09E-C0CA7C787043}" type="slidenum">
              <a:rPr lang="zh-CN" altLang="en-US" smtClean="0"/>
              <a:t>‹#›</a:t>
            </a:fld>
            <a:endParaRPr lang="zh-CN" altLang="en-US"/>
          </a:p>
        </p:txBody>
      </p:sp>
    </p:spTree>
    <p:extLst>
      <p:ext uri="{BB962C8B-B14F-4D97-AF65-F5344CB8AC3E}">
        <p14:creationId xmlns:p14="http://schemas.microsoft.com/office/powerpoint/2010/main" val="292128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blog.csdn.net/weixin_40191861/article/details/%E4%BC%A0%E8%BE%93%E6%8E%A7%E5%88%B6%E5%8D%8F%E8%AE%AE" TargetMode="External"/><Relationship Id="rId7" Type="http://schemas.openxmlformats.org/officeDocument/2006/relationships/hyperlink" Target="https://blog.csdn.net/weixin_40191861/article/details/Least_significant_bit" TargetMode="External"/><Relationship Id="rId2" Type="http://schemas.openxmlformats.org/officeDocument/2006/relationships/hyperlink" Target="https://blog.csdn.net/weixin_40191861/article/details/%E7%BD%91%E9%99%85%E5%8D%8F%E8%AE%AE" TargetMode="External"/><Relationship Id="rId1" Type="http://schemas.openxmlformats.org/officeDocument/2006/relationships/slideLayout" Target="../slideLayouts/slideLayout7.xml"/><Relationship Id="rId6" Type="http://schemas.openxmlformats.org/officeDocument/2006/relationships/hyperlink" Target="https://blog.csdn.net/weixin_40191861/article/details/%E4%B8%A2%E5%8C%85" TargetMode="External"/><Relationship Id="rId5" Type="http://schemas.openxmlformats.org/officeDocument/2006/relationships/hyperlink" Target="https://blog.csdn.net/weixin_40191861/article/details/%E6%8B%A5%E5%A1%9E%E6%8E%A7%E5%88%B6" TargetMode="External"/><Relationship Id="rId4" Type="http://schemas.openxmlformats.org/officeDocument/2006/relationships/hyperlink" Target="https://tools.ietf.org/html/rfc316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858448B-EE62-A1BE-CF76-EE4D03B99BB6}"/>
              </a:ext>
            </a:extLst>
          </p:cNvPr>
          <p:cNvSpPr txBox="1"/>
          <p:nvPr/>
        </p:nvSpPr>
        <p:spPr>
          <a:xfrm>
            <a:off x="1050759" y="1019771"/>
            <a:ext cx="10031329" cy="923330"/>
          </a:xfrm>
          <a:prstGeom prst="rect">
            <a:avLst/>
          </a:prstGeom>
          <a:noFill/>
        </p:spPr>
        <p:txBody>
          <a:bodyPr wrap="square">
            <a:spAutoFit/>
          </a:bodyPr>
          <a:lstStyle/>
          <a:p>
            <a:r>
              <a:rPr lang="zh-CN" altLang="en-US">
                <a:solidFill>
                  <a:srgbClr val="4D4D4D"/>
                </a:solidFill>
                <a:latin typeface="-apple-system"/>
              </a:rPr>
              <a:t>显式拥塞通知（英語：，简称</a:t>
            </a:r>
            <a:r>
              <a:rPr lang="en-US" altLang="zh-CN">
                <a:solidFill>
                  <a:srgbClr val="4D4D4D"/>
                </a:solidFill>
                <a:latin typeface="-apple-system"/>
              </a:rPr>
              <a:t>ECN</a:t>
            </a:r>
            <a:r>
              <a:rPr lang="zh-CN" altLang="en-US">
                <a:solidFill>
                  <a:srgbClr val="4D4D4D"/>
                </a:solidFill>
                <a:latin typeface="-apple-system"/>
              </a:rPr>
              <a:t>）是一个对</a:t>
            </a:r>
            <a:r>
              <a:rPr lang="zh-CN" altLang="en-US">
                <a:solidFill>
                  <a:srgbClr val="4D4D4D"/>
                </a:solidFill>
                <a:latin typeface="-apple-system"/>
                <a:hlinkClick r:id="rId2">
                  <a:extLst>
                    <a:ext uri="{A12FA001-AC4F-418D-AE19-62706E023703}">
                      <ahyp:hlinkClr xmlns:ahyp="http://schemas.microsoft.com/office/drawing/2018/hyperlinkcolor" val="tx"/>
                    </a:ext>
                  </a:extLst>
                </a:hlinkClick>
              </a:rPr>
              <a:t>网际协议</a:t>
            </a:r>
            <a:r>
              <a:rPr lang="zh-CN" altLang="en-US">
                <a:solidFill>
                  <a:srgbClr val="4D4D4D"/>
                </a:solidFill>
                <a:latin typeface="-apple-system"/>
              </a:rPr>
              <a:t>和</a:t>
            </a:r>
            <a:r>
              <a:rPr lang="zh-CN" altLang="en-US">
                <a:solidFill>
                  <a:srgbClr val="4D4D4D"/>
                </a:solidFill>
                <a:latin typeface="-apple-system"/>
                <a:hlinkClick r:id="rId3">
                  <a:extLst>
                    <a:ext uri="{A12FA001-AC4F-418D-AE19-62706E023703}">
                      <ahyp:hlinkClr xmlns:ahyp="http://schemas.microsoft.com/office/drawing/2018/hyperlinkcolor" val="tx"/>
                    </a:ext>
                  </a:extLst>
                </a:hlinkClick>
              </a:rPr>
              <a:t>传输控制协议</a:t>
            </a:r>
            <a:r>
              <a:rPr lang="zh-CN" altLang="en-US">
                <a:solidFill>
                  <a:srgbClr val="4D4D4D"/>
                </a:solidFill>
                <a:latin typeface="-apple-system"/>
              </a:rPr>
              <a:t>（</a:t>
            </a:r>
            <a:r>
              <a:rPr lang="en-US" altLang="zh-CN">
                <a:solidFill>
                  <a:srgbClr val="4D4D4D"/>
                </a:solidFill>
                <a:latin typeface="-apple-system"/>
              </a:rPr>
              <a:t>TCP</a:t>
            </a:r>
            <a:r>
              <a:rPr lang="zh-CN" altLang="en-US">
                <a:solidFill>
                  <a:srgbClr val="4D4D4D"/>
                </a:solidFill>
                <a:latin typeface="-apple-system"/>
              </a:rPr>
              <a:t>）的扩展，定义于</a:t>
            </a:r>
            <a:r>
              <a:rPr lang="en-US" altLang="zh-CN">
                <a:solidFill>
                  <a:srgbClr val="4D4D4D"/>
                </a:solidFill>
                <a:latin typeface="-apple-system"/>
                <a:hlinkClick r:id="rId4" tooltip="RFC 3168">
                  <a:extLst>
                    <a:ext uri="{A12FA001-AC4F-418D-AE19-62706E023703}">
                      <ahyp:hlinkClr xmlns:ahyp="http://schemas.microsoft.com/office/drawing/2018/hyperlinkcolor" val="tx"/>
                    </a:ext>
                  </a:extLst>
                </a:hlinkClick>
              </a:rPr>
              <a:t>RFC 3168</a:t>
            </a:r>
            <a:r>
              <a:rPr lang="zh-CN" altLang="en-US">
                <a:solidFill>
                  <a:srgbClr val="4D4D4D"/>
                </a:solidFill>
                <a:latin typeface="-apple-system"/>
              </a:rPr>
              <a:t>（</a:t>
            </a:r>
            <a:r>
              <a:rPr lang="en-US" altLang="zh-CN">
                <a:solidFill>
                  <a:srgbClr val="4D4D4D"/>
                </a:solidFill>
                <a:latin typeface="-apple-system"/>
              </a:rPr>
              <a:t>2001</a:t>
            </a:r>
            <a:r>
              <a:rPr lang="zh-CN" altLang="en-US">
                <a:solidFill>
                  <a:srgbClr val="4D4D4D"/>
                </a:solidFill>
                <a:latin typeface="-apple-system"/>
              </a:rPr>
              <a:t>）。</a:t>
            </a:r>
            <a:r>
              <a:rPr lang="en-US" altLang="zh-CN">
                <a:solidFill>
                  <a:srgbClr val="4D4D4D"/>
                </a:solidFill>
                <a:latin typeface="-apple-system"/>
              </a:rPr>
              <a:t>ECN</a:t>
            </a:r>
            <a:r>
              <a:rPr lang="zh-CN" altLang="en-US">
                <a:solidFill>
                  <a:srgbClr val="4D4D4D"/>
                </a:solidFill>
                <a:latin typeface="-apple-system"/>
              </a:rPr>
              <a:t>允许</a:t>
            </a:r>
            <a:r>
              <a:rPr lang="zh-CN" altLang="en-US">
                <a:solidFill>
                  <a:srgbClr val="4D4D4D"/>
                </a:solidFill>
                <a:latin typeface="-apple-system"/>
                <a:hlinkClick r:id="rId5">
                  <a:extLst>
                    <a:ext uri="{A12FA001-AC4F-418D-AE19-62706E023703}">
                      <ahyp:hlinkClr xmlns:ahyp="http://schemas.microsoft.com/office/drawing/2018/hyperlinkcolor" val="tx"/>
                    </a:ext>
                  </a:extLst>
                </a:hlinkClick>
              </a:rPr>
              <a:t>拥塞控制</a:t>
            </a:r>
            <a:r>
              <a:rPr lang="zh-CN" altLang="en-US">
                <a:solidFill>
                  <a:srgbClr val="4D4D4D"/>
                </a:solidFill>
                <a:latin typeface="-apple-system"/>
              </a:rPr>
              <a:t>的端对端通知而避免</a:t>
            </a:r>
            <a:r>
              <a:rPr lang="zh-CN" altLang="en-US">
                <a:solidFill>
                  <a:srgbClr val="4D4D4D"/>
                </a:solidFill>
                <a:latin typeface="-apple-system"/>
                <a:hlinkClick r:id="rId6">
                  <a:extLst>
                    <a:ext uri="{A12FA001-AC4F-418D-AE19-62706E023703}">
                      <ahyp:hlinkClr xmlns:ahyp="http://schemas.microsoft.com/office/drawing/2018/hyperlinkcolor" val="tx"/>
                    </a:ext>
                  </a:extLst>
                </a:hlinkClick>
              </a:rPr>
              <a:t>丢包</a:t>
            </a:r>
            <a:r>
              <a:rPr lang="zh-CN" altLang="en-US">
                <a:solidFill>
                  <a:srgbClr val="4D4D4D"/>
                </a:solidFill>
                <a:latin typeface="-apple-system"/>
              </a:rPr>
              <a:t>。</a:t>
            </a:r>
            <a:r>
              <a:rPr lang="en-US" altLang="zh-CN">
                <a:solidFill>
                  <a:srgbClr val="4D4D4D"/>
                </a:solidFill>
                <a:latin typeface="-apple-system"/>
              </a:rPr>
              <a:t>ECN</a:t>
            </a:r>
            <a:r>
              <a:rPr lang="zh-CN" altLang="en-US">
                <a:solidFill>
                  <a:srgbClr val="4D4D4D"/>
                </a:solidFill>
                <a:latin typeface="-apple-system"/>
              </a:rPr>
              <a:t>为一项可选功能，如果底层网络设施支持，则可能被启用</a:t>
            </a:r>
            <a:r>
              <a:rPr lang="en-US" altLang="zh-CN">
                <a:solidFill>
                  <a:srgbClr val="4D4D4D"/>
                </a:solidFill>
                <a:latin typeface="-apple-system"/>
              </a:rPr>
              <a:t>ECN</a:t>
            </a:r>
            <a:r>
              <a:rPr lang="zh-CN" altLang="en-US">
                <a:solidFill>
                  <a:srgbClr val="4D4D4D"/>
                </a:solidFill>
                <a:latin typeface="-apple-system"/>
              </a:rPr>
              <a:t>的两个端点使用。</a:t>
            </a:r>
          </a:p>
        </p:txBody>
      </p:sp>
      <p:sp>
        <p:nvSpPr>
          <p:cNvPr id="5" name="文本框 4">
            <a:extLst>
              <a:ext uri="{FF2B5EF4-FFF2-40B4-BE49-F238E27FC236}">
                <a16:creationId xmlns:a16="http://schemas.microsoft.com/office/drawing/2014/main" id="{4F48E6F7-4D3A-485E-69D0-992E201352E6}"/>
              </a:ext>
            </a:extLst>
          </p:cNvPr>
          <p:cNvSpPr txBox="1"/>
          <p:nvPr/>
        </p:nvSpPr>
        <p:spPr>
          <a:xfrm>
            <a:off x="1109912" y="2173524"/>
            <a:ext cx="6093994" cy="369332"/>
          </a:xfrm>
          <a:prstGeom prst="rect">
            <a:avLst/>
          </a:prstGeom>
          <a:noFill/>
        </p:spPr>
        <p:txBody>
          <a:bodyPr wrap="square">
            <a:spAutoFit/>
          </a:bodyPr>
          <a:lstStyle/>
          <a:p>
            <a:pPr algn="l"/>
            <a:r>
              <a:rPr lang="en-US" altLang="zh-CN" b="1" i="0">
                <a:solidFill>
                  <a:srgbClr val="4F4F4F"/>
                </a:solidFill>
                <a:effectLst/>
                <a:latin typeface="PingFang SC"/>
              </a:rPr>
              <a:t>IP </a:t>
            </a:r>
            <a:r>
              <a:rPr lang="zh-CN" altLang="en-US" b="1" i="0">
                <a:solidFill>
                  <a:srgbClr val="4F4F4F"/>
                </a:solidFill>
                <a:effectLst/>
                <a:latin typeface="PingFang SC"/>
              </a:rPr>
              <a:t>中的 </a:t>
            </a:r>
            <a:r>
              <a:rPr lang="en-US" altLang="zh-CN" b="1" i="0">
                <a:solidFill>
                  <a:srgbClr val="4F4F4F"/>
                </a:solidFill>
                <a:effectLst/>
                <a:latin typeface="PingFang SC"/>
              </a:rPr>
              <a:t>ECN</a:t>
            </a:r>
          </a:p>
        </p:txBody>
      </p:sp>
      <p:sp>
        <p:nvSpPr>
          <p:cNvPr id="8" name="文本框 7">
            <a:extLst>
              <a:ext uri="{FF2B5EF4-FFF2-40B4-BE49-F238E27FC236}">
                <a16:creationId xmlns:a16="http://schemas.microsoft.com/office/drawing/2014/main" id="{3A3B31A6-D07F-EF9E-F9D6-AC5384D17F7D}"/>
              </a:ext>
            </a:extLst>
          </p:cNvPr>
          <p:cNvSpPr txBox="1"/>
          <p:nvPr/>
        </p:nvSpPr>
        <p:spPr>
          <a:xfrm>
            <a:off x="1109912" y="2802540"/>
            <a:ext cx="8094244" cy="646331"/>
          </a:xfrm>
          <a:prstGeom prst="rect">
            <a:avLst/>
          </a:prstGeom>
          <a:noFill/>
        </p:spPr>
        <p:txBody>
          <a:bodyPr wrap="square">
            <a:spAutoFit/>
          </a:bodyPr>
          <a:lstStyle/>
          <a:p>
            <a:r>
              <a:rPr lang="en-US" altLang="zh-CN" b="0" i="0">
                <a:solidFill>
                  <a:srgbClr val="4D4D4D"/>
                </a:solidFill>
                <a:effectLst/>
                <a:latin typeface="-apple-system"/>
              </a:rPr>
              <a:t>ECN </a:t>
            </a:r>
            <a:r>
              <a:rPr lang="zh-CN" altLang="en-US" b="0" i="0">
                <a:solidFill>
                  <a:srgbClr val="4D4D4D"/>
                </a:solidFill>
                <a:effectLst/>
                <a:latin typeface="-apple-system"/>
              </a:rPr>
              <a:t>使用 </a:t>
            </a:r>
            <a:r>
              <a:rPr lang="en-US" altLang="zh-CN" b="0" i="0">
                <a:solidFill>
                  <a:srgbClr val="4D4D4D"/>
                </a:solidFill>
                <a:effectLst/>
                <a:latin typeface="-apple-system"/>
              </a:rPr>
              <a:t>IPv4 </a:t>
            </a:r>
            <a:r>
              <a:rPr lang="zh-CN" altLang="en-US" b="0" i="0">
                <a:solidFill>
                  <a:srgbClr val="4D4D4D"/>
                </a:solidFill>
                <a:effectLst/>
                <a:latin typeface="-apple-system"/>
              </a:rPr>
              <a:t>首部或 </a:t>
            </a:r>
            <a:r>
              <a:rPr lang="en-US" altLang="zh-CN" b="0" i="0">
                <a:solidFill>
                  <a:srgbClr val="4D4D4D"/>
                </a:solidFill>
                <a:effectLst/>
                <a:latin typeface="-apple-system"/>
              </a:rPr>
              <a:t>IPv6 </a:t>
            </a:r>
            <a:r>
              <a:rPr lang="zh-CN" altLang="en-US" b="0" i="0">
                <a:solidFill>
                  <a:srgbClr val="4D4D4D"/>
                </a:solidFill>
                <a:effectLst/>
                <a:latin typeface="-apple-system"/>
              </a:rPr>
              <a:t>首部中 </a:t>
            </a:r>
            <a:r>
              <a:rPr lang="en-US" altLang="zh-CN" b="0" i="0">
                <a:solidFill>
                  <a:srgbClr val="4D4D4D"/>
                </a:solidFill>
                <a:effectLst/>
                <a:latin typeface="-apple-system"/>
              </a:rPr>
              <a:t>ToS (Type of Service</a:t>
            </a:r>
            <a:r>
              <a:rPr lang="zh-CN" altLang="en-US" b="0" i="0">
                <a:solidFill>
                  <a:srgbClr val="4D4D4D"/>
                </a:solidFill>
                <a:effectLst/>
                <a:latin typeface="-apple-system"/>
              </a:rPr>
              <a:t>，位于首部第 </a:t>
            </a:r>
            <a:r>
              <a:rPr lang="en-US" altLang="zh-CN" b="0" i="0">
                <a:solidFill>
                  <a:srgbClr val="4D4D4D"/>
                </a:solidFill>
                <a:effectLst/>
                <a:latin typeface="-apple-system"/>
              </a:rPr>
              <a:t>9 </a:t>
            </a:r>
            <a:r>
              <a:rPr lang="zh-CN" altLang="en-US" b="0" i="0">
                <a:solidFill>
                  <a:srgbClr val="4D4D4D"/>
                </a:solidFill>
                <a:effectLst/>
                <a:latin typeface="-apple-system"/>
              </a:rPr>
              <a:t>到 </a:t>
            </a:r>
            <a:r>
              <a:rPr lang="en-US" altLang="zh-CN" b="0" i="0">
                <a:solidFill>
                  <a:srgbClr val="4D4D4D"/>
                </a:solidFill>
                <a:effectLst/>
                <a:latin typeface="-apple-system"/>
              </a:rPr>
              <a:t>16 </a:t>
            </a:r>
            <a:r>
              <a:rPr lang="zh-CN" altLang="en-US" b="0" i="0">
                <a:solidFill>
                  <a:srgbClr val="4D4D4D"/>
                </a:solidFill>
                <a:effectLst/>
                <a:latin typeface="-apple-system"/>
              </a:rPr>
              <a:t>比特位</a:t>
            </a:r>
            <a:r>
              <a:rPr lang="en-US" altLang="zh-CN" b="0" i="0">
                <a:solidFill>
                  <a:srgbClr val="4D4D4D"/>
                </a:solidFill>
                <a:effectLst/>
                <a:latin typeface="-apple-system"/>
              </a:rPr>
              <a:t>) </a:t>
            </a:r>
            <a:r>
              <a:rPr lang="zh-CN" altLang="en-US" b="0" i="0">
                <a:solidFill>
                  <a:srgbClr val="4D4D4D"/>
                </a:solidFill>
                <a:effectLst/>
                <a:latin typeface="-apple-system"/>
              </a:rPr>
              <a:t>字段的两个</a:t>
            </a:r>
            <a:r>
              <a:rPr lang="zh-CN" altLang="en-US" b="0" i="0" u="none" strike="noStrike">
                <a:solidFill>
                  <a:srgbClr val="4EA1DB"/>
                </a:solidFill>
                <a:effectLst/>
                <a:latin typeface="-apple-system"/>
                <a:hlinkClick r:id="rId7"/>
              </a:rPr>
              <a:t>最低有效位</a:t>
            </a:r>
            <a:r>
              <a:rPr lang="zh-CN" altLang="en-US" b="0" i="0">
                <a:solidFill>
                  <a:srgbClr val="4D4D4D"/>
                </a:solidFill>
                <a:effectLst/>
                <a:latin typeface="-apple-system"/>
              </a:rPr>
              <a:t>（最右侧的位编码）来表示四个状态码：</a:t>
            </a:r>
            <a:endParaRPr lang="zh-CN" altLang="en-US"/>
          </a:p>
        </p:txBody>
      </p:sp>
      <p:pic>
        <p:nvPicPr>
          <p:cNvPr id="10" name="图片 9">
            <a:extLst>
              <a:ext uri="{FF2B5EF4-FFF2-40B4-BE49-F238E27FC236}">
                <a16:creationId xmlns:a16="http://schemas.microsoft.com/office/drawing/2014/main" id="{41B4BB7B-E673-293A-C168-6C7ECCADF180}"/>
              </a:ext>
            </a:extLst>
          </p:cNvPr>
          <p:cNvPicPr>
            <a:picLocks noChangeAspect="1"/>
          </p:cNvPicPr>
          <p:nvPr/>
        </p:nvPicPr>
        <p:blipFill>
          <a:blip r:embed="rId8"/>
          <a:stretch>
            <a:fillRect/>
          </a:stretch>
        </p:blipFill>
        <p:spPr>
          <a:xfrm>
            <a:off x="1109912" y="3864796"/>
            <a:ext cx="5895951" cy="1597539"/>
          </a:xfrm>
          <a:prstGeom prst="rect">
            <a:avLst/>
          </a:prstGeom>
        </p:spPr>
      </p:pic>
      <p:sp>
        <p:nvSpPr>
          <p:cNvPr id="11" name="文本框 10">
            <a:extLst>
              <a:ext uri="{FF2B5EF4-FFF2-40B4-BE49-F238E27FC236}">
                <a16:creationId xmlns:a16="http://schemas.microsoft.com/office/drawing/2014/main" id="{9BDE3EED-9ABA-B3D0-EB76-79E8F55E1051}"/>
              </a:ext>
            </a:extLst>
          </p:cNvPr>
          <p:cNvSpPr txBox="1"/>
          <p:nvPr/>
        </p:nvSpPr>
        <p:spPr>
          <a:xfrm>
            <a:off x="342900" y="203200"/>
            <a:ext cx="3873500" cy="584775"/>
          </a:xfrm>
          <a:prstGeom prst="rect">
            <a:avLst/>
          </a:prstGeom>
          <a:noFill/>
        </p:spPr>
        <p:txBody>
          <a:bodyPr wrap="square" rtlCol="0">
            <a:spAutoFit/>
          </a:bodyPr>
          <a:lstStyle/>
          <a:p>
            <a:r>
              <a:rPr lang="en-US" altLang="zh-CN" sz="3200"/>
              <a:t>ECN</a:t>
            </a:r>
            <a:r>
              <a:rPr lang="zh-CN" altLang="en-US" sz="3200"/>
              <a:t>协议介绍（</a:t>
            </a:r>
            <a:r>
              <a:rPr lang="en-US" altLang="zh-CN" sz="3200"/>
              <a:t>1/4</a:t>
            </a:r>
            <a:r>
              <a:rPr lang="zh-CN" altLang="en-US" sz="3200"/>
              <a:t>）</a:t>
            </a:r>
          </a:p>
        </p:txBody>
      </p:sp>
      <p:sp>
        <p:nvSpPr>
          <p:cNvPr id="12" name="文本框 11">
            <a:extLst>
              <a:ext uri="{FF2B5EF4-FFF2-40B4-BE49-F238E27FC236}">
                <a16:creationId xmlns:a16="http://schemas.microsoft.com/office/drawing/2014/main" id="{4C45F1B1-79AE-9CF1-2B1F-5226C9E52AD9}"/>
              </a:ext>
            </a:extLst>
          </p:cNvPr>
          <p:cNvSpPr txBox="1"/>
          <p:nvPr/>
        </p:nvSpPr>
        <p:spPr>
          <a:xfrm>
            <a:off x="1050759" y="5584663"/>
            <a:ext cx="10620878" cy="923330"/>
          </a:xfrm>
          <a:prstGeom prst="rect">
            <a:avLst/>
          </a:prstGeom>
          <a:noFill/>
        </p:spPr>
        <p:txBody>
          <a:bodyPr wrap="square">
            <a:spAutoFit/>
          </a:bodyPr>
          <a:lstStyle/>
          <a:p>
            <a:r>
              <a:rPr lang="zh-CN" altLang="en-US"/>
              <a:t>当两端支持 ECN 时，它将数据包标为 ECT(0) 或 ECT(1)。如果分组穿过一个遇到阻塞并且相应路由器支持 ECN 的活动队列管理（AQM）队列（例如一个使用随机早期检测，即 RED 的队列），它可以将代码点更改为CE而非丢包。</a:t>
            </a:r>
            <a:r>
              <a:rPr lang="zh-CN" altLang="en-US" b="0" i="0">
                <a:solidFill>
                  <a:srgbClr val="4D4D4D"/>
                </a:solidFill>
                <a:effectLst/>
                <a:latin typeface="-apple-system"/>
              </a:rPr>
              <a:t>。</a:t>
            </a:r>
            <a:endParaRPr lang="zh-CN" altLang="en-US"/>
          </a:p>
        </p:txBody>
      </p:sp>
    </p:spTree>
    <p:extLst>
      <p:ext uri="{BB962C8B-B14F-4D97-AF65-F5344CB8AC3E}">
        <p14:creationId xmlns:p14="http://schemas.microsoft.com/office/powerpoint/2010/main" val="7315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C5CC6E8-C9F6-451A-75DC-E37F19AF1087}"/>
                  </a:ext>
                </a:extLst>
              </p:cNvPr>
              <p:cNvSpPr txBox="1"/>
              <p:nvPr/>
            </p:nvSpPr>
            <p:spPr>
              <a:xfrm>
                <a:off x="845218" y="880176"/>
                <a:ext cx="9708482" cy="2348463"/>
              </a:xfrm>
              <a:prstGeom prst="rect">
                <a:avLst/>
              </a:prstGeom>
              <a:noFill/>
              <a:ln>
                <a:solidFill>
                  <a:schemeClr val="tx1">
                    <a:lumMod val="95000"/>
                    <a:lumOff val="5000"/>
                  </a:schemeClr>
                </a:solidFill>
              </a:ln>
            </p:spPr>
            <p:txBody>
              <a:bodyPr wrap="square">
                <a:spAutoFit/>
              </a:bodyPr>
              <a:lstStyle/>
              <a:p>
                <a:r>
                  <a:rPr lang="zh-CN" altLang="en-US"/>
                  <a:t>单个</a:t>
                </a:r>
                <a14:m>
                  <m:oMath xmlns:m="http://schemas.openxmlformats.org/officeDocument/2006/math">
                    <m:r>
                      <a:rPr lang="zh-CN" altLang="en-US" b="0" i="1">
                        <a:latin typeface="Cambria Math" panose="02040503050406030204" pitchFamily="18" charset="0"/>
                      </a:rPr>
                      <m:t>时间</m:t>
                    </m:r>
                    <m:r>
                      <a:rPr lang="zh-CN" altLang="en-US" i="1" smtClean="0">
                        <a:latin typeface="Cambria Math" panose="02040503050406030204" pitchFamily="18" charset="0"/>
                      </a:rPr>
                      <m:t>间隔</m:t>
                    </m:r>
                    <m:r>
                      <a:rPr lang="zh-CN" altLang="en-US" i="1">
                        <a:latin typeface="Cambria Math" panose="02040503050406030204" pitchFamily="18" charset="0"/>
                      </a:rPr>
                      <m:t>特征</m:t>
                    </m:r>
                    <m:r>
                      <a:rPr lang="zh-CN" altLang="en-US"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r>
                          <a:rPr lang="zh-CN" altLang="en-US" i="1">
                            <a:latin typeface="Cambria Math" panose="02040503050406030204" pitchFamily="18" charset="0"/>
                          </a:rPr>
                          <m:t>、</m:t>
                        </m:r>
                        <m:r>
                          <a:rPr lang="en-US" altLang="zh-CN" b="0" i="1" smtClean="0">
                            <a:latin typeface="Cambria Math" panose="02040503050406030204" pitchFamily="18" charset="0"/>
                          </a:rPr>
                          <m:t>𝑡𝑥𝑅𝑎𝑡𝑒</m:t>
                        </m:r>
                        <m:r>
                          <a:rPr lang="zh-CN" altLang="en-US"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𝑡𝑥𝑅𝑎𝑡𝑒</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sup>
                        </m:sSup>
                        <m:r>
                          <a:rPr lang="zh-CN" altLang="en-US"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𝐸𝐶𝑁</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e>
                            </m:d>
                          </m:sup>
                        </m:sSup>
                      </m:e>
                    </m:d>
                  </m:oMath>
                </a14:m>
                <a:endParaRPr lang="en-US" altLang="zh-CN" b="0" i="1">
                  <a:latin typeface="Cambria Math" panose="02040503050406030204" pitchFamily="18" charset="0"/>
                </a:endParaRPr>
              </a:p>
              <a:p>
                <a:pPr/>
                <a:r>
                  <a:rPr lang="en-US" altLang="zh-CN" b="0"/>
                  <a:t>state</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endParaRPr lang="en-US" altLang="zh-CN" b="0"/>
              </a:p>
              <a:p>
                <a:r>
                  <a:rPr lang="en-US" altLang="zh-CN"/>
                  <a:t>current queuing length </a:t>
                </a:r>
                <a:r>
                  <a:rPr lang="en-US" altLang="zh-CN" b="1"/>
                  <a:t>(qlen)</a:t>
                </a:r>
              </a:p>
              <a:p>
                <a:r>
                  <a:rPr lang="en-US" altLang="zh-CN"/>
                  <a:t>output data rate for each link </a:t>
                </a:r>
                <a:r>
                  <a:rPr lang="en-US" altLang="zh-CN" b="1"/>
                  <a:t>(txRate)</a:t>
                </a:r>
              </a:p>
              <a:p>
                <a:r>
                  <a:rPr lang="en-US" altLang="zh-CN"/>
                  <a:t>output rate of ECN marked packets for each link </a:t>
                </a:r>
                <a:r>
                  <a:rPr lang="en-US" altLang="zh-CN" b="1"/>
                  <a:t>(txRate(m))</a:t>
                </a:r>
              </a:p>
              <a:p>
                <a:r>
                  <a:rPr lang="en-US" altLang="zh-CN"/>
                  <a:t>current ECN setting</a:t>
                </a:r>
                <a:r>
                  <a:rPr lang="en-US" altLang="zh-CN" b="1"/>
                  <a:t>(ECN(c))</a:t>
                </a:r>
              </a:p>
              <a:p>
                <a:r>
                  <a:rPr lang="zh-CN" altLang="en-US" b="0" i="0">
                    <a:solidFill>
                      <a:srgbClr val="000000"/>
                    </a:solidFill>
                    <a:effectLst/>
                    <a:latin typeface="微软雅黑" panose="020B0503020204020204" pitchFamily="34" charset="-122"/>
                    <a:ea typeface="微软雅黑" panose="020B0503020204020204" pitchFamily="34" charset="-122"/>
                  </a:rPr>
                  <a:t>假设过去</a:t>
                </a:r>
                <a:r>
                  <a:rPr lang="en-US" altLang="zh-CN" b="0" i="0">
                    <a:solidFill>
                      <a:srgbClr val="000000"/>
                    </a:solidFill>
                    <a:effectLst/>
                    <a:latin typeface="微软雅黑" panose="020B0503020204020204" pitchFamily="34" charset="-122"/>
                    <a:ea typeface="微软雅黑" panose="020B0503020204020204" pitchFamily="34" charset="-122"/>
                  </a:rPr>
                  <a:t>k(</a:t>
                </a:r>
                <a:r>
                  <a:rPr lang="en-US" altLang="zh-CN"/>
                  <a:t>K = {1,3,5}</a:t>
                </a:r>
                <a:r>
                  <a:rPr lang="zh-CN" altLang="en-US" b="0" i="0">
                    <a:solidFill>
                      <a:srgbClr val="000000"/>
                    </a:solidFill>
                    <a:effectLst/>
                    <a:latin typeface="微软雅黑" panose="020B0503020204020204" pitchFamily="34" charset="-122"/>
                    <a:ea typeface="微软雅黑" panose="020B0503020204020204" pitchFamily="34" charset="-122"/>
                  </a:rPr>
                  <a:t> </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个监测间隔的网络统计数据足以总结网络统计数据的变化</a:t>
                </a:r>
                <a:endParaRPr lang="en-US" altLang="zh-CN" b="1"/>
              </a:p>
              <a:p>
                <a:r>
                  <a:rPr lang="en-US" altLang="zh-CN" b="0" i="0">
                    <a:solidFill>
                      <a:srgbClr val="000000"/>
                    </a:solidFill>
                    <a:effectLst/>
                    <a:latin typeface="微软雅黑" panose="020B0503020204020204" pitchFamily="34" charset="-122"/>
                    <a:ea typeface="微软雅黑" panose="020B0503020204020204" pitchFamily="34" charset="-122"/>
                  </a:rPr>
                  <a:t>K = 3</a:t>
                </a:r>
                <a:r>
                  <a:rPr lang="zh-CN" altLang="en-US" b="0" i="0">
                    <a:solidFill>
                      <a:srgbClr val="000000"/>
                    </a:solidFill>
                    <a:effectLst/>
                    <a:latin typeface="微软雅黑" panose="020B0503020204020204" pitchFamily="34" charset="-122"/>
                    <a:ea typeface="微软雅黑" panose="020B0503020204020204" pitchFamily="34" charset="-122"/>
                  </a:rPr>
                  <a:t>足以表示网络拥塞，同时避免引入大的状态空间</a:t>
                </a:r>
                <a:endParaRPr lang="zh-CN" altLang="en-US"/>
              </a:p>
            </p:txBody>
          </p:sp>
        </mc:Choice>
        <mc:Fallback>
          <p:sp>
            <p:nvSpPr>
              <p:cNvPr id="5" name="文本框 4">
                <a:extLst>
                  <a:ext uri="{FF2B5EF4-FFF2-40B4-BE49-F238E27FC236}">
                    <a16:creationId xmlns:a16="http://schemas.microsoft.com/office/drawing/2014/main" id="{FC5CC6E8-C9F6-451A-75DC-E37F19AF1087}"/>
                  </a:ext>
                </a:extLst>
              </p:cNvPr>
              <p:cNvSpPr txBox="1">
                <a:spLocks noRot="1" noChangeAspect="1" noMove="1" noResize="1" noEditPoints="1" noAdjustHandles="1" noChangeArrowheads="1" noChangeShapeType="1" noTextEdit="1"/>
              </p:cNvSpPr>
              <p:nvPr/>
            </p:nvSpPr>
            <p:spPr>
              <a:xfrm>
                <a:off x="845218" y="880176"/>
                <a:ext cx="9708482" cy="2348463"/>
              </a:xfrm>
              <a:prstGeom prst="rect">
                <a:avLst/>
              </a:prstGeom>
              <a:blipFill>
                <a:blip r:embed="rId2"/>
                <a:stretch>
                  <a:fillRect l="-502" b="-2577"/>
                </a:stretch>
              </a:blipFill>
              <a:ln>
                <a:solidFill>
                  <a:schemeClr val="tx1">
                    <a:lumMod val="95000"/>
                    <a:lumOff val="5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1BD7C95-48AF-E7B0-BC8A-A07C0B45A7F6}"/>
                  </a:ext>
                </a:extLst>
              </p:cNvPr>
              <p:cNvSpPr txBox="1"/>
              <p:nvPr/>
            </p:nvSpPr>
            <p:spPr>
              <a:xfrm>
                <a:off x="845218" y="3346701"/>
                <a:ext cx="4078705" cy="1200329"/>
              </a:xfrm>
              <a:prstGeom prst="rect">
                <a:avLst/>
              </a:prstGeom>
              <a:noFill/>
              <a:ln>
                <a:solidFill>
                  <a:schemeClr val="tx1">
                    <a:lumMod val="95000"/>
                    <a:lumOff val="5000"/>
                  </a:schemeClr>
                </a:solidFill>
              </a:ln>
            </p:spPr>
            <p:txBody>
              <a:bodyPr wrap="square" rtlCol="0">
                <a:spAutoFit/>
              </a:bodyPr>
              <a:lstStyle/>
              <a:p>
                <a:r>
                  <a:rPr lang="en-US" altLang="zh-CN"/>
                  <a:t>Action: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m:rPr>
                                <m:sty m:val="p"/>
                              </m:rPr>
                              <a:rPr lang="en-US" altLang="zh-CN" i="1">
                                <a:latin typeface="Cambria Math" panose="02040503050406030204" pitchFamily="18" charset="0"/>
                              </a:rPr>
                              <m:t>min</m:t>
                            </m:r>
                          </m:sub>
                        </m:sSub>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𝑚𝑎𝑥</m:t>
                            </m:r>
                          </m:sub>
                        </m:sSub>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𝑚𝑎𝑥</m:t>
                            </m:r>
                          </m:sub>
                        </m:sSub>
                      </m:e>
                    </m:d>
                  </m:oMath>
                </a14:m>
                <a:endParaRPr lang="en-US" altLang="zh-CN" b="0"/>
              </a:p>
              <a:p>
                <a:r>
                  <a:rPr lang="zh-CN" altLang="en-US" b="0" i="0">
                    <a:solidFill>
                      <a:srgbClr val="000000"/>
                    </a:solidFill>
                    <a:effectLst/>
                    <a:latin typeface="微软雅黑" panose="020B0503020204020204" pitchFamily="34" charset="-122"/>
                    <a:ea typeface="微软雅黑" panose="020B0503020204020204" pitchFamily="34" charset="-122"/>
                  </a:rPr>
                  <a:t>离散化</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调优动作空间</a:t>
                </a:r>
                <a:r>
                  <a:rPr lang="en-US" altLang="zh-CN" b="0" i="0">
                    <a:solidFill>
                      <a:srgbClr val="000000"/>
                    </a:solidFill>
                    <a:effectLst/>
                    <a:latin typeface="微软雅黑" panose="020B0503020204020204" pitchFamily="34" charset="-122"/>
                    <a:ea typeface="微软雅黑" panose="020B0503020204020204" pitchFamily="34" charset="-122"/>
                  </a:rPr>
                  <a:t>:</a:t>
                </a: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𝐾𝐵</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=0,1,…,9 </m:t>
                      </m:r>
                      <m:r>
                        <a:rPr lang="zh-CN" altLang="en-US" b="0" i="1" smtClean="0">
                          <a:latin typeface="Cambria Math" panose="02040503050406030204" pitchFamily="18" charset="0"/>
                        </a:rPr>
                        <m:t>𝛼</m:t>
                      </m:r>
                      <m:r>
                        <a:rPr lang="en-US" altLang="zh-CN" b="0" i="1" smtClean="0">
                          <a:latin typeface="Cambria Math" panose="02040503050406030204" pitchFamily="18" charset="0"/>
                        </a:rPr>
                        <m:t>=20</m:t>
                      </m:r>
                    </m:oMath>
                  </m:oMathPara>
                </a14:m>
                <a:endParaRPr lang="en-US" altLang="zh-CN"/>
              </a:p>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∗5%</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∈[1,20]</m:t>
                      </m:r>
                    </m:oMath>
                  </m:oMathPara>
                </a14:m>
                <a:endParaRPr lang="zh-CN" altLang="en-US"/>
              </a:p>
            </p:txBody>
          </p:sp>
        </mc:Choice>
        <mc:Fallback>
          <p:sp>
            <p:nvSpPr>
              <p:cNvPr id="6" name="文本框 5">
                <a:extLst>
                  <a:ext uri="{FF2B5EF4-FFF2-40B4-BE49-F238E27FC236}">
                    <a16:creationId xmlns:a16="http://schemas.microsoft.com/office/drawing/2014/main" id="{91BD7C95-48AF-E7B0-BC8A-A07C0B45A7F6}"/>
                  </a:ext>
                </a:extLst>
              </p:cNvPr>
              <p:cNvSpPr txBox="1">
                <a:spLocks noRot="1" noChangeAspect="1" noMove="1" noResize="1" noEditPoints="1" noAdjustHandles="1" noChangeArrowheads="1" noChangeShapeType="1" noTextEdit="1"/>
              </p:cNvSpPr>
              <p:nvPr/>
            </p:nvSpPr>
            <p:spPr>
              <a:xfrm>
                <a:off x="845218" y="3346701"/>
                <a:ext cx="4078705" cy="1200329"/>
              </a:xfrm>
              <a:prstGeom prst="rect">
                <a:avLst/>
              </a:prstGeom>
              <a:blipFill>
                <a:blip r:embed="rId3"/>
                <a:stretch>
                  <a:fillRect l="-1192" t="-2010" b="-3518"/>
                </a:stretch>
              </a:blipFill>
              <a:ln>
                <a:solidFill>
                  <a:schemeClr val="tx1">
                    <a:lumMod val="95000"/>
                    <a:lumOff val="5000"/>
                  </a:schemeClr>
                </a:solid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FAC91618-D3AF-3CF1-788F-5C4C776563CB}"/>
              </a:ext>
            </a:extLst>
          </p:cNvPr>
          <p:cNvSpPr txBox="1"/>
          <p:nvPr/>
        </p:nvSpPr>
        <p:spPr>
          <a:xfrm>
            <a:off x="7268079" y="3267233"/>
            <a:ext cx="4606423" cy="1477328"/>
          </a:xfrm>
          <a:prstGeom prst="rect">
            <a:avLst/>
          </a:prstGeom>
          <a:noFill/>
          <a:ln>
            <a:solidFill>
              <a:schemeClr val="tx1"/>
            </a:solidFill>
          </a:ln>
        </p:spPr>
        <p:txBody>
          <a:bodyPr wrap="square" rtlCol="0">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连续监测间隔</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如果</a:t>
            </a:r>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的调整期∆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与拥塞控制的反应时间处于同一尺度，则</a:t>
            </a:r>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会严重影响现有拥塞控制方案的性能。选择了比</a:t>
            </a:r>
            <a:r>
              <a:rPr lang="en-US" altLang="zh-CN" b="0" i="0">
                <a:solidFill>
                  <a:srgbClr val="000000"/>
                </a:solidFill>
                <a:effectLst/>
                <a:latin typeface="微软雅黑" panose="020B0503020204020204" pitchFamily="34" charset="-122"/>
                <a:ea typeface="微软雅黑" panose="020B0503020204020204" pitchFamily="34" charset="-122"/>
              </a:rPr>
              <a:t>RTT</a:t>
            </a:r>
            <a:r>
              <a:rPr lang="zh-CN" altLang="en-US" b="0" i="0">
                <a:solidFill>
                  <a:srgbClr val="000000"/>
                </a:solidFill>
                <a:effectLst/>
                <a:latin typeface="微软雅黑" panose="020B0503020204020204" pitchFamily="34" charset="-122"/>
                <a:ea typeface="微软雅黑" panose="020B0503020204020204" pitchFamily="34" charset="-122"/>
              </a:rPr>
              <a:t>多一个数量级的动作周期来调整</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标记阈值</a:t>
            </a:r>
            <a:endParaRPr lang="zh-CN" altLang="en-US"/>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C82CF702-85A9-EBA9-9457-06C7BEC6570C}"/>
                  </a:ext>
                </a:extLst>
              </p:cNvPr>
              <p:cNvSpPr txBox="1"/>
              <p:nvPr/>
            </p:nvSpPr>
            <p:spPr>
              <a:xfrm>
                <a:off x="845218" y="4942091"/>
                <a:ext cx="9128961" cy="1915909"/>
              </a:xfrm>
              <a:prstGeom prst="rect">
                <a:avLst/>
              </a:prstGeom>
              <a:noFill/>
              <a:ln>
                <a:solidFill>
                  <a:schemeClr val="tx1">
                    <a:lumMod val="95000"/>
                    <a:lumOff val="5000"/>
                  </a:schemeClr>
                </a:solidFill>
              </a:ln>
            </p:spPr>
            <p:txBody>
              <a:bodyPr wrap="square" rtlCol="0">
                <a:spAutoFit/>
              </a:bodyPr>
              <a:lstStyle/>
              <a:p>
                <a:r>
                  <a:rPr lang="en-US" altLang="zh-CN"/>
                  <a:t>Reward:</a:t>
                </a:r>
                <a:endParaRPr lang="en-US" altLang="zh-CN" b="0" i="1">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oMath>
                  </m:oMathPara>
                </a14:m>
                <a:endParaRPr lang="en-US" altLang="zh-CN"/>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oMath>
                  </m:oMathPara>
                </a14:m>
                <a:endParaRPr lang="en-US" altLang="zh-CN" b="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𝑡𝑥𝑅𝑎𝑡𝑒</m:t>
                          </m:r>
                        </m:num>
                        <m:den>
                          <m:r>
                            <a:rPr lang="en-US" altLang="zh-CN" b="0" i="1" smtClean="0">
                              <a:latin typeface="Cambria Math" panose="02040503050406030204" pitchFamily="18" charset="0"/>
                            </a:rPr>
                            <m:t>𝐵𝑊</m:t>
                          </m:r>
                        </m:den>
                      </m:f>
                    </m:oMath>
                  </m:oMathPara>
                </a14:m>
                <a:endParaRPr lang="en-US" altLang="zh-CN" b="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𝑎𝑟𝑔𝑚𝑖𝑛</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oMath>
                  </m:oMathPara>
                </a14:m>
                <a:endParaRPr lang="zh-CN" altLang="en-US"/>
              </a:p>
            </p:txBody>
          </p:sp>
        </mc:Choice>
        <mc:Fallback>
          <p:sp>
            <p:nvSpPr>
              <p:cNvPr id="9" name="文本框 8">
                <a:extLst>
                  <a:ext uri="{FF2B5EF4-FFF2-40B4-BE49-F238E27FC236}">
                    <a16:creationId xmlns:a16="http://schemas.microsoft.com/office/drawing/2014/main" id="{C82CF702-85A9-EBA9-9457-06C7BEC6570C}"/>
                  </a:ext>
                </a:extLst>
              </p:cNvPr>
              <p:cNvSpPr txBox="1">
                <a:spLocks noRot="1" noChangeAspect="1" noMove="1" noResize="1" noEditPoints="1" noAdjustHandles="1" noChangeArrowheads="1" noChangeShapeType="1" noTextEdit="1"/>
              </p:cNvSpPr>
              <p:nvPr/>
            </p:nvSpPr>
            <p:spPr>
              <a:xfrm>
                <a:off x="845218" y="4942091"/>
                <a:ext cx="9128961" cy="1915909"/>
              </a:xfrm>
              <a:prstGeom prst="rect">
                <a:avLst/>
              </a:prstGeom>
              <a:blipFill>
                <a:blip r:embed="rId4"/>
                <a:stretch>
                  <a:fillRect l="-534" t="-1582"/>
                </a:stretch>
              </a:blipFill>
              <a:ln>
                <a:solidFill>
                  <a:schemeClr val="tx1">
                    <a:lumMod val="95000"/>
                    <a:lumOff val="5000"/>
                  </a:schemeClr>
                </a:solid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4B95EE5-86D2-7785-E2F7-01677B01E57E}"/>
              </a:ext>
            </a:extLst>
          </p:cNvPr>
          <p:cNvSpPr txBox="1"/>
          <p:nvPr/>
        </p:nvSpPr>
        <p:spPr>
          <a:xfrm>
            <a:off x="406400" y="190500"/>
            <a:ext cx="3302000" cy="523220"/>
          </a:xfrm>
          <a:prstGeom prst="rect">
            <a:avLst/>
          </a:prstGeom>
          <a:noFill/>
        </p:spPr>
        <p:txBody>
          <a:bodyPr wrap="square" rtlCol="0">
            <a:spAutoFit/>
          </a:bodyPr>
          <a:lstStyle/>
          <a:p>
            <a:r>
              <a:rPr lang="zh-CN" altLang="en-US" sz="2800"/>
              <a:t>模型介绍（</a:t>
            </a:r>
            <a:r>
              <a:rPr lang="en-US" altLang="zh-CN" sz="2800"/>
              <a:t>3/5</a:t>
            </a:r>
            <a:r>
              <a:rPr lang="zh-CN" altLang="en-US" sz="2800"/>
              <a:t>）</a:t>
            </a:r>
          </a:p>
        </p:txBody>
      </p:sp>
    </p:spTree>
    <p:extLst>
      <p:ext uri="{BB962C8B-B14F-4D97-AF65-F5344CB8AC3E}">
        <p14:creationId xmlns:p14="http://schemas.microsoft.com/office/powerpoint/2010/main" val="154788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9C40809-1613-BB4A-442E-DF135D6B800F}"/>
              </a:ext>
            </a:extLst>
          </p:cNvPr>
          <p:cNvSpPr txBox="1"/>
          <p:nvPr/>
        </p:nvSpPr>
        <p:spPr>
          <a:xfrm>
            <a:off x="406400" y="858706"/>
            <a:ext cx="6093994" cy="369332"/>
          </a:xfrm>
          <a:prstGeom prst="rect">
            <a:avLst/>
          </a:prstGeom>
          <a:noFill/>
        </p:spPr>
        <p:txBody>
          <a:bodyPr wrap="square">
            <a:spAutoFit/>
          </a:bodyPr>
          <a:lstStyle/>
          <a:p>
            <a:r>
              <a:rPr lang="en-US" altLang="zh-CN" b="0" i="0">
                <a:solidFill>
                  <a:srgbClr val="000000"/>
                </a:solidFill>
                <a:effectLst/>
                <a:latin typeface="微软雅黑" panose="020B0503020204020204" pitchFamily="34" charset="-122"/>
                <a:ea typeface="微软雅黑" panose="020B0503020204020204" pitchFamily="34" charset="-122"/>
              </a:rPr>
              <a:t>DQN</a:t>
            </a:r>
            <a:endParaRPr lang="zh-CN" altLang="en-US"/>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F82C222-201C-8458-C563-65A52123CF88}"/>
                  </a:ext>
                </a:extLst>
              </p:cNvPr>
              <p:cNvSpPr txBox="1"/>
              <p:nvPr/>
            </p:nvSpPr>
            <p:spPr>
              <a:xfrm>
                <a:off x="736933" y="1381317"/>
                <a:ext cx="4379495" cy="1561453"/>
              </a:xfrm>
              <a:prstGeom prst="rect">
                <a:avLst/>
              </a:prstGeom>
              <a:noFill/>
            </p:spPr>
            <p:txBody>
              <a:bodyPr wrap="square" rtlCol="0">
                <a:spAutoFit/>
              </a:bodyPr>
              <a:lstStyle/>
              <a:p>
                <a:r>
                  <a:rPr lang="en-US" altLang="zh-CN"/>
                  <a:t>loss function:</a:t>
                </a:r>
              </a:p>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𝐽</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𝐽</m:t>
                          </m:r>
                        </m:sub>
                      </m:sSub>
                      <m:r>
                        <a:rPr lang="en-US" altLang="zh-CN" b="0" i="1" smtClean="0">
                          <a:latin typeface="Cambria Math" panose="02040503050406030204" pitchFamily="18" charset="0"/>
                        </a:rPr>
                        <m:t>))]^2</m:t>
                      </m:r>
                    </m:oMath>
                  </m:oMathPara>
                </a14:m>
                <a:endParaRPr lang="en-US" altLang="zh-CN"/>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sub>
                      </m:sSub>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e>
                      </m:d>
                    </m:oMath>
                  </m:oMathPara>
                </a14:m>
                <a:endParaRPr lang="en-US" altLang="zh-CN" b="0"/>
              </a:p>
              <a:p>
                <a:endParaRPr lang="en-US" altLang="zh-CN" b="0"/>
              </a:p>
              <a:p>
                <a:r>
                  <a:rPr lang="en-US" altLang="zh-CN" b="0" i="0">
                    <a:solidFill>
                      <a:srgbClr val="000000"/>
                    </a:solidFill>
                    <a:effectLst/>
                    <a:latin typeface="微软雅黑" panose="020B0503020204020204" pitchFamily="34" charset="-122"/>
                    <a:ea typeface="微软雅黑" panose="020B0503020204020204" pitchFamily="34" charset="-122"/>
                  </a:rPr>
                  <a:t>θ′</a:t>
                </a:r>
                <a:r>
                  <a:rPr lang="zh-CN" altLang="en-US" b="0" i="0">
                    <a:solidFill>
                      <a:srgbClr val="000000"/>
                    </a:solidFill>
                    <a:effectLst/>
                    <a:latin typeface="微软雅黑" panose="020B0503020204020204" pitchFamily="34" charset="-122"/>
                    <a:ea typeface="微软雅黑" panose="020B0503020204020204" pitchFamily="34" charset="-122"/>
                  </a:rPr>
                  <a:t>目标网络的参数</a:t>
                </a:r>
                <a:endParaRPr lang="zh-CN" altLang="en-US"/>
              </a:p>
            </p:txBody>
          </p:sp>
        </mc:Choice>
        <mc:Fallback>
          <p:sp>
            <p:nvSpPr>
              <p:cNvPr id="4" name="文本框 3">
                <a:extLst>
                  <a:ext uri="{FF2B5EF4-FFF2-40B4-BE49-F238E27FC236}">
                    <a16:creationId xmlns:a16="http://schemas.microsoft.com/office/drawing/2014/main" id="{FF82C222-201C-8458-C563-65A52123CF88}"/>
                  </a:ext>
                </a:extLst>
              </p:cNvPr>
              <p:cNvSpPr txBox="1">
                <a:spLocks noRot="1" noChangeAspect="1" noMove="1" noResize="1" noEditPoints="1" noAdjustHandles="1" noChangeArrowheads="1" noChangeShapeType="1" noTextEdit="1"/>
              </p:cNvSpPr>
              <p:nvPr/>
            </p:nvSpPr>
            <p:spPr>
              <a:xfrm>
                <a:off x="736933" y="1381317"/>
                <a:ext cx="4379495" cy="1561453"/>
              </a:xfrm>
              <a:prstGeom prst="rect">
                <a:avLst/>
              </a:prstGeom>
              <a:blipFill>
                <a:blip r:embed="rId2"/>
                <a:stretch>
                  <a:fillRect l="-1253" t="-2344" b="-507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438E13C-018B-8A36-DF48-328AE5868E3D}"/>
              </a:ext>
            </a:extLst>
          </p:cNvPr>
          <p:cNvSpPr txBox="1"/>
          <p:nvPr/>
        </p:nvSpPr>
        <p:spPr>
          <a:xfrm>
            <a:off x="736932" y="3105835"/>
            <a:ext cx="7670467"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每</a:t>
            </a:r>
            <a:r>
              <a:rPr lang="en-US" altLang="zh-CN" b="0" i="0">
                <a:solidFill>
                  <a:srgbClr val="000000"/>
                </a:solidFill>
                <a:effectLst/>
                <a:latin typeface="微软雅黑" panose="020B0503020204020204" pitchFamily="34" charset="-122"/>
                <a:ea typeface="微软雅黑" panose="020B0503020204020204" pitchFamily="34" charset="-122"/>
              </a:rPr>
              <a:t>n</a:t>
            </a:r>
            <a:r>
              <a:rPr lang="zh-CN" altLang="en-US" b="0" i="0">
                <a:solidFill>
                  <a:srgbClr val="000000"/>
                </a:solidFill>
                <a:effectLst/>
                <a:latin typeface="微软雅黑" panose="020B0503020204020204" pitchFamily="34" charset="-122"/>
                <a:ea typeface="微软雅黑" panose="020B0503020204020204" pitchFamily="34" charset="-122"/>
              </a:rPr>
              <a:t>步保存</a:t>
            </a:r>
            <a:r>
              <a:rPr lang="en-US" altLang="zh-CN" b="0" i="0">
                <a:solidFill>
                  <a:srgbClr val="000000"/>
                </a:solidFill>
                <a:effectLst/>
                <a:latin typeface="微软雅黑" panose="020B0503020204020204" pitchFamily="34" charset="-122"/>
                <a:ea typeface="微软雅黑" panose="020B0503020204020204" pitchFamily="34" charset="-122"/>
              </a:rPr>
              <a:t>evaluation</a:t>
            </a:r>
            <a:r>
              <a:rPr lang="zh-CN" altLang="en-US" b="0" i="0">
                <a:solidFill>
                  <a:srgbClr val="000000"/>
                </a:solidFill>
                <a:effectLst/>
                <a:latin typeface="微软雅黑" panose="020B0503020204020204" pitchFamily="34" charset="-122"/>
                <a:ea typeface="微软雅黑" panose="020B0503020204020204" pitchFamily="34" charset="-122"/>
              </a:rPr>
              <a:t>网络得到目标网络</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周期性更新目标网络</a:t>
            </a:r>
            <a:r>
              <a:rPr lang="en-US" altLang="zh-CN" b="0" i="0">
                <a:solidFill>
                  <a:srgbClr val="000000"/>
                </a:solidFill>
                <a:effectLst/>
                <a:latin typeface="微软雅黑" panose="020B0503020204020204" pitchFamily="34" charset="-122"/>
                <a:ea typeface="微软雅黑" panose="020B0503020204020204" pitchFamily="34" charset="-122"/>
              </a:rPr>
              <a:t>)</a:t>
            </a:r>
            <a:endParaRPr lang="zh-CN" altLang="en-US"/>
          </a:p>
        </p:txBody>
      </p:sp>
      <p:sp>
        <p:nvSpPr>
          <p:cNvPr id="8" name="文本框 7">
            <a:extLst>
              <a:ext uri="{FF2B5EF4-FFF2-40B4-BE49-F238E27FC236}">
                <a16:creationId xmlns:a16="http://schemas.microsoft.com/office/drawing/2014/main" id="{8D683D35-9DD2-CBDE-AAF1-228C7E54159F}"/>
              </a:ext>
            </a:extLst>
          </p:cNvPr>
          <p:cNvSpPr txBox="1"/>
          <p:nvPr/>
        </p:nvSpPr>
        <p:spPr>
          <a:xfrm>
            <a:off x="736933" y="3857945"/>
            <a:ext cx="10091487" cy="923330"/>
          </a:xfrm>
          <a:prstGeom prst="rect">
            <a:avLst/>
          </a:prstGeom>
          <a:noFill/>
        </p:spPr>
        <p:txBody>
          <a:bodyPr wrap="square">
            <a:spAutoFit/>
          </a:bodyPr>
          <a:lstStyle/>
          <a:p>
            <a:r>
              <a:rPr lang="en-US" altLang="zh-CN"/>
              <a:t>E</a:t>
            </a:r>
            <a:r>
              <a:rPr lang="zh-CN" altLang="en-US"/>
              <a:t>xperience</a:t>
            </a:r>
            <a:r>
              <a:rPr lang="en-US" altLang="zh-CN"/>
              <a:t>:</a:t>
            </a:r>
          </a:p>
          <a:p>
            <a:r>
              <a:rPr lang="en-US" altLang="zh-CN"/>
              <a:t>Step j,</a:t>
            </a:r>
            <a:r>
              <a:rPr lang="zh-CN" altLang="en-US" b="0" i="0">
                <a:solidFill>
                  <a:srgbClr val="000000"/>
                </a:solidFill>
                <a:effectLst/>
                <a:latin typeface="微软雅黑" panose="020B0503020204020204" pitchFamily="34" charset="-122"/>
                <a:ea typeface="微软雅黑" panose="020B0503020204020204" pitchFamily="34" charset="-122"/>
              </a:rPr>
              <a:t>我们执行一个动作</a:t>
            </a:r>
            <a:r>
              <a:rPr lang="en-US" altLang="zh-CN" b="0" i="0">
                <a:solidFill>
                  <a:srgbClr val="000000"/>
                </a:solidFill>
                <a:effectLst/>
                <a:latin typeface="微软雅黑" panose="020B0503020204020204" pitchFamily="34" charset="-122"/>
                <a:ea typeface="微软雅黑" panose="020B0503020204020204" pitchFamily="34" charset="-122"/>
              </a:rPr>
              <a:t>aj</a:t>
            </a:r>
            <a:r>
              <a:rPr lang="zh-CN" altLang="en-US" b="0" i="0">
                <a:solidFill>
                  <a:srgbClr val="000000"/>
                </a:solidFill>
                <a:effectLst/>
                <a:latin typeface="微软雅黑" panose="020B0503020204020204" pitchFamily="34" charset="-122"/>
                <a:ea typeface="微软雅黑" panose="020B0503020204020204" pitchFamily="34" charset="-122"/>
              </a:rPr>
              <a:t>，观察奖励</a:t>
            </a:r>
            <a:r>
              <a:rPr lang="en-US" altLang="zh-CN" b="0" i="0">
                <a:solidFill>
                  <a:srgbClr val="000000"/>
                </a:solidFill>
                <a:effectLst/>
                <a:latin typeface="微软雅黑" panose="020B0503020204020204" pitchFamily="34" charset="-122"/>
                <a:ea typeface="微软雅黑" panose="020B0503020204020204" pitchFamily="34" charset="-122"/>
              </a:rPr>
              <a:t>rj</a:t>
            </a:r>
            <a:r>
              <a:rPr lang="zh-CN" altLang="en-US" b="0" i="0">
                <a:solidFill>
                  <a:srgbClr val="000000"/>
                </a:solidFill>
                <a:effectLst/>
                <a:latin typeface="微软雅黑" panose="020B0503020204020204" pitchFamily="34" charset="-122"/>
                <a:ea typeface="微软雅黑" panose="020B0503020204020204" pitchFamily="34" charset="-122"/>
              </a:rPr>
              <a:t>和下一个状态</a:t>
            </a:r>
            <a:r>
              <a:rPr lang="en-US" altLang="zh-CN" b="0" i="0">
                <a:solidFill>
                  <a:srgbClr val="000000"/>
                </a:solidFill>
                <a:effectLst/>
                <a:latin typeface="微软雅黑" panose="020B0503020204020204" pitchFamily="34" charset="-122"/>
                <a:ea typeface="微软雅黑" panose="020B0503020204020204" pitchFamily="34" charset="-122"/>
              </a:rPr>
              <a:t>Sj+1,</a:t>
            </a:r>
            <a:r>
              <a:rPr lang="zh-CN" altLang="en-US" b="0" i="0">
                <a:solidFill>
                  <a:srgbClr val="000000"/>
                </a:solidFill>
                <a:effectLst/>
                <a:latin typeface="微软雅黑" panose="020B0503020204020204" pitchFamily="34" charset="-122"/>
                <a:ea typeface="微软雅黑" panose="020B0503020204020204" pitchFamily="34" charset="-122"/>
              </a:rPr>
              <a:t>元组（</a:t>
            </a:r>
            <a:r>
              <a:rPr lang="en-US" altLang="zh-CN" b="0" i="0">
                <a:solidFill>
                  <a:srgbClr val="000000"/>
                </a:solidFill>
                <a:effectLst/>
                <a:latin typeface="微软雅黑" panose="020B0503020204020204" pitchFamily="34" charset="-122"/>
                <a:ea typeface="微软雅黑" panose="020B0503020204020204" pitchFamily="34" charset="-122"/>
              </a:rPr>
              <a:t>Sj,aj,rj,Sj+1</a:t>
            </a:r>
            <a:r>
              <a:rPr lang="zh-CN" altLang="en-US" b="0" i="0">
                <a:solidFill>
                  <a:srgbClr val="000000"/>
                </a:solidFill>
                <a:effectLst/>
                <a:latin typeface="微软雅黑" panose="020B0503020204020204" pitchFamily="34" charset="-122"/>
                <a:ea typeface="微软雅黑" panose="020B0503020204020204" pitchFamily="34" charset="-122"/>
              </a:rPr>
              <a:t>）</a:t>
            </a:r>
            <a:r>
              <a:rPr lang="zh-CN" altLang="en-US">
                <a:solidFill>
                  <a:srgbClr val="000000"/>
                </a:solidFill>
                <a:latin typeface="微软雅黑" panose="020B0503020204020204" pitchFamily="34" charset="-122"/>
                <a:ea typeface="微软雅黑" panose="020B0503020204020204" pitchFamily="34" charset="-122"/>
              </a:rPr>
              <a:t>被称作一个经验</a:t>
            </a:r>
            <a:endParaRPr lang="en-US" altLang="zh-CN">
              <a:solidFill>
                <a:srgbClr val="000000"/>
              </a:solidFill>
              <a:latin typeface="微软雅黑" panose="020B0503020204020204" pitchFamily="34" charset="-122"/>
              <a:ea typeface="微软雅黑" panose="020B0503020204020204" pitchFamily="34" charset="-122"/>
            </a:endParaRPr>
          </a:p>
          <a:p>
            <a:r>
              <a:rPr lang="zh-CN" altLang="en-US" b="0" i="0">
                <a:solidFill>
                  <a:srgbClr val="000000"/>
                </a:solidFill>
                <a:effectLst/>
                <a:latin typeface="微软雅黑" panose="020B0503020204020204" pitchFamily="34" charset="-122"/>
                <a:ea typeface="微软雅黑" panose="020B0503020204020204" pitchFamily="34" charset="-122"/>
              </a:rPr>
              <a:t>该经验被存储到缓冲区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中以供</a:t>
            </a:r>
            <a:r>
              <a:rPr lang="zh-CN" altLang="en-US" b="1" i="0">
                <a:solidFill>
                  <a:srgbClr val="000000"/>
                </a:solidFill>
                <a:effectLst/>
                <a:latin typeface="微软雅黑" panose="020B0503020204020204" pitchFamily="34" charset="-122"/>
                <a:ea typeface="微软雅黑" panose="020B0503020204020204" pitchFamily="34" charset="-122"/>
              </a:rPr>
              <a:t>经验重播</a:t>
            </a:r>
            <a:r>
              <a:rPr lang="zh-CN" altLang="en-US" b="0" i="0">
                <a:solidFill>
                  <a:srgbClr val="000000"/>
                </a:solidFill>
                <a:effectLst/>
                <a:latin typeface="微软雅黑" panose="020B0503020204020204" pitchFamily="34" charset="-122"/>
                <a:ea typeface="微软雅黑" panose="020B0503020204020204" pitchFamily="34" charset="-122"/>
              </a:rPr>
              <a:t>。然后通过从</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中均匀采样来训练网络。</a:t>
            </a:r>
            <a:endParaRPr lang="en-US" altLang="zh-CN" b="0" i="0">
              <a:solidFill>
                <a:srgbClr val="000000"/>
              </a:solidFill>
              <a:effectLst/>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519C21F-F36B-64A4-EE11-D7FB237C0703}"/>
              </a:ext>
            </a:extLst>
          </p:cNvPr>
          <p:cNvSpPr txBox="1"/>
          <p:nvPr/>
        </p:nvSpPr>
        <p:spPr>
          <a:xfrm>
            <a:off x="736933" y="5352963"/>
            <a:ext cx="10091486" cy="646331"/>
          </a:xfrm>
          <a:prstGeom prst="rect">
            <a:avLst/>
          </a:prstGeom>
          <a:noFill/>
        </p:spPr>
        <p:txBody>
          <a:bodyPr wrap="square">
            <a:spAutoFit/>
          </a:bodyPr>
          <a:lstStyle/>
          <a:p>
            <a:r>
              <a:rPr lang="en-US" altLang="zh-CN" b="0" i="0">
                <a:solidFill>
                  <a:srgbClr val="000000"/>
                </a:solidFill>
                <a:effectLst/>
                <a:latin typeface="微软雅黑" panose="020B0503020204020204" pitchFamily="34" charset="-122"/>
                <a:ea typeface="微软雅黑" panose="020B0503020204020204" pitchFamily="34" charset="-122"/>
              </a:rPr>
              <a:t>DQN</a:t>
            </a:r>
            <a:r>
              <a:rPr lang="zh-CN" altLang="en-US" b="0" i="0">
                <a:solidFill>
                  <a:srgbClr val="000000"/>
                </a:solidFill>
                <a:effectLst/>
                <a:latin typeface="微软雅黑" panose="020B0503020204020204" pitchFamily="34" charset="-122"/>
                <a:ea typeface="微软雅黑" panose="020B0503020204020204" pitchFamily="34" charset="-122"/>
              </a:rPr>
              <a:t>在某些条件下会高估动作值。</a:t>
            </a:r>
            <a:r>
              <a:rPr lang="en-US" altLang="zh-CN" b="0" i="0">
                <a:solidFill>
                  <a:srgbClr val="000000"/>
                </a:solidFill>
                <a:effectLst/>
                <a:latin typeface="微软雅黑" panose="020B0503020204020204" pitchFamily="34" charset="-122"/>
                <a:ea typeface="微软雅黑" panose="020B0503020204020204" pitchFamily="34" charset="-122"/>
              </a:rPr>
              <a:t>Deep Double D-network (DDQN)</a:t>
            </a:r>
            <a:r>
              <a:rPr lang="zh-CN" altLang="en-US" b="0" i="0">
                <a:solidFill>
                  <a:srgbClr val="000000"/>
                </a:solidFill>
                <a:effectLst/>
                <a:latin typeface="微软雅黑" panose="020B0503020204020204" pitchFamily="34" charset="-122"/>
                <a:ea typeface="微软雅黑" panose="020B0503020204020204" pitchFamily="34" charset="-122"/>
              </a:rPr>
              <a:t>通过将目标中的最大操作分解为动作选择和动作评估来减少高估。</a:t>
            </a:r>
            <a:endParaRPr lang="zh-CN" altLang="en-US"/>
          </a:p>
        </p:txBody>
      </p:sp>
      <p:sp>
        <p:nvSpPr>
          <p:cNvPr id="11" name="文本框 10">
            <a:extLst>
              <a:ext uri="{FF2B5EF4-FFF2-40B4-BE49-F238E27FC236}">
                <a16:creationId xmlns:a16="http://schemas.microsoft.com/office/drawing/2014/main" id="{AAE6AF5F-D73D-A496-1291-1D97D3D5F6F4}"/>
              </a:ext>
            </a:extLst>
          </p:cNvPr>
          <p:cNvSpPr txBox="1"/>
          <p:nvPr/>
        </p:nvSpPr>
        <p:spPr>
          <a:xfrm>
            <a:off x="406400" y="190500"/>
            <a:ext cx="3302000" cy="523220"/>
          </a:xfrm>
          <a:prstGeom prst="rect">
            <a:avLst/>
          </a:prstGeom>
          <a:noFill/>
        </p:spPr>
        <p:txBody>
          <a:bodyPr wrap="square" rtlCol="0">
            <a:spAutoFit/>
          </a:bodyPr>
          <a:lstStyle/>
          <a:p>
            <a:r>
              <a:rPr lang="zh-CN" altLang="en-US" sz="2800"/>
              <a:t>模型介绍（</a:t>
            </a:r>
            <a:r>
              <a:rPr lang="en-US" altLang="zh-CN" sz="2800"/>
              <a:t>4/5</a:t>
            </a:r>
            <a:r>
              <a:rPr lang="zh-CN" altLang="en-US" sz="2800"/>
              <a:t>）</a:t>
            </a:r>
          </a:p>
        </p:txBody>
      </p:sp>
    </p:spTree>
    <p:extLst>
      <p:ext uri="{BB962C8B-B14F-4D97-AF65-F5344CB8AC3E}">
        <p14:creationId xmlns:p14="http://schemas.microsoft.com/office/powerpoint/2010/main" val="321543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3D83F90-F6AF-2134-545E-77F35974D573}"/>
              </a:ext>
            </a:extLst>
          </p:cNvPr>
          <p:cNvPicPr>
            <a:picLocks noChangeAspect="1"/>
          </p:cNvPicPr>
          <p:nvPr/>
        </p:nvPicPr>
        <p:blipFill>
          <a:blip r:embed="rId2"/>
          <a:stretch>
            <a:fillRect/>
          </a:stretch>
        </p:blipFill>
        <p:spPr>
          <a:xfrm>
            <a:off x="5969000" y="142771"/>
            <a:ext cx="5740707" cy="6572457"/>
          </a:xfrm>
          <a:prstGeom prst="rect">
            <a:avLst/>
          </a:prstGeom>
        </p:spPr>
      </p:pic>
      <p:sp>
        <p:nvSpPr>
          <p:cNvPr id="5" name="文本框 4">
            <a:extLst>
              <a:ext uri="{FF2B5EF4-FFF2-40B4-BE49-F238E27FC236}">
                <a16:creationId xmlns:a16="http://schemas.microsoft.com/office/drawing/2014/main" id="{5556EF52-A42E-2990-17E7-E76229A51742}"/>
              </a:ext>
            </a:extLst>
          </p:cNvPr>
          <p:cNvSpPr txBox="1"/>
          <p:nvPr/>
        </p:nvSpPr>
        <p:spPr>
          <a:xfrm>
            <a:off x="216207" y="1518733"/>
            <a:ext cx="6096000"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使用</a:t>
            </a:r>
            <a:r>
              <a:rPr lang="en-US" altLang="zh-CN" b="0" i="0">
                <a:solidFill>
                  <a:srgbClr val="000000"/>
                </a:solidFill>
                <a:effectLst/>
                <a:latin typeface="微软雅黑" panose="020B0503020204020204" pitchFamily="34" charset="-122"/>
                <a:ea typeface="微软雅黑" panose="020B0503020204020204" pitchFamily="34" charset="-122"/>
              </a:rPr>
              <a:t>DDQN</a:t>
            </a:r>
            <a:r>
              <a:rPr lang="zh-CN" altLang="en-US" b="0" i="0">
                <a:solidFill>
                  <a:srgbClr val="000000"/>
                </a:solidFill>
                <a:effectLst/>
                <a:latin typeface="微软雅黑" panose="020B0503020204020204" pitchFamily="34" charset="-122"/>
                <a:ea typeface="微软雅黑" panose="020B0503020204020204" pitchFamily="34" charset="-122"/>
              </a:rPr>
              <a:t>作为代理，将目标</a:t>
            </a:r>
            <a:r>
              <a:rPr lang="en-US" altLang="zh-CN" b="0" i="0">
                <a:solidFill>
                  <a:srgbClr val="000000"/>
                </a:solidFill>
                <a:effectLst/>
                <a:latin typeface="微软雅黑" panose="020B0503020204020204" pitchFamily="34" charset="-122"/>
                <a:ea typeface="微软雅黑" panose="020B0503020204020204" pitchFamily="34" charset="-122"/>
              </a:rPr>
              <a:t>yj</a:t>
            </a:r>
            <a:r>
              <a:rPr lang="zh-CN" altLang="en-US" b="0" i="0">
                <a:solidFill>
                  <a:srgbClr val="000000"/>
                </a:solidFill>
                <a:effectLst/>
                <a:latin typeface="微软雅黑" panose="020B0503020204020204" pitchFamily="34" charset="-122"/>
                <a:ea typeface="微软雅黑" panose="020B0503020204020204" pitchFamily="34" charset="-122"/>
              </a:rPr>
              <a:t>替换为左图式</a:t>
            </a:r>
            <a:r>
              <a:rPr lang="en-US" altLang="zh-CN" b="0" i="0">
                <a:solidFill>
                  <a:srgbClr val="000000"/>
                </a:solidFill>
                <a:effectLst/>
                <a:latin typeface="微软雅黑" panose="020B0503020204020204" pitchFamily="34" charset="-122"/>
                <a:ea typeface="微软雅黑" panose="020B0503020204020204" pitchFamily="34" charset="-122"/>
              </a:rPr>
              <a:t>(3)</a:t>
            </a:r>
            <a:r>
              <a:rPr lang="zh-CN" altLang="en-US" b="0" i="0">
                <a:solidFill>
                  <a:srgbClr val="000000"/>
                </a:solidFill>
                <a:effectLst/>
                <a:latin typeface="微软雅黑" panose="020B0503020204020204" pitchFamily="34" charset="-122"/>
                <a:ea typeface="微软雅黑" panose="020B0503020204020204" pitchFamily="34" charset="-122"/>
              </a:rPr>
              <a:t>。</a:t>
            </a:r>
            <a:endParaRPr lang="zh-CN" altLang="en-US"/>
          </a:p>
        </p:txBody>
      </p:sp>
      <p:sp>
        <p:nvSpPr>
          <p:cNvPr id="7" name="文本框 6">
            <a:extLst>
              <a:ext uri="{FF2B5EF4-FFF2-40B4-BE49-F238E27FC236}">
                <a16:creationId xmlns:a16="http://schemas.microsoft.com/office/drawing/2014/main" id="{7AEB8A7E-4430-5DCC-D49C-E10F870BEE85}"/>
              </a:ext>
            </a:extLst>
          </p:cNvPr>
          <p:cNvSpPr txBox="1"/>
          <p:nvPr/>
        </p:nvSpPr>
        <p:spPr>
          <a:xfrm>
            <a:off x="216207" y="2568059"/>
            <a:ext cx="6096000" cy="2771208"/>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为了实现多智能体设置下</a:t>
            </a:r>
            <a:r>
              <a:rPr lang="en-US" altLang="zh-CN" b="0" i="0">
                <a:solidFill>
                  <a:srgbClr val="000000"/>
                </a:solidFill>
                <a:effectLst/>
                <a:latin typeface="微软雅黑" panose="020B0503020204020204" pitchFamily="34" charset="-122"/>
                <a:ea typeface="微软雅黑" panose="020B0503020204020204" pitchFamily="34" charset="-122"/>
              </a:rPr>
              <a:t>DDQN</a:t>
            </a:r>
            <a:r>
              <a:rPr lang="zh-CN" altLang="en-US" b="0" i="0">
                <a:solidFill>
                  <a:srgbClr val="000000"/>
                </a:solidFill>
                <a:effectLst/>
                <a:latin typeface="微软雅黑" panose="020B0503020204020204" pitchFamily="34" charset="-122"/>
                <a:ea typeface="微软雅黑" panose="020B0503020204020204" pitchFamily="34" charset="-122"/>
              </a:rPr>
              <a:t>的稳定性，在每个代理</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交换机</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上维护一个</a:t>
            </a:r>
            <a:r>
              <a:rPr lang="zh-CN" altLang="en-US" b="1" i="0">
                <a:solidFill>
                  <a:srgbClr val="000000"/>
                </a:solidFill>
                <a:effectLst/>
                <a:latin typeface="微软雅黑" panose="020B0503020204020204" pitchFamily="34" charset="-122"/>
                <a:ea typeface="微软雅黑" panose="020B0503020204020204" pitchFamily="34" charset="-122"/>
              </a:rPr>
              <a:t>全局重放</a:t>
            </a:r>
            <a:r>
              <a:rPr lang="zh-CN" altLang="en-US" b="0" i="0">
                <a:solidFill>
                  <a:srgbClr val="000000"/>
                </a:solidFill>
                <a:effectLst/>
                <a:latin typeface="微软雅黑" panose="020B0503020204020204" pitchFamily="34" charset="-122"/>
                <a:ea typeface="微软雅黑" panose="020B0503020204020204" pitchFamily="34" charset="-122"/>
              </a:rPr>
              <a:t>内存，而不是</a:t>
            </a:r>
            <a:r>
              <a:rPr lang="zh-CN" altLang="en-US" b="1" i="0">
                <a:solidFill>
                  <a:srgbClr val="000000"/>
                </a:solidFill>
                <a:effectLst/>
                <a:latin typeface="微软雅黑" panose="020B0503020204020204" pitchFamily="34" charset="-122"/>
                <a:ea typeface="微软雅黑" panose="020B0503020204020204" pitchFamily="34" charset="-122"/>
              </a:rPr>
              <a:t>本地重放</a:t>
            </a:r>
            <a:r>
              <a:rPr lang="zh-CN" altLang="en-US" b="0" i="0">
                <a:solidFill>
                  <a:srgbClr val="000000"/>
                </a:solidFill>
                <a:effectLst/>
                <a:latin typeface="微软雅黑" panose="020B0503020204020204" pitchFamily="34" charset="-122"/>
                <a:ea typeface="微软雅黑" panose="020B0503020204020204" pitchFamily="34" charset="-122"/>
              </a:rPr>
              <a:t>内存。</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局部内存的经验元组将定期采样并添加到全局内存中</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同时全局内存中的一些经验元组也将定期采样到局部内存中。</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全局重放存储器的使用是一种集中存储代理经验历史的大容量存储器。</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周期交换间隔可以设置为几秒。</a:t>
            </a:r>
            <a:endParaRPr lang="zh-CN" altLang="en-US"/>
          </a:p>
        </p:txBody>
      </p:sp>
      <p:sp>
        <p:nvSpPr>
          <p:cNvPr id="8" name="文本框 7">
            <a:extLst>
              <a:ext uri="{FF2B5EF4-FFF2-40B4-BE49-F238E27FC236}">
                <a16:creationId xmlns:a16="http://schemas.microsoft.com/office/drawing/2014/main" id="{C4952833-8B73-342B-2402-91CA49196906}"/>
              </a:ext>
            </a:extLst>
          </p:cNvPr>
          <p:cNvSpPr txBox="1"/>
          <p:nvPr/>
        </p:nvSpPr>
        <p:spPr>
          <a:xfrm>
            <a:off x="406400" y="190500"/>
            <a:ext cx="3302000" cy="523220"/>
          </a:xfrm>
          <a:prstGeom prst="rect">
            <a:avLst/>
          </a:prstGeom>
          <a:noFill/>
        </p:spPr>
        <p:txBody>
          <a:bodyPr wrap="square" rtlCol="0">
            <a:spAutoFit/>
          </a:bodyPr>
          <a:lstStyle/>
          <a:p>
            <a:r>
              <a:rPr lang="zh-CN" altLang="en-US" sz="2800"/>
              <a:t>模型介绍（</a:t>
            </a:r>
            <a:r>
              <a:rPr lang="en-US" altLang="zh-CN" sz="2800"/>
              <a:t>5/5</a:t>
            </a:r>
            <a:r>
              <a:rPr lang="zh-CN" altLang="en-US" sz="2800"/>
              <a:t>）</a:t>
            </a:r>
          </a:p>
        </p:txBody>
      </p:sp>
    </p:spTree>
    <p:extLst>
      <p:ext uri="{BB962C8B-B14F-4D97-AF65-F5344CB8AC3E}">
        <p14:creationId xmlns:p14="http://schemas.microsoft.com/office/powerpoint/2010/main" val="110614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ADDBAB-DAFF-1C1F-5B25-EC6A3094CF33}"/>
              </a:ext>
            </a:extLst>
          </p:cNvPr>
          <p:cNvSpPr txBox="1"/>
          <p:nvPr/>
        </p:nvSpPr>
        <p:spPr>
          <a:xfrm>
            <a:off x="660400" y="428823"/>
            <a:ext cx="6096000" cy="523220"/>
          </a:xfrm>
          <a:prstGeom prst="rect">
            <a:avLst/>
          </a:prstGeom>
          <a:noFill/>
        </p:spPr>
        <p:txBody>
          <a:bodyPr wrap="square">
            <a:spAutoFit/>
          </a:bodyPr>
          <a:lstStyle/>
          <a:p>
            <a:r>
              <a:rPr lang="zh-CN" altLang="en-US" sz="2800"/>
              <a:t>硬件实现（</a:t>
            </a:r>
            <a:r>
              <a:rPr lang="en-US" altLang="zh-CN" sz="2800"/>
              <a:t>1/3</a:t>
            </a:r>
            <a:r>
              <a:rPr lang="zh-CN" altLang="en-US" sz="2800"/>
              <a:t>）</a:t>
            </a:r>
          </a:p>
        </p:txBody>
      </p:sp>
      <p:pic>
        <p:nvPicPr>
          <p:cNvPr id="5" name="图片 4">
            <a:extLst>
              <a:ext uri="{FF2B5EF4-FFF2-40B4-BE49-F238E27FC236}">
                <a16:creationId xmlns:a16="http://schemas.microsoft.com/office/drawing/2014/main" id="{14EE829C-D5FD-6CE7-13A8-72561A858138}"/>
              </a:ext>
            </a:extLst>
          </p:cNvPr>
          <p:cNvPicPr>
            <a:picLocks noChangeAspect="1"/>
          </p:cNvPicPr>
          <p:nvPr/>
        </p:nvPicPr>
        <p:blipFill>
          <a:blip r:embed="rId2"/>
          <a:stretch>
            <a:fillRect/>
          </a:stretch>
        </p:blipFill>
        <p:spPr>
          <a:xfrm>
            <a:off x="2167969" y="1010166"/>
            <a:ext cx="6459062" cy="3028652"/>
          </a:xfrm>
          <a:prstGeom prst="rect">
            <a:avLst/>
          </a:prstGeom>
        </p:spPr>
      </p:pic>
      <p:sp>
        <p:nvSpPr>
          <p:cNvPr id="9" name="文本框 8">
            <a:extLst>
              <a:ext uri="{FF2B5EF4-FFF2-40B4-BE49-F238E27FC236}">
                <a16:creationId xmlns:a16="http://schemas.microsoft.com/office/drawing/2014/main" id="{0BB34D49-3959-BF38-CF01-B2F67A9B92E1}"/>
              </a:ext>
            </a:extLst>
          </p:cNvPr>
          <p:cNvSpPr txBox="1"/>
          <p:nvPr/>
        </p:nvSpPr>
        <p:spPr>
          <a:xfrm>
            <a:off x="495300" y="4462840"/>
            <a:ext cx="9601200" cy="1754326"/>
          </a:xfrm>
          <a:prstGeom prst="rect">
            <a:avLst/>
          </a:prstGeom>
          <a:noFill/>
        </p:spPr>
        <p:txBody>
          <a:bodyPr wrap="square">
            <a:spAutoFit/>
          </a:bodyPr>
          <a:lstStyle/>
          <a:p>
            <a:pPr marL="342900" indent="-342900" algn="just">
              <a:buFont typeface="+mj-lt"/>
              <a:buAutoNum type="arabicPeriod"/>
            </a:pPr>
            <a:r>
              <a:rPr lang="zh-CN" altLang="en-US" b="0" i="0">
                <a:solidFill>
                  <a:srgbClr val="000000"/>
                </a:solidFill>
                <a:effectLst/>
                <a:latin typeface="微软雅黑" panose="020B0503020204020204" pitchFamily="34" charset="-122"/>
                <a:ea typeface="微软雅黑" panose="020B0503020204020204" pitchFamily="34" charset="-122"/>
              </a:rPr>
              <a:t>交换机的</a:t>
            </a:r>
            <a:r>
              <a:rPr lang="en-US" altLang="zh-CN" b="0" i="0">
                <a:solidFill>
                  <a:srgbClr val="000000"/>
                </a:solidFill>
                <a:effectLst/>
                <a:latin typeface="微软雅黑" panose="020B0503020204020204" pitchFamily="34" charset="-122"/>
                <a:ea typeface="微软雅黑" panose="020B0503020204020204" pitchFamily="34" charset="-122"/>
              </a:rPr>
              <a:t>SDK(</a:t>
            </a:r>
            <a:r>
              <a:rPr lang="zh-CN" altLang="en-US" b="0" i="0">
                <a:solidFill>
                  <a:srgbClr val="000000"/>
                </a:solidFill>
                <a:effectLst/>
                <a:latin typeface="微软雅黑" panose="020B0503020204020204" pitchFamily="34" charset="-122"/>
                <a:ea typeface="微软雅黑" panose="020B0503020204020204" pitchFamily="34" charset="-122"/>
              </a:rPr>
              <a:t>软件开发工具包</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提供基本的遥测接口从交换芯片读取状态信息，配置接口设置</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参数。</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342900" indent="-342900" algn="just">
              <a:buFont typeface="+mj-lt"/>
              <a:buAutoNum type="arabicPeriod"/>
            </a:pPr>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作为一个模块</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或可编程交换机中的容器</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实现。将离线预训练好的</a:t>
            </a:r>
            <a:r>
              <a:rPr lang="en-US" altLang="zh-CN" b="0" i="0">
                <a:solidFill>
                  <a:srgbClr val="000000"/>
                </a:solidFill>
                <a:effectLst/>
                <a:latin typeface="微软雅黑" panose="020B0503020204020204" pitchFamily="34" charset="-122"/>
                <a:ea typeface="微软雅黑" panose="020B0503020204020204" pitchFamily="34" charset="-122"/>
              </a:rPr>
              <a:t>DRL</a:t>
            </a:r>
            <a:r>
              <a:rPr lang="zh-CN" altLang="en-US" b="0" i="0">
                <a:solidFill>
                  <a:srgbClr val="000000"/>
                </a:solidFill>
                <a:effectLst/>
                <a:latin typeface="微软雅黑" panose="020B0503020204020204" pitchFamily="34" charset="-122"/>
                <a:ea typeface="微软雅黑" panose="020B0503020204020204" pitchFamily="34" charset="-122"/>
              </a:rPr>
              <a:t>神经网络模型加载到</a:t>
            </a:r>
            <a:r>
              <a:rPr lang="en-US" altLang="zh-CN" b="0" i="0">
                <a:solidFill>
                  <a:srgbClr val="000000"/>
                </a:solidFill>
                <a:effectLst/>
                <a:latin typeface="微软雅黑" panose="020B0503020204020204" pitchFamily="34" charset="-122"/>
                <a:ea typeface="微软雅黑" panose="020B0503020204020204" pitchFamily="34" charset="-122"/>
              </a:rPr>
              <a:t>DRL</a:t>
            </a:r>
            <a:r>
              <a:rPr lang="zh-CN" altLang="en-US" b="0" i="0">
                <a:solidFill>
                  <a:srgbClr val="000000"/>
                </a:solidFill>
                <a:effectLst/>
                <a:latin typeface="微软雅黑" panose="020B0503020204020204" pitchFamily="34" charset="-122"/>
                <a:ea typeface="微软雅黑" panose="020B0503020204020204" pitchFamily="34" charset="-122"/>
              </a:rPr>
              <a:t>代理模块中。</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342900" indent="-342900" algn="just">
              <a:buFont typeface="+mj-lt"/>
              <a:buAutoNum type="arabicPeriod"/>
            </a:pPr>
            <a:r>
              <a:rPr lang="zh-CN" altLang="en-US" b="0" i="0">
                <a:solidFill>
                  <a:srgbClr val="000000"/>
                </a:solidFill>
                <a:effectLst/>
                <a:latin typeface="微软雅黑" panose="020B0503020204020204" pitchFamily="34" charset="-122"/>
                <a:ea typeface="微软雅黑" panose="020B0503020204020204" pitchFamily="34" charset="-122"/>
              </a:rPr>
              <a:t>采集器从交换芯片订阅原始数据进行特征分析，包括发送的总字节数、</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标记数据包数和出口队列深度。</a:t>
            </a:r>
            <a:endParaRPr lang="en-US" altLang="zh-CN" b="0" i="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08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BF8DE76-F65F-FF87-E4F8-07F99CA8DD78}"/>
              </a:ext>
            </a:extLst>
          </p:cNvPr>
          <p:cNvSpPr txBox="1"/>
          <p:nvPr/>
        </p:nvSpPr>
        <p:spPr>
          <a:xfrm>
            <a:off x="537131" y="1617007"/>
            <a:ext cx="9779000" cy="3654975"/>
          </a:xfrm>
          <a:prstGeom prst="rect">
            <a:avLst/>
          </a:prstGeom>
          <a:noFill/>
        </p:spPr>
        <p:txBody>
          <a:bodyPr wrap="square">
            <a:spAutoFit/>
          </a:bodyPr>
          <a:lstStyle/>
          <a:p>
            <a:pPr algn="just">
              <a:lnSpc>
                <a:spcPts val="2800"/>
              </a:lnSpc>
            </a:pPr>
            <a:r>
              <a:rPr lang="zh-CN" altLang="en-US" sz="1800"/>
              <a:t>运行流程：</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gn="just">
              <a:lnSpc>
                <a:spcPts val="2800"/>
              </a:lnSpc>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在每个时间间隔∆</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，采集器从转发芯片的寄存器中获取所需的数据。</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gn="just">
              <a:lnSpc>
                <a:spcPts val="2800"/>
              </a:lnSpc>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数据处理器将行数据归一化作为奖励，提取特征，得到</a:t>
            </a:r>
            <a:r>
              <a:rPr lang="en-US" altLang="zh-CN" b="0" i="0">
                <a:solidFill>
                  <a:srgbClr val="000000"/>
                </a:solidFill>
                <a:effectLst/>
                <a:latin typeface="微软雅黑" panose="020B0503020204020204" pitchFamily="34" charset="-122"/>
                <a:ea typeface="微软雅黑" panose="020B0503020204020204" pitchFamily="34" charset="-122"/>
              </a:rPr>
              <a:t>QSt.</a:t>
            </a:r>
          </a:p>
          <a:p>
            <a:pPr marL="285750" indent="-285750" algn="just">
              <a:lnSpc>
                <a:spcPts val="2800"/>
              </a:lnSpc>
              <a:buFont typeface="Arial" panose="020B0604020202020204" pitchFamily="34" charset="0"/>
              <a:buChar char="•"/>
            </a:pPr>
            <a:r>
              <a:rPr lang="en-US" altLang="zh-CN" b="0" i="0">
                <a:solidFill>
                  <a:srgbClr val="000000"/>
                </a:solidFill>
                <a:effectLst/>
                <a:latin typeface="微软雅黑" panose="020B0503020204020204" pitchFamily="34" charset="-122"/>
                <a:ea typeface="微软雅黑" panose="020B0503020204020204" pitchFamily="34" charset="-122"/>
              </a:rPr>
              <a:t>QSt</a:t>
            </a:r>
            <a:r>
              <a:rPr lang="zh-CN" altLang="en-US" b="0" i="0">
                <a:solidFill>
                  <a:srgbClr val="000000"/>
                </a:solidFill>
                <a:effectLst/>
                <a:latin typeface="微软雅黑" panose="020B0503020204020204" pitchFamily="34" charset="-122"/>
                <a:ea typeface="微软雅黑" panose="020B0503020204020204" pitchFamily="34" charset="-122"/>
              </a:rPr>
              <a:t>作为当前状态存储在内存中。数据处理器从内存中获取历史数据</a:t>
            </a:r>
            <a:r>
              <a:rPr lang="en-US" altLang="zh-CN" b="0" i="0">
                <a:solidFill>
                  <a:srgbClr val="000000"/>
                </a:solidFill>
                <a:effectLst/>
                <a:latin typeface="微软雅黑" panose="020B0503020204020204" pitchFamily="34" charset="-122"/>
                <a:ea typeface="微软雅黑" panose="020B0503020204020204" pitchFamily="34" charset="-122"/>
              </a:rPr>
              <a:t>(QSt−2,QSt−1)</a:t>
            </a:r>
            <a:r>
              <a:rPr lang="zh-CN" altLang="en-US" b="0" i="0">
                <a:solidFill>
                  <a:srgbClr val="000000"/>
                </a:solidFill>
                <a:effectLst/>
                <a:latin typeface="微软雅黑" panose="020B0503020204020204" pitchFamily="34" charset="-122"/>
                <a:ea typeface="微软雅黑" panose="020B0503020204020204" pitchFamily="34" charset="-122"/>
              </a:rPr>
              <a:t>，并将状态信息</a:t>
            </a:r>
            <a:r>
              <a:rPr lang="en-US" altLang="zh-CN" b="0" i="0">
                <a:solidFill>
                  <a:srgbClr val="000000"/>
                </a:solidFill>
                <a:effectLst/>
                <a:latin typeface="微软雅黑" panose="020B0503020204020204" pitchFamily="34" charset="-122"/>
                <a:ea typeface="微软雅黑" panose="020B0503020204020204" pitchFamily="34" charset="-122"/>
              </a:rPr>
              <a:t>St =(QSt−2,QSt−1,QSt)</a:t>
            </a:r>
            <a:r>
              <a:rPr lang="zh-CN" altLang="en-US" b="0" i="0">
                <a:solidFill>
                  <a:srgbClr val="000000"/>
                </a:solidFill>
                <a:effectLst/>
                <a:latin typeface="微软雅黑" panose="020B0503020204020204" pitchFamily="34" charset="-122"/>
                <a:ea typeface="微软雅黑" panose="020B0503020204020204" pitchFamily="34" charset="-122"/>
              </a:rPr>
              <a:t>发送给</a:t>
            </a:r>
            <a:r>
              <a:rPr lang="en-US" altLang="zh-CN" b="0" i="0">
                <a:solidFill>
                  <a:srgbClr val="000000"/>
                </a:solidFill>
                <a:effectLst/>
                <a:latin typeface="微软雅黑" panose="020B0503020204020204" pitchFamily="34" charset="-122"/>
                <a:ea typeface="微软雅黑" panose="020B0503020204020204" pitchFamily="34" charset="-122"/>
              </a:rPr>
              <a:t>DRL agent</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DRL agent</a:t>
            </a:r>
            <a:r>
              <a:rPr lang="zh-CN" altLang="en-US" b="0" i="0">
                <a:solidFill>
                  <a:srgbClr val="000000"/>
                </a:solidFill>
                <a:effectLst/>
                <a:latin typeface="微软雅黑" panose="020B0503020204020204" pitchFamily="34" charset="-122"/>
                <a:ea typeface="微软雅黑" panose="020B0503020204020204" pitchFamily="34" charset="-122"/>
              </a:rPr>
              <a:t>使用</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作为输入进行推理并更新</a:t>
            </a:r>
            <a:r>
              <a:rPr lang="en-US" altLang="zh-CN" b="0" i="0">
                <a:solidFill>
                  <a:srgbClr val="000000"/>
                </a:solidFill>
                <a:effectLst/>
                <a:latin typeface="微软雅黑" panose="020B0503020204020204" pitchFamily="34" charset="-122"/>
                <a:ea typeface="微软雅黑" panose="020B0503020204020204" pitchFamily="34" charset="-122"/>
              </a:rPr>
              <a:t>DRL</a:t>
            </a:r>
            <a:r>
              <a:rPr lang="zh-CN" altLang="en-US" b="0" i="0">
                <a:solidFill>
                  <a:srgbClr val="000000"/>
                </a:solidFill>
                <a:effectLst/>
                <a:latin typeface="微软雅黑" panose="020B0503020204020204" pitchFamily="34" charset="-122"/>
                <a:ea typeface="微软雅黑" panose="020B0503020204020204" pitchFamily="34" charset="-122"/>
              </a:rPr>
              <a:t>模型。生成新操作</a:t>
            </a:r>
            <a:r>
              <a:rPr lang="en-US" altLang="zh-CN" b="0" i="0">
                <a:solidFill>
                  <a:srgbClr val="000000"/>
                </a:solidFill>
                <a:effectLst/>
                <a:latin typeface="微软雅黑" panose="020B0503020204020204" pitchFamily="34" charset="-122"/>
                <a:ea typeface="微软雅黑" panose="020B0503020204020204" pitchFamily="34" charset="-122"/>
              </a:rPr>
              <a:t>at</a:t>
            </a:r>
            <a:r>
              <a:rPr lang="zh-CN" altLang="en-US" b="0" i="0">
                <a:solidFill>
                  <a:srgbClr val="000000"/>
                </a:solidFill>
                <a:effectLst/>
                <a:latin typeface="微软雅黑" panose="020B0503020204020204" pitchFamily="34" charset="-122"/>
                <a:ea typeface="微软雅黑" panose="020B0503020204020204" pitchFamily="34" charset="-122"/>
              </a:rPr>
              <a:t>并将其放入配置器。</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gn="just">
              <a:lnSpc>
                <a:spcPts val="2800"/>
              </a:lnSpc>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配置器将动作映射到</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模板中，并为转发芯片设置新的</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标记阈值。</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gn="just">
              <a:lnSpc>
                <a:spcPts val="2800"/>
              </a:lnSpc>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获得奖励</a:t>
            </a:r>
            <a:r>
              <a:rPr lang="en-US" altLang="zh-CN" b="0" i="0">
                <a:solidFill>
                  <a:srgbClr val="000000"/>
                </a:solidFill>
                <a:effectLst/>
                <a:latin typeface="微软雅黑" panose="020B0503020204020204" pitchFamily="34" charset="-122"/>
                <a:ea typeface="微软雅黑" panose="020B0503020204020204" pitchFamily="34" charset="-122"/>
              </a:rPr>
              <a:t>rt</a:t>
            </a:r>
            <a:r>
              <a:rPr lang="zh-CN" altLang="en-US" b="0" i="0">
                <a:solidFill>
                  <a:srgbClr val="000000"/>
                </a:solidFill>
                <a:effectLst/>
                <a:latin typeface="微软雅黑" panose="020B0503020204020204" pitchFamily="34" charset="-122"/>
                <a:ea typeface="微软雅黑" panose="020B0503020204020204" pitchFamily="34" charset="-122"/>
              </a:rPr>
              <a:t>，观察下一个状态</a:t>
            </a:r>
            <a:r>
              <a:rPr lang="en-US" altLang="zh-CN" b="0" i="0">
                <a:solidFill>
                  <a:srgbClr val="000000"/>
                </a:solidFill>
                <a:effectLst/>
                <a:latin typeface="微软雅黑" panose="020B0503020204020204" pitchFamily="34" charset="-122"/>
                <a:ea typeface="微软雅黑" panose="020B0503020204020204" pitchFamily="34" charset="-122"/>
              </a:rPr>
              <a:t>St+1</a:t>
            </a:r>
            <a:r>
              <a:rPr lang="zh-CN" altLang="en-US" b="0" i="0">
                <a:solidFill>
                  <a:srgbClr val="000000"/>
                </a:solidFill>
                <a:effectLst/>
                <a:latin typeface="微软雅黑" panose="020B0503020204020204" pitchFamily="34" charset="-122"/>
                <a:ea typeface="微软雅黑" panose="020B0503020204020204" pitchFamily="34" charset="-122"/>
              </a:rPr>
              <a:t>。对于每个时间间隔，新的转换</a:t>
            </a:r>
            <a:r>
              <a:rPr lang="en-US" altLang="zh-CN" b="0" i="0">
                <a:solidFill>
                  <a:srgbClr val="000000"/>
                </a:solidFill>
                <a:effectLst/>
                <a:latin typeface="微软雅黑" panose="020B0503020204020204" pitchFamily="34" charset="-122"/>
                <a:ea typeface="微软雅黑" panose="020B0503020204020204" pitchFamily="34" charset="-122"/>
              </a:rPr>
              <a:t>{St, at,rt, St+1}</a:t>
            </a:r>
            <a:r>
              <a:rPr lang="zh-CN" altLang="en-US" b="0" i="0">
                <a:solidFill>
                  <a:srgbClr val="000000"/>
                </a:solidFill>
                <a:effectLst/>
                <a:latin typeface="微软雅黑" panose="020B0503020204020204" pitchFamily="34" charset="-122"/>
                <a:ea typeface="微软雅黑" panose="020B0503020204020204" pitchFamily="34" charset="-122"/>
              </a:rPr>
              <a:t>被存储到重播存储器中用于在线训练。</a:t>
            </a:r>
          </a:p>
          <a:p>
            <a:pPr marL="285750" indent="-285750">
              <a:lnSpc>
                <a:spcPts val="2800"/>
              </a:lnSpc>
              <a:buFont typeface="Arial" panose="020B0604020202020204" pitchFamily="34" charset="0"/>
              <a:buChar char="•"/>
            </a:pPr>
            <a:endParaRPr lang="zh-CN" altLang="en-US"/>
          </a:p>
        </p:txBody>
      </p:sp>
      <p:sp>
        <p:nvSpPr>
          <p:cNvPr id="5" name="文本框 4">
            <a:extLst>
              <a:ext uri="{FF2B5EF4-FFF2-40B4-BE49-F238E27FC236}">
                <a16:creationId xmlns:a16="http://schemas.microsoft.com/office/drawing/2014/main" id="{8C17DFD9-602D-A8C8-39AB-927DA669BEDF}"/>
              </a:ext>
            </a:extLst>
          </p:cNvPr>
          <p:cNvSpPr txBox="1"/>
          <p:nvPr/>
        </p:nvSpPr>
        <p:spPr>
          <a:xfrm>
            <a:off x="660400" y="428823"/>
            <a:ext cx="6096000" cy="523220"/>
          </a:xfrm>
          <a:prstGeom prst="rect">
            <a:avLst/>
          </a:prstGeom>
          <a:noFill/>
        </p:spPr>
        <p:txBody>
          <a:bodyPr wrap="square">
            <a:spAutoFit/>
          </a:bodyPr>
          <a:lstStyle/>
          <a:p>
            <a:r>
              <a:rPr lang="zh-CN" altLang="en-US" sz="2800"/>
              <a:t>硬件实现（</a:t>
            </a:r>
            <a:r>
              <a:rPr lang="en-US" altLang="zh-CN" sz="2800"/>
              <a:t>2/3</a:t>
            </a:r>
            <a:r>
              <a:rPr lang="zh-CN" altLang="en-US" sz="2800"/>
              <a:t>）</a:t>
            </a:r>
          </a:p>
        </p:txBody>
      </p:sp>
    </p:spTree>
    <p:extLst>
      <p:ext uri="{BB962C8B-B14F-4D97-AF65-F5344CB8AC3E}">
        <p14:creationId xmlns:p14="http://schemas.microsoft.com/office/powerpoint/2010/main" val="1733637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4907819-FCDE-E481-47B9-6F8BF88164AA}"/>
              </a:ext>
            </a:extLst>
          </p:cNvPr>
          <p:cNvSpPr txBox="1"/>
          <p:nvPr/>
        </p:nvSpPr>
        <p:spPr>
          <a:xfrm>
            <a:off x="787400" y="990732"/>
            <a:ext cx="6096000" cy="369332"/>
          </a:xfrm>
          <a:prstGeom prst="rect">
            <a:avLst/>
          </a:prstGeom>
          <a:noFill/>
        </p:spPr>
        <p:txBody>
          <a:bodyPr wrap="square">
            <a:spAutoFit/>
          </a:bodyPr>
          <a:lstStyle/>
          <a:p>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采用多线程技术进行并行监控和数据处理</a:t>
            </a:r>
            <a:endParaRPr lang="zh-CN" altLang="en-US"/>
          </a:p>
        </p:txBody>
      </p:sp>
      <p:sp>
        <p:nvSpPr>
          <p:cNvPr id="7" name="文本框 6">
            <a:extLst>
              <a:ext uri="{FF2B5EF4-FFF2-40B4-BE49-F238E27FC236}">
                <a16:creationId xmlns:a16="http://schemas.microsoft.com/office/drawing/2014/main" id="{0FEA8371-AA31-F675-3F84-5B93B73EBCE2}"/>
              </a:ext>
            </a:extLst>
          </p:cNvPr>
          <p:cNvSpPr txBox="1"/>
          <p:nvPr/>
        </p:nvSpPr>
        <p:spPr>
          <a:xfrm>
            <a:off x="1778000" y="1479006"/>
            <a:ext cx="8331200" cy="2308324"/>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由于端口数量较多，特别是在使用虚拟队列的情况下，监控周期较长，可能会超过∆</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，造成较高的</a:t>
            </a:r>
            <a:r>
              <a:rPr lang="en-US" altLang="zh-CN" b="0" i="0">
                <a:solidFill>
                  <a:srgbClr val="000000"/>
                </a:solidFill>
                <a:effectLst/>
                <a:latin typeface="微软雅黑" panose="020B0503020204020204" pitchFamily="34" charset="-122"/>
                <a:ea typeface="微软雅黑" panose="020B0503020204020204" pitchFamily="34" charset="-122"/>
              </a:rPr>
              <a:t>CPU</a:t>
            </a:r>
            <a:r>
              <a:rPr lang="zh-CN" altLang="en-US" b="0" i="0">
                <a:solidFill>
                  <a:srgbClr val="000000"/>
                </a:solidFill>
                <a:effectLst/>
                <a:latin typeface="微软雅黑" panose="020B0503020204020204" pitchFamily="34" charset="-122"/>
                <a:ea typeface="微软雅黑" panose="020B0503020204020204" pitchFamily="34" charset="-122"/>
              </a:rPr>
              <a:t>开销。为了优化流程，将队列分为两类</a:t>
            </a:r>
            <a:r>
              <a:rPr lang="en-US" altLang="zh-CN" b="0" i="0">
                <a:solidFill>
                  <a:srgbClr val="000000"/>
                </a:solidFill>
                <a:effectLst/>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忙队列</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空闲队列（停止</a:t>
            </a:r>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计算）</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zh-CN" altLang="en-US" b="0" i="0">
                <a:solidFill>
                  <a:srgbClr val="000000"/>
                </a:solidFill>
                <a:effectLst/>
                <a:latin typeface="微软雅黑" panose="020B0503020204020204" pitchFamily="34" charset="-122"/>
                <a:ea typeface="微软雅黑" panose="020B0503020204020204" pitchFamily="34" charset="-122"/>
              </a:rPr>
              <a:t>如果队列长度小于</a:t>
            </a:r>
            <a:r>
              <a:rPr lang="en-US" altLang="zh-CN" b="0" i="0">
                <a:solidFill>
                  <a:srgbClr val="000000"/>
                </a:solidFill>
                <a:effectLst/>
                <a:latin typeface="微软雅黑" panose="020B0503020204020204" pitchFamily="34" charset="-122"/>
                <a:ea typeface="微软雅黑" panose="020B0503020204020204" pitchFamily="34" charset="-122"/>
              </a:rPr>
              <a:t>Kmin</a:t>
            </a:r>
            <a:r>
              <a:rPr lang="zh-CN" altLang="en-US" b="0" i="0">
                <a:solidFill>
                  <a:srgbClr val="000000"/>
                </a:solidFill>
                <a:effectLst/>
                <a:latin typeface="微软雅黑" panose="020B0503020204020204" pitchFamily="34" charset="-122"/>
                <a:ea typeface="微软雅黑" panose="020B0503020204020204" pitchFamily="34" charset="-122"/>
              </a:rPr>
              <a:t>或者连续三个时间段对应的奖励函数没有变化，将其设置为“空闲”队列</a:t>
            </a:r>
            <a:r>
              <a:rPr lang="en-US" altLang="zh-CN" b="0" i="0">
                <a:solidFill>
                  <a:srgbClr val="000000"/>
                </a:solidFill>
                <a:effectLst/>
                <a:latin typeface="微软雅黑" panose="020B0503020204020204" pitchFamily="34" charset="-122"/>
                <a:ea typeface="微软雅黑" panose="020B0503020204020204" pitchFamily="34" charset="-122"/>
              </a:rPr>
              <a:t>.</a:t>
            </a:r>
          </a:p>
          <a:p>
            <a:r>
              <a:rPr lang="zh-CN" altLang="en-US" b="0" i="0">
                <a:solidFill>
                  <a:srgbClr val="000000"/>
                </a:solidFill>
                <a:effectLst/>
                <a:latin typeface="微软雅黑" panose="020B0503020204020204" pitchFamily="34" charset="-122"/>
                <a:ea typeface="微软雅黑" panose="020B0503020204020204" pitchFamily="34" charset="-122"/>
              </a:rPr>
              <a:t>一旦一个空闲队列的队列长度大于</a:t>
            </a:r>
            <a:r>
              <a:rPr lang="en-US" altLang="zh-CN" b="0" i="0">
                <a:solidFill>
                  <a:srgbClr val="000000"/>
                </a:solidFill>
                <a:effectLst/>
                <a:latin typeface="微软雅黑" panose="020B0503020204020204" pitchFamily="34" charset="-122"/>
                <a:ea typeface="微软雅黑" panose="020B0503020204020204" pitchFamily="34" charset="-122"/>
              </a:rPr>
              <a:t>Kmin</a:t>
            </a:r>
            <a:r>
              <a:rPr lang="zh-CN" altLang="en-US" b="0" i="0">
                <a:solidFill>
                  <a:srgbClr val="000000"/>
                </a:solidFill>
                <a:effectLst/>
                <a:latin typeface="微软雅黑" panose="020B0503020204020204" pitchFamily="34" charset="-122"/>
                <a:ea typeface="微软雅黑" panose="020B0503020204020204" pitchFamily="34" charset="-122"/>
              </a:rPr>
              <a:t>，这个队列就被标识为“忙”队列</a:t>
            </a:r>
            <a:endParaRPr lang="zh-CN" altLang="en-US"/>
          </a:p>
        </p:txBody>
      </p:sp>
      <p:sp>
        <p:nvSpPr>
          <p:cNvPr id="9" name="文本框 8">
            <a:extLst>
              <a:ext uri="{FF2B5EF4-FFF2-40B4-BE49-F238E27FC236}">
                <a16:creationId xmlns:a16="http://schemas.microsoft.com/office/drawing/2014/main" id="{5B8AB6A9-4D5C-52D4-7CBB-F15BC0450AF4}"/>
              </a:ext>
            </a:extLst>
          </p:cNvPr>
          <p:cNvSpPr txBox="1"/>
          <p:nvPr/>
        </p:nvSpPr>
        <p:spPr>
          <a:xfrm>
            <a:off x="1003300" y="4275604"/>
            <a:ext cx="6096000" cy="646331"/>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离线训练的泛化</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zh-CN" altLang="en-US"/>
          </a:p>
        </p:txBody>
      </p:sp>
      <p:sp>
        <p:nvSpPr>
          <p:cNvPr id="11" name="文本框 10">
            <a:extLst>
              <a:ext uri="{FF2B5EF4-FFF2-40B4-BE49-F238E27FC236}">
                <a16:creationId xmlns:a16="http://schemas.microsoft.com/office/drawing/2014/main" id="{01996A80-AABB-CA15-9714-A9AAD1A5E5FE}"/>
              </a:ext>
            </a:extLst>
          </p:cNvPr>
          <p:cNvSpPr txBox="1"/>
          <p:nvPr/>
        </p:nvSpPr>
        <p:spPr>
          <a:xfrm>
            <a:off x="1536700" y="4916270"/>
            <a:ext cx="8572500"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使用</a:t>
            </a:r>
            <a:r>
              <a:rPr lang="en-US" altLang="zh-CN" b="0" i="0">
                <a:solidFill>
                  <a:srgbClr val="000000"/>
                </a:solidFill>
                <a:effectLst/>
                <a:latin typeface="微软雅黑" panose="020B0503020204020204" pitchFamily="34" charset="-122"/>
                <a:ea typeface="微软雅黑" panose="020B0503020204020204" pitchFamily="34" charset="-122"/>
              </a:rPr>
              <a:t>Perftest</a:t>
            </a:r>
            <a:r>
              <a:rPr lang="zh-CN" altLang="en-US" b="0" i="0">
                <a:solidFill>
                  <a:srgbClr val="000000"/>
                </a:solidFill>
                <a:effectLst/>
                <a:latin typeface="微软雅黑" panose="020B0503020204020204" pitchFamily="34" charset="-122"/>
                <a:ea typeface="微软雅黑" panose="020B0503020204020204" pitchFamily="34" charset="-122"/>
              </a:rPr>
              <a:t>工具生成的流量模式，包括</a:t>
            </a:r>
            <a:r>
              <a:rPr lang="en-US" altLang="zh-CN" b="0" i="0">
                <a:solidFill>
                  <a:srgbClr val="000000"/>
                </a:solidFill>
                <a:effectLst/>
                <a:latin typeface="微软雅黑" panose="020B0503020204020204" pitchFamily="34" charset="-122"/>
                <a:ea typeface="微软雅黑" panose="020B0503020204020204" pitchFamily="34" charset="-122"/>
              </a:rPr>
              <a:t>incast</a:t>
            </a:r>
            <a:r>
              <a:rPr lang="zh-CN" altLang="en-US" b="0" i="0">
                <a:solidFill>
                  <a:srgbClr val="000000"/>
                </a:solidFill>
                <a:effectLst/>
                <a:latin typeface="微软雅黑" panose="020B0503020204020204" pitchFamily="34" charset="-122"/>
                <a:ea typeface="微软雅黑" panose="020B0503020204020204" pitchFamily="34" charset="-122"/>
              </a:rPr>
              <a:t>流量和真实流量轨迹。</a:t>
            </a:r>
            <a:endParaRPr lang="zh-CN" altLang="en-US"/>
          </a:p>
        </p:txBody>
      </p:sp>
      <p:sp>
        <p:nvSpPr>
          <p:cNvPr id="13" name="文本框 12">
            <a:extLst>
              <a:ext uri="{FF2B5EF4-FFF2-40B4-BE49-F238E27FC236}">
                <a16:creationId xmlns:a16="http://schemas.microsoft.com/office/drawing/2014/main" id="{EB723E24-B9CE-28D1-EE54-98E80DC44D52}"/>
              </a:ext>
            </a:extLst>
          </p:cNvPr>
          <p:cNvSpPr txBox="1"/>
          <p:nvPr/>
        </p:nvSpPr>
        <p:spPr>
          <a:xfrm>
            <a:off x="1536700" y="5409675"/>
            <a:ext cx="9512300" cy="1200329"/>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真实的流量轨迹是从流行的</a:t>
            </a:r>
            <a:r>
              <a:rPr lang="en-US" altLang="zh-CN" b="0" i="0">
                <a:solidFill>
                  <a:srgbClr val="000000"/>
                </a:solidFill>
                <a:effectLst/>
                <a:latin typeface="微软雅黑" panose="020B0503020204020204" pitchFamily="34" charset="-122"/>
                <a:ea typeface="微软雅黑" panose="020B0503020204020204" pitchFamily="34" charset="-122"/>
              </a:rPr>
              <a:t>RDMA</a:t>
            </a:r>
            <a:r>
              <a:rPr lang="zh-CN" altLang="en-US" b="0" i="0">
                <a:solidFill>
                  <a:srgbClr val="000000"/>
                </a:solidFill>
                <a:effectLst/>
                <a:latin typeface="微软雅黑" panose="020B0503020204020204" pitchFamily="34" charset="-122"/>
                <a:ea typeface="微软雅黑" panose="020B0503020204020204" pitchFamily="34" charset="-122"/>
              </a:rPr>
              <a:t>应用中收集的，包括分布式存储、</a:t>
            </a:r>
            <a:r>
              <a:rPr lang="en-US" altLang="zh-CN" b="0" i="0">
                <a:solidFill>
                  <a:srgbClr val="000000"/>
                </a:solidFill>
                <a:effectLst/>
                <a:latin typeface="微软雅黑" panose="020B0503020204020204" pitchFamily="34" charset="-122"/>
                <a:ea typeface="微软雅黑" panose="020B0503020204020204" pitchFamily="34" charset="-122"/>
              </a:rPr>
              <a:t>LinkPack</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Quantum Espresso</a:t>
            </a:r>
            <a:r>
              <a:rPr lang="zh-CN" altLang="en-US" b="0" i="0">
                <a:solidFill>
                  <a:srgbClr val="000000"/>
                </a:solidFill>
                <a:effectLst/>
                <a:latin typeface="微软雅黑" panose="020B0503020204020204" pitchFamily="34" charset="-122"/>
                <a:ea typeface="微软雅黑" panose="020B0503020204020204" pitchFamily="34" charset="-122"/>
              </a:rPr>
              <a:t>的高性能计算以及</a:t>
            </a:r>
            <a:r>
              <a:rPr lang="en-US" altLang="zh-CN" b="0" i="0">
                <a:solidFill>
                  <a:srgbClr val="000000"/>
                </a:solidFill>
                <a:effectLst/>
                <a:latin typeface="微软雅黑" panose="020B0503020204020204" pitchFamily="34" charset="-122"/>
                <a:ea typeface="微软雅黑" panose="020B0503020204020204" pitchFamily="34" charset="-122"/>
              </a:rPr>
              <a:t>Tensorflow</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Horovod</a:t>
            </a:r>
            <a:r>
              <a:rPr lang="zh-CN" altLang="en-US" b="0" i="0">
                <a:solidFill>
                  <a:srgbClr val="000000"/>
                </a:solidFill>
                <a:effectLst/>
                <a:latin typeface="微软雅黑" panose="020B0503020204020204" pitchFamily="34" charset="-122"/>
                <a:ea typeface="微软雅黑" panose="020B0503020204020204" pitchFamily="34" charset="-122"/>
              </a:rPr>
              <a:t>的分布式训练。通过这些训练样本离线训练模型后，我们为网络交换机安装相同的离线训练模型。交换机利用真实流量在线训练自己的局部模型，提高模型的泛化能力。</a:t>
            </a:r>
            <a:endParaRPr lang="zh-CN" altLang="en-US"/>
          </a:p>
        </p:txBody>
      </p:sp>
      <p:sp>
        <p:nvSpPr>
          <p:cNvPr id="14" name="文本框 13">
            <a:extLst>
              <a:ext uri="{FF2B5EF4-FFF2-40B4-BE49-F238E27FC236}">
                <a16:creationId xmlns:a16="http://schemas.microsoft.com/office/drawing/2014/main" id="{6B86F7BB-4846-73AC-40ED-1D42F2809CF7}"/>
              </a:ext>
            </a:extLst>
          </p:cNvPr>
          <p:cNvSpPr txBox="1"/>
          <p:nvPr/>
        </p:nvSpPr>
        <p:spPr>
          <a:xfrm>
            <a:off x="196850" y="247996"/>
            <a:ext cx="6096000" cy="523220"/>
          </a:xfrm>
          <a:prstGeom prst="rect">
            <a:avLst/>
          </a:prstGeom>
          <a:noFill/>
        </p:spPr>
        <p:txBody>
          <a:bodyPr wrap="square">
            <a:spAutoFit/>
          </a:bodyPr>
          <a:lstStyle/>
          <a:p>
            <a:r>
              <a:rPr lang="zh-CN" altLang="en-US" sz="2800"/>
              <a:t>硬件实现（</a:t>
            </a:r>
            <a:r>
              <a:rPr lang="en-US" altLang="zh-CN" sz="2800"/>
              <a:t>3/3</a:t>
            </a:r>
            <a:r>
              <a:rPr lang="zh-CN" altLang="en-US" sz="2800"/>
              <a:t>）</a:t>
            </a:r>
          </a:p>
        </p:txBody>
      </p:sp>
    </p:spTree>
    <p:extLst>
      <p:ext uri="{BB962C8B-B14F-4D97-AF65-F5344CB8AC3E}">
        <p14:creationId xmlns:p14="http://schemas.microsoft.com/office/powerpoint/2010/main" val="57208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784374-1763-8568-487B-15945EE50575}"/>
              </a:ext>
            </a:extLst>
          </p:cNvPr>
          <p:cNvSpPr txBox="1"/>
          <p:nvPr/>
        </p:nvSpPr>
        <p:spPr>
          <a:xfrm>
            <a:off x="962527" y="889843"/>
            <a:ext cx="10200773" cy="4730719"/>
          </a:xfrm>
          <a:prstGeom prst="rect">
            <a:avLst/>
          </a:prstGeom>
          <a:noFill/>
        </p:spPr>
        <p:txBody>
          <a:bodyPr wrap="square" rtlCol="0">
            <a:spAutoFit/>
          </a:bodyPr>
          <a:lstStyle/>
          <a:p>
            <a:pPr marL="342900" indent="-342900">
              <a:lnSpc>
                <a:spcPts val="2800"/>
              </a:lnSpc>
              <a:buFont typeface="+mj-lt"/>
              <a:buAutoNum type="arabicPeriod"/>
            </a:pPr>
            <a:r>
              <a:rPr lang="zh-CN" altLang="en-US" b="0" i="0">
                <a:solidFill>
                  <a:srgbClr val="000000"/>
                </a:solidFill>
                <a:effectLst/>
                <a:latin typeface="微软雅黑" panose="020B0503020204020204" pitchFamily="34" charset="-122"/>
                <a:ea typeface="微软雅黑" panose="020B0503020204020204" pitchFamily="34" charset="-122"/>
              </a:rPr>
              <a:t>分布式方式工作</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由于生产数据中心的规模，从所有交换机收集缓冲区和流状态信息是消耗时间</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带宽的</a:t>
            </a:r>
            <a:r>
              <a:rPr lang="en-US" altLang="zh-CN" b="0" i="0">
                <a:solidFill>
                  <a:srgbClr val="000000"/>
                </a:solidFill>
                <a:effectLst/>
                <a:latin typeface="微软雅黑" panose="020B0503020204020204" pitchFamily="34" charset="-122"/>
                <a:ea typeface="微软雅黑" panose="020B0503020204020204" pitchFamily="34" charset="-122"/>
              </a:rPr>
              <a:t>)</a:t>
            </a:r>
          </a:p>
          <a:p>
            <a:pPr marL="342900" indent="-342900">
              <a:lnSpc>
                <a:spcPts val="2800"/>
              </a:lnSpc>
              <a:buFont typeface="+mj-lt"/>
              <a:buAutoNum type="arabicPeriod"/>
            </a:pPr>
            <a:r>
              <a:rPr lang="zh-CN" altLang="en-US" b="0" i="0">
                <a:solidFill>
                  <a:srgbClr val="000000"/>
                </a:solidFill>
                <a:effectLst/>
                <a:latin typeface="微软雅黑" panose="020B0503020204020204" pitchFamily="34" charset="-122"/>
                <a:ea typeface="微软雅黑" panose="020B0503020204020204" pitchFamily="34" charset="-122"/>
              </a:rPr>
              <a:t>离散状态（考虑到与</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参数相关的大状态和动作空间，通过离散</a:t>
            </a:r>
            <a:r>
              <a:rPr lang="en-US" altLang="zh-CN" b="0" i="0">
                <a:solidFill>
                  <a:srgbClr val="000000"/>
                </a:solidFill>
                <a:effectLst/>
                <a:latin typeface="微软雅黑" panose="020B0503020204020204" pitchFamily="34" charset="-122"/>
                <a:ea typeface="微软雅黑" panose="020B0503020204020204" pitchFamily="34" charset="-122"/>
              </a:rPr>
              <a:t>DRL</a:t>
            </a:r>
            <a:r>
              <a:rPr lang="zh-CN" altLang="en-US" b="0" i="0">
                <a:solidFill>
                  <a:srgbClr val="000000"/>
                </a:solidFill>
                <a:effectLst/>
                <a:latin typeface="微软雅黑" panose="020B0503020204020204" pitchFamily="34" charset="-122"/>
                <a:ea typeface="微软雅黑" panose="020B0503020204020204" pitchFamily="34" charset="-122"/>
              </a:rPr>
              <a:t>的状态和动作值来简化操作，</a:t>
            </a:r>
            <a:r>
              <a:rPr lang="en-US" altLang="zh-CN" b="0" i="0">
                <a:solidFill>
                  <a:srgbClr val="000000"/>
                </a:solidFill>
                <a:effectLst/>
                <a:latin typeface="微软雅黑" panose="020B0503020204020204" pitchFamily="34" charset="-122"/>
                <a:ea typeface="微软雅黑" panose="020B0503020204020204" pitchFamily="34" charset="-122"/>
              </a:rPr>
              <a:t>The discretion function is carefully determined based on the characteristic of traffic</a:t>
            </a:r>
            <a:r>
              <a:rPr lang="zh-CN" altLang="en-US" b="0" i="0">
                <a:solidFill>
                  <a:srgbClr val="000000"/>
                </a:solidFill>
                <a:effectLst/>
                <a:latin typeface="微软雅黑" panose="020B0503020204020204" pitchFamily="34" charset="-122"/>
                <a:ea typeface="微软雅黑" panose="020B0503020204020204" pitchFamily="34" charset="-122"/>
              </a:rPr>
              <a:t>）</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342900" indent="-342900">
              <a:lnSpc>
                <a:spcPts val="2800"/>
              </a:lnSpc>
              <a:buFont typeface="+mj-lt"/>
              <a:buAutoNum type="arabicPeriod"/>
            </a:pPr>
            <a:r>
              <a:rPr lang="zh-CN" altLang="en-US" b="0" i="0">
                <a:solidFill>
                  <a:srgbClr val="000000"/>
                </a:solidFill>
                <a:effectLst/>
                <a:latin typeface="微软雅黑" panose="020B0503020204020204" pitchFamily="34" charset="-122"/>
                <a:ea typeface="微软雅黑" panose="020B0503020204020204" pitchFamily="34" charset="-122"/>
              </a:rPr>
              <a:t>多智能体强化学习（使用从各种应用程序和流量模式收集的数据</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采用快速指数衰减的在线探索概率，避免了不稳定的探索行为）</a:t>
            </a:r>
            <a:endParaRPr lang="en-US" altLang="zh-CN">
              <a:solidFill>
                <a:srgbClr val="000000"/>
              </a:solidFill>
              <a:latin typeface="微软雅黑" panose="020B0503020204020204" pitchFamily="34" charset="-122"/>
              <a:ea typeface="微软雅黑" panose="020B0503020204020204" pitchFamily="34" charset="-122"/>
            </a:endParaRPr>
          </a:p>
          <a:p>
            <a:pPr marL="342900" indent="-342900">
              <a:lnSpc>
                <a:spcPts val="2800"/>
              </a:lnSpc>
              <a:buFont typeface="+mj-lt"/>
              <a:buAutoNum type="arabicPeriod"/>
            </a:pPr>
            <a:r>
              <a:rPr lang="zh-CN" altLang="en-US" b="0" i="0">
                <a:solidFill>
                  <a:srgbClr val="000000"/>
                </a:solidFill>
                <a:effectLst/>
                <a:latin typeface="微软雅黑" panose="020B0503020204020204" pitchFamily="34" charset="-122"/>
                <a:ea typeface="微软雅黑" panose="020B0503020204020204" pitchFamily="34" charset="-122"/>
              </a:rPr>
              <a:t>离线和在线训练（加快训练速度）</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endParaRPr lang="en-US" altLang="zh-CN">
              <a:solidFill>
                <a:srgbClr val="000000"/>
              </a:solidFill>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endParaRPr lang="en-US" altLang="zh-CN">
              <a:solidFill>
                <a:srgbClr val="000000"/>
              </a:solidFill>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en-US" altLang="zh-CN"/>
              <a:t>“zero-configuration”</a:t>
            </a:r>
            <a:r>
              <a:rPr lang="zh-CN" altLang="en-US"/>
              <a:t>：</a:t>
            </a:r>
            <a:r>
              <a:rPr lang="zh-CN" altLang="en-US" b="0" i="0">
                <a:solidFill>
                  <a:srgbClr val="000000"/>
                </a:solidFill>
                <a:effectLst/>
                <a:latin typeface="微软雅黑" panose="020B0503020204020204" pitchFamily="34" charset="-122"/>
                <a:ea typeface="微软雅黑" panose="020B0503020204020204" pitchFamily="34" charset="-122"/>
              </a:rPr>
              <a:t>不需要对基于</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的协议进行任何修改。</a:t>
            </a:r>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易于在商品交换机中实现。</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en-US" altLang="zh-CN"/>
              <a:t>good performance</a:t>
            </a:r>
            <a:r>
              <a:rPr lang="zh-CN" altLang="en-US"/>
              <a:t>：</a:t>
            </a:r>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能够同时支持各种应用和各种流量。在网络层面，</a:t>
            </a:r>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提供了高利用率，同时保持了低延迟。在应用层，</a:t>
            </a:r>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为密集的存储和分析工作负载提供了较短的</a:t>
            </a:r>
            <a:r>
              <a:rPr lang="en-US" altLang="zh-CN" b="0" i="0">
                <a:solidFill>
                  <a:srgbClr val="000000"/>
                </a:solidFill>
                <a:effectLst/>
                <a:latin typeface="微软雅黑" panose="020B0503020204020204" pitchFamily="34" charset="-122"/>
                <a:ea typeface="微软雅黑" panose="020B0503020204020204" pitchFamily="34" charset="-122"/>
              </a:rPr>
              <a:t>RPC</a:t>
            </a:r>
            <a:r>
              <a:rPr lang="zh-CN" altLang="en-US" b="0" i="0">
                <a:solidFill>
                  <a:srgbClr val="000000"/>
                </a:solidFill>
                <a:effectLst/>
                <a:latin typeface="微软雅黑" panose="020B0503020204020204" pitchFamily="34" charset="-122"/>
                <a:ea typeface="微软雅黑" panose="020B0503020204020204" pitchFamily="34" charset="-122"/>
              </a:rPr>
              <a:t>完成时间。</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第一个在实践中成功地将</a:t>
            </a:r>
            <a:r>
              <a:rPr lang="en-US" altLang="zh-CN" b="0" i="0">
                <a:solidFill>
                  <a:srgbClr val="000000"/>
                </a:solidFill>
                <a:effectLst/>
                <a:latin typeface="微软雅黑" panose="020B0503020204020204" pitchFamily="34" charset="-122"/>
                <a:ea typeface="微软雅黑" panose="020B0503020204020204" pitchFamily="34" charset="-122"/>
              </a:rPr>
              <a:t>DRL</a:t>
            </a:r>
            <a:r>
              <a:rPr lang="zh-CN" altLang="en-US" b="0" i="0">
                <a:solidFill>
                  <a:srgbClr val="000000"/>
                </a:solidFill>
                <a:effectLst/>
                <a:latin typeface="微软雅黑" panose="020B0503020204020204" pitchFamily="34" charset="-122"/>
                <a:ea typeface="微软雅黑" panose="020B0503020204020204" pitchFamily="34" charset="-122"/>
              </a:rPr>
              <a:t>应用于超高速、数据中心规模的网络中进行自动</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调优的工作。</a:t>
            </a:r>
            <a:endParaRPr lang="zh-CN" altLang="en-US"/>
          </a:p>
        </p:txBody>
      </p:sp>
    </p:spTree>
    <p:extLst>
      <p:ext uri="{BB962C8B-B14F-4D97-AF65-F5344CB8AC3E}">
        <p14:creationId xmlns:p14="http://schemas.microsoft.com/office/powerpoint/2010/main" val="170963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730BCF-1EFF-B759-9FE6-BB8146EC9312}"/>
              </a:ext>
            </a:extLst>
          </p:cNvPr>
          <p:cNvSpPr txBox="1"/>
          <p:nvPr/>
        </p:nvSpPr>
        <p:spPr>
          <a:xfrm>
            <a:off x="905375" y="1441271"/>
            <a:ext cx="6093994" cy="369332"/>
          </a:xfrm>
          <a:prstGeom prst="rect">
            <a:avLst/>
          </a:prstGeom>
          <a:noFill/>
        </p:spPr>
        <p:txBody>
          <a:bodyPr wrap="square">
            <a:spAutoFit/>
          </a:bodyPr>
          <a:lstStyle/>
          <a:p>
            <a:pPr algn="l"/>
            <a:r>
              <a:rPr lang="en-US" altLang="zh-CN" b="1" i="0">
                <a:solidFill>
                  <a:srgbClr val="4F4F4F"/>
                </a:solidFill>
                <a:effectLst/>
                <a:latin typeface="PingFang SC"/>
              </a:rPr>
              <a:t>TCP</a:t>
            </a:r>
            <a:r>
              <a:rPr lang="zh-CN" altLang="en-US" b="1" i="0">
                <a:solidFill>
                  <a:srgbClr val="4F4F4F"/>
                </a:solidFill>
                <a:effectLst/>
                <a:latin typeface="PingFang SC"/>
              </a:rPr>
              <a:t>中的</a:t>
            </a:r>
            <a:r>
              <a:rPr lang="en-US" altLang="zh-CN" b="1" i="0">
                <a:solidFill>
                  <a:srgbClr val="4F4F4F"/>
                </a:solidFill>
                <a:effectLst/>
                <a:latin typeface="PingFang SC"/>
              </a:rPr>
              <a:t>ECN</a:t>
            </a:r>
          </a:p>
        </p:txBody>
      </p:sp>
      <p:sp>
        <p:nvSpPr>
          <p:cNvPr id="7" name="文本框 6">
            <a:extLst>
              <a:ext uri="{FF2B5EF4-FFF2-40B4-BE49-F238E27FC236}">
                <a16:creationId xmlns:a16="http://schemas.microsoft.com/office/drawing/2014/main" id="{05DA9A01-00C6-77D0-1E20-6032148485AE}"/>
              </a:ext>
            </a:extLst>
          </p:cNvPr>
          <p:cNvSpPr txBox="1"/>
          <p:nvPr/>
        </p:nvSpPr>
        <p:spPr>
          <a:xfrm>
            <a:off x="905374" y="2116726"/>
            <a:ext cx="10620877" cy="1200329"/>
          </a:xfrm>
          <a:prstGeom prst="rect">
            <a:avLst/>
          </a:prstGeom>
          <a:noFill/>
        </p:spPr>
        <p:txBody>
          <a:bodyPr wrap="square">
            <a:spAutoFit/>
          </a:bodyPr>
          <a:lstStyle/>
          <a:p>
            <a:r>
              <a:rPr lang="zh-CN" altLang="en-US"/>
              <a:t>TCP支持使用TCP头中的三个标记（flag）来支持ECN。第一个标记是</a:t>
            </a:r>
            <a:r>
              <a:rPr lang="zh-CN" altLang="en-US" b="1"/>
              <a:t>随机和（Nonce Sum，简称NS）</a:t>
            </a:r>
            <a:r>
              <a:rPr lang="zh-CN" altLang="en-US"/>
              <a:t>用于防止TCP发送者的数据包标记被意外或恶意改动。另两位用于回传拥塞指示（即指示发送者应减少信息发送量）和确认接收到了拥塞指示回应。这即是</a:t>
            </a:r>
            <a:r>
              <a:rPr lang="zh-CN" altLang="en-US" b="1"/>
              <a:t>ECN-Echo（ECE）</a:t>
            </a:r>
            <a:r>
              <a:rPr lang="zh-CN" altLang="en-US"/>
              <a:t>和</a:t>
            </a:r>
            <a:r>
              <a:rPr lang="zh-CN" altLang="en-US" b="1"/>
              <a:t>Congestion Window Reduced</a:t>
            </a:r>
            <a:r>
              <a:rPr lang="zh-CN" altLang="en-US"/>
              <a:t>（CWR）位。</a:t>
            </a:r>
          </a:p>
        </p:txBody>
      </p:sp>
      <p:sp>
        <p:nvSpPr>
          <p:cNvPr id="9" name="文本框 8">
            <a:extLst>
              <a:ext uri="{FF2B5EF4-FFF2-40B4-BE49-F238E27FC236}">
                <a16:creationId xmlns:a16="http://schemas.microsoft.com/office/drawing/2014/main" id="{B90DFC78-756B-6D9E-0292-2340CC5EF5E9}"/>
              </a:ext>
            </a:extLst>
          </p:cNvPr>
          <p:cNvSpPr txBox="1"/>
          <p:nvPr/>
        </p:nvSpPr>
        <p:spPr>
          <a:xfrm>
            <a:off x="905372" y="3600095"/>
            <a:ext cx="10620877" cy="646331"/>
          </a:xfrm>
          <a:prstGeom prst="rect">
            <a:avLst/>
          </a:prstGeom>
          <a:noFill/>
        </p:spPr>
        <p:txBody>
          <a:bodyPr wrap="square">
            <a:spAutoFit/>
          </a:bodyPr>
          <a:lstStyle/>
          <a:p>
            <a:r>
              <a:rPr lang="en-US" altLang="zh-CN" b="0" i="0">
                <a:solidFill>
                  <a:srgbClr val="4D4D4D"/>
                </a:solidFill>
                <a:effectLst/>
                <a:latin typeface="-apple-system"/>
              </a:rPr>
              <a:t>TCP</a:t>
            </a:r>
            <a:r>
              <a:rPr lang="zh-CN" altLang="en-US" b="0" i="0">
                <a:solidFill>
                  <a:srgbClr val="4D4D4D"/>
                </a:solidFill>
                <a:effectLst/>
                <a:latin typeface="-apple-system"/>
              </a:rPr>
              <a:t>连接上使用</a:t>
            </a:r>
            <a:r>
              <a:rPr lang="en-US" altLang="zh-CN" b="0" i="0">
                <a:solidFill>
                  <a:srgbClr val="4D4D4D"/>
                </a:solidFill>
                <a:effectLst/>
                <a:latin typeface="-apple-system"/>
              </a:rPr>
              <a:t>ECN</a:t>
            </a:r>
            <a:r>
              <a:rPr lang="zh-CN" altLang="en-US" b="0" i="0">
                <a:solidFill>
                  <a:srgbClr val="4D4D4D"/>
                </a:solidFill>
                <a:effectLst/>
                <a:latin typeface="-apple-system"/>
              </a:rPr>
              <a:t>是可选的；当</a:t>
            </a:r>
            <a:r>
              <a:rPr lang="en-US" altLang="zh-CN" b="0" i="0">
                <a:solidFill>
                  <a:srgbClr val="4D4D4D"/>
                </a:solidFill>
                <a:effectLst/>
                <a:latin typeface="-apple-system"/>
              </a:rPr>
              <a:t>ECN</a:t>
            </a:r>
            <a:r>
              <a:rPr lang="zh-CN" altLang="en-US" b="0" i="0">
                <a:solidFill>
                  <a:srgbClr val="4D4D4D"/>
                </a:solidFill>
                <a:effectLst/>
                <a:latin typeface="-apple-system"/>
              </a:rPr>
              <a:t>被使用时，它必须在连接建立时通过</a:t>
            </a:r>
            <a:r>
              <a:rPr lang="en-US" altLang="zh-CN" b="0" i="0">
                <a:solidFill>
                  <a:srgbClr val="4D4D4D"/>
                </a:solidFill>
                <a:effectLst/>
                <a:latin typeface="-apple-system"/>
              </a:rPr>
              <a:t>SYN</a:t>
            </a:r>
            <a:r>
              <a:rPr lang="zh-CN" altLang="en-US" b="0" i="0">
                <a:solidFill>
                  <a:srgbClr val="4D4D4D"/>
                </a:solidFill>
                <a:effectLst/>
                <a:latin typeface="-apple-system"/>
              </a:rPr>
              <a:t>和</a:t>
            </a:r>
            <a:r>
              <a:rPr lang="en-US" altLang="zh-CN" b="0" i="0">
                <a:solidFill>
                  <a:srgbClr val="4D4D4D"/>
                </a:solidFill>
                <a:effectLst/>
                <a:latin typeface="-apple-system"/>
              </a:rPr>
              <a:t>SYN-ACK</a:t>
            </a:r>
            <a:r>
              <a:rPr lang="zh-CN" altLang="en-US" b="0" i="0">
                <a:solidFill>
                  <a:srgbClr val="4D4D4D"/>
                </a:solidFill>
                <a:effectLst/>
                <a:latin typeface="-apple-system"/>
              </a:rPr>
              <a:t>段中包含适当选项来协商。</a:t>
            </a:r>
            <a:endParaRPr lang="zh-CN" altLang="en-US"/>
          </a:p>
        </p:txBody>
      </p:sp>
      <p:sp>
        <p:nvSpPr>
          <p:cNvPr id="11" name="文本框 10">
            <a:extLst>
              <a:ext uri="{FF2B5EF4-FFF2-40B4-BE49-F238E27FC236}">
                <a16:creationId xmlns:a16="http://schemas.microsoft.com/office/drawing/2014/main" id="{B502580F-A022-3F01-8204-A10F59A29026}"/>
              </a:ext>
            </a:extLst>
          </p:cNvPr>
          <p:cNvSpPr txBox="1"/>
          <p:nvPr/>
        </p:nvSpPr>
        <p:spPr>
          <a:xfrm>
            <a:off x="905372" y="4529466"/>
            <a:ext cx="10620877" cy="923330"/>
          </a:xfrm>
          <a:prstGeom prst="rect">
            <a:avLst/>
          </a:prstGeom>
          <a:noFill/>
        </p:spPr>
        <p:txBody>
          <a:bodyPr wrap="square">
            <a:spAutoFit/>
          </a:bodyPr>
          <a:lstStyle/>
          <a:p>
            <a:r>
              <a:rPr lang="zh-CN" altLang="en-US" b="0" i="0">
                <a:solidFill>
                  <a:srgbClr val="4D4D4D"/>
                </a:solidFill>
                <a:effectLst/>
                <a:latin typeface="-apple-system"/>
              </a:rPr>
              <a:t>当接收方收到具有</a:t>
            </a:r>
            <a:r>
              <a:rPr lang="zh-CN" altLang="en-US" b="1" i="0">
                <a:solidFill>
                  <a:srgbClr val="4D4D4D"/>
                </a:solidFill>
                <a:effectLst/>
                <a:latin typeface="-apple-system"/>
              </a:rPr>
              <a:t>阻塞标记的数据包</a:t>
            </a:r>
            <a:r>
              <a:rPr lang="zh-CN" altLang="en-US" b="0" i="0">
                <a:solidFill>
                  <a:srgbClr val="4D4D4D"/>
                </a:solidFill>
                <a:effectLst/>
                <a:latin typeface="-apple-system"/>
              </a:rPr>
              <a:t>时，</a:t>
            </a:r>
            <a:r>
              <a:rPr lang="en-US" altLang="zh-CN" b="0" i="0">
                <a:solidFill>
                  <a:srgbClr val="4D4D4D"/>
                </a:solidFill>
                <a:effectLst/>
                <a:latin typeface="-apple-system"/>
              </a:rPr>
              <a:t>TCP</a:t>
            </a:r>
            <a:r>
              <a:rPr lang="zh-CN" altLang="en-US" b="0" i="0">
                <a:solidFill>
                  <a:srgbClr val="4D4D4D"/>
                </a:solidFill>
                <a:effectLst/>
                <a:latin typeface="-apple-system"/>
              </a:rPr>
              <a:t>接收者使用</a:t>
            </a:r>
            <a:r>
              <a:rPr lang="en-US" altLang="zh-CN" b="0" i="0">
                <a:solidFill>
                  <a:srgbClr val="4D4D4D"/>
                </a:solidFill>
                <a:effectLst/>
                <a:latin typeface="-apple-system"/>
              </a:rPr>
              <a:t>TCP</a:t>
            </a:r>
            <a:r>
              <a:rPr lang="zh-CN" altLang="en-US" b="0" i="0">
                <a:solidFill>
                  <a:srgbClr val="4D4D4D"/>
                </a:solidFill>
                <a:effectLst/>
                <a:latin typeface="-apple-system"/>
              </a:rPr>
              <a:t>头中的</a:t>
            </a:r>
            <a:r>
              <a:rPr lang="en-US" altLang="zh-CN" b="0" i="0">
                <a:solidFill>
                  <a:srgbClr val="4D4D4D"/>
                </a:solidFill>
                <a:effectLst/>
                <a:latin typeface="-apple-system"/>
              </a:rPr>
              <a:t>ECE</a:t>
            </a:r>
            <a:r>
              <a:rPr lang="zh-CN" altLang="en-US" b="0" i="0">
                <a:solidFill>
                  <a:srgbClr val="4D4D4D"/>
                </a:solidFill>
                <a:effectLst/>
                <a:latin typeface="-apple-system"/>
              </a:rPr>
              <a:t>标记回传这个阻塞指示。</a:t>
            </a:r>
            <a:endParaRPr lang="en-US" altLang="zh-CN" b="0" i="0">
              <a:solidFill>
                <a:srgbClr val="4D4D4D"/>
              </a:solidFill>
              <a:effectLst/>
              <a:latin typeface="-apple-system"/>
            </a:endParaRPr>
          </a:p>
          <a:p>
            <a:r>
              <a:rPr lang="zh-CN" altLang="en-US" b="0" i="0">
                <a:solidFill>
                  <a:srgbClr val="4D4D4D"/>
                </a:solidFill>
                <a:effectLst/>
                <a:latin typeface="-apple-system"/>
              </a:rPr>
              <a:t>当一个端点收到</a:t>
            </a:r>
            <a:r>
              <a:rPr lang="en-US" altLang="zh-CN" b="0" i="0">
                <a:solidFill>
                  <a:srgbClr val="4D4D4D"/>
                </a:solidFill>
                <a:effectLst/>
                <a:latin typeface="-apple-system"/>
              </a:rPr>
              <a:t>TCP</a:t>
            </a:r>
            <a:r>
              <a:rPr lang="zh-CN" altLang="en-US" b="0" i="0">
                <a:solidFill>
                  <a:srgbClr val="4D4D4D"/>
                </a:solidFill>
                <a:effectLst/>
                <a:latin typeface="-apple-system"/>
              </a:rPr>
              <a:t>带有</a:t>
            </a:r>
            <a:r>
              <a:rPr lang="en-US" altLang="zh-CN" b="0" i="0">
                <a:solidFill>
                  <a:srgbClr val="4D4D4D"/>
                </a:solidFill>
                <a:effectLst/>
                <a:latin typeface="-apple-system"/>
              </a:rPr>
              <a:t>ECE</a:t>
            </a:r>
            <a:r>
              <a:rPr lang="zh-CN" altLang="en-US" b="0" i="0">
                <a:solidFill>
                  <a:srgbClr val="4D4D4D"/>
                </a:solidFill>
                <a:effectLst/>
                <a:latin typeface="-apple-system"/>
              </a:rPr>
              <a:t>位的段时，它减少其拥塞窗口来代替丢包。</a:t>
            </a:r>
            <a:endParaRPr lang="en-US" altLang="zh-CN" b="0" i="0">
              <a:solidFill>
                <a:srgbClr val="4D4D4D"/>
              </a:solidFill>
              <a:effectLst/>
              <a:latin typeface="-apple-system"/>
            </a:endParaRPr>
          </a:p>
          <a:p>
            <a:r>
              <a:rPr lang="zh-CN" altLang="en-US" b="0" i="0">
                <a:solidFill>
                  <a:srgbClr val="4D4D4D"/>
                </a:solidFill>
                <a:effectLst/>
                <a:latin typeface="-apple-system"/>
              </a:rPr>
              <a:t>然后，它设置段的</a:t>
            </a:r>
            <a:r>
              <a:rPr lang="en-US" altLang="zh-CN" b="0" i="0">
                <a:solidFill>
                  <a:srgbClr val="4D4D4D"/>
                </a:solidFill>
                <a:effectLst/>
                <a:latin typeface="-apple-system"/>
              </a:rPr>
              <a:t>CWR</a:t>
            </a:r>
            <a:r>
              <a:rPr lang="zh-CN" altLang="en-US" b="0" i="0">
                <a:solidFill>
                  <a:srgbClr val="4D4D4D"/>
                </a:solidFill>
                <a:effectLst/>
                <a:latin typeface="-apple-system"/>
              </a:rPr>
              <a:t>位来确认阻塞指示。</a:t>
            </a:r>
            <a:endParaRPr lang="zh-CN" altLang="en-US"/>
          </a:p>
        </p:txBody>
      </p:sp>
      <p:sp>
        <p:nvSpPr>
          <p:cNvPr id="12" name="文本框 11">
            <a:extLst>
              <a:ext uri="{FF2B5EF4-FFF2-40B4-BE49-F238E27FC236}">
                <a16:creationId xmlns:a16="http://schemas.microsoft.com/office/drawing/2014/main" id="{CEE013DB-8D0F-9989-DB89-45D6C429A21C}"/>
              </a:ext>
            </a:extLst>
          </p:cNvPr>
          <p:cNvSpPr txBox="1"/>
          <p:nvPr/>
        </p:nvSpPr>
        <p:spPr>
          <a:xfrm>
            <a:off x="342900" y="203200"/>
            <a:ext cx="3873500" cy="584775"/>
          </a:xfrm>
          <a:prstGeom prst="rect">
            <a:avLst/>
          </a:prstGeom>
          <a:noFill/>
        </p:spPr>
        <p:txBody>
          <a:bodyPr wrap="square" rtlCol="0">
            <a:spAutoFit/>
          </a:bodyPr>
          <a:lstStyle/>
          <a:p>
            <a:r>
              <a:rPr lang="en-US" altLang="zh-CN" sz="3200"/>
              <a:t>ECN</a:t>
            </a:r>
            <a:r>
              <a:rPr lang="zh-CN" altLang="en-US" sz="3200"/>
              <a:t>协议介绍（</a:t>
            </a:r>
            <a:r>
              <a:rPr lang="en-US" altLang="zh-CN" sz="3200"/>
              <a:t>2/4</a:t>
            </a:r>
            <a:r>
              <a:rPr lang="zh-CN" altLang="en-US" sz="3200"/>
              <a:t>）</a:t>
            </a:r>
          </a:p>
        </p:txBody>
      </p:sp>
    </p:spTree>
    <p:extLst>
      <p:ext uri="{BB962C8B-B14F-4D97-AF65-F5344CB8AC3E}">
        <p14:creationId xmlns:p14="http://schemas.microsoft.com/office/powerpoint/2010/main" val="281575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7AF688-E745-B25D-13CA-E11DDD4F831C}"/>
              </a:ext>
            </a:extLst>
          </p:cNvPr>
          <p:cNvPicPr>
            <a:picLocks noChangeAspect="1"/>
          </p:cNvPicPr>
          <p:nvPr/>
        </p:nvPicPr>
        <p:blipFill>
          <a:blip r:embed="rId2"/>
          <a:stretch>
            <a:fillRect/>
          </a:stretch>
        </p:blipFill>
        <p:spPr>
          <a:xfrm>
            <a:off x="3472583" y="2168813"/>
            <a:ext cx="3976972" cy="2198651"/>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378F684-B22A-3373-C768-FAF4CC0CD551}"/>
                  </a:ext>
                </a:extLst>
              </p:cNvPr>
              <p:cNvSpPr txBox="1"/>
              <p:nvPr/>
            </p:nvSpPr>
            <p:spPr>
              <a:xfrm>
                <a:off x="1185472" y="1116554"/>
                <a:ext cx="218835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𝑚𝑖𝑛</m:t>
                          </m:r>
                        </m:sub>
                      </m:sSub>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m:rPr>
                              <m:sty m:val="p"/>
                            </m:rPr>
                            <a:rPr lang="en-US" altLang="zh-CN" i="1">
                              <a:latin typeface="Cambria Math" panose="02040503050406030204" pitchFamily="18" charset="0"/>
                            </a:rPr>
                            <m:t>max</m:t>
                          </m:r>
                        </m:sub>
                      </m:sSub>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a:latin typeface="Cambria Math" panose="02040503050406030204" pitchFamily="18" charset="0"/>
                            </a:rPr>
                            <m:t>max</m:t>
                          </m:r>
                        </m:sub>
                      </m:sSub>
                      <m:r>
                        <a:rPr lang="en-US" altLang="zh-CN" b="0" i="1" smtClean="0">
                          <a:latin typeface="Cambria Math" panose="02040503050406030204" pitchFamily="18" charset="0"/>
                        </a:rPr>
                        <m:t>}</m:t>
                      </m:r>
                    </m:oMath>
                  </m:oMathPara>
                </a14:m>
                <a:endParaRPr lang="zh-CN" altLang="en-US"/>
              </a:p>
            </p:txBody>
          </p:sp>
        </mc:Choice>
        <mc:Fallback>
          <p:sp>
            <p:nvSpPr>
              <p:cNvPr id="4" name="文本框 3">
                <a:extLst>
                  <a:ext uri="{FF2B5EF4-FFF2-40B4-BE49-F238E27FC236}">
                    <a16:creationId xmlns:a16="http://schemas.microsoft.com/office/drawing/2014/main" id="{D378F684-B22A-3373-C768-FAF4CC0CD551}"/>
                  </a:ext>
                </a:extLst>
              </p:cNvPr>
              <p:cNvSpPr txBox="1">
                <a:spLocks noRot="1" noChangeAspect="1" noMove="1" noResize="1" noEditPoints="1" noAdjustHandles="1" noChangeArrowheads="1" noChangeShapeType="1" noTextEdit="1"/>
              </p:cNvSpPr>
              <p:nvPr/>
            </p:nvSpPr>
            <p:spPr>
              <a:xfrm>
                <a:off x="1185472" y="1116554"/>
                <a:ext cx="2188356" cy="276999"/>
              </a:xfrm>
              <a:prstGeom prst="rect">
                <a:avLst/>
              </a:prstGeom>
              <a:blipFill>
                <a:blip r:embed="rId3"/>
                <a:stretch>
                  <a:fillRect l="-1671" t="-2174" r="-2228" b="-3695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AEE9965-E5F6-8A30-747B-E834E90E4600}"/>
              </a:ext>
            </a:extLst>
          </p:cNvPr>
          <p:cNvSpPr txBox="1"/>
          <p:nvPr/>
        </p:nvSpPr>
        <p:spPr>
          <a:xfrm>
            <a:off x="1230228" y="4973042"/>
            <a:ext cx="9923045" cy="923330"/>
          </a:xfrm>
          <a:prstGeom prst="rect">
            <a:avLst/>
          </a:prstGeom>
          <a:noFill/>
        </p:spPr>
        <p:txBody>
          <a:bodyPr wrap="square">
            <a:spAutoFit/>
          </a:bodyPr>
          <a:lstStyle/>
          <a:p>
            <a:r>
              <a:rPr lang="zh-CN" altLang="en-US" b="0" i="0">
                <a:solidFill>
                  <a:srgbClr val="4D4D4D"/>
                </a:solidFill>
                <a:effectLst/>
                <a:latin typeface="-apple-system"/>
              </a:rPr>
              <a:t>当队列长度低于门限值下限时，</a:t>
            </a:r>
            <a:r>
              <a:rPr lang="en-US" altLang="zh-CN" b="0" i="0">
                <a:solidFill>
                  <a:srgbClr val="4D4D4D"/>
                </a:solidFill>
                <a:effectLst/>
                <a:latin typeface="-apple-system"/>
              </a:rPr>
              <a:t>ECN</a:t>
            </a:r>
            <a:r>
              <a:rPr lang="zh-CN" altLang="en-US" b="0" i="0">
                <a:solidFill>
                  <a:srgbClr val="4D4D4D"/>
                </a:solidFill>
                <a:effectLst/>
                <a:latin typeface="-apple-system"/>
              </a:rPr>
              <a:t>位不会被标记。当队列长度超过门限值上限时，所有从该队列传输的网络包都会被进行</a:t>
            </a:r>
            <a:r>
              <a:rPr lang="en-US" altLang="zh-CN" b="0" i="0">
                <a:solidFill>
                  <a:srgbClr val="4D4D4D"/>
                </a:solidFill>
                <a:effectLst/>
                <a:latin typeface="-apple-system"/>
              </a:rPr>
              <a:t>ECN</a:t>
            </a:r>
            <a:r>
              <a:rPr lang="zh-CN" altLang="en-US" b="0" i="0">
                <a:solidFill>
                  <a:srgbClr val="4D4D4D"/>
                </a:solidFill>
                <a:effectLst/>
                <a:latin typeface="-apple-system"/>
              </a:rPr>
              <a:t>标记。当队列长度处于两个门限值之间时，数据包会以与队列长度线性增长的概率被进行</a:t>
            </a:r>
            <a:r>
              <a:rPr lang="en-US" altLang="zh-CN" b="0" i="0">
                <a:solidFill>
                  <a:srgbClr val="4D4D4D"/>
                </a:solidFill>
                <a:effectLst/>
                <a:latin typeface="-apple-system"/>
              </a:rPr>
              <a:t>ECN</a:t>
            </a:r>
            <a:r>
              <a:rPr lang="zh-CN" altLang="en-US" b="0" i="0">
                <a:solidFill>
                  <a:srgbClr val="4D4D4D"/>
                </a:solidFill>
                <a:effectLst/>
                <a:latin typeface="-apple-system"/>
              </a:rPr>
              <a:t>标记。</a:t>
            </a:r>
            <a:endParaRPr lang="zh-CN" altLang="en-US"/>
          </a:p>
        </p:txBody>
      </p:sp>
      <p:sp>
        <p:nvSpPr>
          <p:cNvPr id="7" name="文本框 6">
            <a:extLst>
              <a:ext uri="{FF2B5EF4-FFF2-40B4-BE49-F238E27FC236}">
                <a16:creationId xmlns:a16="http://schemas.microsoft.com/office/drawing/2014/main" id="{F2CBBF4D-950B-7C5E-DB8A-0142B8FB85A7}"/>
              </a:ext>
            </a:extLst>
          </p:cNvPr>
          <p:cNvSpPr txBox="1"/>
          <p:nvPr/>
        </p:nvSpPr>
        <p:spPr>
          <a:xfrm>
            <a:off x="342900" y="203200"/>
            <a:ext cx="3873500" cy="584775"/>
          </a:xfrm>
          <a:prstGeom prst="rect">
            <a:avLst/>
          </a:prstGeom>
          <a:noFill/>
        </p:spPr>
        <p:txBody>
          <a:bodyPr wrap="square" rtlCol="0">
            <a:spAutoFit/>
          </a:bodyPr>
          <a:lstStyle/>
          <a:p>
            <a:r>
              <a:rPr lang="en-US" altLang="zh-CN" sz="3200"/>
              <a:t>ECN</a:t>
            </a:r>
            <a:r>
              <a:rPr lang="zh-CN" altLang="en-US" sz="3200"/>
              <a:t>协议介绍（</a:t>
            </a:r>
            <a:r>
              <a:rPr lang="en-US" altLang="zh-CN" sz="3200"/>
              <a:t>3/4</a:t>
            </a:r>
            <a:r>
              <a:rPr lang="zh-CN" altLang="en-US" sz="3200"/>
              <a:t>）</a:t>
            </a:r>
          </a:p>
        </p:txBody>
      </p:sp>
    </p:spTree>
    <p:extLst>
      <p:ext uri="{BB962C8B-B14F-4D97-AF65-F5344CB8AC3E}">
        <p14:creationId xmlns:p14="http://schemas.microsoft.com/office/powerpoint/2010/main" val="311090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192ADF-4250-BED7-B2EB-CECBFC07CB85}"/>
              </a:ext>
            </a:extLst>
          </p:cNvPr>
          <p:cNvSpPr txBox="1"/>
          <p:nvPr/>
        </p:nvSpPr>
        <p:spPr>
          <a:xfrm>
            <a:off x="613609" y="1351627"/>
            <a:ext cx="5482389" cy="369332"/>
          </a:xfrm>
          <a:prstGeom prst="rect">
            <a:avLst/>
          </a:prstGeom>
          <a:noFill/>
        </p:spPr>
        <p:txBody>
          <a:bodyPr wrap="square" rtlCol="0">
            <a:spAutoFit/>
          </a:bodyPr>
          <a:lstStyle/>
          <a:p>
            <a:r>
              <a:rPr lang="en-US" altLang="zh-CN"/>
              <a:t>RoCEv2 </a:t>
            </a:r>
            <a:r>
              <a:rPr lang="en-US" altLang="zh-CN" b="0" i="0">
                <a:solidFill>
                  <a:srgbClr val="4D4D4D"/>
                </a:solidFill>
                <a:effectLst/>
                <a:latin typeface="-apple-system"/>
              </a:rPr>
              <a:t>Congestion Notification Packet(CNP)</a:t>
            </a:r>
            <a:endParaRPr lang="zh-CN" altLang="en-US"/>
          </a:p>
        </p:txBody>
      </p:sp>
      <p:sp>
        <p:nvSpPr>
          <p:cNvPr id="4" name="文本框 3">
            <a:extLst>
              <a:ext uri="{FF2B5EF4-FFF2-40B4-BE49-F238E27FC236}">
                <a16:creationId xmlns:a16="http://schemas.microsoft.com/office/drawing/2014/main" id="{16A50098-0E5D-D39E-3A84-7173FF9CF8B9}"/>
              </a:ext>
            </a:extLst>
          </p:cNvPr>
          <p:cNvSpPr txBox="1"/>
          <p:nvPr/>
        </p:nvSpPr>
        <p:spPr>
          <a:xfrm>
            <a:off x="613609" y="2131486"/>
            <a:ext cx="10840453" cy="923330"/>
          </a:xfrm>
          <a:prstGeom prst="rect">
            <a:avLst/>
          </a:prstGeom>
          <a:noFill/>
        </p:spPr>
        <p:txBody>
          <a:bodyPr wrap="square">
            <a:spAutoFit/>
          </a:bodyPr>
          <a:lstStyle/>
          <a:p>
            <a:r>
              <a:rPr lang="zh-CN" altLang="en-US" b="0" i="0">
                <a:solidFill>
                  <a:srgbClr val="4D4D4D"/>
                </a:solidFill>
                <a:effectLst/>
                <a:latin typeface="-apple-system"/>
              </a:rPr>
              <a:t>带有</a:t>
            </a:r>
            <a:r>
              <a:rPr lang="en-US" altLang="zh-CN" b="0" i="0">
                <a:solidFill>
                  <a:srgbClr val="4D4D4D"/>
                </a:solidFill>
                <a:effectLst/>
                <a:latin typeface="-apple-system"/>
              </a:rPr>
              <a:t>ECN</a:t>
            </a:r>
            <a:r>
              <a:rPr lang="zh-CN" altLang="en-US" b="0" i="0">
                <a:solidFill>
                  <a:srgbClr val="4D4D4D"/>
                </a:solidFill>
                <a:effectLst/>
                <a:latin typeface="-apple-system"/>
              </a:rPr>
              <a:t>标记的数据包被传播到接收方的网卡上。接收方网卡创建一个</a:t>
            </a:r>
            <a:r>
              <a:rPr lang="en-US" altLang="zh-CN" b="0" i="0">
                <a:solidFill>
                  <a:srgbClr val="4D4D4D"/>
                </a:solidFill>
                <a:effectLst/>
                <a:latin typeface="-apple-system"/>
              </a:rPr>
              <a:t>CNP</a:t>
            </a:r>
            <a:r>
              <a:rPr lang="zh-CN" altLang="en-US" b="0" i="0">
                <a:solidFill>
                  <a:srgbClr val="4D4D4D"/>
                </a:solidFill>
                <a:effectLst/>
                <a:latin typeface="-apple-system"/>
              </a:rPr>
              <a:t>并把它发送给</a:t>
            </a:r>
            <a:r>
              <a:rPr lang="en-US" altLang="zh-CN" b="0" i="0">
                <a:solidFill>
                  <a:srgbClr val="4D4D4D"/>
                </a:solidFill>
                <a:effectLst/>
                <a:latin typeface="-apple-system"/>
              </a:rPr>
              <a:t>ECN</a:t>
            </a:r>
            <a:r>
              <a:rPr lang="zh-CN" altLang="en-US" b="0" i="0">
                <a:solidFill>
                  <a:srgbClr val="4D4D4D"/>
                </a:solidFill>
                <a:effectLst/>
                <a:latin typeface="-apple-system"/>
              </a:rPr>
              <a:t>所标记的数据包的发送方。</a:t>
            </a:r>
            <a:r>
              <a:rPr lang="en-US" altLang="zh-CN" b="0" i="0">
                <a:solidFill>
                  <a:srgbClr val="4D4D4D"/>
                </a:solidFill>
                <a:effectLst/>
                <a:latin typeface="-apple-system"/>
              </a:rPr>
              <a:t>CNP</a:t>
            </a:r>
            <a:r>
              <a:rPr lang="zh-CN" altLang="en-US" b="0" i="0">
                <a:solidFill>
                  <a:srgbClr val="4D4D4D"/>
                </a:solidFill>
                <a:effectLst/>
                <a:latin typeface="-apple-system"/>
              </a:rPr>
              <a:t>数据包包括被标记的</a:t>
            </a:r>
            <a:r>
              <a:rPr lang="en-US" altLang="zh-CN" b="0" i="0">
                <a:solidFill>
                  <a:srgbClr val="4D4D4D"/>
                </a:solidFill>
                <a:effectLst/>
                <a:latin typeface="-apple-system"/>
              </a:rPr>
              <a:t>QP(</a:t>
            </a:r>
            <a:r>
              <a:rPr lang="en-US" altLang="zh-CN" b="0" i="0">
                <a:solidFill>
                  <a:srgbClr val="24292F"/>
                </a:solidFill>
                <a:effectLst/>
                <a:latin typeface="-apple-system"/>
              </a:rPr>
              <a:t>Queue Pair</a:t>
            </a:r>
            <a:r>
              <a:rPr lang="en-US" altLang="zh-CN" b="0" i="0">
                <a:solidFill>
                  <a:srgbClr val="4D4D4D"/>
                </a:solidFill>
                <a:effectLst/>
                <a:latin typeface="-apple-system"/>
              </a:rPr>
              <a:t>)</a:t>
            </a:r>
            <a:r>
              <a:rPr lang="zh-CN" altLang="en-US" b="0" i="0">
                <a:solidFill>
                  <a:srgbClr val="4D4D4D"/>
                </a:solidFill>
                <a:effectLst/>
                <a:latin typeface="-apple-system"/>
              </a:rPr>
              <a:t>的信息。当</a:t>
            </a:r>
            <a:r>
              <a:rPr lang="en-US" altLang="zh-CN" b="0" i="0">
                <a:solidFill>
                  <a:srgbClr val="4D4D4D"/>
                </a:solidFill>
                <a:effectLst/>
                <a:latin typeface="-apple-system"/>
              </a:rPr>
              <a:t>CNP</a:t>
            </a:r>
            <a:r>
              <a:rPr lang="zh-CN" altLang="en-US" b="0" i="0">
                <a:solidFill>
                  <a:srgbClr val="4D4D4D"/>
                </a:solidFill>
                <a:effectLst/>
                <a:latin typeface="-apple-system"/>
              </a:rPr>
              <a:t>被发送方网卡收到时，它会基于</a:t>
            </a:r>
            <a:r>
              <a:rPr lang="en-US" altLang="zh-CN" b="0" i="0">
                <a:solidFill>
                  <a:srgbClr val="4D4D4D"/>
                </a:solidFill>
                <a:effectLst/>
                <a:latin typeface="-apple-system"/>
              </a:rPr>
              <a:t>RoCEv2</a:t>
            </a:r>
            <a:r>
              <a:rPr lang="zh-CN" altLang="en-US" b="0" i="0">
                <a:solidFill>
                  <a:srgbClr val="4D4D4D"/>
                </a:solidFill>
                <a:effectLst/>
                <a:latin typeface="-apple-system"/>
              </a:rPr>
              <a:t>中的算法（</a:t>
            </a:r>
            <a:r>
              <a:rPr lang="en-US" altLang="zh-CN" b="0" i="0">
                <a:solidFill>
                  <a:srgbClr val="4D4D4D"/>
                </a:solidFill>
                <a:effectLst/>
                <a:latin typeface="-apple-system"/>
              </a:rPr>
              <a:t>DCQCN</a:t>
            </a:r>
            <a:r>
              <a:rPr lang="zh-CN" altLang="en-US" b="0" i="0">
                <a:solidFill>
                  <a:srgbClr val="4D4D4D"/>
                </a:solidFill>
                <a:effectLst/>
                <a:latin typeface="-apple-system"/>
              </a:rPr>
              <a:t>）来降低指定</a:t>
            </a:r>
            <a:r>
              <a:rPr lang="en-US" altLang="zh-CN" b="0" i="0">
                <a:solidFill>
                  <a:srgbClr val="4D4D4D"/>
                </a:solidFill>
                <a:effectLst/>
                <a:latin typeface="-apple-system"/>
              </a:rPr>
              <a:t>QP</a:t>
            </a:r>
            <a:r>
              <a:rPr lang="zh-CN" altLang="en-US" b="0" i="0">
                <a:solidFill>
                  <a:srgbClr val="4D4D4D"/>
                </a:solidFill>
                <a:effectLst/>
                <a:latin typeface="-apple-system"/>
              </a:rPr>
              <a:t>的传输速率。</a:t>
            </a:r>
            <a:endParaRPr lang="zh-CN" altLang="en-US"/>
          </a:p>
        </p:txBody>
      </p:sp>
      <p:sp>
        <p:nvSpPr>
          <p:cNvPr id="7" name="文本框 6">
            <a:extLst>
              <a:ext uri="{FF2B5EF4-FFF2-40B4-BE49-F238E27FC236}">
                <a16:creationId xmlns:a16="http://schemas.microsoft.com/office/drawing/2014/main" id="{193C3FFF-9ABA-EB2A-61F2-849ABE3994A0}"/>
              </a:ext>
            </a:extLst>
          </p:cNvPr>
          <p:cNvSpPr txBox="1"/>
          <p:nvPr/>
        </p:nvSpPr>
        <p:spPr>
          <a:xfrm>
            <a:off x="342900" y="203200"/>
            <a:ext cx="3873500" cy="584775"/>
          </a:xfrm>
          <a:prstGeom prst="rect">
            <a:avLst/>
          </a:prstGeom>
          <a:noFill/>
        </p:spPr>
        <p:txBody>
          <a:bodyPr wrap="square" rtlCol="0">
            <a:spAutoFit/>
          </a:bodyPr>
          <a:lstStyle/>
          <a:p>
            <a:r>
              <a:rPr lang="en-US" altLang="zh-CN" sz="3200"/>
              <a:t>ECN</a:t>
            </a:r>
            <a:r>
              <a:rPr lang="zh-CN" altLang="en-US" sz="3200"/>
              <a:t>协议介绍（</a:t>
            </a:r>
            <a:r>
              <a:rPr lang="en-US" altLang="zh-CN" sz="3200"/>
              <a:t>4/4</a:t>
            </a:r>
            <a:r>
              <a:rPr lang="zh-CN" altLang="en-US" sz="3200"/>
              <a:t>）</a:t>
            </a:r>
          </a:p>
        </p:txBody>
      </p:sp>
      <p:pic>
        <p:nvPicPr>
          <p:cNvPr id="1026" name="Picture 2" descr="在这里插入图片描述">
            <a:extLst>
              <a:ext uri="{FF2B5EF4-FFF2-40B4-BE49-F238E27FC236}">
                <a16:creationId xmlns:a16="http://schemas.microsoft.com/office/drawing/2014/main" id="{24602103-E7AF-79B2-7AF6-1B80723A4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965" y="3477548"/>
            <a:ext cx="5019675" cy="2028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在这里插入图片描述">
            <a:extLst>
              <a:ext uri="{FF2B5EF4-FFF2-40B4-BE49-F238E27FC236}">
                <a16:creationId xmlns:a16="http://schemas.microsoft.com/office/drawing/2014/main" id="{B49A6AA9-51E1-53B3-46BB-8EBBF55AD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387" y="3429000"/>
            <a:ext cx="501967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75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D840E3-1B72-E357-FEC4-C8E3D3D38B16}"/>
              </a:ext>
            </a:extLst>
          </p:cNvPr>
          <p:cNvSpPr txBox="1"/>
          <p:nvPr/>
        </p:nvSpPr>
        <p:spPr>
          <a:xfrm>
            <a:off x="766010" y="2180876"/>
            <a:ext cx="10659979" cy="1477328"/>
          </a:xfrm>
          <a:prstGeom prst="rect">
            <a:avLst/>
          </a:prstGeom>
          <a:noFill/>
        </p:spPr>
        <p:txBody>
          <a:bodyPr wrap="square" rtlCol="0">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数据中心高带宽（每个存储节点的总吞吐量可超过</a:t>
            </a:r>
            <a:r>
              <a:rPr lang="en-US" altLang="zh-CN" b="0" i="0">
                <a:solidFill>
                  <a:srgbClr val="000000"/>
                </a:solidFill>
                <a:effectLst/>
                <a:latin typeface="微软雅黑" panose="020B0503020204020204" pitchFamily="34" charset="-122"/>
                <a:ea typeface="微软雅黑" panose="020B0503020204020204" pitchFamily="34" charset="-122"/>
              </a:rPr>
              <a:t>100Gbps</a:t>
            </a:r>
            <a:r>
              <a:rPr lang="zh-CN" altLang="en-US" b="0" i="0">
                <a:solidFill>
                  <a:srgbClr val="000000"/>
                </a:solidFill>
                <a:effectLst/>
                <a:latin typeface="微软雅黑" panose="020B0503020204020204" pitchFamily="34" charset="-122"/>
                <a:ea typeface="微软雅黑" panose="020B0503020204020204" pitchFamily="34" charset="-122"/>
              </a:rPr>
              <a:t>）和低网络延迟（</a:t>
            </a:r>
            <a:r>
              <a:rPr lang="en-US" altLang="zh-CN" b="0" i="0">
                <a:solidFill>
                  <a:srgbClr val="000000"/>
                </a:solidFill>
                <a:effectLst/>
                <a:latin typeface="微软雅黑" panose="020B0503020204020204" pitchFamily="34" charset="-122"/>
                <a:ea typeface="微软雅黑" panose="020B0503020204020204" pitchFamily="34" charset="-122"/>
              </a:rPr>
              <a:t>NVMe ssd</a:t>
            </a:r>
            <a:r>
              <a:rPr lang="zh-CN" altLang="en-US" b="0" i="0">
                <a:solidFill>
                  <a:srgbClr val="000000"/>
                </a:solidFill>
                <a:effectLst/>
                <a:latin typeface="微软雅黑" panose="020B0503020204020204" pitchFamily="34" charset="-122"/>
                <a:ea typeface="微软雅黑" panose="020B0503020204020204" pitchFamily="34" charset="-122"/>
              </a:rPr>
              <a:t>的访问延迟达到微秒级）需求应用：</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大数据处理</a:t>
            </a:r>
            <a:endParaRPr lang="en-US" altLang="zh-CN">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分布式存储</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高性能计算</a:t>
            </a:r>
            <a:endParaRPr lang="zh-CN" altLang="en-US"/>
          </a:p>
        </p:txBody>
      </p:sp>
      <p:sp>
        <p:nvSpPr>
          <p:cNvPr id="3" name="文本框 2">
            <a:extLst>
              <a:ext uri="{FF2B5EF4-FFF2-40B4-BE49-F238E27FC236}">
                <a16:creationId xmlns:a16="http://schemas.microsoft.com/office/drawing/2014/main" id="{25ED8DD4-6AC0-4070-1B50-EC2DDB3A3E6A}"/>
              </a:ext>
            </a:extLst>
          </p:cNvPr>
          <p:cNvSpPr txBox="1"/>
          <p:nvPr/>
        </p:nvSpPr>
        <p:spPr>
          <a:xfrm>
            <a:off x="766010" y="4960036"/>
            <a:ext cx="8061157" cy="369332"/>
          </a:xfrm>
          <a:prstGeom prst="rect">
            <a:avLst/>
          </a:prstGeom>
          <a:noFill/>
        </p:spPr>
        <p:txBody>
          <a:bodyPr wrap="square" rtlCol="0">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高速生产网络中流量的动态性，使用静态</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设置很难保持持久的性能</a:t>
            </a:r>
            <a:endParaRPr lang="zh-CN" altLang="en-US" b="1"/>
          </a:p>
        </p:txBody>
      </p:sp>
      <p:sp>
        <p:nvSpPr>
          <p:cNvPr id="5" name="文本框 4">
            <a:extLst>
              <a:ext uri="{FF2B5EF4-FFF2-40B4-BE49-F238E27FC236}">
                <a16:creationId xmlns:a16="http://schemas.microsoft.com/office/drawing/2014/main" id="{C08C6411-E41E-76E6-284D-D3566CEEFABE}"/>
              </a:ext>
            </a:extLst>
          </p:cNvPr>
          <p:cNvSpPr txBox="1"/>
          <p:nvPr/>
        </p:nvSpPr>
        <p:spPr>
          <a:xfrm>
            <a:off x="393700" y="294269"/>
            <a:ext cx="11633200" cy="584775"/>
          </a:xfrm>
          <a:prstGeom prst="rect">
            <a:avLst/>
          </a:prstGeom>
          <a:noFill/>
        </p:spPr>
        <p:txBody>
          <a:bodyPr wrap="square">
            <a:spAutoFit/>
          </a:bodyPr>
          <a:lstStyle/>
          <a:p>
            <a:r>
              <a:rPr lang="en-US" altLang="zh-CN" sz="3200"/>
              <a:t>ACC:Automatic ECN Tuning for High-Speed Datacenter Networks</a:t>
            </a:r>
            <a:endParaRPr lang="zh-CN" altLang="en-US" sz="3200"/>
          </a:p>
        </p:txBody>
      </p:sp>
      <p:sp>
        <p:nvSpPr>
          <p:cNvPr id="6" name="文本框 5">
            <a:extLst>
              <a:ext uri="{FF2B5EF4-FFF2-40B4-BE49-F238E27FC236}">
                <a16:creationId xmlns:a16="http://schemas.microsoft.com/office/drawing/2014/main" id="{12F70A7D-D897-85B7-677A-852036B2BD30}"/>
              </a:ext>
            </a:extLst>
          </p:cNvPr>
          <p:cNvSpPr txBox="1"/>
          <p:nvPr/>
        </p:nvSpPr>
        <p:spPr>
          <a:xfrm>
            <a:off x="393700" y="1104900"/>
            <a:ext cx="3873500" cy="584775"/>
          </a:xfrm>
          <a:prstGeom prst="rect">
            <a:avLst/>
          </a:prstGeom>
          <a:noFill/>
        </p:spPr>
        <p:txBody>
          <a:bodyPr wrap="square" rtlCol="0">
            <a:spAutoFit/>
          </a:bodyPr>
          <a:lstStyle/>
          <a:p>
            <a:r>
              <a:rPr lang="zh-CN" altLang="en-US" sz="3200"/>
              <a:t>背景介绍（</a:t>
            </a:r>
            <a:r>
              <a:rPr lang="en-US" altLang="zh-CN" sz="3200"/>
              <a:t>1/3</a:t>
            </a:r>
            <a:r>
              <a:rPr lang="zh-CN" altLang="en-US" sz="3200"/>
              <a:t>）</a:t>
            </a:r>
          </a:p>
        </p:txBody>
      </p:sp>
    </p:spTree>
    <p:extLst>
      <p:ext uri="{BB962C8B-B14F-4D97-AF65-F5344CB8AC3E}">
        <p14:creationId xmlns:p14="http://schemas.microsoft.com/office/powerpoint/2010/main" val="176884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128C6F-6DF8-1A69-836D-854040000735}"/>
              </a:ext>
            </a:extLst>
          </p:cNvPr>
          <p:cNvSpPr txBox="1"/>
          <p:nvPr/>
        </p:nvSpPr>
        <p:spPr>
          <a:xfrm>
            <a:off x="757989" y="1108508"/>
            <a:ext cx="6023811" cy="369332"/>
          </a:xfrm>
          <a:prstGeom prst="rect">
            <a:avLst/>
          </a:prstGeom>
          <a:noFill/>
        </p:spPr>
        <p:txBody>
          <a:bodyPr wrap="square" rtlCol="0">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商品交换机通常支持显式拥塞通知</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存在以下问题：</a:t>
            </a:r>
            <a:endParaRPr lang="zh-CN" altLang="en-US"/>
          </a:p>
        </p:txBody>
      </p:sp>
      <p:sp>
        <p:nvSpPr>
          <p:cNvPr id="3" name="文本框 2">
            <a:extLst>
              <a:ext uri="{FF2B5EF4-FFF2-40B4-BE49-F238E27FC236}">
                <a16:creationId xmlns:a16="http://schemas.microsoft.com/office/drawing/2014/main" id="{22AE6E0F-8465-1CBE-692B-028EB706FBE7}"/>
              </a:ext>
            </a:extLst>
          </p:cNvPr>
          <p:cNvSpPr txBox="1"/>
          <p:nvPr/>
        </p:nvSpPr>
        <p:spPr>
          <a:xfrm>
            <a:off x="757989" y="1491916"/>
            <a:ext cx="9901990" cy="4072910"/>
          </a:xfrm>
          <a:prstGeom prst="rect">
            <a:avLst/>
          </a:prstGeom>
          <a:noFill/>
        </p:spPr>
        <p:txBody>
          <a:bodyPr wrap="square" rtlCol="0">
            <a:spAutoFit/>
          </a:bodyPr>
          <a:lstStyle/>
          <a:p>
            <a:pPr marL="342900" indent="-342900">
              <a:lnSpc>
                <a:spcPts val="2800"/>
              </a:lnSpc>
              <a:buAutoNum type="arabicPeriod"/>
            </a:pPr>
            <a:r>
              <a:rPr lang="en-US" altLang="zh-CN"/>
              <a:t>publications provide formulas to determine the marking thresholds</a:t>
            </a:r>
            <a:r>
              <a:rPr lang="zh-CN" altLang="en-US"/>
              <a:t>，</a:t>
            </a:r>
            <a:r>
              <a:rPr lang="en-US" altLang="zh-CN"/>
              <a:t>the parameters there are highly related to the real environments</a:t>
            </a:r>
            <a:r>
              <a:rPr lang="zh-CN" altLang="en-US"/>
              <a:t>。</a:t>
            </a:r>
            <a:r>
              <a:rPr lang="zh-CN" altLang="en-US" b="0" i="0">
                <a:solidFill>
                  <a:srgbClr val="000000"/>
                </a:solidFill>
                <a:effectLst/>
                <a:latin typeface="微软雅黑" panose="020B0503020204020204" pitchFamily="34" charset="-122"/>
                <a:ea typeface="微软雅黑" panose="020B0503020204020204" pitchFamily="34" charset="-122"/>
              </a:rPr>
              <a:t>交换机数量多，网络环境异构，网络运营商在实际操作中通常需要数周甚至数月的时间来调整</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设置。当大型数据中心由属于不同供应商的遗留设备和</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或产品组成时，</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调优变得更加困难</a:t>
            </a:r>
            <a:endParaRPr lang="en-US" altLang="zh-CN" b="0" i="0">
              <a:solidFill>
                <a:srgbClr val="000000"/>
              </a:solidFill>
              <a:effectLst/>
              <a:latin typeface="微软雅黑" panose="020B0503020204020204" pitchFamily="34" charset="-122"/>
              <a:ea typeface="微软雅黑" panose="020B0503020204020204" pitchFamily="34" charset="-122"/>
            </a:endParaRPr>
          </a:p>
          <a:p>
            <a:pPr>
              <a:lnSpc>
                <a:spcPts val="2800"/>
              </a:lnSpc>
            </a:pPr>
            <a:endParaRPr lang="en-US" altLang="zh-CN"/>
          </a:p>
          <a:p>
            <a:pPr>
              <a:lnSpc>
                <a:spcPts val="2800"/>
              </a:lnSpc>
            </a:pPr>
            <a:r>
              <a:rPr lang="en-US" altLang="zh-CN"/>
              <a:t>2.</a:t>
            </a:r>
            <a:r>
              <a:rPr lang="zh-CN" altLang="en-US" b="0" i="0">
                <a:solidFill>
                  <a:srgbClr val="000000"/>
                </a:solidFill>
                <a:effectLst/>
                <a:latin typeface="微软雅黑" panose="020B0503020204020204" pitchFamily="34" charset="-122"/>
                <a:ea typeface="微软雅黑" panose="020B0503020204020204" pitchFamily="34" charset="-122"/>
              </a:rPr>
              <a:t>为了处理不同流量分类的租户，预先确定的静态标记阈值通常是保守的。（高</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标记率）很难保持对带宽敏感的流的持久高传输速率；（低</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标记率）引入了高队列延迟</a:t>
            </a:r>
            <a:endParaRPr lang="en-US" altLang="zh-CN" b="0" i="0">
              <a:solidFill>
                <a:srgbClr val="000000"/>
              </a:solidFill>
              <a:effectLst/>
              <a:latin typeface="微软雅黑" panose="020B0503020204020204" pitchFamily="34" charset="-122"/>
              <a:ea typeface="微软雅黑" panose="020B0503020204020204" pitchFamily="34" charset="-122"/>
            </a:endParaRPr>
          </a:p>
          <a:p>
            <a:pPr>
              <a:lnSpc>
                <a:spcPts val="2800"/>
              </a:lnSpc>
            </a:pPr>
            <a:endParaRPr lang="en-US" altLang="zh-CN"/>
          </a:p>
          <a:p>
            <a:pPr algn="just"/>
            <a:r>
              <a:rPr lang="en-US" altLang="zh-CN"/>
              <a:t>3.</a:t>
            </a:r>
            <a:r>
              <a:rPr lang="zh-CN" altLang="en-US" b="0" i="0">
                <a:solidFill>
                  <a:srgbClr val="000000"/>
                </a:solidFill>
                <a:effectLst/>
                <a:latin typeface="微软雅黑" panose="020B0503020204020204" pitchFamily="34" charset="-122"/>
                <a:ea typeface="微软雅黑" panose="020B0503020204020204" pitchFamily="34" charset="-122"/>
              </a:rPr>
              <a:t>空间和时间上的各种流量模式</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异构计算导致网络中周期性的大数据量和短消息突发流量并存。由于应用程序的增量部署而导致的整体性能下降。工作负载动态需要在不同的时间尺度上调整参数。运营商可能会每周或每月对其进行调整。然而，以手工制作的方式更新数千个正在运行的交换机的</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标记阈值是耗时且容易出错的。</a:t>
            </a:r>
          </a:p>
        </p:txBody>
      </p:sp>
      <p:sp>
        <p:nvSpPr>
          <p:cNvPr id="6" name="文本框 5">
            <a:extLst>
              <a:ext uri="{FF2B5EF4-FFF2-40B4-BE49-F238E27FC236}">
                <a16:creationId xmlns:a16="http://schemas.microsoft.com/office/drawing/2014/main" id="{47145AF3-6CE1-05CA-EEDA-96F71500E2E0}"/>
              </a:ext>
            </a:extLst>
          </p:cNvPr>
          <p:cNvSpPr txBox="1"/>
          <p:nvPr/>
        </p:nvSpPr>
        <p:spPr>
          <a:xfrm>
            <a:off x="406400" y="224308"/>
            <a:ext cx="3873500" cy="584775"/>
          </a:xfrm>
          <a:prstGeom prst="rect">
            <a:avLst/>
          </a:prstGeom>
          <a:noFill/>
        </p:spPr>
        <p:txBody>
          <a:bodyPr wrap="square" rtlCol="0">
            <a:spAutoFit/>
          </a:bodyPr>
          <a:lstStyle/>
          <a:p>
            <a:r>
              <a:rPr lang="zh-CN" altLang="en-US" sz="3200"/>
              <a:t>背景介绍（</a:t>
            </a:r>
            <a:r>
              <a:rPr lang="en-US" altLang="zh-CN" sz="3200"/>
              <a:t>2/3</a:t>
            </a:r>
            <a:r>
              <a:rPr lang="zh-CN" altLang="en-US" sz="3200"/>
              <a:t>）</a:t>
            </a:r>
          </a:p>
        </p:txBody>
      </p:sp>
    </p:spTree>
    <p:extLst>
      <p:ext uri="{BB962C8B-B14F-4D97-AF65-F5344CB8AC3E}">
        <p14:creationId xmlns:p14="http://schemas.microsoft.com/office/powerpoint/2010/main" val="340514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A1E1F1D-A254-6C35-44F3-499F2F6B39B0}"/>
              </a:ext>
            </a:extLst>
          </p:cNvPr>
          <p:cNvSpPr txBox="1"/>
          <p:nvPr/>
        </p:nvSpPr>
        <p:spPr>
          <a:xfrm>
            <a:off x="645694" y="3852382"/>
            <a:ext cx="10900612" cy="369332"/>
          </a:xfrm>
          <a:prstGeom prst="rect">
            <a:avLst/>
          </a:prstGeom>
          <a:noFill/>
        </p:spPr>
        <p:txBody>
          <a:bodyPr wrap="square">
            <a:spAutoFit/>
          </a:bodyPr>
          <a:lstStyle/>
          <a:p>
            <a:r>
              <a:rPr lang="en-US" altLang="zh-CN" b="0" i="0">
                <a:solidFill>
                  <a:srgbClr val="000000"/>
                </a:solidFill>
                <a:effectLst/>
                <a:latin typeface="微软雅黑" panose="020B0503020204020204" pitchFamily="34" charset="-122"/>
                <a:ea typeface="微软雅黑" panose="020B0503020204020204" pitchFamily="34" charset="-122"/>
              </a:rPr>
              <a:t>ACC</a:t>
            </a:r>
            <a:r>
              <a:rPr lang="zh-CN" altLang="en-US" b="0" i="0">
                <a:solidFill>
                  <a:srgbClr val="000000"/>
                </a:solidFill>
                <a:effectLst/>
                <a:latin typeface="微软雅黑" panose="020B0503020204020204" pitchFamily="34" charset="-122"/>
                <a:ea typeface="微软雅黑" panose="020B0503020204020204" pitchFamily="34" charset="-122"/>
              </a:rPr>
              <a:t>获取交换机负载信息</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应用深度强化学习</a:t>
            </a:r>
            <a:r>
              <a:rPr lang="en-US" altLang="zh-CN" b="0" i="0">
                <a:solidFill>
                  <a:srgbClr val="000000"/>
                </a:solidFill>
                <a:effectLst/>
                <a:latin typeface="微软雅黑" panose="020B0503020204020204" pitchFamily="34" charset="-122"/>
                <a:ea typeface="微软雅黑" panose="020B0503020204020204" pitchFamily="34" charset="-122"/>
              </a:rPr>
              <a:t>(DRL)</a:t>
            </a:r>
            <a:r>
              <a:rPr lang="zh-CN" altLang="en-US" b="0" i="0">
                <a:solidFill>
                  <a:srgbClr val="000000"/>
                </a:solidFill>
                <a:effectLst/>
                <a:latin typeface="微软雅黑" panose="020B0503020204020204" pitchFamily="34" charset="-122"/>
                <a:ea typeface="微软雅黑" panose="020B0503020204020204" pitchFamily="34" charset="-122"/>
              </a:rPr>
              <a:t>在交换机处自动调整</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标记阈值</a:t>
            </a:r>
            <a:endParaRPr lang="zh-CN" altLang="en-US"/>
          </a:p>
        </p:txBody>
      </p:sp>
      <p:sp>
        <p:nvSpPr>
          <p:cNvPr id="6" name="文本框 5">
            <a:extLst>
              <a:ext uri="{FF2B5EF4-FFF2-40B4-BE49-F238E27FC236}">
                <a16:creationId xmlns:a16="http://schemas.microsoft.com/office/drawing/2014/main" id="{28475D5A-BFAB-D154-2ACA-933F7EC6418C}"/>
              </a:ext>
            </a:extLst>
          </p:cNvPr>
          <p:cNvSpPr txBox="1"/>
          <p:nvPr/>
        </p:nvSpPr>
        <p:spPr>
          <a:xfrm>
            <a:off x="685799" y="4650601"/>
            <a:ext cx="10611854" cy="646331"/>
          </a:xfrm>
          <a:prstGeom prst="rect">
            <a:avLst/>
          </a:prstGeom>
          <a:noFill/>
        </p:spPr>
        <p:txBody>
          <a:bodyPr wrap="square">
            <a:spAutoFit/>
          </a:bodyPr>
          <a:lstStyle/>
          <a:p>
            <a:r>
              <a:rPr lang="en-US" altLang="zh-CN" b="0" i="0">
                <a:solidFill>
                  <a:srgbClr val="000000"/>
                </a:solidFill>
                <a:effectLst/>
                <a:latin typeface="微软雅黑" panose="020B0503020204020204" pitchFamily="34" charset="-122"/>
                <a:ea typeface="微软雅黑" panose="020B0503020204020204" pitchFamily="34" charset="-122"/>
              </a:rPr>
              <a:t>DRL</a:t>
            </a:r>
            <a:r>
              <a:rPr lang="zh-CN" altLang="en-US" b="0" i="0">
                <a:solidFill>
                  <a:srgbClr val="000000"/>
                </a:solidFill>
                <a:effectLst/>
                <a:latin typeface="微软雅黑" panose="020B0503020204020204" pitchFamily="34" charset="-122"/>
                <a:ea typeface="微软雅黑" panose="020B0503020204020204" pitchFamily="34" charset="-122"/>
              </a:rPr>
              <a:t>代理根据观测到的数据生成策略，并通过交换机控制接口更新</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参数</a:t>
            </a: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en-US" altLang="zh-CN"/>
              <a:t> </a:t>
            </a:r>
            <a:endParaRPr lang="zh-CN" altLang="en-US"/>
          </a:p>
        </p:txBody>
      </p:sp>
      <p:sp>
        <p:nvSpPr>
          <p:cNvPr id="8" name="文本框 7">
            <a:extLst>
              <a:ext uri="{FF2B5EF4-FFF2-40B4-BE49-F238E27FC236}">
                <a16:creationId xmlns:a16="http://schemas.microsoft.com/office/drawing/2014/main" id="{1883170A-398A-665C-55D7-3A2B0ABE33DC}"/>
              </a:ext>
            </a:extLst>
          </p:cNvPr>
          <p:cNvSpPr txBox="1"/>
          <p:nvPr/>
        </p:nvSpPr>
        <p:spPr>
          <a:xfrm>
            <a:off x="685799" y="1763565"/>
            <a:ext cx="8599572" cy="923330"/>
          </a:xfrm>
          <a:prstGeom prst="rect">
            <a:avLst/>
          </a:prstGeom>
          <a:noFill/>
        </p:spPr>
        <p:txBody>
          <a:bodyPr wrap="square">
            <a:spAutoFit/>
          </a:bodyPr>
          <a:lstStyle/>
          <a:p>
            <a:r>
              <a:rPr lang="zh-CN" altLang="en-US"/>
              <a:t>Observation 1:</a:t>
            </a:r>
            <a:r>
              <a:rPr lang="zh-CN" altLang="en-US" b="0" i="0">
                <a:solidFill>
                  <a:srgbClr val="000000"/>
                </a:solidFill>
                <a:effectLst/>
                <a:latin typeface="微软雅黑" panose="020B0503020204020204" pitchFamily="34" charset="-122"/>
                <a:ea typeface="微软雅黑" panose="020B0503020204020204" pitchFamily="34" charset="-122"/>
              </a:rPr>
              <a:t>不同的流量模式需要不同的</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设置。</a:t>
            </a: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en-US" altLang="zh-CN"/>
              <a:t>Observation 2</a:t>
            </a:r>
            <a:r>
              <a:rPr lang="zh-CN" altLang="en-US" b="0" i="0">
                <a:solidFill>
                  <a:srgbClr val="000000"/>
                </a:solidFill>
                <a:effectLst/>
                <a:latin typeface="微软雅黑" panose="020B0503020204020204" pitchFamily="34" charset="-122"/>
                <a:ea typeface="微软雅黑" panose="020B0503020204020204" pitchFamily="34" charset="-122"/>
              </a:rPr>
              <a:t>现有的静态</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设置解决方案在运行时不能很好地工作</a:t>
            </a: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en-US" altLang="zh-CN"/>
              <a:t>Observation 3:</a:t>
            </a:r>
            <a:r>
              <a:rPr lang="zh-CN" altLang="en-US" b="0" i="0">
                <a:solidFill>
                  <a:srgbClr val="000000"/>
                </a:solidFill>
                <a:effectLst/>
                <a:latin typeface="微软雅黑" panose="020B0503020204020204" pitchFamily="34" charset="-122"/>
                <a:ea typeface="微软雅黑" panose="020B0503020204020204" pitchFamily="34" charset="-122"/>
              </a:rPr>
              <a:t>参数调优复杂且耗时</a:t>
            </a:r>
            <a:endParaRPr lang="zh-CN" altLang="en-US"/>
          </a:p>
        </p:txBody>
      </p:sp>
      <p:sp>
        <p:nvSpPr>
          <p:cNvPr id="11" name="文本框 10">
            <a:extLst>
              <a:ext uri="{FF2B5EF4-FFF2-40B4-BE49-F238E27FC236}">
                <a16:creationId xmlns:a16="http://schemas.microsoft.com/office/drawing/2014/main" id="{1EE51D93-01E9-369B-7791-0B7E65EB1B07}"/>
              </a:ext>
            </a:extLst>
          </p:cNvPr>
          <p:cNvSpPr txBox="1"/>
          <p:nvPr/>
        </p:nvSpPr>
        <p:spPr>
          <a:xfrm>
            <a:off x="645694" y="492492"/>
            <a:ext cx="3873500" cy="584775"/>
          </a:xfrm>
          <a:prstGeom prst="rect">
            <a:avLst/>
          </a:prstGeom>
          <a:noFill/>
        </p:spPr>
        <p:txBody>
          <a:bodyPr wrap="square" rtlCol="0">
            <a:spAutoFit/>
          </a:bodyPr>
          <a:lstStyle/>
          <a:p>
            <a:r>
              <a:rPr lang="zh-CN" altLang="en-US" sz="3200"/>
              <a:t>背景介绍（</a:t>
            </a:r>
            <a:r>
              <a:rPr lang="en-US" altLang="zh-CN" sz="3200"/>
              <a:t>3/3</a:t>
            </a:r>
            <a:r>
              <a:rPr lang="zh-CN" altLang="en-US" sz="3200"/>
              <a:t>）</a:t>
            </a:r>
          </a:p>
        </p:txBody>
      </p:sp>
    </p:spTree>
    <p:extLst>
      <p:ext uri="{BB962C8B-B14F-4D97-AF65-F5344CB8AC3E}">
        <p14:creationId xmlns:p14="http://schemas.microsoft.com/office/powerpoint/2010/main" val="322440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50123E8-55D9-3553-56D7-6F2AE8227CB1}"/>
              </a:ext>
            </a:extLst>
          </p:cNvPr>
          <p:cNvPicPr>
            <a:picLocks noChangeAspect="1"/>
          </p:cNvPicPr>
          <p:nvPr/>
        </p:nvPicPr>
        <p:blipFill>
          <a:blip r:embed="rId2"/>
          <a:stretch>
            <a:fillRect/>
          </a:stretch>
        </p:blipFill>
        <p:spPr>
          <a:xfrm>
            <a:off x="1305877" y="770483"/>
            <a:ext cx="8540076" cy="3189015"/>
          </a:xfrm>
          <a:prstGeom prst="rect">
            <a:avLst/>
          </a:prstGeom>
        </p:spPr>
      </p:pic>
      <p:sp>
        <p:nvSpPr>
          <p:cNvPr id="7" name="文本框 6">
            <a:extLst>
              <a:ext uri="{FF2B5EF4-FFF2-40B4-BE49-F238E27FC236}">
                <a16:creationId xmlns:a16="http://schemas.microsoft.com/office/drawing/2014/main" id="{B4B0287B-CBA3-8951-35F2-6E314AB7126E}"/>
              </a:ext>
            </a:extLst>
          </p:cNvPr>
          <p:cNvSpPr txBox="1"/>
          <p:nvPr/>
        </p:nvSpPr>
        <p:spPr>
          <a:xfrm>
            <a:off x="1059561" y="4153114"/>
            <a:ext cx="9032709" cy="646331"/>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自动调优</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的问题形式化为</a:t>
            </a:r>
            <a:r>
              <a:rPr lang="en-US" altLang="zh-CN" b="0" i="0">
                <a:solidFill>
                  <a:srgbClr val="000000"/>
                </a:solidFill>
                <a:effectLst/>
                <a:latin typeface="微软雅黑" panose="020B0503020204020204" pitchFamily="34" charset="-122"/>
                <a:ea typeface="微软雅黑" panose="020B0503020204020204" pitchFamily="34" charset="-122"/>
              </a:rPr>
              <a:t>MDP</a:t>
            </a:r>
            <a:r>
              <a:rPr lang="zh-CN" altLang="en-US" b="0" i="0">
                <a:solidFill>
                  <a:srgbClr val="000000"/>
                </a:solidFill>
                <a:effectLst/>
                <a:latin typeface="微软雅黑" panose="020B0503020204020204" pitchFamily="34" charset="-122"/>
                <a:ea typeface="微软雅黑" panose="020B0503020204020204" pitchFamily="34" charset="-122"/>
              </a:rPr>
              <a:t>。具体来说，将时间划分为连续监测间隔</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。在时隙</a:t>
            </a:r>
            <a:r>
              <a:rPr lang="en-US" altLang="zh-CN" b="0" i="0">
                <a:solidFill>
                  <a:srgbClr val="000000"/>
                </a:solidFill>
                <a:effectLst/>
                <a:latin typeface="微软雅黑" panose="020B0503020204020204" pitchFamily="34" charset="-122"/>
                <a:ea typeface="微软雅黑" panose="020B0503020204020204" pitchFamily="34" charset="-122"/>
              </a:rPr>
              <a:t>t, agent</a:t>
            </a:r>
            <a:r>
              <a:rPr lang="zh-CN" altLang="en-US" b="0" i="0">
                <a:solidFill>
                  <a:srgbClr val="000000"/>
                </a:solidFill>
                <a:effectLst/>
                <a:latin typeface="微软雅黑" panose="020B0503020204020204" pitchFamily="34" charset="-122"/>
                <a:ea typeface="微软雅黑" panose="020B0503020204020204" pitchFamily="34" charset="-122"/>
              </a:rPr>
              <a:t>记录状态</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网络统计</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，采取动作</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配置</a:t>
            </a:r>
            <a:r>
              <a:rPr lang="en-US" altLang="zh-CN" b="0" i="0">
                <a:solidFill>
                  <a:srgbClr val="000000"/>
                </a:solidFill>
                <a:effectLst/>
                <a:latin typeface="微软雅黑" panose="020B0503020204020204" pitchFamily="34" charset="-122"/>
                <a:ea typeface="微软雅黑" panose="020B0503020204020204" pitchFamily="34" charset="-122"/>
              </a:rPr>
              <a:t>)At</a:t>
            </a:r>
            <a:r>
              <a:rPr lang="zh-CN" altLang="en-US" b="0" i="0">
                <a:solidFill>
                  <a:srgbClr val="000000"/>
                </a:solidFill>
                <a:effectLst/>
                <a:latin typeface="微软雅黑" panose="020B0503020204020204" pitchFamily="34" charset="-122"/>
                <a:ea typeface="微软雅黑" panose="020B0503020204020204" pitchFamily="34" charset="-122"/>
              </a:rPr>
              <a:t>并接收奖励</a:t>
            </a:r>
            <a:r>
              <a:rPr lang="en-US" altLang="zh-CN" b="0" i="0">
                <a:solidFill>
                  <a:srgbClr val="000000"/>
                </a:solidFill>
                <a:effectLst/>
                <a:latin typeface="微软雅黑" panose="020B0503020204020204" pitchFamily="34" charset="-122"/>
                <a:ea typeface="微软雅黑" panose="020B0503020204020204" pitchFamily="34" charset="-122"/>
              </a:rPr>
              <a:t>rt</a:t>
            </a:r>
            <a:endParaRPr lang="zh-CN" altLang="en-US"/>
          </a:p>
        </p:txBody>
      </p:sp>
      <p:sp>
        <p:nvSpPr>
          <p:cNvPr id="8" name="文本框 7">
            <a:extLst>
              <a:ext uri="{FF2B5EF4-FFF2-40B4-BE49-F238E27FC236}">
                <a16:creationId xmlns:a16="http://schemas.microsoft.com/office/drawing/2014/main" id="{15A38011-2EB8-92BC-F630-EE3B0B11C5B0}"/>
              </a:ext>
            </a:extLst>
          </p:cNvPr>
          <p:cNvSpPr txBox="1"/>
          <p:nvPr/>
        </p:nvSpPr>
        <p:spPr>
          <a:xfrm>
            <a:off x="1071593" y="5186674"/>
            <a:ext cx="10066307" cy="646331"/>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基于采集到的流量轨迹进行离线训练，得到预训练模型。在在线训练过程中，智能体与环境相互作用并自适应以优化动作。</a:t>
            </a:r>
            <a:r>
              <a:rPr lang="en-US" altLang="zh-CN" b="0" i="0">
                <a:solidFill>
                  <a:srgbClr val="000000"/>
                </a:solidFill>
                <a:effectLst/>
                <a:latin typeface="微软雅黑" panose="020B0503020204020204" pitchFamily="34" charset="-122"/>
                <a:ea typeface="微软雅黑" panose="020B0503020204020204" pitchFamily="34" charset="-122"/>
              </a:rPr>
              <a:t>RL-agent</a:t>
            </a:r>
            <a:r>
              <a:rPr lang="zh-CN" altLang="en-US">
                <a:solidFill>
                  <a:srgbClr val="000000"/>
                </a:solidFill>
                <a:latin typeface="微软雅黑" panose="020B0503020204020204" pitchFamily="34" charset="-122"/>
                <a:ea typeface="微软雅黑" panose="020B0503020204020204" pitchFamily="34" charset="-122"/>
              </a:rPr>
              <a:t>使用</a:t>
            </a:r>
            <a:r>
              <a:rPr lang="zh-CN" altLang="en-US" b="0" i="0">
                <a:solidFill>
                  <a:srgbClr val="000000"/>
                </a:solidFill>
                <a:effectLst/>
                <a:latin typeface="微软雅黑" panose="020B0503020204020204" pitchFamily="34" charset="-122"/>
                <a:ea typeface="微软雅黑" panose="020B0503020204020204" pitchFamily="34" charset="-122"/>
              </a:rPr>
              <a:t>奖励更新神经网络</a:t>
            </a:r>
            <a:r>
              <a:rPr lang="en-US" altLang="zh-CN" b="0" i="0">
                <a:solidFill>
                  <a:srgbClr val="000000"/>
                </a:solidFill>
                <a:effectLst/>
                <a:latin typeface="微软雅黑" panose="020B0503020204020204" pitchFamily="34" charset="-122"/>
                <a:ea typeface="微软雅黑" panose="020B0503020204020204" pitchFamily="34" charset="-122"/>
              </a:rPr>
              <a:t>(NN</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 Deep Q-learning (DQN))</a:t>
            </a:r>
            <a:r>
              <a:rPr lang="zh-CN" altLang="en-US" b="0" i="0">
                <a:solidFill>
                  <a:srgbClr val="000000"/>
                </a:solidFill>
                <a:effectLst/>
                <a:latin typeface="微软雅黑" panose="020B0503020204020204" pitchFamily="34" charset="-122"/>
                <a:ea typeface="微软雅黑" panose="020B0503020204020204" pitchFamily="34" charset="-122"/>
              </a:rPr>
              <a:t>模型。</a:t>
            </a:r>
            <a:endParaRPr lang="zh-CN" altLang="en-US"/>
          </a:p>
        </p:txBody>
      </p:sp>
      <p:sp>
        <p:nvSpPr>
          <p:cNvPr id="9" name="文本框 8">
            <a:extLst>
              <a:ext uri="{FF2B5EF4-FFF2-40B4-BE49-F238E27FC236}">
                <a16:creationId xmlns:a16="http://schemas.microsoft.com/office/drawing/2014/main" id="{A2BF5A39-06E3-DBC4-3F46-534A391FB6A5}"/>
              </a:ext>
            </a:extLst>
          </p:cNvPr>
          <p:cNvSpPr txBox="1"/>
          <p:nvPr/>
        </p:nvSpPr>
        <p:spPr>
          <a:xfrm>
            <a:off x="406400" y="190500"/>
            <a:ext cx="3302000" cy="523220"/>
          </a:xfrm>
          <a:prstGeom prst="rect">
            <a:avLst/>
          </a:prstGeom>
          <a:noFill/>
        </p:spPr>
        <p:txBody>
          <a:bodyPr wrap="square" rtlCol="0">
            <a:spAutoFit/>
          </a:bodyPr>
          <a:lstStyle/>
          <a:p>
            <a:r>
              <a:rPr lang="zh-CN" altLang="en-US" sz="2800"/>
              <a:t>模型介绍（</a:t>
            </a:r>
            <a:r>
              <a:rPr lang="en-US" altLang="zh-CN" sz="2800"/>
              <a:t>1/5</a:t>
            </a:r>
            <a:r>
              <a:rPr lang="zh-CN" altLang="en-US" sz="2800"/>
              <a:t>）</a:t>
            </a:r>
          </a:p>
        </p:txBody>
      </p:sp>
    </p:spTree>
    <p:extLst>
      <p:ext uri="{BB962C8B-B14F-4D97-AF65-F5344CB8AC3E}">
        <p14:creationId xmlns:p14="http://schemas.microsoft.com/office/powerpoint/2010/main" val="76412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0EA1B6D-2DB0-7D39-B10A-73515BCA7988}"/>
                  </a:ext>
                </a:extLst>
              </p:cNvPr>
              <p:cNvSpPr txBox="1"/>
              <p:nvPr/>
            </p:nvSpPr>
            <p:spPr>
              <a:xfrm>
                <a:off x="866605" y="1367407"/>
                <a:ext cx="9345531" cy="5078313"/>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集中式</a:t>
                </a:r>
                <a:r>
                  <a:rPr lang="en-US" altLang="zh-CN" b="0" i="0">
                    <a:solidFill>
                      <a:srgbClr val="000000"/>
                    </a:solidFill>
                    <a:effectLst/>
                    <a:latin typeface="微软雅黑" panose="020B0503020204020204" pitchFamily="34" charset="-122"/>
                    <a:ea typeface="微软雅黑" panose="020B0503020204020204" pitchFamily="34" charset="-122"/>
                  </a:rPr>
                  <a:t>DRL</a:t>
                </a:r>
                <a:r>
                  <a:rPr lang="zh-CN" altLang="en-US" b="0" i="0">
                    <a:solidFill>
                      <a:srgbClr val="000000"/>
                    </a:solidFill>
                    <a:effectLst/>
                    <a:latin typeface="微软雅黑" panose="020B0503020204020204" pitchFamily="34" charset="-122"/>
                    <a:ea typeface="微软雅黑" panose="020B0503020204020204" pitchFamily="34" charset="-122"/>
                  </a:rPr>
                  <a:t>问题：</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solidFill>
                    <a:srgbClr val="000000"/>
                  </a:solidFill>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a:t>The large space of network states and actions</a:t>
                </a:r>
                <a:r>
                  <a:rPr lang="zh-CN" altLang="en-US">
                    <a:solidFill>
                      <a:srgbClr val="000000"/>
                    </a:solidFill>
                    <a:latin typeface="微软雅黑" panose="020B0503020204020204" pitchFamily="34" charset="-122"/>
                    <a:ea typeface="微软雅黑" panose="020B0503020204020204" pitchFamily="34" charset="-122"/>
                  </a:rPr>
                  <a:t>：</a:t>
                </a:r>
                <a:endParaRPr lang="en-US" altLang="zh-CN">
                  <a:solidFill>
                    <a:srgbClr val="000000"/>
                  </a:solidFill>
                  <a:latin typeface="微软雅黑" panose="020B0503020204020204" pitchFamily="34" charset="-122"/>
                  <a:ea typeface="微软雅黑" panose="020B0503020204020204" pitchFamily="34" charset="-122"/>
                </a:endParaRPr>
              </a:p>
              <a:p>
                <a:r>
                  <a:rPr lang="zh-CN" altLang="en-US" b="0" i="0">
                    <a:solidFill>
                      <a:srgbClr val="000000"/>
                    </a:solidFill>
                    <a:effectLst/>
                    <a:latin typeface="微软雅黑" panose="020B0503020204020204" pitchFamily="34" charset="-122"/>
                    <a:ea typeface="微软雅黑" panose="020B0503020204020204" pitchFamily="34" charset="-122"/>
                  </a:rPr>
                  <a:t>例如，大型</a:t>
                </a:r>
                <a:r>
                  <a:rPr lang="en-US" altLang="zh-CN" b="0" i="0">
                    <a:solidFill>
                      <a:srgbClr val="000000"/>
                    </a:solidFill>
                    <a:effectLst/>
                    <a:latin typeface="微软雅黑" panose="020B0503020204020204" pitchFamily="34" charset="-122"/>
                    <a:ea typeface="微软雅黑" panose="020B0503020204020204" pitchFamily="34" charset="-122"/>
                  </a:rPr>
                  <a:t>DCN</a:t>
                </a:r>
                <a:r>
                  <a:rPr lang="zh-CN" altLang="en-US" b="0" i="0">
                    <a:solidFill>
                      <a:srgbClr val="000000"/>
                    </a:solidFill>
                    <a:effectLst/>
                    <a:latin typeface="微软雅黑" panose="020B0503020204020204" pitchFamily="34" charset="-122"/>
                    <a:ea typeface="微软雅黑" panose="020B0503020204020204" pitchFamily="34" charset="-122"/>
                  </a:rPr>
                  <a:t>有</a:t>
                </a:r>
                <a:r>
                  <a:rPr lang="en-US" altLang="zh-CN" b="0" i="0">
                    <a:solidFill>
                      <a:srgbClr val="000000"/>
                    </a:solidFill>
                    <a:effectLst/>
                    <a:latin typeface="微软雅黑" panose="020B0503020204020204" pitchFamily="34" charset="-122"/>
                    <a:ea typeface="微软雅黑" panose="020B0503020204020204" pitchFamily="34" charset="-122"/>
                  </a:rPr>
                  <a:t>1K</a:t>
                </a:r>
                <a:r>
                  <a:rPr lang="zh-CN" altLang="en-US" b="0" i="0">
                    <a:solidFill>
                      <a:srgbClr val="000000"/>
                    </a:solidFill>
                    <a:effectLst/>
                    <a:latin typeface="微软雅黑" panose="020B0503020204020204" pitchFamily="34" charset="-122"/>
                    <a:ea typeface="微软雅黑" panose="020B0503020204020204" pitchFamily="34" charset="-122"/>
                  </a:rPr>
                  <a:t>交换机，每个交换机有</a:t>
                </a:r>
                <a:r>
                  <a:rPr lang="en-US" altLang="zh-CN" b="0" i="0">
                    <a:solidFill>
                      <a:srgbClr val="000000"/>
                    </a:solidFill>
                    <a:effectLst/>
                    <a:latin typeface="微软雅黑" panose="020B0503020204020204" pitchFamily="34" charset="-122"/>
                    <a:ea typeface="微软雅黑" panose="020B0503020204020204" pitchFamily="34" charset="-122"/>
                  </a:rPr>
                  <a:t>48</a:t>
                </a:r>
                <a:r>
                  <a:rPr lang="zh-CN" altLang="en-US" b="0" i="0">
                    <a:solidFill>
                      <a:srgbClr val="000000"/>
                    </a:solidFill>
                    <a:effectLst/>
                    <a:latin typeface="微软雅黑" panose="020B0503020204020204" pitchFamily="34" charset="-122"/>
                    <a:ea typeface="微软雅黑" panose="020B0503020204020204" pitchFamily="34" charset="-122"/>
                  </a:rPr>
                  <a:t>个端口</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每个端口分配两个自动</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队列，收集的状态有</a:t>
                </a:r>
                <a:r>
                  <a:rPr lang="en-US" altLang="zh-CN" b="0" i="0">
                    <a:solidFill>
                      <a:srgbClr val="000000"/>
                    </a:solidFill>
                    <a:effectLst/>
                    <a:latin typeface="微软雅黑" panose="020B0503020204020204" pitchFamily="34" charset="-122"/>
                    <a:ea typeface="微软雅黑" panose="020B0503020204020204" pitchFamily="34" charset="-122"/>
                  </a:rPr>
                  <a:t>NF</a:t>
                </a:r>
                <a:r>
                  <a:rPr lang="zh-CN" altLang="en-US" b="0" i="0">
                    <a:solidFill>
                      <a:srgbClr val="000000"/>
                    </a:solidFill>
                    <a:effectLst/>
                    <a:latin typeface="微软雅黑" panose="020B0503020204020204" pitchFamily="34" charset="-122"/>
                    <a:ea typeface="微软雅黑" panose="020B0503020204020204" pitchFamily="34" charset="-122"/>
                  </a:rPr>
                  <a:t>个特征</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a:t>每个特征有</a:t>
                </a:r>
                <a:r>
                  <a:rPr lang="en-US" altLang="zh-CN"/>
                  <a:t>10</a:t>
                </a:r>
                <a:r>
                  <a:rPr lang="zh-CN" altLang="en-US"/>
                  <a:t>个值</a:t>
                </a:r>
                <a:r>
                  <a:rPr lang="zh-CN" altLang="en-US" b="0" i="0">
                    <a:solidFill>
                      <a:srgbClr val="000000"/>
                    </a:solidFill>
                    <a:effectLst/>
                    <a:latin typeface="微软雅黑" panose="020B0503020204020204" pitchFamily="34" charset="-122"/>
                    <a:ea typeface="微软雅黑" panose="020B0503020204020204" pitchFamily="34" charset="-122"/>
                  </a:rPr>
                  <a:t>。假设为应用自动</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调优的</a:t>
                </a:r>
                <a:r>
                  <a:rPr lang="en-US" altLang="zh-CN" b="0" i="0">
                    <a:solidFill>
                      <a:srgbClr val="000000"/>
                    </a:solidFill>
                    <a:effectLst/>
                    <a:latin typeface="微软雅黑" panose="020B0503020204020204" pitchFamily="34" charset="-122"/>
                    <a:ea typeface="微软雅黑" panose="020B0503020204020204" pitchFamily="34" charset="-122"/>
                  </a:rPr>
                  <a:t>RDMA</a:t>
                </a:r>
                <a:r>
                  <a:rPr lang="zh-CN" altLang="en-US" b="0" i="0">
                    <a:solidFill>
                      <a:srgbClr val="000000"/>
                    </a:solidFill>
                    <a:effectLst/>
                    <a:latin typeface="微软雅黑" panose="020B0503020204020204" pitchFamily="34" charset="-122"/>
                    <a:ea typeface="微软雅黑" panose="020B0503020204020204" pitchFamily="34" charset="-122"/>
                  </a:rPr>
                  <a:t>流量分配了每个端口的两个队列。状态空间大小为：</a:t>
                </a:r>
                <a14:m>
                  <m:oMath xmlns:m="http://schemas.openxmlformats.org/officeDocument/2006/math">
                    <m:sSup>
                      <m:sSupPr>
                        <m:ctrlPr>
                          <a:rPr lang="en-US" altLang="zh-CN" b="0" i="1" smtClean="0">
                            <a:solidFill>
                              <a:srgbClr val="000000"/>
                            </a:solidFill>
                            <a:effectLst/>
                            <a:latin typeface="Cambria Math" panose="02040503050406030204" pitchFamily="18" charset="0"/>
                            <a:ea typeface="微软雅黑" panose="020B0503020204020204" pitchFamily="34" charset="-122"/>
                          </a:rPr>
                        </m:ctrlPr>
                      </m:sSupPr>
                      <m:e>
                        <m:r>
                          <a:rPr lang="en-US" altLang="zh-CN" b="0" i="1" smtClean="0">
                            <a:solidFill>
                              <a:srgbClr val="000000"/>
                            </a:solidFill>
                            <a:effectLst/>
                            <a:latin typeface="Cambria Math" panose="02040503050406030204" pitchFamily="18" charset="0"/>
                            <a:ea typeface="微软雅黑" panose="020B0503020204020204" pitchFamily="34" charset="-122"/>
                          </a:rPr>
                          <m:t>10</m:t>
                        </m:r>
                      </m:e>
                      <m:sup>
                        <m:r>
                          <a:rPr lang="en-US" altLang="zh-CN" b="0" i="1" smtClean="0">
                            <a:solidFill>
                              <a:srgbClr val="000000"/>
                            </a:solidFill>
                            <a:effectLst/>
                            <a:latin typeface="Cambria Math" panose="02040503050406030204" pitchFamily="18" charset="0"/>
                            <a:ea typeface="微软雅黑" panose="020B0503020204020204" pitchFamily="34" charset="-122"/>
                          </a:rPr>
                          <m:t>96</m:t>
                        </m:r>
                        <m:r>
                          <a:rPr lang="en-US" altLang="zh-CN" b="0" i="1" smtClean="0">
                            <a:solidFill>
                              <a:srgbClr val="000000"/>
                            </a:solidFill>
                            <a:effectLst/>
                            <a:latin typeface="Cambria Math" panose="02040503050406030204" pitchFamily="18" charset="0"/>
                            <a:ea typeface="微软雅黑" panose="020B0503020204020204" pitchFamily="34" charset="-122"/>
                          </a:rPr>
                          <m:t>𝐾</m:t>
                        </m:r>
                        <m:r>
                          <a:rPr lang="en-US" altLang="zh-CN" b="0" i="1" smtClean="0">
                            <a:solidFill>
                              <a:srgbClr val="000000"/>
                            </a:solidFill>
                            <a:effectLst/>
                            <a:latin typeface="Cambria Math" panose="02040503050406030204" pitchFamily="18" charset="0"/>
                            <a:ea typeface="微软雅黑" panose="020B0503020204020204" pitchFamily="34" charset="-122"/>
                          </a:rPr>
                          <m:t>∗</m:t>
                        </m:r>
                        <m:r>
                          <a:rPr lang="en-US" altLang="zh-CN" b="0" i="1" smtClean="0">
                            <a:solidFill>
                              <a:srgbClr val="000000"/>
                            </a:solidFill>
                            <a:effectLst/>
                            <a:latin typeface="Cambria Math" panose="02040503050406030204" pitchFamily="18" charset="0"/>
                            <a:ea typeface="微软雅黑" panose="020B0503020204020204" pitchFamily="34" charset="-122"/>
                          </a:rPr>
                          <m:t>𝑁𝐹</m:t>
                        </m:r>
                      </m:sup>
                    </m:sSup>
                  </m:oMath>
                </a14:m>
                <a:r>
                  <a:rPr lang="zh-CN" altLang="en-US"/>
                  <a:t>，动作空间大小为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{10∗10∗10}</m:t>
                        </m:r>
                      </m:e>
                      <m:sup>
                        <m:r>
                          <a:rPr lang="en-US" altLang="zh-CN" b="0" i="1" smtClean="0">
                            <a:latin typeface="Cambria Math" panose="02040503050406030204" pitchFamily="18" charset="0"/>
                          </a:rPr>
                          <m:t>96</m:t>
                        </m:r>
                        <m:r>
                          <a:rPr lang="en-US" altLang="zh-CN" b="0" i="1" smtClean="0">
                            <a:latin typeface="Cambria Math" panose="02040503050406030204" pitchFamily="18" charset="0"/>
                          </a:rPr>
                          <m:t>𝐾</m:t>
                        </m:r>
                      </m:sup>
                    </m:sSup>
                  </m:oMath>
                </a14:m>
                <a:endParaRPr lang="en-US" altLang="zh-CN"/>
              </a:p>
              <a:p>
                <a:endParaRPr lang="en-US" altLang="zh-CN"/>
              </a:p>
              <a:p>
                <a:endParaRPr lang="en-US" altLang="zh-CN"/>
              </a:p>
              <a:p>
                <a:pPr marL="285750" indent="-285750">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收集网络状态和更新</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配置的时间过长</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集中控制器需要几毫秒的时间从所有</a:t>
                </a:r>
                <a:r>
                  <a:rPr lang="zh-CN" altLang="en-US">
                    <a:solidFill>
                      <a:srgbClr val="000000"/>
                    </a:solidFill>
                    <a:latin typeface="微软雅黑" panose="020B0503020204020204" pitchFamily="34" charset="-122"/>
                    <a:ea typeface="微软雅黑" panose="020B0503020204020204" pitchFamily="34" charset="-122"/>
                  </a:rPr>
                  <a:t>交换机</a:t>
                </a:r>
                <a:r>
                  <a:rPr lang="zh-CN" altLang="en-US" b="0" i="0">
                    <a:solidFill>
                      <a:srgbClr val="000000"/>
                    </a:solidFill>
                    <a:effectLst/>
                    <a:latin typeface="微软雅黑" panose="020B0503020204020204" pitchFamily="34" charset="-122"/>
                    <a:ea typeface="微软雅黑" panose="020B0503020204020204" pitchFamily="34" charset="-122"/>
                  </a:rPr>
                  <a:t>收集数据、模型推理并设置所有交换机的动作</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solidFill>
                    <a:srgbClr val="000000"/>
                  </a:solidFill>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a:solidFill>
                      <a:srgbClr val="000000"/>
                    </a:solidFill>
                    <a:effectLst/>
                    <a:latin typeface="微软雅黑" panose="020B0503020204020204" pitchFamily="34" charset="-122"/>
                    <a:ea typeface="微软雅黑" panose="020B0503020204020204" pitchFamily="34" charset="-122"/>
                  </a:rPr>
                  <a:t>采集数据占用带宽大：如果</a:t>
                </a:r>
                <a:r>
                  <a:rPr lang="en-US" altLang="zh-CN" b="0" i="0">
                    <a:solidFill>
                      <a:srgbClr val="000000"/>
                    </a:solidFill>
                    <a:effectLst/>
                    <a:latin typeface="微软雅黑" panose="020B0503020204020204" pitchFamily="34" charset="-122"/>
                    <a:ea typeface="微软雅黑" panose="020B0503020204020204" pitchFamily="34" charset="-122"/>
                  </a:rPr>
                  <a:t>ECN</a:t>
                </a:r>
                <a:r>
                  <a:rPr lang="zh-CN" altLang="en-US" b="0" i="0">
                    <a:solidFill>
                      <a:srgbClr val="000000"/>
                    </a:solidFill>
                    <a:effectLst/>
                    <a:latin typeface="微软雅黑" panose="020B0503020204020204" pitchFamily="34" charset="-122"/>
                    <a:ea typeface="微软雅黑" panose="020B0503020204020204" pitchFamily="34" charset="-122"/>
                  </a:rPr>
                  <a:t>调优周期为</a:t>
                </a:r>
                <a:r>
                  <a:rPr lang="en-US" altLang="zh-CN" b="0" i="0">
                    <a:solidFill>
                      <a:srgbClr val="000000"/>
                    </a:solidFill>
                    <a:effectLst/>
                    <a:latin typeface="微软雅黑" panose="020B0503020204020204" pitchFamily="34" charset="-122"/>
                    <a:ea typeface="微软雅黑" panose="020B0503020204020204" pitchFamily="34" charset="-122"/>
                  </a:rPr>
                  <a:t>100µs</a:t>
                </a:r>
                <a:r>
                  <a:rPr lang="zh-CN" altLang="en-US" b="0" i="0">
                    <a:solidFill>
                      <a:srgbClr val="000000"/>
                    </a:solidFill>
                    <a:effectLst/>
                    <a:latin typeface="微软雅黑" panose="020B0503020204020204" pitchFamily="34" charset="-122"/>
                    <a:ea typeface="微软雅黑" panose="020B0503020204020204" pitchFamily="34" charset="-122"/>
                  </a:rPr>
                  <a:t>，我们每个队列只收集</a:t>
                </a:r>
                <a:r>
                  <a:rPr lang="en-US" altLang="zh-CN" b="0" i="0">
                    <a:solidFill>
                      <a:srgbClr val="000000"/>
                    </a:solidFill>
                    <a:effectLst/>
                    <a:latin typeface="微软雅黑" panose="020B0503020204020204" pitchFamily="34" charset="-122"/>
                    <a:ea typeface="微软雅黑" panose="020B0503020204020204" pitchFamily="34" charset="-122"/>
                  </a:rPr>
                  <a:t>4</a:t>
                </a:r>
                <a:r>
                  <a:rPr lang="zh-CN" altLang="en-US" b="0" i="0">
                    <a:solidFill>
                      <a:srgbClr val="000000"/>
                    </a:solidFill>
                    <a:effectLst/>
                    <a:latin typeface="微软雅黑" panose="020B0503020204020204" pitchFamily="34" charset="-122"/>
                    <a:ea typeface="微软雅黑" panose="020B0503020204020204" pitchFamily="34" charset="-122"/>
                  </a:rPr>
                  <a:t>个特征</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每个特征</a:t>
                </a:r>
                <a:r>
                  <a:rPr lang="en-US" altLang="zh-CN" b="0" i="0">
                    <a:solidFill>
                      <a:srgbClr val="000000"/>
                    </a:solidFill>
                    <a:effectLst/>
                    <a:latin typeface="微软雅黑" panose="020B0503020204020204" pitchFamily="34" charset="-122"/>
                    <a:ea typeface="微软雅黑" panose="020B0503020204020204" pitchFamily="34" charset="-122"/>
                  </a:rPr>
                  <a:t>4</a:t>
                </a:r>
                <a:r>
                  <a:rPr lang="zh-CN" altLang="en-US" b="0" i="0">
                    <a:solidFill>
                      <a:srgbClr val="000000"/>
                    </a:solidFill>
                    <a:effectLst/>
                    <a:latin typeface="微软雅黑" panose="020B0503020204020204" pitchFamily="34" charset="-122"/>
                    <a:ea typeface="微软雅黑" panose="020B0503020204020204" pitchFamily="34" charset="-122"/>
                  </a:rPr>
                  <a:t>字节</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，并使用</a:t>
                </a:r>
                <a:r>
                  <a:rPr lang="en-US" altLang="zh-CN" b="0" i="0">
                    <a:solidFill>
                      <a:srgbClr val="000000"/>
                    </a:solidFill>
                    <a:effectLst/>
                    <a:latin typeface="微软雅黑" panose="020B0503020204020204" pitchFamily="34" charset="-122"/>
                    <a:ea typeface="微软雅黑" panose="020B0503020204020204" pitchFamily="34" charset="-122"/>
                  </a:rPr>
                  <a:t>UDP</a:t>
                </a:r>
                <a:r>
                  <a:rPr lang="zh-CN" altLang="en-US" b="0" i="0">
                    <a:solidFill>
                      <a:srgbClr val="000000"/>
                    </a:solidFill>
                    <a:effectLst/>
                    <a:latin typeface="微软雅黑" panose="020B0503020204020204" pitchFamily="34" charset="-122"/>
                    <a:ea typeface="微软雅黑" panose="020B0503020204020204" pitchFamily="34" charset="-122"/>
                  </a:rPr>
                  <a:t>数据包</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头消耗为</a:t>
                </a:r>
                <a:r>
                  <a:rPr lang="en-US" altLang="zh-CN" b="0" i="0">
                    <a:solidFill>
                      <a:srgbClr val="000000"/>
                    </a:solidFill>
                    <a:effectLst/>
                    <a:latin typeface="微软雅黑" panose="020B0503020204020204" pitchFamily="34" charset="-122"/>
                    <a:ea typeface="微软雅黑" panose="020B0503020204020204" pitchFamily="34" charset="-122"/>
                  </a:rPr>
                  <a:t>46B)</a:t>
                </a:r>
                <a:r>
                  <a:rPr lang="zh-CN" altLang="en-US" b="0" i="0">
                    <a:solidFill>
                      <a:srgbClr val="000000"/>
                    </a:solidFill>
                    <a:effectLst/>
                    <a:latin typeface="微软雅黑" panose="020B0503020204020204" pitchFamily="34" charset="-122"/>
                    <a:ea typeface="微软雅黑" panose="020B0503020204020204" pitchFamily="34" charset="-122"/>
                  </a:rPr>
                  <a:t>将数据传输到决策节点，则需要收集的数据总量为</a:t>
                </a:r>
                <a:r>
                  <a:rPr lang="en-US" altLang="zh-CN" b="0" i="0">
                    <a:solidFill>
                      <a:srgbClr val="000000"/>
                    </a:solidFill>
                    <a:effectLst/>
                    <a:latin typeface="微软雅黑" panose="020B0503020204020204" pitchFamily="34" charset="-122"/>
                    <a:ea typeface="微软雅黑" panose="020B0503020204020204" pitchFamily="34" charset="-122"/>
                  </a:rPr>
                  <a:t>1K × 48 × 2 × (4 × 4B + 46B) = 5.952MB</a:t>
                </a:r>
                <a:r>
                  <a:rPr lang="zh-CN" altLang="en-US" b="0" i="0">
                    <a:solidFill>
                      <a:srgbClr val="000000"/>
                    </a:solidFill>
                    <a:effectLst/>
                    <a:latin typeface="微软雅黑" panose="020B0503020204020204" pitchFamily="34" charset="-122"/>
                    <a:ea typeface="微软雅黑" panose="020B0503020204020204" pitchFamily="34" charset="-122"/>
                  </a:rPr>
                  <a:t>。收集数据的带宽消耗为</a:t>
                </a:r>
                <a:r>
                  <a:rPr lang="en-US" altLang="zh-CN" b="0" i="0">
                    <a:solidFill>
                      <a:srgbClr val="000000"/>
                    </a:solidFill>
                    <a:effectLst/>
                    <a:latin typeface="微软雅黑" panose="020B0503020204020204" pitchFamily="34" charset="-122"/>
                    <a:ea typeface="微软雅黑" panose="020B0503020204020204" pitchFamily="34" charset="-122"/>
                  </a:rPr>
                  <a:t>5.952MB/100µs = 476Gbps</a:t>
                </a:r>
                <a:r>
                  <a:rPr lang="zh-CN" altLang="en-US" b="0" i="0">
                    <a:solidFill>
                      <a:srgbClr val="000000"/>
                    </a:solidFill>
                    <a:effectLst/>
                    <a:latin typeface="微软雅黑" panose="020B0503020204020204" pitchFamily="34" charset="-122"/>
                    <a:ea typeface="微软雅黑" panose="020B0503020204020204" pitchFamily="34" charset="-122"/>
                  </a:rPr>
                  <a:t>，</a:t>
                </a:r>
                <a:endParaRPr lang="zh-CN" altLang="en-US"/>
              </a:p>
            </p:txBody>
          </p:sp>
        </mc:Choice>
        <mc:Fallback>
          <p:sp>
            <p:nvSpPr>
              <p:cNvPr id="5" name="文本框 4">
                <a:extLst>
                  <a:ext uri="{FF2B5EF4-FFF2-40B4-BE49-F238E27FC236}">
                    <a16:creationId xmlns:a16="http://schemas.microsoft.com/office/drawing/2014/main" id="{60EA1B6D-2DB0-7D39-B10A-73515BCA7988}"/>
                  </a:ext>
                </a:extLst>
              </p:cNvPr>
              <p:cNvSpPr txBox="1">
                <a:spLocks noRot="1" noChangeAspect="1" noMove="1" noResize="1" noEditPoints="1" noAdjustHandles="1" noChangeArrowheads="1" noChangeShapeType="1" noTextEdit="1"/>
              </p:cNvSpPr>
              <p:nvPr/>
            </p:nvSpPr>
            <p:spPr>
              <a:xfrm>
                <a:off x="866605" y="1367407"/>
                <a:ext cx="9345531" cy="5078313"/>
              </a:xfrm>
              <a:prstGeom prst="rect">
                <a:avLst/>
              </a:prstGeom>
              <a:blipFill>
                <a:blip r:embed="rId2"/>
                <a:stretch>
                  <a:fillRect l="-522" t="-600" r="-587" b="-84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DE97E70C-2E55-2F65-2115-CC708844A637}"/>
              </a:ext>
            </a:extLst>
          </p:cNvPr>
          <p:cNvSpPr txBox="1"/>
          <p:nvPr/>
        </p:nvSpPr>
        <p:spPr>
          <a:xfrm>
            <a:off x="406400" y="190500"/>
            <a:ext cx="3302000" cy="523220"/>
          </a:xfrm>
          <a:prstGeom prst="rect">
            <a:avLst/>
          </a:prstGeom>
          <a:noFill/>
        </p:spPr>
        <p:txBody>
          <a:bodyPr wrap="square" rtlCol="0">
            <a:spAutoFit/>
          </a:bodyPr>
          <a:lstStyle/>
          <a:p>
            <a:r>
              <a:rPr lang="zh-CN" altLang="en-US" sz="2800"/>
              <a:t>模型介绍（</a:t>
            </a:r>
            <a:r>
              <a:rPr lang="en-US" altLang="zh-CN" sz="2800"/>
              <a:t>2/5</a:t>
            </a:r>
            <a:r>
              <a:rPr lang="zh-CN" altLang="en-US" sz="2800"/>
              <a:t>）</a:t>
            </a:r>
          </a:p>
        </p:txBody>
      </p:sp>
    </p:spTree>
    <p:extLst>
      <p:ext uri="{BB962C8B-B14F-4D97-AF65-F5344CB8AC3E}">
        <p14:creationId xmlns:p14="http://schemas.microsoft.com/office/powerpoint/2010/main" val="37687946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2374</Words>
  <Application>Microsoft Office PowerPoint</Application>
  <PresentationFormat>宽屏</PresentationFormat>
  <Paragraphs>124</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-apple-system</vt:lpstr>
      <vt:lpstr>PingFang SC</vt: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金鹏 张</dc:creator>
  <cp:lastModifiedBy>金鹏 张</cp:lastModifiedBy>
  <cp:revision>115</cp:revision>
  <dcterms:created xsi:type="dcterms:W3CDTF">2023-12-11T01:44:24Z</dcterms:created>
  <dcterms:modified xsi:type="dcterms:W3CDTF">2023-12-11T06:15:56Z</dcterms:modified>
</cp:coreProperties>
</file>