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7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10.xml" ContentType="application/vnd.openxmlformats-officedocument.presentationml.tags+xml"/>
  <Override PartName="/ppt/tags/tag40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110.xml" ContentType="application/vnd.openxmlformats-officedocument.presentationml.tags+xml"/>
  <Override PartName="/ppt/tags/tag130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ppt/tags/tag21.xml" ContentType="application/vnd.openxmlformats-officedocument.presentationml.tags+xml"/>
  <Override PartName="/ppt/tags/tag24.xml" ContentType="application/vnd.openxmlformats-officedocument.presentationml.tags+xml"/>
  <Override PartName="/ppt/tags/tag26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9" r:id="rId2"/>
    <p:sldId id="392" r:id="rId3"/>
    <p:sldId id="387" r:id="rId4"/>
    <p:sldId id="388" r:id="rId5"/>
    <p:sldId id="397" r:id="rId6"/>
    <p:sldId id="415" r:id="rId7"/>
    <p:sldId id="407" r:id="rId8"/>
    <p:sldId id="417" r:id="rId9"/>
    <p:sldId id="418" r:id="rId10"/>
    <p:sldId id="420" r:id="rId11"/>
    <p:sldId id="42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B568-D777-4089-A536-0E6C62B6332C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BF4-67F0-43C4-ADEA-FC4FF0C4B9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tags" Target="../tags/tag40.xml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tags" Target="../tags/tag210.xml"/><Relationship Id="rId12" Type="http://schemas.openxmlformats.org/officeDocument/2006/relationships/image" Target="../media/image10.png"/><Relationship Id="rId1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5" Type="http://schemas.openxmlformats.org/officeDocument/2006/relationships/tags" Target="../tags/tag6.xml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tags" Target="../tags/tag130.xml"/><Relationship Id="rId18" Type="http://schemas.openxmlformats.org/officeDocument/2006/relationships/image" Target="../media/image23.png"/><Relationship Id="rId3" Type="http://schemas.openxmlformats.org/officeDocument/2006/relationships/tags" Target="../tags/tag10.xml"/><Relationship Id="rId21" Type="http://schemas.openxmlformats.org/officeDocument/2006/relationships/image" Target="../media/image25.png"/><Relationship Id="rId7" Type="http://schemas.openxmlformats.org/officeDocument/2006/relationships/tags" Target="../tags/tag14.xml"/><Relationship Id="rId12" Type="http://schemas.openxmlformats.org/officeDocument/2006/relationships/image" Target="../media/image20.png"/><Relationship Id="rId17" Type="http://schemas.openxmlformats.org/officeDocument/2006/relationships/tags" Target="../tags/tag17.xml"/><Relationship Id="rId2" Type="http://schemas.openxmlformats.org/officeDocument/2006/relationships/tags" Target="../tags/tag9.xml"/><Relationship Id="rId16" Type="http://schemas.openxmlformats.org/officeDocument/2006/relationships/image" Target="../media/image22.png"/><Relationship Id="rId20" Type="http://schemas.openxmlformats.org/officeDocument/2006/relationships/tags" Target="../tags/tag19.xml"/><Relationship Id="rId1" Type="http://schemas.openxmlformats.org/officeDocument/2006/relationships/tags" Target="../tags/tag7.xml"/><Relationship Id="rId6" Type="http://schemas.openxmlformats.org/officeDocument/2006/relationships/tags" Target="../tags/tag13.xml"/><Relationship Id="rId11" Type="http://schemas.openxmlformats.org/officeDocument/2006/relationships/image" Target="../media/image19.png"/><Relationship Id="rId24" Type="http://schemas.openxmlformats.org/officeDocument/2006/relationships/image" Target="../media/image27.png"/><Relationship Id="rId5" Type="http://schemas.openxmlformats.org/officeDocument/2006/relationships/tags" Target="../tags/tag12.xml"/><Relationship Id="rId15" Type="http://schemas.openxmlformats.org/officeDocument/2006/relationships/tags" Target="../tags/tag15.xml"/><Relationship Id="rId23" Type="http://schemas.openxmlformats.org/officeDocument/2006/relationships/tags" Target="../tags/tag21.xml"/><Relationship Id="rId10" Type="http://schemas.openxmlformats.org/officeDocument/2006/relationships/tags" Target="../tags/tag110.xml"/><Relationship Id="rId19" Type="http://schemas.openxmlformats.org/officeDocument/2006/relationships/image" Target="../media/image24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21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8.xml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tags" Target="../tags/tag18.xml"/><Relationship Id="rId16" Type="http://schemas.openxmlformats.org/officeDocument/2006/relationships/image" Target="../media/image37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3.xml"/><Relationship Id="rId15" Type="http://schemas.openxmlformats.org/officeDocument/2006/relationships/tags" Target="../tags/tag30.xml"/><Relationship Id="rId10" Type="http://schemas.openxmlformats.org/officeDocument/2006/relationships/tags" Target="../tags/tag26.xml"/><Relationship Id="rId4" Type="http://schemas.openxmlformats.org/officeDocument/2006/relationships/tags" Target="../tags/tag22.xml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image" Target="../media/image40.png"/><Relationship Id="rId12" Type="http://schemas.openxmlformats.org/officeDocument/2006/relationships/tags" Target="../tags/tag34.xml"/><Relationship Id="rId2" Type="http://schemas.openxmlformats.org/officeDocument/2006/relationships/tags" Target="../tags/tag27.xml"/><Relationship Id="rId1" Type="http://schemas.openxmlformats.org/officeDocument/2006/relationships/tags" Target="../tags/tag25.xml"/><Relationship Id="rId6" Type="http://schemas.openxmlformats.org/officeDocument/2006/relationships/image" Target="../media/image1.wmf"/><Relationship Id="rId11" Type="http://schemas.openxmlformats.org/officeDocument/2006/relationships/image" Target="../media/image4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683D08-26A3-DE03-FA66-40A46568B71A}"/>
              </a:ext>
            </a:extLst>
          </p:cNvPr>
          <p:cNvSpPr txBox="1"/>
          <p:nvPr/>
        </p:nvSpPr>
        <p:spPr>
          <a:xfrm>
            <a:off x="635000" y="651933"/>
            <a:ext cx="819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</a:t>
            </a:r>
            <a:r>
              <a:rPr lang="en-US" altLang="zh-CN"/>
              <a:t>200ms</a:t>
            </a:r>
            <a:r>
              <a:rPr lang="zh-CN" altLang="en-US"/>
              <a:t>更新一次</a:t>
            </a:r>
            <a:r>
              <a:rPr lang="en-US" altLang="zh-CN"/>
              <a:t>PTRAN,</a:t>
            </a:r>
            <a:r>
              <a:rPr lang="zh-CN" altLang="en-US"/>
              <a:t>此时每个队列仅采集到</a:t>
            </a:r>
            <a:r>
              <a:rPr lang="en-US" altLang="zh-CN"/>
              <a:t>200</a:t>
            </a:r>
            <a:r>
              <a:rPr lang="zh-CN" altLang="en-US"/>
              <a:t>个元组，但是</a:t>
            </a:r>
            <a:r>
              <a:rPr lang="en-US" altLang="zh-CN"/>
              <a:t>PTRAN</a:t>
            </a:r>
            <a:r>
              <a:rPr lang="zh-CN" altLang="en-US"/>
              <a:t>空间大小为</a:t>
            </a:r>
            <a:r>
              <a:rPr lang="en-US" altLang="zh-CN"/>
              <a:t>2*400*400</a:t>
            </a:r>
            <a:r>
              <a:rPr lang="zh-CN" altLang="en-US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0778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694266" y="330200"/>
            <a:ext cx="877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背景：</a:t>
            </a:r>
            <a:endParaRPr lang="en-US" altLang="zh-CN"/>
          </a:p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的包标记次数更多，对于终端拥塞控制算法（基于丢包、基于</a:t>
            </a:r>
            <a:r>
              <a:rPr lang="en-US" altLang="zh-CN"/>
              <a:t>ECN</a:t>
            </a:r>
            <a:r>
              <a:rPr lang="zh-CN" altLang="en-US"/>
              <a:t>），经常触发会导致吞吐下降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4E452D-57EA-9317-1E10-DF5B327F11C3}"/>
              </a:ext>
            </a:extLst>
          </p:cNvPr>
          <p:cNvSpPr txBox="1"/>
          <p:nvPr/>
        </p:nvSpPr>
        <p:spPr>
          <a:xfrm>
            <a:off x="694266" y="3105834"/>
            <a:ext cx="8847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解决思路：</a:t>
            </a:r>
            <a:endParaRPr lang="en-US" altLang="zh-CN"/>
          </a:p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r>
              <a:rPr lang="zh-CN" altLang="en-US"/>
              <a:t>引入两种指标，公平性、饥饿性，分别赋予不同的权重（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当</a:t>
            </a:r>
            <a:r>
              <a:rPr lang="en-US" altLang="zh-CN"/>
              <a:t>W1 = 1</a:t>
            </a:r>
            <a:r>
              <a:rPr lang="zh-CN" altLang="en-US"/>
              <a:t>时，算法转化为</a:t>
            </a:r>
            <a:r>
              <a:rPr lang="en-US" altLang="zh-CN"/>
              <a:t>SP</a:t>
            </a:r>
            <a:r>
              <a:rPr lang="zh-CN" altLang="en-US"/>
              <a:t>调度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3" y="451186"/>
                <a:ext cx="5403349" cy="411395"/>
              </a:xfrm>
              <a:prstGeom prst="rect">
                <a:avLst/>
              </a:prstGeom>
              <a:blipFill rotWithShape="1">
                <a:blip r:embed="rId2"/>
                <a:stretch>
                  <a:fillRect l="-2" t="-82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𝑓𝑎𝑖𝑟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  </a:t>
                </a:r>
                <a:r>
                  <a:rPr lang="en-US" altLang="zh-CN" i="1">
                    <a:latin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>
                    <a:latin typeface="Cambria Math" panose="02040503050406030204" pitchFamily="18" charset="0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drop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acket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𝐸𝐶𝑁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𝐸𝐶𝑁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rop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𝐸𝐶𝑁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𝑓𝑎𝑖𝑟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𝐸𝐶𝑁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6" y="1053082"/>
                <a:ext cx="11185515" cy="4523105"/>
              </a:xfrm>
              <a:prstGeom prst="rect">
                <a:avLst/>
              </a:prstGeom>
              <a:blipFill>
                <a:blip r:embed="rId3"/>
                <a:stretch>
                  <a:fillRect l="-327"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7" y="5748398"/>
                <a:ext cx="4096752" cy="800732"/>
              </a:xfrm>
              <a:prstGeom prst="rect">
                <a:avLst/>
              </a:prstGeom>
              <a:blipFill rotWithShape="1">
                <a:blip r:embed="rId4"/>
                <a:stretch>
                  <a:fillRect l="-7" t="-47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05" y="5467350"/>
                <a:ext cx="3881755" cy="3536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∈[1,8]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0" y="5952490"/>
                <a:ext cx="565086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365" y="209550"/>
            <a:ext cx="87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1.MDP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035050" y="166370"/>
                <a:ext cx="6005195" cy="404495"/>
              </a:xfrm>
              <a:prstGeom prst="rect">
                <a:avLst/>
              </a:prstGeom>
              <a:blipFill rotWithShape="1">
                <a:blip r:embed="rId8"/>
                <a:stretch>
                  <a:fillRect t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610485"/>
                <a:ext cx="5465445" cy="12928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8732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丢弃普通包的概率：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88000"/>
                <a:ext cx="4643755" cy="699135"/>
              </a:xfrm>
              <a:prstGeom prst="rect">
                <a:avLst/>
              </a:prstGeom>
              <a:blipFill rotWithShape="1">
                <a:blip r:embed="rId10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7325" y="5083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</a:t>
            </a:r>
            <a:r>
              <a:rPr lang="en-US" altLang="zh-CN"/>
              <a:t>t</a:t>
            </a:r>
            <a:r>
              <a:rPr lang="zh-CN" altLang="en-US"/>
              <a:t>时刻队列</a:t>
            </a:r>
            <a:r>
              <a:rPr lang="en-US" altLang="zh-CN"/>
              <a:t>q</a:t>
            </a:r>
            <a:r>
              <a:rPr lang="zh-CN" altLang="en-US"/>
              <a:t>中的普通包占比：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②是否支持</a:t>
                </a:r>
                <a:r>
                  <a:rPr lang="en-US" altLang="zh-CN"/>
                  <a:t>ECN</a:t>
                </a:r>
                <a:r>
                  <a:rPr lang="zh-CN" altLang="en-US"/>
                  <a:t>标志位：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en-US" altLang="zh-CN" baseline="30000">
                    <a:latin typeface="Cambria Math" panose="02040503050406030204" pitchFamily="18" charset="0"/>
                  </a:rPr>
                  <a:t>ECN</a:t>
                </a:r>
                <a:r>
                  <a:rPr lang="en-US" altLang="zh-CN">
                    <a:latin typeface="Cambria Math" panose="02040503050406030204" pitchFamily="18" charset="0"/>
                  </a:rPr>
                  <a:t>(m)</a:t>
                </a:r>
              </a:p>
              <a:p>
                <a:r>
                  <a:rPr lang="zh-CN" altLang="en-US">
                    <a:latin typeface="Cambria Math" panose="02040503050406030204" pitchFamily="18" charset="0"/>
                  </a:rPr>
                  <a:t>支持则为</a:t>
                </a:r>
                <a:r>
                  <a:rPr lang="en-US" altLang="zh-CN">
                    <a:latin typeface="Cambria Math" panose="02040503050406030204" pitchFamily="18" charset="0"/>
                  </a:rPr>
                  <a:t>1</a:t>
                </a:r>
                <a:r>
                  <a:rPr lang="zh-CN" altLang="en-US">
                    <a:latin typeface="Cambria Math" panose="02040503050406030204" pitchFamily="18" charset="0"/>
                  </a:rPr>
                  <a:t>，不支持为</a:t>
                </a:r>
                <a:r>
                  <a:rPr lang="en-US" altLang="zh-CN">
                    <a:latin typeface="Cambria Math" panose="02040503050406030204" pitchFamily="18" charset="0"/>
                  </a:rPr>
                  <a:t>0</a:t>
                </a:r>
                <a:r>
                  <a:rPr lang="zh-CN" altLang="en-US">
                    <a:latin typeface="Cambria Math" panose="02040503050406030204" pitchFamily="18" charset="0"/>
                  </a:rPr>
                  <a:t>，</a:t>
                </a:r>
                <a:r>
                  <a:rPr lang="en-US" altLang="zh-CN">
                    <a:latin typeface="Cambria Math" panose="02040503050406030204" pitchFamily="18" charset="0"/>
                  </a:rPr>
                  <a:t>m</a:t>
                </a:r>
                <a:r>
                  <a:rPr lang="zh-CN" altLang="en-US">
                    <a:latin typeface="Cambria Math" panose="02040503050406030204" pitchFamily="18" charset="0"/>
                  </a:rPr>
                  <a:t>为队列中包的编号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4391025"/>
                <a:ext cx="4813300" cy="645160"/>
              </a:xfrm>
              <a:prstGeom prst="rect">
                <a:avLst/>
              </a:prstGeom>
              <a:blipFill rotWithShape="1">
                <a:blip r:embed="rId11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60" y="209550"/>
                <a:ext cx="3748405" cy="3683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 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∈[1,8]  ,  1为优先级最高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132205" y="754380"/>
                <a:ext cx="4963795" cy="38925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𝑅𝑒𝑤𝑎𝑟𝑑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351197" y="1215768"/>
                <a:ext cx="4096752" cy="792480"/>
              </a:xfrm>
              <a:prstGeom prst="rect">
                <a:avLst/>
              </a:prstGeom>
              <a:blipFill rotWithShape="1">
                <a:blip r:embed="rId16"/>
                <a:stretch>
                  <a:fillRect l="-7" t="-4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)1×(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+1)=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0,0..0,1,0,..0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pitchFamily="18" charset="0"/>
                            </a:rPr>
                            <m:t>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 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zh-CN" altLang="en-US"/>
                  <a:t>第</a:t>
                </a:r>
                <a:r>
                  <a:rPr lang="en-US" altLang="zh-CN"/>
                  <a:t>Q+1</a:t>
                </a:r>
                <a:r>
                  <a:rPr lang="zh-CN" altLang="en-US"/>
                  <a:t>位用来表示不发包，系统为空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6532880" y="735330"/>
                <a:ext cx="5579745" cy="645160"/>
              </a:xfrm>
              <a:prstGeom prst="rect">
                <a:avLst/>
              </a:prstGeom>
              <a:blipFill rotWithShape="1">
                <a:blip r:embed="rId18"/>
                <a:stretch>
                  <a:fillRect t="-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850255" y="212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④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时刻队列</a:t>
            </a:r>
            <a:r>
              <a:rPr lang="en-US" altLang="zh-CN">
                <a:sym typeface="+mn-ea"/>
              </a:rPr>
              <a:t>q</a:t>
            </a:r>
            <a:r>
              <a:rPr lang="zh-CN" altLang="en-US"/>
              <a:t>的丢包概率：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75" y="2492375"/>
                <a:ext cx="6575425" cy="1264285"/>
              </a:xfrm>
              <a:prstGeom prst="rect">
                <a:avLst/>
              </a:prstGeom>
              <a:blipFill rotWithShape="1">
                <a:blip r:embed="rId19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 </a:t>
                </a: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drop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 ,if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=1−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)/∑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𝑑𝑟𝑜𝑝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35" y="3756660"/>
                <a:ext cx="5574030" cy="197802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255" y="3903345"/>
                <a:ext cx="728980" cy="3683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/>
                  <a:t>：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434965"/>
                <a:ext cx="1101725" cy="3683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𝑜𝑟𝑄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𝑞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85" y="5742940"/>
                <a:ext cx="6486525" cy="97091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365" y="209550"/>
            <a:ext cx="156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2.WI</a:t>
            </a:r>
            <a:r>
              <a:rPr lang="zh-CN" altLang="en-US" b="1"/>
              <a:t>模型：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329180" y="209550"/>
                <a:ext cx="5060950" cy="403860"/>
              </a:xfrm>
              <a:prstGeom prst="rect">
                <a:avLst/>
              </a:prstGeom>
              <a:blipFill rotWithShape="1">
                <a:blip r:embed="rId11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=1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1/8   ,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" y="1885315"/>
                <a:ext cx="5307965" cy="13455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04165" y="935990"/>
            <a:ext cx="4893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）对于队列</a:t>
            </a:r>
            <a:r>
              <a:rPr lang="en-US" altLang="zh-CN"/>
              <a:t>q</a:t>
            </a:r>
            <a:r>
              <a:rPr lang="zh-CN" altLang="en-US"/>
              <a:t>，将其优先级之前的都可视作一个整体，即无论系统发队列</a:t>
            </a:r>
            <a:r>
              <a:rPr lang="en-US" altLang="zh-CN"/>
              <a:t>1</a:t>
            </a:r>
            <a:r>
              <a:rPr lang="zh-CN" altLang="en-US"/>
              <a:t>还是</a:t>
            </a:r>
            <a:r>
              <a:rPr lang="en-US" altLang="zh-CN"/>
              <a:t>q-1</a:t>
            </a:r>
            <a:r>
              <a:rPr lang="zh-CN" altLang="en-US"/>
              <a:t>，对于</a:t>
            </a:r>
            <a:r>
              <a:rPr lang="en-US" altLang="zh-CN"/>
              <a:t>q</a:t>
            </a:r>
            <a:r>
              <a:rPr lang="zh-CN" altLang="en-US"/>
              <a:t>而言都是公平的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3365" y="3345815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Q+1</a:t>
            </a:r>
            <a:r>
              <a:rPr lang="zh-CN" altLang="en-US"/>
              <a:t>记作</a:t>
            </a:r>
            <a:r>
              <a:rPr lang="en-US" altLang="zh-CN"/>
              <a:t>0</a:t>
            </a:r>
            <a:r>
              <a:rPr lang="zh-CN" altLang="en-US"/>
              <a:t>，即向量</a:t>
            </a:r>
            <a:r>
              <a:rPr lang="en-US" altLang="zh-CN"/>
              <a:t>e</a:t>
            </a:r>
            <a:r>
              <a:rPr lang="en-US" altLang="zh-CN" baseline="-25000"/>
              <a:t>k</a:t>
            </a:r>
            <a:r>
              <a:rPr lang="zh-CN" altLang="en-US"/>
              <a:t>的第</a:t>
            </a:r>
            <a:r>
              <a:rPr lang="en-US" altLang="zh-CN"/>
              <a:t>Q+1</a:t>
            </a:r>
            <a:r>
              <a:rPr lang="zh-CN" altLang="en-US"/>
              <a:t>位改为第</a:t>
            </a:r>
            <a:r>
              <a:rPr lang="en-US" altLang="zh-CN"/>
              <a:t>0</a:t>
            </a:r>
            <a:r>
              <a:rPr lang="zh-CN" altLang="en-US"/>
              <a:t>位（方便代码实现），可得到：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sym typeface="+mn-ea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              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1/8−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,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96520" y="4300855"/>
                <a:ext cx="4893310" cy="1059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622925" y="99631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i="1">
                    <a:latin typeface="Cambria Math" panose="02040503050406030204" pitchFamily="18" charset="0"/>
                    <a:sym typeface="+mn-ea"/>
                  </a:rPr>
                  <a:t>or </a:t>
                </a: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drop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=8(1/8)−∑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b="1" i="1">
                    <a:latin typeface="Cambria Math" panose="02040503050406030204" pitchFamily="18" charset="0"/>
                  </a:rPr>
                  <a:t>→</a:t>
                </a:r>
                <a:r>
                  <a:rPr lang="en-US" altLang="zh-CN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𝐝𝐫𝐨𝐩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)/∑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endParaRPr lang="zh-CN" altLang="en-US" b="0">
                  <a:latin typeface="Cambria Math" panose="02040503050406030204" pitchFamily="18" charset="0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𝐝𝐫𝐨𝐩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622290" y="1364615"/>
                <a:ext cx="6504305" cy="334264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𝑓𝑙𝑎𝑔</m:t>
                              </m:r>
                              <m:r>
                                <a:rPr lang="en-US" altLang="zh-CN" baseline="30000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𝐸𝐶𝑁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)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5673090" y="5516245"/>
                <a:ext cx="5755640" cy="1264285"/>
              </a:xfrm>
              <a:prstGeom prst="rect">
                <a:avLst/>
              </a:prstGeom>
              <a:blipFill rotWithShape="1">
                <a:blip r:embed="rId18"/>
                <a:stretch>
                  <a:fillRect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07645"/>
                <a:ext cx="2961005" cy="362585"/>
              </a:xfrm>
              <a:prstGeom prst="rect">
                <a:avLst/>
              </a:prstGeom>
              <a:blipFill rotWithShape="1">
                <a:blip r:embed="rId19"/>
                <a:stretch>
                  <a:fillRect t="-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703570" y="4997450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𝑓𝑙𝑎𝑔</m:t>
                          </m:r>
                          <m:r>
                            <a:rPr lang="en-US" altLang="zh-CN" baseline="30000" smtClean="0">
                              <a:latin typeface="Cambria Math" panose="02040503050406030204" pitchFamily="18" charset="0"/>
                              <a:sym typeface="+mn-ea"/>
                            </a:rPr>
                            <m:t>𝐸𝐶𝑁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6390005" y="4817110"/>
                <a:ext cx="3620135" cy="699135"/>
              </a:xfrm>
              <a:prstGeom prst="rect">
                <a:avLst/>
              </a:prstGeom>
              <a:blipFill rotWithShape="1">
                <a:blip r:embed="rId21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=∑</m:t>
                      </m:r>
                      <m:r>
                        <a:rPr lang="en-US" altLang="zh-CN" b="1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nary>
                            <m:naryPr>
                              <m:chr m:val="∑"/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5516245"/>
                <a:ext cx="4810760" cy="10941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rop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449060" y="937260"/>
                <a:ext cx="4064000" cy="42735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因此</a:t>
                </a:r>
                <a:r>
                  <a:rPr lang="en-US" altLang="zh-CN"/>
                  <a:t>MDP</a:t>
                </a:r>
                <a:r>
                  <a:rPr lang="zh-CN" altLang="en-US"/>
                  <a:t>问题可以划分为</a:t>
                </a:r>
                <a:r>
                  <a:rPr lang="zh-CN" altLang="en-US" b="1"/>
                  <a:t>单个队列的子问题</a:t>
                </a:r>
                <a:r>
                  <a:rPr lang="zh-CN" altLang="en-US"/>
                  <a:t>：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写作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_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𝐸𝐶𝑁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)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" y="255905"/>
                <a:ext cx="10671810" cy="511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1/8−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1/8−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drop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0" y="828040"/>
                <a:ext cx="10460990" cy="1772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写作：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5" y="2473325"/>
                <a:ext cx="8695055" cy="522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𝐸𝐶𝑁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995930"/>
                <a:ext cx="8503920" cy="1687830"/>
              </a:xfrm>
              <a:prstGeom prst="rect">
                <a:avLst/>
              </a:prstGeom>
              <a:blipFill rotWithShape="1">
                <a:blip r:embed="rId6"/>
                <a:stretch>
                  <a:fillRect b="-17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𝑅𝑒𝑤𝑎𝑟𝑑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的维度为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：</a:t>
                </a: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457200" algn="l"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即对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非最低优先级的</a:t>
                </a:r>
                <a:r>
                  <a:rPr lang="zh-CN" altLang="en-US">
                    <a:sym typeface="+mn-ea"/>
                  </a:rPr>
                  <a:t>队列的总包数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</a:t>
                </a:r>
                <a:r>
                  <a:rPr lang="zh-CN">
                    <a:latin typeface="Cambria Math" panose="02040503050406030204" pitchFamily="18" charset="0"/>
                    <a:sym typeface="+mn-ea"/>
                  </a:rPr>
                  <a:t>当前队列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的包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种情况，该队列的的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ECN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包数量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𝐸𝐶𝑁</m:t>
                        </m:r>
                      </m:sub>
                    </m:sSub>
                  </m:oMath>
                </a14:m>
                <a:r>
                  <a:rPr lang="zh-CN">
                    <a:latin typeface="Cambria Math" panose="02040503050406030204" pitchFamily="18" charset="0"/>
                    <a:sym typeface="+mn-ea"/>
                  </a:rPr>
                  <a:t>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S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种情况，而在判断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大小时又有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×</a:t>
                </a:r>
                <a:r>
                  <a:rPr lang="en-US" altLang="zh-CN">
                    <a:latin typeface="Cambria Math" panose="02040503050406030204" pitchFamily="18" charset="0"/>
                    <a:sym typeface="+mn-ea"/>
                  </a:rPr>
                  <a:t>Q</a:t>
                </a:r>
                <a:r>
                  <a:rPr lang="zh-CN" altLang="en-US">
                    <a:latin typeface="Cambria Math" panose="02040503050406030204" pitchFamily="18" charset="0"/>
                    <a:sym typeface="+mn-ea"/>
                  </a:rPr>
                  <a:t>种情况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4479290"/>
                <a:ext cx="10739755" cy="1510665"/>
              </a:xfrm>
              <a:prstGeom prst="rect">
                <a:avLst/>
              </a:prstGeom>
              <a:blipFill rotWithShape="1">
                <a:blip r:embed="rId7"/>
                <a:stretch>
                  <a:fillRect t="-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04874" y="6224270"/>
            <a:ext cx="872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对</a:t>
            </a:r>
            <a:r>
              <a:rPr lang="en-US" altLang="zh-CN" b="1"/>
              <a:t>S=25,Q=8</a:t>
            </a:r>
            <a:r>
              <a:rPr lang="zh-CN" altLang="en-US" b="1"/>
              <a:t>的情况，有近</a:t>
            </a:r>
            <a:r>
              <a:rPr lang="en-US" altLang="zh-CN" b="1"/>
              <a:t>250,000</a:t>
            </a:r>
            <a:r>
              <a:rPr lang="zh-CN" altLang="en-US" b="1"/>
              <a:t>（</a:t>
            </a:r>
            <a:r>
              <a:rPr lang="en-US" altLang="zh-CN" b="1"/>
              <a:t>5000=2000*25&gt;R(s,a)</a:t>
            </a:r>
            <a:r>
              <a:rPr lang="zh-CN" altLang="en-US" b="1"/>
              <a:t>）种情况，不适用！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4940" y="9144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6.</a:t>
            </a:r>
            <a:r>
              <a:rPr lang="zh-CN" altLang="en-US" b="1"/>
              <a:t>措施四：</a:t>
            </a:r>
            <a:r>
              <a:rPr lang="zh-CN" b="1"/>
              <a:t>修改</a:t>
            </a:r>
            <a:r>
              <a:rPr lang="en-US" altLang="zh-CN" b="1"/>
              <a:t>F</a:t>
            </a:r>
            <a:r>
              <a:rPr lang="zh-CN" altLang="en-US" b="1"/>
              <a:t>中公平性的定义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98450" y="1179195"/>
                <a:ext cx="5100955" cy="9709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，即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𝑝𝑟𝑖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98450" y="2889250"/>
                <a:ext cx="5100955" cy="97091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8450" y="2197100"/>
            <a:ext cx="4769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已知优先级分别为</a:t>
            </a:r>
            <a:r>
              <a:rPr lang="en-US" altLang="zh-CN"/>
              <a:t>pri</a:t>
            </a:r>
            <a:r>
              <a:rPr lang="en-US" altLang="zh-CN" baseline="-25000"/>
              <a:t>q</a:t>
            </a:r>
            <a:r>
              <a:rPr lang="en-US" altLang="zh-CN"/>
              <a:t>=8~1,</a:t>
            </a:r>
            <a:r>
              <a:rPr lang="zh-CN" altLang="en-US"/>
              <a:t>队列</a:t>
            </a:r>
            <a:r>
              <a:rPr lang="en-US" altLang="zh-CN"/>
              <a:t>1</a:t>
            </a:r>
            <a:r>
              <a:rPr lang="zh-CN" altLang="en-US"/>
              <a:t>的优先级为最高的</a:t>
            </a:r>
            <a:r>
              <a:rPr lang="en-US" altLang="zh-CN"/>
              <a:t>8</a:t>
            </a:r>
            <a:r>
              <a:rPr lang="zh-CN" altLang="en-US"/>
              <a:t>，则</a:t>
            </a:r>
            <a:r>
              <a:rPr lang="en-US" altLang="zh-CN"/>
              <a:t>F</a:t>
            </a:r>
            <a:r>
              <a:rPr lang="zh-CN" altLang="en-US"/>
              <a:t>改为：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>
                    <a:solidFill>
                      <a:schemeClr val="bg2">
                        <a:lumMod val="90000"/>
                      </a:schemeClr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  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1/8−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  ,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∈[2,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" y="4450080"/>
                <a:ext cx="5258435" cy="7880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98450" y="4018915"/>
            <a:ext cx="105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then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298450" y="5385435"/>
                <a:ext cx="4884420" cy="933450"/>
              </a:xfrm>
              <a:prstGeom prst="rect">
                <a:avLst/>
              </a:prstGeom>
              <a:blipFill rotWithShape="1">
                <a:blip r:embed="rId14"/>
                <a:stretch>
                  <a:fillRect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830570" y="248920"/>
            <a:ext cx="602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系统的动作</a:t>
            </a:r>
            <a:r>
              <a:rPr lang="en-US" altLang="zh-CN"/>
              <a:t>A(k)</a:t>
            </a:r>
            <a:r>
              <a:rPr lang="zh-CN" altLang="en-US"/>
              <a:t>从侧面决定了八个队列各自是否公平，</a:t>
            </a:r>
            <a:r>
              <a:rPr lang="zh-CN" altLang="en-US">
                <a:sym typeface="+mn-ea"/>
              </a:rPr>
              <a:t>用</a:t>
            </a:r>
          </a:p>
          <a:p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={0,1}</a:t>
            </a:r>
            <a:r>
              <a:rPr lang="zh-CN" altLang="en-US">
                <a:sym typeface="+mn-ea"/>
              </a:rPr>
              <a:t>来表示本队列是否公平：</a:t>
            </a:r>
          </a:p>
          <a:p>
            <a:r>
              <a:rPr lang="zh-CN" altLang="en-US"/>
              <a:t>值为</a:t>
            </a:r>
            <a:r>
              <a:rPr lang="en-US" altLang="zh-CN"/>
              <a:t>1</a:t>
            </a:r>
            <a:r>
              <a:rPr lang="zh-CN" altLang="en-US"/>
              <a:t>则表示不公平，即发包队列优先级低于自身</a:t>
            </a:r>
          </a:p>
          <a:p>
            <a:r>
              <a:rPr lang="zh-CN" altLang="en-US"/>
              <a:t>值为</a:t>
            </a:r>
            <a:r>
              <a:rPr lang="en-US" altLang="zh-CN"/>
              <a:t>0</a:t>
            </a:r>
            <a:r>
              <a:rPr lang="zh-CN" altLang="en-US"/>
              <a:t>则表示公平，则</a:t>
            </a:r>
            <a:r>
              <a:rPr lang="en-US" altLang="zh-CN"/>
              <a:t>reward</a:t>
            </a:r>
            <a:r>
              <a:rPr lang="zh-CN" altLang="en-US"/>
              <a:t>又可表示为：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 baseline="-2500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6203950" y="1771650"/>
                <a:ext cx="4884420" cy="9220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对于一个队列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：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共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1or2</a:t>
                </a: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</a:rPr>
                  <a:t>）其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2+S(S-1)/2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≈S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/2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种情况</a:t>
                </a:r>
                <a:endParaRPr lang="en-US" altLang="zh-CN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（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3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）其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baseline="-250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𝐿𝑚𝑖</m:t>
                    </m:r>
                    <m:r>
                      <a:rPr lang="en-US" altLang="zh-CN" i="1" baseline="-2500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种情况：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1 . . . S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（但与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重叠，即都由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决定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）</a:t>
                </a:r>
                <a:endParaRPr lang="en-US" altLang="zh-CN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因此一个队列的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S</a:t>
                </a:r>
                <a:r>
                  <a:rPr lang="en-US" altLang="zh-CN" baseline="30000">
                    <a:solidFill>
                      <a:schemeClr val="bg1">
                        <a:lumMod val="65000"/>
                      </a:schemeClr>
                    </a:solidFill>
                    <a:sym typeface="+mn-ea"/>
                  </a:rPr>
                  <a:t>2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=625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种</a:t>
                </a:r>
              </a:p>
              <a:p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8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reward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最多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625Q=5200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（八个队列的</a:t>
                </a:r>
                <a:r>
                  <a:rPr lang="en-US" altLang="zh-CN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k</a:t>
                </a:r>
                <a:r>
                  <a:rPr lang="zh-CN" altLang="en-US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函数都不同的情况）种，实际上放缩后会比放缩前多至少数倍。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570" y="3307080"/>
                <a:ext cx="6027420" cy="23818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94945" y="76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reward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343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P</a:t>
            </a:r>
            <a:r>
              <a:rPr lang="en-US" altLang="zh-CN" b="1" baseline="-25000"/>
              <a:t>tran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224" y="714946"/>
            <a:ext cx="5198745" cy="137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）对队列</a:t>
            </a:r>
            <a:r>
              <a:rPr lang="en-US" altLang="zh-CN"/>
              <a:t>q</a:t>
            </a:r>
            <a:r>
              <a:rPr lang="zh-CN" altLang="en-US"/>
              <a:t>：有其来包率</a:t>
            </a:r>
            <a:r>
              <a:rPr lang="en-US" altLang="zh-CN"/>
              <a:t>λ</a:t>
            </a:r>
            <a:r>
              <a:rPr lang="en-US" altLang="zh-CN" baseline="-25000"/>
              <a:t>q</a:t>
            </a:r>
            <a:r>
              <a:rPr lang="en-US" altLang="zh-CN"/>
              <a:t>=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E</a:t>
            </a:r>
            <a:r>
              <a:rPr lang="en-US" altLang="zh-CN">
                <a:sym typeface="+mn-ea"/>
              </a:rPr>
              <a:t>+λ</a:t>
            </a:r>
            <a:r>
              <a:rPr lang="en-US" altLang="zh-CN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时刻丢掉的包</a:t>
            </a:r>
            <a:r>
              <a:rPr lang="en-US" altLang="zh-CN">
                <a:sym typeface="+mn-ea"/>
              </a:rPr>
              <a:t>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时刻是否发包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(t)={0 , 1}</a:t>
            </a:r>
            <a:endParaRPr lang="en-US" altLang="zh-CN" baseline="-25000">
              <a:sym typeface="+mn-ea"/>
            </a:endParaRP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）由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和泊松概率可得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t+1</a:t>
            </a:r>
            <a:r>
              <a:rPr lang="zh-CN" altLang="en-US">
                <a:sym typeface="+mn-ea"/>
              </a:rPr>
              <a:t>时刻的来包概率：</a:t>
            </a:r>
          </a:p>
          <a:p>
            <a:r>
              <a:rPr lang="en-US" altLang="zh-CN">
                <a:sym typeface="+mn-ea"/>
              </a:rPr>
              <a:t>P(come=k)=p</a:t>
            </a:r>
            <a:r>
              <a:rPr lang="en-US" altLang="zh-CN" baseline="-25000">
                <a:sym typeface="+mn-ea"/>
              </a:rPr>
              <a:t>k</a:t>
            </a:r>
          </a:p>
          <a:p>
            <a:endParaRPr lang="en-US" altLang="zh-CN" baseline="-25000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08229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300" imgH="215900" progId="Equation.KSEE3">
                  <p:embed/>
                </p:oleObj>
              </mc:Choice>
              <mc:Fallback>
                <p:oleObj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08229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0  ,  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&lt;−1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),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6" y="2093531"/>
                <a:ext cx="3474085" cy="890270"/>
              </a:xfrm>
              <a:prstGeom prst="rect">
                <a:avLst/>
              </a:prstGeom>
              <a:blipFill rotWithShape="1">
                <a:blip r:embed="rId7"/>
                <a:stretch>
                  <a:fillRect l="-16" t="-64" r="1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3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同样对</a:t>
                </a:r>
                <a:r>
                  <a:rPr lang="en-US" altLang="zh-CN"/>
                  <a:t>λ</a:t>
                </a:r>
                <a:r>
                  <a:rPr lang="zh-CN" altLang="en-US"/>
                  <a:t>进行量化：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en-US" altLang="zh-CN"/>
                  <a:t>=mλ</a:t>
                </a:r>
                <a:r>
                  <a:rPr lang="en-US" altLang="zh-CN" baseline="-25000"/>
                  <a:t>min</a:t>
                </a:r>
                <a:r>
                  <a:rPr lang="zh-CN" altLang="en-US"/>
                  <a:t>，即可得：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共(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+1)∗(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+1)个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4</a:t>
                </a:r>
                <a:r>
                  <a:rPr lang="zh-CN" altLang="en-US">
                    <a:sym typeface="+mn-ea"/>
                  </a:rPr>
                  <a:t>）下一时刻队长为：</a:t>
                </a:r>
              </a:p>
              <a:p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(t+1) = 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- a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 + come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(t)-drop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/>
                  <a:t>转移概率也可得到：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3118485"/>
                <a:ext cx="5060315" cy="14763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𝑝𝑚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4594860"/>
                <a:ext cx="2779395" cy="439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45440" y="5168900"/>
            <a:ext cx="4977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注意：假设</a:t>
            </a:r>
            <a:r>
              <a:rPr lang="en-US" altLang="zh-CN"/>
              <a:t>t</a:t>
            </a:r>
            <a:r>
              <a:rPr lang="zh-CN" altLang="en-US"/>
              <a:t>时刻的队长为</a:t>
            </a:r>
            <a:r>
              <a:rPr lang="en-US" altLang="zh-CN"/>
              <a:t>l</a:t>
            </a:r>
            <a:r>
              <a:rPr lang="en-US" altLang="zh-CN">
                <a:sym typeface="+mn-ea"/>
              </a:rPr>
              <a:t>(t)</a:t>
            </a:r>
            <a:r>
              <a:rPr lang="zh-CN" altLang="en-US"/>
              <a:t>，在计算状态转移概率时，起始状态为</a:t>
            </a:r>
            <a:r>
              <a:rPr lang="en-US" altLang="zh-CN">
                <a:sym typeface="+mn-ea"/>
              </a:rPr>
              <a:t>l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 - drop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，而不是</a:t>
            </a:r>
            <a:r>
              <a:rPr lang="en-US" altLang="zh-CN">
                <a:sym typeface="+mn-ea"/>
              </a:rPr>
              <a:t>l(t)</a:t>
            </a:r>
            <a:r>
              <a:rPr lang="zh-CN" altLang="en-US">
                <a:sym typeface="+mn-ea"/>
              </a:rPr>
              <a:t>，这里的</a:t>
            </a:r>
            <a:r>
              <a:rPr lang="en-US" altLang="zh-CN">
                <a:sym typeface="+mn-ea"/>
              </a:rPr>
              <a:t>- 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由系统实现，而不是将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视作动作参数。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923915" y="21018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WI</a:t>
            </a:r>
            <a:endParaRPr lang="en-US" altLang="zh-CN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）根据已有的</a:t>
                </a:r>
                <a:r>
                  <a:rPr lang="en-US" altLang="zh-CN"/>
                  <a:t>reward</a:t>
                </a:r>
                <a:r>
                  <a:rPr lang="zh-CN" altLang="en-US"/>
                  <a:t>和</a:t>
                </a:r>
                <a:r>
                  <a:rPr lang="en-US" altLang="zh-CN"/>
                  <a:t>P</a:t>
                </a:r>
                <a:r>
                  <a:rPr lang="en-US" altLang="zh-CN" baseline="-25000"/>
                  <a:t>tran</a:t>
                </a:r>
                <a:r>
                  <a:rPr lang="zh-CN" altLang="en-US"/>
                  <a:t>即可计算出</a:t>
                </a:r>
                <a:r>
                  <a:rPr lang="en-US" altLang="zh-CN"/>
                  <a:t>wi</a:t>
                </a:r>
                <a:r>
                  <a:rPr lang="zh-CN" altLang="en-US"/>
                  <a:t>；</a:t>
                </a:r>
              </a:p>
              <a:p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）例如对某队列，有其优先级</a:t>
                </a:r>
                <a:r>
                  <a:rPr lang="en-US" altLang="zh-CN"/>
                  <a:t>priq</a:t>
                </a:r>
                <a:r>
                  <a:rPr lang="zh-CN" altLang="en-US"/>
                  <a:t>：</a:t>
                </a:r>
              </a:p>
              <a:p>
                <a:r>
                  <a:rPr lang="zh-CN" altLang="en-US"/>
                  <a:t>①</a:t>
                </a:r>
                <a:r>
                  <a:rPr lang="en-US" altLang="zh-CN"/>
                  <a:t>t</a:t>
                </a:r>
                <a:r>
                  <a:rPr lang="zh-CN" altLang="en-US"/>
                  <a:t>时刻检查队列得到其</a:t>
                </a:r>
                <a:r>
                  <a:rPr lang="en-US" altLang="zh-CN"/>
                  <a:t>ρ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</a:t>
                </a:r>
                <a:r>
                  <a:rPr lang="en-US" altLang="zh-CN"/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</a:t>
                </a:r>
                <a:r>
                  <a:rPr lang="zh-CN" altLang="en-US"/>
                  <a:t>，然后根据其自身的</a:t>
                </a:r>
                <a:r>
                  <a:rPr lang="en-US" altLang="zh-CN"/>
                  <a:t>ecn</a:t>
                </a:r>
                <a:r>
                  <a:rPr lang="zh-CN" altLang="en-US"/>
                  <a:t>丢包曲线得到</a:t>
                </a:r>
                <a:r>
                  <a:rPr lang="en-US" altLang="zh-CN"/>
                  <a:t>k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/>
                  <a:t>(t))</a:t>
                </a:r>
                <a:r>
                  <a:rPr lang="zh-CN" altLang="en-US"/>
                  <a:t>。再分别假定公平与不公平的两种情况，即</a:t>
                </a:r>
                <a:r>
                  <a:rPr lang="en-US" altLang="zh-CN"/>
                  <a:t>f</a:t>
                </a:r>
                <a:r>
                  <a:rPr lang="en-US" altLang="zh-CN" baseline="-25000"/>
                  <a:t>q</a:t>
                </a:r>
                <a:r>
                  <a:rPr lang="zh-CN" altLang="en-US"/>
                  <a:t>分别为</a:t>
                </a:r>
                <a:r>
                  <a:rPr lang="en-US" altLang="zh-CN"/>
                  <a:t>0</a:t>
                </a:r>
                <a:r>
                  <a:rPr lang="zh-CN" altLang="en-US"/>
                  <a:t>或</a:t>
                </a:r>
                <a:r>
                  <a:rPr lang="en-US" altLang="zh-CN"/>
                  <a:t>1</a:t>
                </a:r>
                <a:r>
                  <a:rPr lang="zh-CN" altLang="en-US"/>
                  <a:t>，即可表示出</a:t>
                </a:r>
                <a:r>
                  <a:rPr lang="en-US" altLang="zh-CN"/>
                  <a:t>reward</a:t>
                </a:r>
                <a:r>
                  <a:rPr lang="zh-CN" altLang="en-US"/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=1−(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对于动作：</a:t>
                </a:r>
                <a:r>
                  <a:rPr lang="en-US" altLang="zh-CN"/>
                  <a:t>R[s][a=1]=R[s-1][a=0]</a:t>
                </a:r>
                <a:endParaRPr lang="zh-CN" altLang="en-US"/>
              </a:p>
              <a:p>
                <a:r>
                  <a:rPr lang="zh-CN" altLang="en-US"/>
                  <a:t>②每个时隙</a:t>
                </a:r>
                <a:r>
                  <a:rPr lang="en-US" altLang="zh-CN"/>
                  <a:t>(</a:t>
                </a:r>
                <a:r>
                  <a:rPr lang="zh-CN" altLang="en-US"/>
                  <a:t>多个时刻</a:t>
                </a:r>
                <a:r>
                  <a:rPr lang="en-US" altLang="zh-CN"/>
                  <a:t>)</a:t>
                </a:r>
                <a:r>
                  <a:rPr lang="zh-CN" altLang="en-US"/>
                  <a:t>统计来包率得到</a:t>
                </a:r>
                <a:r>
                  <a:rPr lang="en-US" altLang="zh-CN"/>
                  <a:t>t</a:t>
                </a:r>
                <a:r>
                  <a:rPr lang="zh-CN" altLang="en-US"/>
                  <a:t>时刻的来包率</a:t>
                </a:r>
                <a:r>
                  <a:rPr lang="en-US" altLang="zh-CN">
                    <a:sym typeface="+mn-ea"/>
                  </a:rPr>
                  <a:t>λ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(t)=λ</a:t>
                </a:r>
                <a:r>
                  <a:rPr lang="en-US" altLang="zh-CN" baseline="-25000">
                    <a:sym typeface="+mn-ea"/>
                  </a:rPr>
                  <a:t>E</a:t>
                </a:r>
                <a:r>
                  <a:rPr lang="en-US" altLang="zh-CN">
                    <a:sym typeface="+mn-ea"/>
                  </a:rPr>
                  <a:t>+λ</a:t>
                </a:r>
                <a:r>
                  <a:rPr lang="en-US" altLang="zh-CN" baseline="-25000">
                    <a:sym typeface="+mn-ea"/>
                  </a:rPr>
                  <a:t>N</a:t>
                </a:r>
                <a:r>
                  <a:rPr lang="zh-CN" altLang="en-US"/>
                  <a:t>，从而结合</a:t>
                </a:r>
                <a:r>
                  <a:rPr lang="en-US" altLang="zh-CN">
                    <a:sym typeface="+mn-ea"/>
                  </a:rPr>
                  <a:t>l</a:t>
                </a:r>
                <a:r>
                  <a:rPr lang="en-US" altLang="zh-CN" baseline="-25000">
                    <a:sym typeface="+mn-ea"/>
                  </a:rPr>
                  <a:t>q</a:t>
                </a:r>
                <a:r>
                  <a:rPr lang="en-US" altLang="zh-CN">
                    <a:sym typeface="+mn-ea"/>
                  </a:rPr>
                  <a:t>(t)</a:t>
                </a:r>
                <a:r>
                  <a:rPr lang="zh-CN" altLang="en-US"/>
                  <a:t>得到转移概率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40" y="578485"/>
                <a:ext cx="5549265" cy="28251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}2×8×8×25×25×100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50" y="3511550"/>
                <a:ext cx="4856480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098540" y="3987800"/>
            <a:ext cx="5548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）①通过对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设置门限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将队列的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函数分为两类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en-US" altLang="zh-CN" baseline="-25000">
                <a:sym typeface="+mn-ea"/>
              </a:rPr>
              <a:t>q</a:t>
            </a:r>
            <a:r>
              <a:rPr lang="en-US" altLang="zh-CN">
                <a:sym typeface="+mn-ea"/>
              </a:rPr>
              <a:t>&gt;λ</a:t>
            </a:r>
            <a:r>
              <a:rPr lang="en-US" altLang="zh-CN" baseline="-25000">
                <a:sym typeface="+mn-ea"/>
              </a:rPr>
              <a:t>th</a:t>
            </a:r>
            <a:r>
              <a:rPr lang="zh-CN" altLang="en-US">
                <a:sym typeface="+mn-ea"/>
              </a:rPr>
              <a:t>则使用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RED</a:t>
            </a:r>
            <a:r>
              <a:rPr lang="zh-CN" altLang="en-US">
                <a:sym typeface="+mn-ea"/>
              </a:rPr>
              <a:t>丢包，反之使用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进行丢包：从而将参数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；</a:t>
            </a:r>
          </a:p>
          <a:p>
            <a:r>
              <a:rPr lang="zh-CN" altLang="en-US">
                <a:sym typeface="+mn-ea"/>
              </a:rPr>
              <a:t>②若将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设为常数，可以将</a:t>
            </a:r>
            <a:r>
              <a:rPr lang="en-US" altLang="zh-CN">
                <a:sym typeface="+mn-ea"/>
              </a:rPr>
              <a:t>ρ</a:t>
            </a:r>
            <a:r>
              <a:rPr lang="en-US" altLang="zh-CN" baseline="-25000">
                <a:sym typeface="+mn-ea"/>
              </a:rPr>
              <a:t>q</a:t>
            </a:r>
            <a:r>
              <a:rPr lang="zh-CN" altLang="en-US">
                <a:sym typeface="+mn-ea"/>
              </a:rPr>
              <a:t>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（可选）；</a:t>
            </a:r>
          </a:p>
          <a:p>
            <a:r>
              <a:rPr lang="zh-CN" altLang="en-US">
                <a:sym typeface="+mn-ea"/>
              </a:rPr>
              <a:t>③设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k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分别从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容量的</a:t>
            </a:r>
            <a:r>
              <a:rPr lang="en-US" altLang="zh-CN">
                <a:sym typeface="+mn-ea"/>
              </a:rPr>
              <a:t>80%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60%</a:t>
            </a:r>
            <a:r>
              <a:rPr lang="zh-CN" altLang="en-US">
                <a:sym typeface="+mn-ea"/>
              </a:rPr>
              <a:t>开始上升，则</a:t>
            </a:r>
            <a:r>
              <a:rPr lang="en-US" altLang="zh-CN">
                <a:sym typeface="+mn-ea"/>
              </a:rPr>
              <a:t>k(l)</a:t>
            </a:r>
            <a:r>
              <a:rPr lang="zh-CN" altLang="en-US">
                <a:sym typeface="+mn-ea"/>
              </a:rPr>
              <a:t>的个数从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then</a:t>
            </a:r>
            <a:r>
              <a:rPr lang="zh-CN" altLang="en-US">
                <a:sym typeface="+mn-ea"/>
              </a:rPr>
              <a:t>：</a:t>
            </a:r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同时决定了</a:t>
            </a:r>
            <a:r>
              <a:rPr lang="en-US" altLang="zh-CN">
                <a:sym typeface="+mn-ea"/>
              </a:rPr>
              <a:t>pri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ρ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λ</a:t>
            </a:r>
            <a:r>
              <a:rPr lang="zh-CN" altLang="en-US">
                <a:sym typeface="+mn-ea"/>
              </a:rPr>
              <a:t>决定了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}2×8×15/2×100=12000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633210" y="6017895"/>
                <a:ext cx="4142740" cy="6451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345" y="212725"/>
            <a:ext cx="111258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对于动作：</a:t>
            </a:r>
            <a:r>
              <a:rPr lang="en-US" altLang="zh-CN">
                <a:sym typeface="+mn-ea"/>
              </a:rPr>
              <a:t>R[s][a=1]=R[s-1][a=0]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问题：动作会影响公平性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，从而不知道在计算的时候，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，公平）</a:t>
            </a:r>
            <a:r>
              <a:rPr lang="en-US" altLang="zh-CN">
                <a:sym typeface="+mn-ea"/>
              </a:rPr>
              <a:t>-r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a0</a:t>
            </a:r>
            <a:r>
              <a:rPr lang="zh-CN" altLang="en-US">
                <a:sym typeface="+mn-ea"/>
              </a:rPr>
              <a:t>，公平还是不公平）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办法：</a:t>
            </a:r>
            <a:endParaRPr lang="en-US" altLang="zh-CN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）由于更改后的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实际上是几个常数，其值取决于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的值，因此可以直接均分为八份划分给各个队列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（因为最后的决策是要使得整个系统的收益最大，这一部分均分后求和实际上与非均分划分一致）</a:t>
            </a:r>
          </a:p>
          <a:p>
            <a:pPr indent="457200">
              <a:lnSpc>
                <a:spcPct val="15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）只需关注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的值</a:t>
            </a:r>
            <a:r>
              <a:rPr lang="en-US" altLang="zh-CN">
                <a:sym typeface="+mn-ea"/>
              </a:rPr>
              <a:t>1~8</a:t>
            </a:r>
            <a:r>
              <a:rPr lang="zh-CN" altLang="en-US">
                <a:sym typeface="+mn-ea"/>
              </a:rPr>
              <a:t>，即可得到各个队列的发包动作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与公平性</a:t>
            </a:r>
            <a:r>
              <a:rPr lang="en-US" altLang="zh-CN">
                <a:sym typeface="+mn-ea"/>
              </a:rPr>
              <a:t>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0080" y="45231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队列的发与不发之间的</a:t>
            </a:r>
            <a:r>
              <a:rPr lang="en-US" altLang="zh-CN"/>
              <a:t>reward</a:t>
            </a:r>
            <a:r>
              <a:rPr lang="zh-CN" altLang="en-US"/>
              <a:t>差体现在</a:t>
            </a:r>
            <a:r>
              <a:rPr lang="en-US" altLang="zh-CN"/>
              <a:t>drop</a:t>
            </a:r>
            <a:r>
              <a:rPr lang="zh-CN" altLang="en-US"/>
              <a:t>上，而</a:t>
            </a:r>
            <a:r>
              <a:rPr lang="en-US" altLang="zh-CN"/>
              <a:t>fair</a:t>
            </a:r>
            <a:r>
              <a:rPr lang="zh-CN" altLang="en-US"/>
              <a:t>可以作为一个常数偏移给减去，相当于在发包的收益上减去一个公平性的损失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/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1A8D6-B3C9-771F-4FF0-6D3DAA52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7" y="373276"/>
                <a:ext cx="6096000" cy="404983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/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1−25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𝑄𝐿𝐸𝑁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_25]</m:t>
                    </m:r>
                  </m:oMath>
                </a14:m>
                <a:r>
                  <a:rPr lang="en-US" altLang="zh-CN" b="0"/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/>
              </a:p>
              <a:p>
                <a:r>
                  <a:rPr lang="zh-CN" altLang="en-US" b="0"/>
                  <a:t>离线：</a:t>
                </a:r>
                <a:r>
                  <a:rPr lang="zh-CN" altLang="en-US"/>
                  <a:t>提前知道</a:t>
                </a:r>
                <a:r>
                  <a:rPr lang="en-US" altLang="zh-CN"/>
                  <a:t>λ</a:t>
                </a:r>
                <a:r>
                  <a:rPr lang="en-US" altLang="zh-CN" baseline="-25000"/>
                  <a:t>q</a:t>
                </a:r>
                <a:r>
                  <a:rPr lang="zh-CN" altLang="en-US" baseline="-25000"/>
                  <a:t>，</a:t>
                </a:r>
                <a:r>
                  <a:rPr lang="el-GR" altLang="zh-CN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1=[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20]</m:t>
                    </m:r>
                  </m:oMath>
                </a14:m>
                <a:r>
                  <a:rPr lang="en-US" altLang="zh-CN" b="0"/>
                  <a:t>=[20%-&gt;25%</a:t>
                </a:r>
                <a:r>
                  <a:rPr lang="zh-CN" altLang="en-US" b="0"/>
                  <a:t>，</a:t>
                </a:r>
                <a:r>
                  <a:rPr lang="en-US" altLang="zh-CN" b="0"/>
                  <a:t>10]-&gt;s’</a:t>
                </a:r>
              </a:p>
              <a:p>
                <a:r>
                  <a:rPr lang="zh-CN" altLang="en-US"/>
                  <a:t>在线：统计▲</a:t>
                </a:r>
                <a:r>
                  <a:rPr lang="en-US" altLang="zh-CN"/>
                  <a:t>t</a:t>
                </a:r>
                <a:r>
                  <a:rPr lang="zh-CN" altLang="en-US"/>
                  <a:t>（</a:t>
                </a:r>
                <a:r>
                  <a:rPr lang="en-US" altLang="zh-CN"/>
                  <a:t>200ms</a:t>
                </a:r>
                <a:r>
                  <a:rPr lang="zh-CN" altLang="en-US"/>
                  <a:t>）</a:t>
                </a:r>
                <a:endParaRPr lang="en-US" altLang="zh-CN" b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6AD7E8-CF50-88B2-C999-F37F82A4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7" y="881620"/>
                <a:ext cx="8043334" cy="1200329"/>
              </a:xfrm>
              <a:prstGeom prst="rect">
                <a:avLst/>
              </a:prstGeom>
              <a:blipFill>
                <a:blip r:embed="rId3"/>
                <a:stretch>
                  <a:fillRect l="-68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/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∗[25∗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∗[25∗7]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72F029-C3B9-8F1F-3418-01F5A4E8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2115428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/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𝑄𝐿𝐸𝑁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𝑄𝐿𝐸𝑁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,20,5%</m:t>
                      </m:r>
                    </m:oMath>
                  </m:oMathPara>
                </a14:m>
                <a:endParaRPr lang="en-US" altLang="zh-CN" b="0"/>
              </a:p>
              <a:p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𝑄𝐿𝐸𝑁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𝐸𝐶𝑁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rop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43D85-E40C-C4C5-E8D4-C18098B5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67" y="3038758"/>
                <a:ext cx="8043334" cy="1558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/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𝑃𝑡𝑟𝑎𝑛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CEF4BD-EADA-001A-9817-4B945096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139267"/>
                <a:ext cx="6426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10C03E2-F769-4CF5-187E-84D3F7DD1603}"/>
              </a:ext>
            </a:extLst>
          </p:cNvPr>
          <p:cNvSpPr txBox="1"/>
          <p:nvPr/>
        </p:nvSpPr>
        <p:spPr>
          <a:xfrm>
            <a:off x="812800" y="5607672"/>
            <a:ext cx="70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Vs = 400,s-&gt;[0,399],205</a:t>
            </a:r>
          </a:p>
          <a:p>
            <a:r>
              <a:rPr lang="en-US" altLang="zh-CN"/>
              <a:t>205/20,205%20,</a:t>
            </a:r>
            <a:r>
              <a:rPr lang="en-US" altLang="zh-CN">
                <a:solidFill>
                  <a:srgbClr val="FF0000"/>
                </a:solidFill>
              </a:rPr>
              <a:t>16W</a:t>
            </a:r>
            <a:r>
              <a:rPr lang="zh-CN" altLang="en-US">
                <a:solidFill>
                  <a:srgbClr val="FF0000"/>
                </a:solidFill>
              </a:rPr>
              <a:t>数据包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百万，</a:t>
            </a:r>
            <a:r>
              <a:rPr lang="en-US" altLang="zh-CN" sz="1800">
                <a:solidFill>
                  <a:srgbClr val="A9B7C6"/>
                </a:solidFill>
                <a:effectLst/>
                <a:latin typeface="JetBrains Mono"/>
              </a:rPr>
              <a:t> pool_size</a:t>
            </a:r>
            <a:r>
              <a:rPr lang="zh-CN" altLang="en-US">
                <a:solidFill>
                  <a:srgbClr val="FF0000"/>
                </a:solidFill>
              </a:rPr>
              <a:t>个数据</a:t>
            </a:r>
            <a:r>
              <a:rPr lang="en-US" altLang="zh-CN">
                <a:solidFill>
                  <a:srgbClr val="FF0000"/>
                </a:solidFill>
              </a:rPr>
              <a:t>-&gt;ptran(2*400*400),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4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iNTYwMDA3NGVjYzZmZmQ3YzczYTM2MzgyMDA3N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2126</Words>
  <Application>Microsoft Office PowerPoint</Application>
  <PresentationFormat>宽屏</PresentationFormat>
  <Paragraphs>145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JetBrains Mono</vt:lpstr>
      <vt:lpstr>等线</vt:lpstr>
      <vt:lpstr>等线 Light</vt:lpstr>
      <vt:lpstr>Arial</vt:lpstr>
      <vt:lpstr>Calibri</vt:lpstr>
      <vt:lpstr>Cambria Math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零拷贝原理 </dc:title>
  <dc:creator>金鹏 张</dc:creator>
  <cp:lastModifiedBy>金鹏 张</cp:lastModifiedBy>
  <cp:revision>756</cp:revision>
  <dcterms:created xsi:type="dcterms:W3CDTF">2023-12-18T08:03:00Z</dcterms:created>
  <dcterms:modified xsi:type="dcterms:W3CDTF">2024-01-18T08:02:06Z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D17A0477B78F4551864A7C8C01E943FC_12</vt:lpwstr>
  </property>
  <property fmtid="{D5CDD505-2E9C-101B-9397-08002B2CF9AE}" pid="3" name="KSOProductBuildVer">
    <vt:lpwstr>2052-12.1.0.16120</vt:lpwstr>
  </property>
</Properties>
</file>