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7.xml" ContentType="application/vnd.openxmlformats-officedocument.presentationml.tags+xml"/>
  <Override PartName="/ppt/tags/tag29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10.xml" ContentType="application/vnd.openxmlformats-officedocument.presentationml.tags+xml"/>
  <Override PartName="/ppt/tags/tag40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ppt/tags/tag21.xml" ContentType="application/vnd.openxmlformats-officedocument.presentationml.tags+xml"/>
  <Override PartName="/ppt/tags/tag24.xml" ContentType="application/vnd.openxmlformats-officedocument.presentationml.tags+xml"/>
  <Override PartName="/ppt/tags/tag26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19" r:id="rId2"/>
    <p:sldId id="392" r:id="rId3"/>
    <p:sldId id="387" r:id="rId4"/>
    <p:sldId id="388" r:id="rId5"/>
    <p:sldId id="397" r:id="rId6"/>
    <p:sldId id="415" r:id="rId7"/>
    <p:sldId id="407" r:id="rId8"/>
    <p:sldId id="417" r:id="rId9"/>
    <p:sldId id="418" r:id="rId10"/>
    <p:sldId id="420" r:id="rId11"/>
    <p:sldId id="367" r:id="rId12"/>
    <p:sldId id="421" r:id="rId13"/>
    <p:sldId id="426" r:id="rId14"/>
    <p:sldId id="435" r:id="rId15"/>
    <p:sldId id="427" r:id="rId16"/>
    <p:sldId id="429" r:id="rId17"/>
    <p:sldId id="434" r:id="rId18"/>
    <p:sldId id="428" r:id="rId19"/>
    <p:sldId id="430" r:id="rId20"/>
    <p:sldId id="436" r:id="rId21"/>
    <p:sldId id="437" r:id="rId22"/>
    <p:sldId id="438" r:id="rId23"/>
    <p:sldId id="422" r:id="rId24"/>
    <p:sldId id="441" r:id="rId25"/>
    <p:sldId id="423" r:id="rId26"/>
    <p:sldId id="439" r:id="rId27"/>
    <p:sldId id="440" r:id="rId28"/>
    <p:sldId id="424" r:id="rId29"/>
    <p:sldId id="431" r:id="rId30"/>
    <p:sldId id="432" r:id="rId31"/>
    <p:sldId id="43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5" autoAdjust="0"/>
    <p:restoredTop sz="94660"/>
  </p:normalViewPr>
  <p:slideViewPr>
    <p:cSldViewPr snapToGrid="0">
      <p:cViewPr>
        <p:scale>
          <a:sx n="125" d="100"/>
          <a:sy n="125" d="100"/>
        </p:scale>
        <p:origin x="114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B568-D777-4089-A536-0E6C62B6332C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tags" Target="../tags/tag40.xml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tags" Target="../tags/tag210.xml"/><Relationship Id="rId12" Type="http://schemas.openxmlformats.org/officeDocument/2006/relationships/image" Target="../media/image10.png"/><Relationship Id="rId1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tags" Target="../tags/tag6.xml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130.xml"/><Relationship Id="rId18" Type="http://schemas.openxmlformats.org/officeDocument/2006/relationships/image" Target="../media/image23.png"/><Relationship Id="rId3" Type="http://schemas.openxmlformats.org/officeDocument/2006/relationships/tags" Target="../tags/tag10.xml"/><Relationship Id="rId21" Type="http://schemas.openxmlformats.org/officeDocument/2006/relationships/image" Target="../media/image25.png"/><Relationship Id="rId7" Type="http://schemas.openxmlformats.org/officeDocument/2006/relationships/tags" Target="../tags/tag14.xml"/><Relationship Id="rId12" Type="http://schemas.openxmlformats.org/officeDocument/2006/relationships/image" Target="../media/image20.png"/><Relationship Id="rId17" Type="http://schemas.openxmlformats.org/officeDocument/2006/relationships/tags" Target="../tags/tag17.xml"/><Relationship Id="rId2" Type="http://schemas.openxmlformats.org/officeDocument/2006/relationships/tags" Target="../tags/tag9.xml"/><Relationship Id="rId16" Type="http://schemas.openxmlformats.org/officeDocument/2006/relationships/image" Target="../media/image22.png"/><Relationship Id="rId20" Type="http://schemas.openxmlformats.org/officeDocument/2006/relationships/tags" Target="../tags/tag19.xml"/><Relationship Id="rId1" Type="http://schemas.openxmlformats.org/officeDocument/2006/relationships/tags" Target="../tags/tag7.xml"/><Relationship Id="rId6" Type="http://schemas.openxmlformats.org/officeDocument/2006/relationships/tags" Target="../tags/tag13.xml"/><Relationship Id="rId11" Type="http://schemas.openxmlformats.org/officeDocument/2006/relationships/image" Target="../media/image19.png"/><Relationship Id="rId24" Type="http://schemas.openxmlformats.org/officeDocument/2006/relationships/image" Target="../media/image27.png"/><Relationship Id="rId5" Type="http://schemas.openxmlformats.org/officeDocument/2006/relationships/tags" Target="../tags/tag12.xml"/><Relationship Id="rId15" Type="http://schemas.openxmlformats.org/officeDocument/2006/relationships/tags" Target="../tags/tag15.xml"/><Relationship Id="rId23" Type="http://schemas.openxmlformats.org/officeDocument/2006/relationships/tags" Target="../tags/tag21.xml"/><Relationship Id="rId10" Type="http://schemas.openxmlformats.org/officeDocument/2006/relationships/tags" Target="../tags/tag110.xml"/><Relationship Id="rId19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21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8.xml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tags" Target="../tags/tag18.xml"/><Relationship Id="rId16" Type="http://schemas.openxmlformats.org/officeDocument/2006/relationships/image" Target="../media/image37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3.xml"/><Relationship Id="rId15" Type="http://schemas.openxmlformats.org/officeDocument/2006/relationships/tags" Target="../tags/tag30.xml"/><Relationship Id="rId10" Type="http://schemas.openxmlformats.org/officeDocument/2006/relationships/tags" Target="../tags/tag26.xml"/><Relationship Id="rId4" Type="http://schemas.openxmlformats.org/officeDocument/2006/relationships/tags" Target="../tags/tag22.xm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image" Target="../media/image40.png"/><Relationship Id="rId12" Type="http://schemas.openxmlformats.org/officeDocument/2006/relationships/tags" Target="../tags/tag34.xml"/><Relationship Id="rId2" Type="http://schemas.openxmlformats.org/officeDocument/2006/relationships/tags" Target="../tags/tag27.xml"/><Relationship Id="rId1" Type="http://schemas.openxmlformats.org/officeDocument/2006/relationships/tags" Target="../tags/tag25.xml"/><Relationship Id="rId6" Type="http://schemas.openxmlformats.org/officeDocument/2006/relationships/image" Target="../media/image1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DC9024-420E-EF04-F0BB-7CCA61AB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14311"/>
              </p:ext>
            </p:extLst>
          </p:nvPr>
        </p:nvGraphicFramePr>
        <p:xfrm>
          <a:off x="1028389" y="1901696"/>
          <a:ext cx="93310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547">
                  <a:extLst>
                    <a:ext uri="{9D8B030D-6E8A-4147-A177-3AD203B41FA5}">
                      <a16:colId xmlns:a16="http://schemas.microsoft.com/office/drawing/2014/main" val="4130538562"/>
                    </a:ext>
                  </a:extLst>
                </a:gridCol>
                <a:gridCol w="4665547">
                  <a:extLst>
                    <a:ext uri="{9D8B030D-6E8A-4147-A177-3AD203B41FA5}">
                      <a16:colId xmlns:a16="http://schemas.microsoft.com/office/drawing/2014/main" val="57973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调度类型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Priority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，严格优先级）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公平调度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RR(Round Robin,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WRR(Weighted Round Robin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，加权轮询）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DWRR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Deficit Weighted Round Robin)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Queueing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2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Weighted Fair Queuing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CBWFQ(class-based weighted fair queuing)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混合调度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83D08-26A3-DE03-FA66-40A46568B71A}"/>
              </a:ext>
            </a:extLst>
          </p:cNvPr>
          <p:cNvSpPr txBox="1"/>
          <p:nvPr/>
        </p:nvSpPr>
        <p:spPr>
          <a:xfrm>
            <a:off x="568712" y="1120284"/>
            <a:ext cx="981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每一个分布场景，更新一次</a:t>
            </a:r>
            <a:r>
              <a:rPr lang="en-US" altLang="zh-CN"/>
              <a:t>PTRAN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AEA4D-E8F0-7206-BC7C-37DFF2949D1E}"/>
              </a:ext>
            </a:extLst>
          </p:cNvPr>
          <p:cNvSpPr txBox="1"/>
          <p:nvPr/>
        </p:nvSpPr>
        <p:spPr>
          <a:xfrm>
            <a:off x="568712" y="479502"/>
            <a:ext cx="73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假设背景来包率长时间（分钟或小时级别）服从固定的分布</a:t>
            </a:r>
          </a:p>
        </p:txBody>
      </p:sp>
    </p:spTree>
    <p:extLst>
      <p:ext uri="{BB962C8B-B14F-4D97-AF65-F5344CB8AC3E}">
        <p14:creationId xmlns:p14="http://schemas.microsoft.com/office/powerpoint/2010/main" val="20778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94266" y="1742301"/>
            <a:ext cx="10803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引入两种指标，不公平性、饥饿性，，并分别设置归一量化方式，分别赋予不同的权重（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/>
              <a:t>ECN</a:t>
            </a:r>
            <a:r>
              <a:rPr lang="zh-CN" altLang="en-US"/>
              <a:t>标记期望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D64776-2F63-797C-EB9A-F5FA78E30554}"/>
              </a:ext>
            </a:extLst>
          </p:cNvPr>
          <p:cNvSpPr txBox="1"/>
          <p:nvPr/>
        </p:nvSpPr>
        <p:spPr>
          <a:xfrm>
            <a:off x="641268" y="724395"/>
            <a:ext cx="866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187825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70662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/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7E6471D-55A7-3972-34B9-B5E4BF935E42}"/>
              </a:ext>
            </a:extLst>
          </p:cNvPr>
          <p:cNvSpPr txBox="1"/>
          <p:nvPr/>
        </p:nvSpPr>
        <p:spPr>
          <a:xfrm>
            <a:off x="321868" y="1956008"/>
            <a:ext cx="964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AQM</a:t>
            </a:r>
            <a:r>
              <a:rPr lang="zh-CN" altLang="en-US"/>
              <a:t>的丢包率和</a:t>
            </a:r>
            <a:r>
              <a:rPr lang="en-US" altLang="zh-CN"/>
              <a:t>ECN</a:t>
            </a:r>
            <a:r>
              <a:rPr lang="zh-CN" altLang="en-US"/>
              <a:t>标记概率的模式相同，因此使用下列公式代替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/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/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/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/>
                  <a:t>为其量纲化参数：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blipFill>
                <a:blip r:embed="rId6"/>
                <a:stretch>
                  <a:fillRect t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9771F-97F9-1C28-5206-FC9D561019E6}"/>
              </a:ext>
            </a:extLst>
          </p:cNvPr>
          <p:cNvCxnSpPr/>
          <p:nvPr/>
        </p:nvCxnSpPr>
        <p:spPr>
          <a:xfrm>
            <a:off x="8012889" y="463031"/>
            <a:ext cx="0" cy="6124307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8352015" y="2169895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9922D-147C-DBC7-AD0A-6A523D8D3057}"/>
              </a:ext>
            </a:extLst>
          </p:cNvPr>
          <p:cNvSpPr txBox="1"/>
          <p:nvPr/>
        </p:nvSpPr>
        <p:spPr>
          <a:xfrm>
            <a:off x="5747657" y="3089018"/>
            <a:ext cx="205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95300" y="3683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/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/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D887698-4AD3-9DF4-3AF1-F6D6A70DB140}"/>
              </a:ext>
            </a:extLst>
          </p:cNvPr>
          <p:cNvSpPr txBox="1"/>
          <p:nvPr/>
        </p:nvSpPr>
        <p:spPr>
          <a:xfrm>
            <a:off x="577274" y="4902403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原问题转化为问题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/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39413F-304D-2EC2-F4BA-BF79849E5ECC}"/>
              </a:ext>
            </a:extLst>
          </p:cNvPr>
          <p:cNvSpPr txBox="1"/>
          <p:nvPr/>
        </p:nvSpPr>
        <p:spPr>
          <a:xfrm>
            <a:off x="498764" y="451262"/>
            <a:ext cx="51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MDP</a:t>
            </a:r>
            <a:r>
              <a:rPr lang="zh-CN" altLang="en-US"/>
              <a:t>对端口建模的问题：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EE811-1A48-7886-CEF8-954705F80A19}"/>
              </a:ext>
            </a:extLst>
          </p:cNvPr>
          <p:cNvSpPr txBox="1"/>
          <p:nvPr/>
        </p:nvSpPr>
        <p:spPr>
          <a:xfrm>
            <a:off x="1151906" y="1496291"/>
            <a:ext cx="1030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建模分析：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假定每个优先级队列长度有</a:t>
            </a:r>
            <a:r>
              <a:rPr lang="en-US" altLang="zh-CN"/>
              <a:t>n</a:t>
            </a:r>
            <a:r>
              <a:rPr lang="zh-CN" altLang="en-US"/>
              <a:t>种离散化取值，则状态空间大小</a:t>
            </a:r>
            <a:r>
              <a:rPr lang="en-US" altLang="zh-CN"/>
              <a:t>VS</a:t>
            </a:r>
            <a:r>
              <a:rPr lang="zh-CN" altLang="en-US"/>
              <a:t>为</a:t>
            </a:r>
            <a:r>
              <a:rPr lang="en-US" altLang="zh-CN"/>
              <a:t>n^8,</a:t>
            </a:r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时，</a:t>
            </a:r>
            <a:r>
              <a:rPr lang="en-US" altLang="zh-CN"/>
              <a:t>VS=10^8=100M</a:t>
            </a:r>
            <a:r>
              <a:rPr lang="zh-CN" altLang="en-US"/>
              <a:t>，动作空间</a:t>
            </a:r>
            <a:r>
              <a:rPr lang="en-US" altLang="zh-CN"/>
              <a:t>VA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传统的表格型方式不适应与求解该数量级的状态空间。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Deep Q-learning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函数逼近去近似求解，由于不同端口状态之间转移的概率不同，收敛后的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值也不同，因此交换机上每一个使用该算法的端口都要独立运行一套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DQN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训练并执行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策略，这对于交换机来说需要较多的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开销以及一定的内存开销，基于现实情况很难实现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5E72C-BA4C-84C7-8C41-A20A1ACA485F}"/>
              </a:ext>
            </a:extLst>
          </p:cNvPr>
          <p:cNvSpPr txBox="1"/>
          <p:nvPr/>
        </p:nvSpPr>
        <p:spPr>
          <a:xfrm>
            <a:off x="1151906" y="3959551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从动作空间上分析，对于每一个队列来说，一个时隙内动作取值只有</a:t>
            </a:r>
            <a:r>
              <a:rPr lang="en-US" altLang="zh-CN"/>
              <a:t>0/1</a:t>
            </a:r>
            <a:r>
              <a:rPr lang="zh-CN" altLang="en-US"/>
              <a:t>两种</a:t>
            </a:r>
            <a:r>
              <a:rPr lang="en-US" altLang="zh-CN"/>
              <a:t>,</a:t>
            </a:r>
            <a:r>
              <a:rPr lang="zh-CN" altLang="en-US"/>
              <a:t>是典型的</a:t>
            </a:r>
            <a:r>
              <a:rPr lang="en-US" altLang="zh-CN"/>
              <a:t>RMAB</a:t>
            </a:r>
            <a:r>
              <a:rPr lang="zh-CN" altLang="en-US"/>
              <a:t>问题，通过下面的流程，将原模型转化为</a:t>
            </a:r>
            <a:r>
              <a:rPr lang="en-US" altLang="zh-CN"/>
              <a:t>WITTLE INDEX</a:t>
            </a:r>
            <a:r>
              <a:rPr lang="zh-CN" altLang="en-US"/>
              <a:t>计算模型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07EF2-6049-1264-AC50-8EDEE7F90C9B}"/>
              </a:ext>
            </a:extLst>
          </p:cNvPr>
          <p:cNvSpPr txBox="1"/>
          <p:nvPr/>
        </p:nvSpPr>
        <p:spPr>
          <a:xfrm>
            <a:off x="1151906" y="5262797"/>
            <a:ext cx="80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端口</a:t>
            </a:r>
            <a:r>
              <a:rPr lang="en-US" altLang="zh-CN"/>
              <a:t>MDP</a:t>
            </a:r>
            <a:r>
              <a:rPr lang="zh-CN" altLang="en-US"/>
              <a:t>建模</a:t>
            </a:r>
            <a:r>
              <a:rPr lang="en-US" altLang="zh-CN"/>
              <a:t>-&gt;Optimal Fluid Control-&gt;FLUID WHITTLE INDEX POLICY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状态</a:t>
                </a:r>
                <a:r>
                  <a:rPr lang="en-US" altLang="zh-CN"/>
                  <a:t>s</a:t>
                </a:r>
                <a:r>
                  <a:rPr lang="zh-CN" altLang="en-US"/>
                  <a:t>下采取动作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blipFill>
                <a:blip r:embed="rId2"/>
                <a:stretch>
                  <a:fillRect l="-877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89B2D-6E94-B58E-6FD1-C6A157649DE9}"/>
              </a:ext>
            </a:extLst>
          </p:cNvPr>
          <p:cNvSpPr txBox="1"/>
          <p:nvPr/>
        </p:nvSpPr>
        <p:spPr>
          <a:xfrm>
            <a:off x="4318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FLUID WHITTLE INDEX POLICY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r>
                      <m:rPr>
                        <m:nor/>
                      </m:rPr>
                      <a:rPr lang="en-US" altLang="zh-CN" b="0" i="0" smtClean="0"/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/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6F1A6E4-81A0-51FB-5DFF-B347994D7C49}"/>
              </a:ext>
            </a:extLst>
          </p:cNvPr>
          <p:cNvSpPr txBox="1"/>
          <p:nvPr/>
        </p:nvSpPr>
        <p:spPr>
          <a:xfrm>
            <a:off x="786741" y="3906982"/>
            <a:ext cx="4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约束放缩，转化为问题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blipFill rotWithShape="1">
                <a:blip r:embed="rId2"/>
                <a:stretch>
                  <a:fillRect l="-2" t="-82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𝑓𝑎𝑖𝑟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  </a:t>
                </a:r>
                <a:r>
                  <a:rPr lang="en-US" altLang="zh-CN" i="1">
                    <a:latin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acket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𝐸𝐶𝑁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𝐸𝐶𝑁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rop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𝑓𝑎𝑖𝑟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𝐸𝐶𝑁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blipFill>
                <a:blip r:embed="rId3"/>
                <a:stretch>
                  <a:fillRect l="-327"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blipFill rotWithShape="1">
                <a:blip r:embed="rId4"/>
                <a:stretch>
                  <a:fillRect l="-7" t="-47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将问题三转化为无约束的问题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4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5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问题五中，当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根据问题五计算出每个队列当前的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部分需要多个队列的数据包长度，所以在问题三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，每一个队列的状态空间大小和原问题一样，大空间对于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</a:t>
                </a:r>
                <a:r>
                  <a:rPr lang="en-US" altLang="zh-CN"/>
                  <a:t>WITTLE</a:t>
                </a:r>
                <a:r>
                  <a:rPr lang="zh-CN" altLang="en-US"/>
                  <a:t>的定义迭代计算对应的</a:t>
                </a:r>
                <a:r>
                  <a:rPr lang="en-US" altLang="zh-CN"/>
                  <a:t>WITTLE</a:t>
                </a:r>
                <a:r>
                  <a:rPr lang="zh-CN" altLang="en-US"/>
                  <a:t>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blipFill>
                <a:blip r:embed="rId2"/>
                <a:stretch>
                  <a:fillRect l="-408" t="-510" r="-175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/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/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在上述建模过程中，我们假定状态之间的转移概率已知，但是在实际过程中，由于交换机无法提前得知这些信息，我们引入了统计的方法获取状态之间的转移矩阵。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2076300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根据转移概率和</a:t>
            </a:r>
            <a:r>
              <a:rPr lang="en-US" altLang="zh-CN"/>
              <a:t>REWARD</a:t>
            </a:r>
            <a:r>
              <a:rPr lang="zh-CN" altLang="en-US"/>
              <a:t>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整体框架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51C3-F023-26A8-F3D3-1541CB0134FC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73E6D-D481-8533-414F-9F07386A40F4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2723F3-32B2-96A8-3960-77D9428B2CD5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计算路径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52F9C-B673-81F7-CF74-A25005210C0A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0591-8890-900A-2C77-B76A6A80994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A41C24-E432-EDFF-1A89-9C6AB25C4FA9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92389-FC3A-D660-FC2C-BF903805343B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04FE0-5A52-A94A-373B-7A9EF6E6156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4D91D5-2360-AE1E-59DD-942F379847FD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9A032337-635B-884D-EB16-15B2D1CB45CC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40F80930-58BC-80F1-BD3F-AB59E326BE64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0524D-478D-204C-A26B-1435FB070042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A7967-93A6-3FB2-0C1C-0FB699FE124F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11B2A899-A6E5-ADF2-2FDA-348B35F9B7AA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8DCC9-A67A-9514-E92A-5FF9F4B234D2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3E51E3-D4F3-1C2B-D90E-8A6A9000220E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7F558B-AF2E-8FA7-FFAE-550F35EC8DAB}"/>
              </a:ext>
            </a:extLst>
          </p:cNvPr>
          <p:cNvCxnSpPr>
            <a:endCxn id="18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2E92C3-8915-1A19-3821-5A690FBB973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EDBC6B6-48EA-D33A-6B77-1EF6EB47A3E5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83B261-1480-A5A3-4FE1-F095D4DDD5A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BA7D2B-CA2C-4769-145D-57C0D59923D2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80DB9140-089C-1396-9948-AC0BD8238334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ED391560-8706-419F-EC31-73AF0347D552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045671C-82BB-FD49-D64F-09C633213C22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DE33EDA2-D4F6-E47A-74B6-55C1BF8A4868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D87-8DDB-7CC9-207A-C1C5647A1FD0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D7096C7-417D-58FF-12D2-C55B9D198666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315A7D3-F181-A229-CAFB-5D0D6B3CE07C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C0E51232-11F0-E65C-6B51-20633D16E74D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7EB9C9D1-6E54-0496-4BEB-2688654C6C20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238D82-85FA-F065-18B6-86D086B4A286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EA3F8F8D-B26E-B7A6-58B2-F769ABB80766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8E581149-A9FA-16E0-14C2-F7A6D7EAA3D1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FA4F1B15-2477-CBA3-BF78-DB69E33B37CE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93B45E38-E9F0-A945-83D1-14BC60D8B426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B1210D-EC9E-73EC-9FFB-21841712311C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17EF0-B1D8-2DEC-3DF3-3404E15808C6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0DA5C0CD-3991-422E-9EBA-2C79D074F8C9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71D09142-FB5F-3E42-1D96-635566969604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388C6CD5-729D-27F1-9CB1-EE94FF9EE3B9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FF3684EA-ECBA-4019-7E4B-9F030FF158E3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0083ED-5F0A-2C11-16C1-D3D147A3FC7C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1CCA2B-8699-D813-FB97-AC7A157DF470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0C6AEC-9B89-5D11-D84F-8A428FC4EAEF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C6E4DA5-B12E-F39F-3583-CA730F939AF4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83EB3C2-3A61-BB5A-876F-389DB011B071}"/>
              </a:ext>
            </a:extLst>
          </p:cNvPr>
          <p:cNvSpPr/>
          <p:nvPr/>
        </p:nvSpPr>
        <p:spPr>
          <a:xfrm>
            <a:off x="6271174" y="1503702"/>
            <a:ext cx="383674" cy="635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数据处理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885B234-0EF5-9260-EB23-92418C6F2085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3549CC-1FF9-C565-52FE-87F9D3B6CE0B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01899A4-E381-BFC1-C662-A09CF1468258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9F89165-AAD6-44C0-5E74-CFD41FC9E085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55B08C-600B-6866-810A-11E529535436}"/>
              </a:ext>
            </a:extLst>
          </p:cNvPr>
          <p:cNvSpPr/>
          <p:nvPr/>
        </p:nvSpPr>
        <p:spPr>
          <a:xfrm>
            <a:off x="2748476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76D3813-44C8-45E4-29C4-36BF61A09BE4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37B74CD-C5CB-BA24-978F-3E0D308BF8B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83D04B09-3952-B5E2-2BDF-A1EE2E46650C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F1ED62DE-BACE-A40E-6623-B8D2BB1A0D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837896-D4E4-83F5-AF80-E2347A9984B3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58776837-DAC0-4780-70FF-5D8F0FDECA6D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4464D6B-DCF9-D205-F705-0DDF9157B27B}"/>
              </a:ext>
            </a:extLst>
          </p:cNvPr>
          <p:cNvCxnSpPr>
            <a:cxnSpLocks/>
            <a:stCxn id="53" idx="0"/>
            <a:endCxn id="36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34B293-2588-554A-F007-CDA463A93202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63574B0-89AD-93F0-E5FE-48CB4F5C67F1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F6CCD65-360C-07F5-4E37-F0E981953307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5DD24D-1D4E-D8B4-E38A-E006D876C2E9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6A11ED-34E1-CA13-ECBC-F5814918FD62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D502240-5B5D-229B-2286-6D0E1DD8003B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AB20D50-0C15-8A6C-2EAC-9468B8FC9462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A2F41F8-6BBA-80DC-48D7-DF8858690FFC}"/>
              </a:ext>
            </a:extLst>
          </p:cNvPr>
          <p:cNvSpPr/>
          <p:nvPr/>
        </p:nvSpPr>
        <p:spPr>
          <a:xfrm>
            <a:off x="6262377" y="133941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E6D1FD4-C006-5983-CA81-5F0F694DAE3E}"/>
              </a:ext>
            </a:extLst>
          </p:cNvPr>
          <p:cNvCxnSpPr>
            <a:cxnSpLocks/>
            <a:stCxn id="46" idx="0"/>
            <a:endCxn id="50" idx="0"/>
          </p:cNvCxnSpPr>
          <p:nvPr/>
        </p:nvCxnSpPr>
        <p:spPr>
          <a:xfrm rot="5400000" flipH="1" flipV="1">
            <a:off x="4241404" y="-689038"/>
            <a:ext cx="28867" cy="4414348"/>
          </a:xfrm>
          <a:prstGeom prst="bentConnector3">
            <a:avLst>
              <a:gd name="adj1" fmla="val 89190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C42529-8A5B-53FD-C549-7EB269385EBC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DC2865B-FAD4-A77E-0411-C696622C0B3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9316E6-7843-EC35-3E17-35032B0F5ABC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54A028D-A2DD-F3BF-71EC-74121C082366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54848" y="1584798"/>
            <a:ext cx="336853" cy="23677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02B12-F10C-A6E5-79D2-17C6DC69E0DA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16FF5B88-E8A4-B280-D716-6FAF776011E5}"/>
              </a:ext>
            </a:extLst>
          </p:cNvPr>
          <p:cNvCxnSpPr>
            <a:stCxn id="51" idx="2"/>
            <a:endCxn id="15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4E68B8F-1434-6ACA-C3D8-9E2C23952B72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827176D-0156-523A-B854-9F20421DD7FB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D609E9-161C-39E4-CD10-01DC25C5B02C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E467C9-ABC4-010F-EA5A-4FCDAD5928A0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2AB8186-0317-C4F1-993C-02A69FB430F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578655" y="4560499"/>
            <a:ext cx="169821" cy="1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BC28D1-AE2B-88FF-7DD2-1AF9695683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1E5D07C-DE09-81CB-333F-216EAB8671B3}"/>
              </a:ext>
            </a:extLst>
          </p:cNvPr>
          <p:cNvSpPr txBox="1"/>
          <p:nvPr/>
        </p:nvSpPr>
        <p:spPr>
          <a:xfrm>
            <a:off x="4051049" y="4093878"/>
            <a:ext cx="47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qlen</a:t>
            </a:r>
            <a:endParaRPr lang="zh-CN" altLang="en-US" sz="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F8A254-3C9F-BC20-DFC4-053164B15B0B}"/>
              </a:ext>
            </a:extLst>
          </p:cNvPr>
          <p:cNvSpPr txBox="1"/>
          <p:nvPr/>
        </p:nvSpPr>
        <p:spPr>
          <a:xfrm>
            <a:off x="4481577" y="3753132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07EE2A9-7A88-EC25-8434-5B09173F6FF5}"/>
              </a:ext>
            </a:extLst>
          </p:cNvPr>
          <p:cNvSpPr txBox="1"/>
          <p:nvPr/>
        </p:nvSpPr>
        <p:spPr>
          <a:xfrm>
            <a:off x="3564320" y="3740855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3137FF-1A3A-4D39-035E-12ABC04AAE0B}"/>
              </a:ext>
            </a:extLst>
          </p:cNvPr>
          <p:cNvSpPr txBox="1"/>
          <p:nvPr/>
        </p:nvSpPr>
        <p:spPr>
          <a:xfrm>
            <a:off x="2081806" y="3737168"/>
            <a:ext cx="492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policy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1FA17B-6614-4028-B862-4C9CD988BE15}"/>
              </a:ext>
            </a:extLst>
          </p:cNvPr>
          <p:cNvSpPr txBox="1"/>
          <p:nvPr/>
        </p:nvSpPr>
        <p:spPr>
          <a:xfrm>
            <a:off x="3443734" y="4831003"/>
            <a:ext cx="59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action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D000BE-DC49-E8D9-C9F4-9BFEA4E3A8AA}"/>
              </a:ext>
            </a:extLst>
          </p:cNvPr>
          <p:cNvSpPr txBox="1"/>
          <p:nvPr/>
        </p:nvSpPr>
        <p:spPr>
          <a:xfrm>
            <a:off x="6641944" y="2006261"/>
            <a:ext cx="62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奖励矩阵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E39F2D2-D073-B59F-D683-EB9514D8AFF9}"/>
              </a:ext>
            </a:extLst>
          </p:cNvPr>
          <p:cNvSpPr/>
          <p:nvPr/>
        </p:nvSpPr>
        <p:spPr>
          <a:xfrm>
            <a:off x="6272424" y="2174990"/>
            <a:ext cx="629670" cy="272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REWARD</a:t>
            </a:r>
            <a:endParaRPr lang="zh-CN" altLang="en-US" sz="80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CD28B1D-7A67-6E91-372A-975DF7EAA9A8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615966" y="1792107"/>
            <a:ext cx="583043" cy="16842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B17657-4F9E-9AD4-936C-D9B4DB175433}"/>
              </a:ext>
            </a:extLst>
          </p:cNvPr>
          <p:cNvSpPr txBox="1"/>
          <p:nvPr/>
        </p:nvSpPr>
        <p:spPr>
          <a:xfrm>
            <a:off x="6503023" y="1631248"/>
            <a:ext cx="59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354008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442F9E-6856-F36E-FCE3-CAF9D28E37D4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参数表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77B0D6-4634-5998-D2BB-3014EBCD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58400"/>
              </p:ext>
            </p:extLst>
          </p:nvPr>
        </p:nvGraphicFramePr>
        <p:xfrm>
          <a:off x="1653801" y="1691640"/>
          <a:ext cx="8128000" cy="299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9512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8433691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r>
                        <a:rPr lang="zh-CN" altLang="en-US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9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2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3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6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BB45B-93BE-401A-3EE0-E97038E259D0}"/>
              </a:ext>
            </a:extLst>
          </p:cNvPr>
          <p:cNvSpPr txBox="1"/>
          <p:nvPr/>
        </p:nvSpPr>
        <p:spPr>
          <a:xfrm>
            <a:off x="520700" y="3556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仿真设计：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DA001-75F6-74AF-F06A-0DDACF3428F3}"/>
              </a:ext>
            </a:extLst>
          </p:cNvPr>
          <p:cNvSpPr txBox="1"/>
          <p:nvPr/>
        </p:nvSpPr>
        <p:spPr>
          <a:xfrm>
            <a:off x="916874" y="2530642"/>
            <a:ext cx="10358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/>
                <a:latin typeface="JetBrains Mono"/>
              </a:rPr>
              <a:t># simulation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时间单位为</a:t>
            </a:r>
            <a:r>
              <a:rPr lang="en-US" altLang="zh-CN" sz="1800" b="1">
                <a:effectLst/>
                <a:latin typeface="JetBrains Mono"/>
              </a:rPr>
              <a:t>ms,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 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#8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个队列单位时间来包速率</a:t>
            </a:r>
            <a:r>
              <a:rPr lang="en-US" altLang="zh-CN" sz="1800" b="1">
                <a:effectLst/>
                <a:latin typeface="JetBrains Mono"/>
              </a:rPr>
              <a:t>(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无突发</a:t>
            </a:r>
            <a:r>
              <a:rPr lang="en-US" altLang="zh-CN" sz="1800" b="1">
                <a:effectLst/>
                <a:latin typeface="JetBrains Mono"/>
              </a:rPr>
              <a:t>)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突发时，设置突发场景为来报速率为</a:t>
            </a:r>
            <a:r>
              <a:rPr lang="en-US" altLang="zh-CN" sz="1800" b="1">
                <a:effectLst/>
                <a:latin typeface="JetBrains Mono"/>
              </a:rPr>
              <a:t>10Gbps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，持续</a:t>
            </a:r>
            <a:r>
              <a:rPr lang="en-US" altLang="zh-CN" sz="1800" b="1">
                <a:effectLst/>
                <a:latin typeface="JetBrains Mono"/>
              </a:rPr>
              <a:t>100ms</a:t>
            </a:r>
            <a:endParaRPr lang="zh-CN" altLang="en-US" sz="1800" b="1">
              <a:effectLst/>
              <a:latin typeface="JetBrains Mon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C97345-3631-E08C-8263-E6217C9522BC}"/>
              </a:ext>
            </a:extLst>
          </p:cNvPr>
          <p:cNvSpPr txBox="1"/>
          <p:nvPr/>
        </p:nvSpPr>
        <p:spPr>
          <a:xfrm>
            <a:off x="627578" y="1984521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突发设置：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FBD63-98E1-8181-CB7C-9192D5612589}"/>
              </a:ext>
            </a:extLst>
          </p:cNvPr>
          <p:cNvSpPr txBox="1"/>
          <p:nvPr/>
        </p:nvSpPr>
        <p:spPr>
          <a:xfrm>
            <a:off x="627578" y="418475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其余模块仿真设计见说明文档：</a:t>
            </a:r>
            <a:r>
              <a:rPr lang="en-US" altLang="zh-CN"/>
              <a:t>”PYTHON</a:t>
            </a:r>
            <a:r>
              <a:rPr lang="zh-CN" altLang="en-US"/>
              <a:t>仿真平台</a:t>
            </a:r>
            <a:r>
              <a:rPr lang="en-US" altLang="zh-CN"/>
              <a:t>.md”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8995F-5D5B-C269-3CB4-D5FAEDE8DC53}"/>
              </a:ext>
            </a:extLst>
          </p:cNvPr>
          <p:cNvSpPr txBox="1"/>
          <p:nvPr/>
        </p:nvSpPr>
        <p:spPr>
          <a:xfrm>
            <a:off x="627578" y="104502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造成背景问题的主要场景是短时突发，对该场景进行设计设计</a:t>
            </a:r>
          </a:p>
        </p:txBody>
      </p:sp>
    </p:spTree>
    <p:extLst>
      <p:ext uri="{BB962C8B-B14F-4D97-AF65-F5344CB8AC3E}">
        <p14:creationId xmlns:p14="http://schemas.microsoft.com/office/powerpoint/2010/main" val="233037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365" y="209550"/>
            <a:ext cx="87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1.MDP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blipFill rotWithShape="1">
                <a:blip r:embed="rId8"/>
                <a:stretch>
                  <a:fillRect t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732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丢弃普通包的概率：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blipFill rotWithShape="1">
                <a:blip r:embed="rId10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7325" y="5083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中的普通包占比：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②是否支持</a:t>
                </a:r>
                <a:r>
                  <a:rPr lang="en-US" altLang="zh-CN"/>
                  <a:t>ECN</a:t>
                </a:r>
                <a:r>
                  <a:rPr lang="zh-CN" altLang="en-US"/>
                  <a:t>标志位：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en-US" altLang="zh-CN" baseline="30000">
                    <a:latin typeface="Cambria Math" panose="02040503050406030204" pitchFamily="18" charset="0"/>
                  </a:rPr>
                  <a:t>ECN</a:t>
                </a:r>
                <a:r>
                  <a:rPr lang="en-US" altLang="zh-CN">
                    <a:latin typeface="Cambria Math" panose="02040503050406030204" pitchFamily="18" charset="0"/>
                  </a:rPr>
                  <a:t>(m)</a:t>
                </a:r>
              </a:p>
              <a:p>
                <a:r>
                  <a:rPr lang="zh-CN" altLang="en-US">
                    <a:latin typeface="Cambria Math" panose="02040503050406030204" pitchFamily="18" charset="0"/>
                  </a:rPr>
                  <a:t>支持则为</a:t>
                </a:r>
                <a:r>
                  <a:rPr lang="en-US" altLang="zh-CN">
                    <a:latin typeface="Cambria Math" panose="02040503050406030204" pitchFamily="18" charset="0"/>
                  </a:rPr>
                  <a:t>1</a:t>
                </a:r>
                <a:r>
                  <a:rPr lang="zh-CN" altLang="en-US">
                    <a:latin typeface="Cambria Math" panose="02040503050406030204" pitchFamily="18" charset="0"/>
                  </a:rPr>
                  <a:t>，不支持为</a:t>
                </a:r>
                <a:r>
                  <a:rPr lang="en-US" altLang="zh-CN">
                    <a:latin typeface="Cambria Math" panose="02040503050406030204" pitchFamily="18" charset="0"/>
                  </a:rPr>
                  <a:t>0</a:t>
                </a:r>
                <a:r>
                  <a:rPr lang="zh-CN" altLang="en-US">
                    <a:latin typeface="Cambria Math" panose="02040503050406030204" pitchFamily="18" charset="0"/>
                  </a:rPr>
                  <a:t>，</a:t>
                </a:r>
                <a:r>
                  <a:rPr lang="en-US" altLang="zh-CN">
                    <a:latin typeface="Cambria Math" panose="02040503050406030204" pitchFamily="18" charset="0"/>
                  </a:rPr>
                  <a:t>m</a:t>
                </a:r>
                <a:r>
                  <a:rPr lang="zh-CN" altLang="en-US">
                    <a:latin typeface="Cambria Math" panose="02040503050406030204" pitchFamily="18" charset="0"/>
                  </a:rPr>
                  <a:t>为队列中包的编号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blipFill rotWithShape="1">
                <a:blip r:embed="rId11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 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  ,  1为优先级最高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blipFill rotWithShape="1">
                <a:blip r:embed="rId16"/>
                <a:stretch>
                  <a:fillRect l="-7" t="-4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)1×(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zh-CN" altLang="en-US"/>
                  <a:t>第</a:t>
                </a:r>
                <a:r>
                  <a:rPr lang="en-US" altLang="zh-CN"/>
                  <a:t>Q+1</a:t>
                </a:r>
                <a:r>
                  <a:rPr lang="zh-CN" altLang="en-US"/>
                  <a:t>位用来表示不发包，系统为空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blipFill rotWithShape="1">
                <a:blip r:embed="rId18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85025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④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时刻队列</a:t>
            </a:r>
            <a:r>
              <a:rPr lang="en-US" altLang="zh-CN">
                <a:sym typeface="+mn-ea"/>
              </a:rPr>
              <a:t>q</a:t>
            </a:r>
            <a:r>
              <a:rPr lang="zh-CN" altLang="en-US"/>
              <a:t>的丢包概率：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blipFill rotWithShape="1">
                <a:blip r:embed="rId19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 </a:t>
                </a: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=1−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)/∑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𝑜𝑟𝑄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09089-665D-D07D-C9FE-5CEFF54C1EC7}"/>
              </a:ext>
            </a:extLst>
          </p:cNvPr>
          <p:cNvSpPr txBox="1"/>
          <p:nvPr/>
        </p:nvSpPr>
        <p:spPr>
          <a:xfrm>
            <a:off x="457200" y="3302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测试：</a:t>
            </a:r>
          </a:p>
        </p:txBody>
      </p:sp>
    </p:spTree>
    <p:extLst>
      <p:ext uri="{BB962C8B-B14F-4D97-AF65-F5344CB8AC3E}">
        <p14:creationId xmlns:p14="http://schemas.microsoft.com/office/powerpoint/2010/main" val="277731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60A8D-23D2-9863-2262-2B24070A87C5}"/>
              </a:ext>
            </a:extLst>
          </p:cNvPr>
          <p:cNvSpPr txBox="1"/>
          <p:nvPr/>
        </p:nvSpPr>
        <p:spPr>
          <a:xfrm>
            <a:off x="609600" y="4191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性能比较</a:t>
            </a:r>
          </a:p>
        </p:txBody>
      </p:sp>
    </p:spTree>
    <p:extLst>
      <p:ext uri="{BB962C8B-B14F-4D97-AF65-F5344CB8AC3E}">
        <p14:creationId xmlns:p14="http://schemas.microsoft.com/office/powerpoint/2010/main" val="354434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365" y="209550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2.WI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blipFill rotWithShape="1">
                <a:blip r:embed="rId11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=1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04165" y="935990"/>
            <a:ext cx="4893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）对于队列</a:t>
            </a:r>
            <a:r>
              <a:rPr lang="en-US" altLang="zh-CN"/>
              <a:t>q</a:t>
            </a:r>
            <a:r>
              <a:rPr lang="zh-CN" altLang="en-US"/>
              <a:t>，将其优先级之前的都可视作一个整体，即无论系统发队列</a:t>
            </a:r>
            <a:r>
              <a:rPr lang="en-US" altLang="zh-CN"/>
              <a:t>1</a:t>
            </a:r>
            <a:r>
              <a:rPr lang="zh-CN" altLang="en-US"/>
              <a:t>还是</a:t>
            </a:r>
            <a:r>
              <a:rPr lang="en-US" altLang="zh-CN"/>
              <a:t>q-1</a:t>
            </a:r>
            <a:r>
              <a:rPr lang="zh-CN" altLang="en-US"/>
              <a:t>，对于</a:t>
            </a:r>
            <a:r>
              <a:rPr lang="en-US" altLang="zh-CN"/>
              <a:t>q</a:t>
            </a:r>
            <a:r>
              <a:rPr lang="zh-CN" altLang="en-US"/>
              <a:t>而言都是公平的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365" y="3345815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Q+1</a:t>
            </a:r>
            <a:r>
              <a:rPr lang="zh-CN" altLang="en-US"/>
              <a:t>记作</a:t>
            </a:r>
            <a:r>
              <a:rPr lang="en-US" altLang="zh-CN"/>
              <a:t>0</a:t>
            </a:r>
            <a:r>
              <a:rPr lang="zh-CN" altLang="en-US"/>
              <a:t>，即向量</a:t>
            </a:r>
            <a:r>
              <a:rPr lang="en-US" altLang="zh-CN"/>
              <a:t>e</a:t>
            </a:r>
            <a:r>
              <a:rPr lang="en-US" altLang="zh-CN" baseline="-25000"/>
              <a:t>k</a:t>
            </a:r>
            <a:r>
              <a:rPr lang="zh-CN" altLang="en-US"/>
              <a:t>的第</a:t>
            </a:r>
            <a:r>
              <a:rPr lang="en-US" altLang="zh-CN"/>
              <a:t>Q+1</a:t>
            </a:r>
            <a:r>
              <a:rPr lang="zh-CN" altLang="en-US"/>
              <a:t>位改为第</a:t>
            </a:r>
            <a:r>
              <a:rPr lang="en-US" altLang="zh-CN"/>
              <a:t>0</a:t>
            </a:r>
            <a:r>
              <a:rPr lang="zh-CN" altLang="en-US"/>
              <a:t>位（方便代码实现），可得到：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,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622925" y="99631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</a:rPr>
                  <a:t>→</a:t>
                </a:r>
                <a:r>
                  <a:rPr lang="en-US" altLang="zh-CN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zh-CN" altLang="en-US" b="0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𝐝𝐫𝐨𝐩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blipFill rotWithShape="1">
                <a:blip r:embed="rId18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blipFill rotWithShape="1">
                <a:blip r:embed="rId19"/>
                <a:stretch>
                  <a:fillRect t="-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703570" y="499745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blipFill rotWithShape="1">
                <a:blip r:embed="rId21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因此</a:t>
                </a:r>
                <a:r>
                  <a:rPr lang="en-US" altLang="zh-CN"/>
                  <a:t>MDP</a:t>
                </a:r>
                <a:r>
                  <a:rPr lang="zh-CN" altLang="en-US"/>
                  <a:t>问题可以划分为</a:t>
                </a:r>
                <a:r>
                  <a:rPr lang="zh-CN" altLang="en-US" b="1"/>
                  <a:t>单个队列的子问题</a:t>
                </a:r>
                <a:r>
                  <a:rPr lang="zh-CN" altLang="en-US"/>
                  <a:t>：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写作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_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𝐸𝐶𝑁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1/8−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1/8−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写作：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blipFill rotWithShape="1">
                <a:blip r:embed="rId6"/>
                <a:stretch>
                  <a:fillRect b="-17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的维度为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</a:t>
                </a: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即对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非最低优先级的</a:t>
                </a:r>
                <a:r>
                  <a:rPr lang="zh-CN" altLang="en-US">
                    <a:sym typeface="+mn-ea"/>
                  </a:rPr>
                  <a:t>队列的总包数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</a:t>
                </a:r>
                <a:r>
                  <a:rPr lang="zh-CN">
                    <a:latin typeface="Cambria Math" panose="02040503050406030204" pitchFamily="18" charset="0"/>
                    <a:sym typeface="+mn-ea"/>
                  </a:rPr>
                  <a:t>当前队列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的包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种情况，该队列的的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ECN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包数量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sub>
                    </m:sSub>
                  </m:oMath>
                </a14:m>
                <a:r>
                  <a:rPr lang="zh-CN">
                    <a:latin typeface="Cambria Math" panose="02040503050406030204" pitchFamily="18" charset="0"/>
                    <a:sym typeface="+mn-ea"/>
                  </a:rPr>
                  <a:t>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S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种情况，而在判断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大小时又有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blipFill rotWithShape="1">
                <a:blip r:embed="rId7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04874" y="6224270"/>
            <a:ext cx="8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/>
              <a:t>S=25,Q=8</a:t>
            </a:r>
            <a:r>
              <a:rPr lang="zh-CN" altLang="en-US" b="1"/>
              <a:t>的情况，有近</a:t>
            </a:r>
            <a:r>
              <a:rPr lang="en-US" altLang="zh-CN" b="1"/>
              <a:t>250,000</a:t>
            </a:r>
            <a:r>
              <a:rPr lang="zh-CN" altLang="en-US" b="1"/>
              <a:t>（</a:t>
            </a:r>
            <a:r>
              <a:rPr lang="en-US" altLang="zh-CN" b="1"/>
              <a:t>5000=2000*25&gt;R(s,a)</a:t>
            </a:r>
            <a:r>
              <a:rPr lang="zh-CN" altLang="en-US" b="1"/>
              <a:t>）种情况，不适用！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4940" y="9144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6.</a:t>
            </a:r>
            <a:r>
              <a:rPr lang="zh-CN" altLang="en-US" b="1"/>
              <a:t>措施四：</a:t>
            </a:r>
            <a:r>
              <a:rPr lang="zh-CN" b="1"/>
              <a:t>修改</a:t>
            </a:r>
            <a:r>
              <a:rPr lang="en-US" altLang="zh-CN" b="1"/>
              <a:t>F</a:t>
            </a:r>
            <a:r>
              <a:rPr lang="zh-CN" altLang="en-US" b="1"/>
              <a:t>中公平性的定义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8450" y="2197100"/>
            <a:ext cx="4769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已知优先级分别为</a:t>
            </a:r>
            <a:r>
              <a:rPr lang="en-US" altLang="zh-CN"/>
              <a:t>pri</a:t>
            </a:r>
            <a:r>
              <a:rPr lang="en-US" altLang="zh-CN" baseline="-25000"/>
              <a:t>q</a:t>
            </a:r>
            <a:r>
              <a:rPr lang="en-US" altLang="zh-CN"/>
              <a:t>=8~1,</a:t>
            </a:r>
            <a:r>
              <a:rPr lang="zh-CN" altLang="en-US"/>
              <a:t>队列</a:t>
            </a:r>
            <a:r>
              <a:rPr lang="en-US" altLang="zh-CN"/>
              <a:t>1</a:t>
            </a:r>
            <a:r>
              <a:rPr lang="zh-CN" altLang="en-US"/>
              <a:t>的优先级为最高的</a:t>
            </a:r>
            <a:r>
              <a:rPr lang="en-US" altLang="zh-CN"/>
              <a:t>8</a:t>
            </a:r>
            <a:r>
              <a:rPr lang="zh-CN" altLang="en-US"/>
              <a:t>，则</a:t>
            </a:r>
            <a:r>
              <a:rPr lang="en-US" altLang="zh-CN"/>
              <a:t>F</a:t>
            </a:r>
            <a:r>
              <a:rPr lang="zh-CN" altLang="en-US"/>
              <a:t>改为：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98450" y="4018915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then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blipFill rotWithShape="1">
                <a:blip r:embed="rId14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830570" y="248920"/>
            <a:ext cx="602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系统的动作</a:t>
            </a:r>
            <a:r>
              <a:rPr lang="en-US" altLang="zh-CN"/>
              <a:t>A(k)</a:t>
            </a:r>
            <a:r>
              <a:rPr lang="zh-CN" altLang="en-US"/>
              <a:t>从侧面决定了八个队列各自是否公平，</a:t>
            </a:r>
            <a:r>
              <a:rPr lang="zh-CN" altLang="en-US">
                <a:sym typeface="+mn-ea"/>
              </a:rPr>
              <a:t>用</a:t>
            </a:r>
          </a:p>
          <a:p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={0,1}</a:t>
            </a:r>
            <a:r>
              <a:rPr lang="zh-CN" altLang="en-US">
                <a:sym typeface="+mn-ea"/>
              </a:rPr>
              <a:t>来表示本队列是否公平：</a:t>
            </a:r>
          </a:p>
          <a:p>
            <a:r>
              <a:rPr lang="zh-CN" altLang="en-US"/>
              <a:t>值为</a:t>
            </a:r>
            <a:r>
              <a:rPr lang="en-US" altLang="zh-CN"/>
              <a:t>1</a:t>
            </a:r>
            <a:r>
              <a:rPr lang="zh-CN" altLang="en-US"/>
              <a:t>则表示不公平，即发包队列优先级低于自身</a:t>
            </a:r>
          </a:p>
          <a:p>
            <a:r>
              <a:rPr lang="zh-CN" altLang="en-US"/>
              <a:t>值为</a:t>
            </a:r>
            <a:r>
              <a:rPr lang="en-US" altLang="zh-CN"/>
              <a:t>0</a:t>
            </a:r>
            <a:r>
              <a:rPr lang="zh-CN" altLang="en-US"/>
              <a:t>则表示公平，则</a:t>
            </a:r>
            <a:r>
              <a:rPr lang="en-US" altLang="zh-CN"/>
              <a:t>reward</a:t>
            </a:r>
            <a:r>
              <a:rPr lang="zh-CN" altLang="en-US"/>
              <a:t>又可表示为：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对于一个队列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：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共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1or2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2+S(S-1)/2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≈S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种情况</a:t>
                </a:r>
                <a:endParaRPr lang="en-US" altLang="zh-CN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3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𝐿𝑚𝑖𝑛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1 . . . S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（但与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重叠，即都由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决定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）</a:t>
                </a:r>
                <a:endParaRPr lang="en-US" altLang="zh-CN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因此一个队列的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=625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</a:t>
                </a:r>
              </a:p>
              <a:p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8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625Q=5200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（八个队列的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函数都不同的情况）种，实际上放缩后会比放缩前多至少数倍。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94945" y="76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reward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343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P</a:t>
            </a:r>
            <a:r>
              <a:rPr lang="en-US" altLang="zh-CN" b="1" baseline="-25000"/>
              <a:t>tran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224" y="714946"/>
            <a:ext cx="51987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）对队列</a:t>
            </a:r>
            <a:r>
              <a:rPr lang="en-US" altLang="zh-CN"/>
              <a:t>q</a:t>
            </a:r>
            <a:r>
              <a:rPr lang="zh-CN" altLang="en-US"/>
              <a:t>：有其来包率</a:t>
            </a:r>
            <a:r>
              <a:rPr lang="en-US" altLang="zh-CN"/>
              <a:t>λ</a:t>
            </a:r>
            <a:r>
              <a:rPr lang="en-US" altLang="zh-CN" baseline="-25000"/>
              <a:t>q</a:t>
            </a:r>
            <a:r>
              <a:rPr lang="en-US" altLang="zh-CN"/>
              <a:t>=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E</a:t>
            </a:r>
            <a:r>
              <a:rPr lang="en-US" altLang="zh-CN">
                <a:sym typeface="+mn-ea"/>
              </a:rPr>
              <a:t>+λ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时刻丢掉的包</a:t>
            </a:r>
            <a:r>
              <a:rPr lang="en-US" altLang="zh-CN">
                <a:sym typeface="+mn-ea"/>
              </a:rPr>
              <a:t>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时刻是否发包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(t)={0 , 1}</a:t>
            </a:r>
            <a:endParaRPr lang="en-US" altLang="zh-CN" baseline="-25000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）由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和泊松概率可得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t+1</a:t>
            </a:r>
            <a:r>
              <a:rPr lang="zh-CN" altLang="en-US">
                <a:sym typeface="+mn-ea"/>
              </a:rPr>
              <a:t>时刻的来包概率：</a:t>
            </a:r>
          </a:p>
          <a:p>
            <a:r>
              <a:rPr lang="en-US" altLang="zh-CN">
                <a:sym typeface="+mn-ea"/>
              </a:rPr>
              <a:t>P(come=k)=p</a:t>
            </a:r>
            <a:r>
              <a:rPr lang="en-US" altLang="zh-CN" baseline="-25000">
                <a:sym typeface="+mn-ea"/>
              </a:rPr>
              <a:t>k</a:t>
            </a:r>
          </a:p>
          <a:p>
            <a:endParaRPr lang="en-US" altLang="zh-CN" baseline="-25000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08229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300" imgH="215900" progId="Equation.KSEE3">
                  <p:embed/>
                </p:oleObj>
              </mc:Choice>
              <mc:Fallback>
                <p:oleObj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08229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0  ,  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&lt;−1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blipFill rotWithShape="1">
                <a:blip r:embed="rId7"/>
                <a:stretch>
                  <a:fillRect l="-16" t="-64" r="1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3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同样对</a:t>
                </a:r>
                <a:r>
                  <a:rPr lang="en-US" altLang="zh-CN"/>
                  <a:t>λ</a:t>
                </a:r>
                <a:r>
                  <a:rPr lang="zh-CN" altLang="en-US"/>
                  <a:t>进行量化：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en-US" altLang="zh-CN"/>
                  <a:t>=mλ</a:t>
                </a:r>
                <a:r>
                  <a:rPr lang="en-US" altLang="zh-CN" baseline="-25000"/>
                  <a:t>min</a:t>
                </a:r>
                <a:r>
                  <a:rPr lang="zh-CN" altLang="en-US"/>
                  <a:t>，即可得：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共(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+1)∗(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+1)个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4</a:t>
                </a:r>
                <a:r>
                  <a:rPr lang="zh-CN" altLang="en-US">
                    <a:sym typeface="+mn-ea"/>
                  </a:rPr>
                  <a:t>）下一时刻队长为：</a:t>
                </a:r>
              </a:p>
              <a:p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(t+1) = 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- a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+ come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(t)-drop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/>
                  <a:t>转移概率也可得到：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𝑝𝑚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45440" y="5168900"/>
            <a:ext cx="4977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注意：假设</a:t>
            </a:r>
            <a:r>
              <a:rPr lang="en-US" altLang="zh-CN"/>
              <a:t>t</a:t>
            </a:r>
            <a:r>
              <a:rPr lang="zh-CN" altLang="en-US"/>
              <a:t>时刻的队长为</a:t>
            </a:r>
            <a:r>
              <a:rPr lang="en-US" altLang="zh-CN"/>
              <a:t>l</a:t>
            </a:r>
            <a:r>
              <a:rPr lang="en-US" altLang="zh-CN">
                <a:sym typeface="+mn-ea"/>
              </a:rPr>
              <a:t>(t)</a:t>
            </a:r>
            <a:r>
              <a:rPr lang="zh-CN" altLang="en-US"/>
              <a:t>，在计算状态转移概率时，起始状态为</a:t>
            </a:r>
            <a:r>
              <a:rPr lang="en-US" altLang="zh-CN">
                <a:sym typeface="+mn-ea"/>
              </a:rPr>
              <a:t>l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，而不是</a:t>
            </a:r>
            <a:r>
              <a:rPr lang="en-US" altLang="zh-CN">
                <a:sym typeface="+mn-ea"/>
              </a:rPr>
              <a:t>l(t)</a:t>
            </a:r>
            <a:r>
              <a:rPr lang="zh-CN" altLang="en-US">
                <a:sym typeface="+mn-ea"/>
              </a:rPr>
              <a:t>，这里的</a:t>
            </a:r>
            <a:r>
              <a:rPr lang="en-US" altLang="zh-CN">
                <a:sym typeface="+mn-ea"/>
              </a:rPr>
              <a:t>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由系统实现，而不是将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视作动作参数。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239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WI</a:t>
            </a:r>
            <a:endParaRPr lang="en-US" altLang="zh-CN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）根据已有的</a:t>
                </a:r>
                <a:r>
                  <a:rPr lang="en-US" altLang="zh-CN"/>
                  <a:t>reward</a:t>
                </a:r>
                <a:r>
                  <a:rPr lang="zh-CN" altLang="en-US"/>
                  <a:t>和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tran</a:t>
                </a:r>
                <a:r>
                  <a:rPr lang="zh-CN" altLang="en-US"/>
                  <a:t>即可计算出</a:t>
                </a:r>
                <a:r>
                  <a:rPr lang="en-US" altLang="zh-CN"/>
                  <a:t>wi</a:t>
                </a:r>
                <a:r>
                  <a:rPr lang="zh-CN" altLang="en-US"/>
                  <a:t>；</a:t>
                </a:r>
              </a:p>
              <a:p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）例如对某队列，有其优先级</a:t>
                </a:r>
                <a:r>
                  <a:rPr lang="en-US" altLang="zh-CN"/>
                  <a:t>priq</a:t>
                </a:r>
                <a:r>
                  <a:rPr lang="zh-CN" altLang="en-US"/>
                  <a:t>：</a:t>
                </a:r>
              </a:p>
              <a:p>
                <a:r>
                  <a:rPr lang="zh-CN" altLang="en-US"/>
                  <a:t>①</a:t>
                </a:r>
                <a:r>
                  <a:rPr lang="en-US" altLang="zh-CN"/>
                  <a:t>t</a:t>
                </a:r>
                <a:r>
                  <a:rPr lang="zh-CN" altLang="en-US"/>
                  <a:t>时刻检查队列得到其</a:t>
                </a:r>
                <a:r>
                  <a:rPr lang="en-US" altLang="zh-CN"/>
                  <a:t>ρ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</a:t>
                </a:r>
                <a:r>
                  <a:rPr lang="en-US" altLang="zh-CN"/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，然后根据其自身的</a:t>
                </a:r>
                <a:r>
                  <a:rPr lang="en-US" altLang="zh-CN"/>
                  <a:t>ecn</a:t>
                </a:r>
                <a:r>
                  <a:rPr lang="zh-CN" altLang="en-US"/>
                  <a:t>丢包曲线得到</a:t>
                </a:r>
                <a:r>
                  <a:rPr lang="en-US" altLang="zh-CN"/>
                  <a:t>k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(t))</a:t>
                </a:r>
                <a:r>
                  <a:rPr lang="zh-CN" altLang="en-US"/>
                  <a:t>。再分别假定公平与不公平的两种情况，即</a:t>
                </a:r>
                <a:r>
                  <a:rPr lang="en-US" altLang="zh-CN"/>
                  <a:t>f</a:t>
                </a:r>
                <a:r>
                  <a:rPr lang="en-US" altLang="zh-CN" baseline="-25000"/>
                  <a:t>q</a:t>
                </a:r>
                <a:r>
                  <a:rPr lang="zh-CN" altLang="en-US"/>
                  <a:t>分别为</a:t>
                </a:r>
                <a:r>
                  <a:rPr lang="en-US" altLang="zh-CN"/>
                  <a:t>0</a:t>
                </a:r>
                <a:r>
                  <a:rPr lang="zh-CN" altLang="en-US"/>
                  <a:t>或</a:t>
                </a:r>
                <a:r>
                  <a:rPr lang="en-US" altLang="zh-CN"/>
                  <a:t>1</a:t>
                </a:r>
                <a:r>
                  <a:rPr lang="zh-CN" altLang="en-US"/>
                  <a:t>，即可表示出</a:t>
                </a:r>
                <a:r>
                  <a:rPr lang="en-US" altLang="zh-CN"/>
                  <a:t>reward</a:t>
                </a:r>
                <a:r>
                  <a:rPr lang="zh-CN" altLang="en-US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对于动作：</a:t>
                </a:r>
                <a:r>
                  <a:rPr lang="en-US" altLang="zh-CN"/>
                  <a:t>R[s][a=1]=R[s-1][a=0]</a:t>
                </a:r>
                <a:endParaRPr lang="zh-CN" altLang="en-US"/>
              </a:p>
              <a:p>
                <a:r>
                  <a:rPr lang="zh-CN" altLang="en-US"/>
                  <a:t>②每个时隙</a:t>
                </a:r>
                <a:r>
                  <a:rPr lang="en-US" altLang="zh-CN"/>
                  <a:t>(</a:t>
                </a:r>
                <a:r>
                  <a:rPr lang="zh-CN" altLang="en-US"/>
                  <a:t>多个时刻</a:t>
                </a:r>
                <a:r>
                  <a:rPr lang="en-US" altLang="zh-CN"/>
                  <a:t>)</a:t>
                </a:r>
                <a:r>
                  <a:rPr lang="zh-CN" altLang="en-US"/>
                  <a:t>统计来包率得到</a:t>
                </a:r>
                <a:r>
                  <a:rPr lang="en-US" altLang="zh-CN"/>
                  <a:t>t</a:t>
                </a:r>
                <a:r>
                  <a:rPr lang="zh-CN" altLang="en-US"/>
                  <a:t>时刻的来包率</a:t>
                </a:r>
                <a:r>
                  <a:rPr lang="en-US" altLang="zh-CN">
                    <a:sym typeface="+mn-ea"/>
                  </a:rPr>
                  <a:t>λ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(t)=λ</a:t>
                </a:r>
                <a:r>
                  <a:rPr lang="en-US" altLang="zh-CN" baseline="-25000">
                    <a:sym typeface="+mn-ea"/>
                  </a:rPr>
                  <a:t>E</a:t>
                </a:r>
                <a:r>
                  <a:rPr lang="en-US" altLang="zh-CN">
                    <a:sym typeface="+mn-ea"/>
                  </a:rPr>
                  <a:t>+λ</a:t>
                </a:r>
                <a:r>
                  <a:rPr lang="en-US" altLang="zh-CN" baseline="-25000">
                    <a:sym typeface="+mn-ea"/>
                  </a:rPr>
                  <a:t>N</a:t>
                </a:r>
                <a:r>
                  <a:rPr lang="zh-CN" altLang="en-US"/>
                  <a:t>，从而结合</a:t>
                </a:r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r>
                  <a:rPr lang="zh-CN" altLang="en-US"/>
                  <a:t>得到转移概率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}2×8×8×25×25×100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098540" y="3987800"/>
            <a:ext cx="5548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）①通过对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设置门限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将队列的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函数分为两类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&gt;λ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则使用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RED</a:t>
            </a:r>
            <a:r>
              <a:rPr lang="zh-CN" altLang="en-US">
                <a:sym typeface="+mn-ea"/>
              </a:rPr>
              <a:t>丢包，反之使用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进行丢包：从而将参数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zh-CN" altLang="en-US">
                <a:sym typeface="+mn-ea"/>
              </a:rPr>
              <a:t>②若将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设为常数，可以将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（可选）；</a:t>
            </a:r>
          </a:p>
          <a:p>
            <a:r>
              <a:rPr lang="zh-CN" altLang="en-US">
                <a:sym typeface="+mn-ea"/>
              </a:rPr>
              <a:t>③设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分别从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容量的</a:t>
            </a:r>
            <a:r>
              <a:rPr lang="en-US" altLang="zh-CN">
                <a:sym typeface="+mn-ea"/>
              </a:rPr>
              <a:t>80%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开始上升，则</a:t>
            </a:r>
            <a:r>
              <a:rPr lang="en-US" altLang="zh-CN">
                <a:sym typeface="+mn-ea"/>
              </a:rPr>
              <a:t>k(l)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then</a:t>
            </a:r>
            <a:r>
              <a:rPr lang="zh-CN" altLang="en-US">
                <a:sym typeface="+mn-ea"/>
              </a:rPr>
              <a:t>：</a:t>
            </a: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同时决定了</a:t>
            </a:r>
            <a:r>
              <a:rPr lang="en-US" altLang="zh-CN">
                <a:sym typeface="+mn-ea"/>
              </a:rPr>
              <a:t>pri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ρ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决定了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}2×8×15/2×100=12000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345" y="212725"/>
            <a:ext cx="111258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对于动作：</a:t>
            </a:r>
            <a:r>
              <a:rPr lang="en-US" altLang="zh-CN">
                <a:sym typeface="+mn-ea"/>
              </a:rPr>
              <a:t>R[s][a=1]=R[s-1][a=0]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问题：动作会影响公平性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，从而不知道在计算的时候，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，公平）</a:t>
            </a:r>
            <a:r>
              <a:rPr lang="en-US" altLang="zh-CN">
                <a:sym typeface="+mn-ea"/>
              </a:rPr>
              <a:t>-r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a0</a:t>
            </a:r>
            <a:r>
              <a:rPr lang="zh-CN" altLang="en-US">
                <a:sym typeface="+mn-ea"/>
              </a:rPr>
              <a:t>，公平还是不公平）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办法：</a:t>
            </a:r>
            <a:endParaRPr lang="en-US" altLang="zh-CN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）由于更改后的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实际上是几个常数，其值取决于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的值，因此可以直接均分为八份划分给各个队列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（因为最后的决策是要使得整个系统的收益最大，这一部分均分后求和实际上与非均分划分一致）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）只需关注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</a:t>
            </a:r>
            <a:r>
              <a:rPr lang="en-US" altLang="zh-CN">
                <a:sym typeface="+mn-ea"/>
              </a:rPr>
              <a:t>1~8</a:t>
            </a:r>
            <a:r>
              <a:rPr lang="zh-CN" altLang="en-US">
                <a:sym typeface="+mn-ea"/>
              </a:rPr>
              <a:t>，即可得到各个队列的发包动作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与公平性</a:t>
            </a:r>
            <a:r>
              <a:rPr lang="en-US" altLang="zh-CN">
                <a:sym typeface="+mn-ea"/>
              </a:rPr>
              <a:t>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0080" y="4523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队列的发与不发之间的</a:t>
            </a:r>
            <a:r>
              <a:rPr lang="en-US" altLang="zh-CN"/>
              <a:t>reward</a:t>
            </a:r>
            <a:r>
              <a:rPr lang="zh-CN" altLang="en-US"/>
              <a:t>差体现在</a:t>
            </a:r>
            <a:r>
              <a:rPr lang="en-US" altLang="zh-CN"/>
              <a:t>drop</a:t>
            </a:r>
            <a:r>
              <a:rPr lang="zh-CN" altLang="en-US"/>
              <a:t>上，而</a:t>
            </a:r>
            <a:r>
              <a:rPr lang="en-US" altLang="zh-CN"/>
              <a:t>fair</a:t>
            </a:r>
            <a:r>
              <a:rPr lang="zh-CN" altLang="en-US"/>
              <a:t>可以作为一个常数偏移给减去，相当于在发包的收益上减去一个公平性的损失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/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/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1−25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𝑄𝐿𝐸𝑁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_25]</m:t>
                    </m:r>
                  </m:oMath>
                </a14:m>
                <a:r>
                  <a:rPr lang="en-US" altLang="zh-CN" b="0"/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/>
              </a:p>
              <a:p>
                <a:r>
                  <a:rPr lang="zh-CN" altLang="en-US" b="0"/>
                  <a:t>离线：</a:t>
                </a:r>
                <a:r>
                  <a:rPr lang="zh-CN" altLang="en-US"/>
                  <a:t>提前知道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zh-CN" altLang="en-US" baseline="-25000"/>
                  <a:t>，</a:t>
                </a:r>
                <a:r>
                  <a:rPr lang="el-GR" altLang="zh-CN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1=[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20]</m:t>
                    </m:r>
                  </m:oMath>
                </a14:m>
                <a:r>
                  <a:rPr lang="en-US" altLang="zh-CN" b="0"/>
                  <a:t>=[20%-&gt;25%</a:t>
                </a:r>
                <a:r>
                  <a:rPr lang="zh-CN" altLang="en-US" b="0"/>
                  <a:t>，</a:t>
                </a:r>
                <a:r>
                  <a:rPr lang="en-US" altLang="zh-CN" b="0"/>
                  <a:t>10]-&gt;s’</a:t>
                </a:r>
              </a:p>
              <a:p>
                <a:r>
                  <a:rPr lang="zh-CN" altLang="en-US"/>
                  <a:t>在线：统计▲</a:t>
                </a:r>
                <a:r>
                  <a:rPr lang="en-US" altLang="zh-CN"/>
                  <a:t>t</a:t>
                </a:r>
                <a:r>
                  <a:rPr lang="zh-CN" altLang="en-US"/>
                  <a:t>（</a:t>
                </a:r>
                <a:r>
                  <a:rPr lang="en-US" altLang="zh-CN"/>
                  <a:t>200ms</a:t>
                </a:r>
                <a:r>
                  <a:rPr lang="zh-CN" altLang="en-US"/>
                  <a:t>）</a:t>
                </a:r>
                <a:endParaRPr lang="en-US" altLang="zh-CN" b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blipFill>
                <a:blip r:embed="rId3"/>
                <a:stretch>
                  <a:fillRect l="-68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/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∗[25∗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∗[25∗7]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/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𝑄𝐿𝐸𝑁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,20,5%</m:t>
                      </m:r>
                    </m:oMath>
                  </m:oMathPara>
                </a14:m>
                <a:endParaRPr lang="en-US" altLang="zh-CN" b="0"/>
              </a:p>
              <a:p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𝑄𝐿𝐸𝑁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𝐸𝐶𝑁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/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𝑃𝑡𝑟𝑎𝑛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10C03E2-F769-4CF5-187E-84D3F7DD1603}"/>
              </a:ext>
            </a:extLst>
          </p:cNvPr>
          <p:cNvSpPr txBox="1"/>
          <p:nvPr/>
        </p:nvSpPr>
        <p:spPr>
          <a:xfrm>
            <a:off x="812800" y="5607672"/>
            <a:ext cx="70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Vs = 400,s-&gt;[0,399],205</a:t>
            </a:r>
          </a:p>
          <a:p>
            <a:r>
              <a:rPr lang="en-US" altLang="zh-CN"/>
              <a:t>205/20,205%20,</a:t>
            </a:r>
            <a:r>
              <a:rPr lang="en-US" altLang="zh-CN">
                <a:solidFill>
                  <a:srgbClr val="FF0000"/>
                </a:solidFill>
              </a:rPr>
              <a:t>16W</a:t>
            </a:r>
            <a:r>
              <a:rPr lang="zh-CN" altLang="en-US">
                <a:solidFill>
                  <a:srgbClr val="FF0000"/>
                </a:solidFill>
              </a:rPr>
              <a:t>数据包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百万，</a:t>
            </a:r>
            <a:r>
              <a:rPr lang="en-US" altLang="zh-CN" sz="1800">
                <a:solidFill>
                  <a:srgbClr val="A9B7C6"/>
                </a:solidFill>
                <a:effectLst/>
                <a:latin typeface="JetBrains Mono"/>
              </a:rPr>
              <a:t> pool_size</a:t>
            </a:r>
            <a:r>
              <a:rPr lang="zh-CN" altLang="en-US">
                <a:solidFill>
                  <a:srgbClr val="FF0000"/>
                </a:solidFill>
              </a:rPr>
              <a:t>个数据</a:t>
            </a:r>
            <a:r>
              <a:rPr lang="en-US" altLang="zh-CN">
                <a:solidFill>
                  <a:srgbClr val="FF0000"/>
                </a:solidFill>
              </a:rPr>
              <a:t>-&gt;ptran(2*400*400),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4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iNTYwMDA3NGVjYzZmZmQ3YzczYTM2MzgyMDA3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4049</Words>
  <Application>Microsoft Office PowerPoint</Application>
  <PresentationFormat>宽屏</PresentationFormat>
  <Paragraphs>365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-apple-system</vt:lpstr>
      <vt:lpstr>JetBrains Mono</vt:lpstr>
      <vt:lpstr>等线</vt:lpstr>
      <vt:lpstr>等线 Light</vt:lpstr>
      <vt:lpstr>宋体</vt:lpstr>
      <vt:lpstr>Arial</vt:lpstr>
      <vt:lpstr>Calibri</vt:lpstr>
      <vt:lpstr>Cambria Math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零拷贝原理 </dc:title>
  <dc:creator>金鹏 张</dc:creator>
  <cp:lastModifiedBy>金鹏 张</cp:lastModifiedBy>
  <cp:revision>786</cp:revision>
  <dcterms:created xsi:type="dcterms:W3CDTF">2023-12-18T08:03:00Z</dcterms:created>
  <dcterms:modified xsi:type="dcterms:W3CDTF">2024-01-21T07:37:12Z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D17A0477B78F4551864A7C8C01E943FC_12</vt:lpwstr>
  </property>
  <property fmtid="{D5CDD505-2E9C-101B-9397-08002B2CF9AE}" pid="3" name="KSOProductBuildVer">
    <vt:lpwstr>2052-12.1.0.16120</vt:lpwstr>
  </property>
</Properties>
</file>