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67" r:id="rId3"/>
    <p:sldId id="421" r:id="rId4"/>
    <p:sldId id="426" r:id="rId5"/>
    <p:sldId id="450" r:id="rId6"/>
    <p:sldId id="427" r:id="rId7"/>
    <p:sldId id="451" r:id="rId8"/>
    <p:sldId id="452" r:id="rId9"/>
    <p:sldId id="429" r:id="rId10"/>
    <p:sldId id="453" r:id="rId11"/>
    <p:sldId id="430" r:id="rId12"/>
    <p:sldId id="428" r:id="rId13"/>
    <p:sldId id="436" r:id="rId14"/>
    <p:sldId id="437" r:id="rId15"/>
    <p:sldId id="438" r:id="rId16"/>
    <p:sldId id="424" r:id="rId17"/>
    <p:sldId id="422" r:id="rId18"/>
    <p:sldId id="441" r:id="rId19"/>
    <p:sldId id="423" r:id="rId20"/>
    <p:sldId id="43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32B8-58B6-606E-6CA7-B6D9CCFA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71252-5EC1-B653-5D51-F3AA12C1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9038-A0E9-E78D-5017-1045BCD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F9B22-3DB4-57FB-C383-09A68E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EAD25-2532-EC21-DBB3-51CA351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750A-10F9-AF07-1B39-7D2E144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F34B-6FA9-CFB5-A3FD-427FE1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8425-EC0D-490E-4F0F-62078E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D540-20C9-F0F4-7F5B-F785D7A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B58-357F-711F-4296-0B68628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8A0C0-5FA4-9921-47C3-F1F7DD4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3ACBF-B436-D778-65B1-872989A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0CECE-4A00-5DCE-5456-CBAF347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007B-BC20-E232-EC24-0F8606E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B2DAB-B241-5F5C-E61F-42B0BD54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7FF3-8F54-76DD-22D6-CB2ECA8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F758-DC4B-02F3-C2F8-2CD8541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4B93-25C9-5A49-C215-69CF4E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17FB-E729-FE28-F1ED-6CB4670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588-5BE8-B9DB-53BE-BD60C8F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4767-DF35-783C-884F-9C3931D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710A7-C865-93A8-D859-08F3695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27E55-FDF4-F519-CB2C-FFE9347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9D-0E7A-CEEA-E6D5-12D13049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2F80-F21F-79DA-F96A-A67EB5B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D2B6-06E5-6FE0-5C26-7EC76A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37241-09C8-E5C7-4405-5A9B85F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516E-3297-6839-67E0-7B020BE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B6DE4-3FA1-6637-638B-A248D22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4B4B6-307E-7DEC-031E-49932E4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A951-CED6-9563-90DC-EB5E95A0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0E01-4F78-2C72-F56B-FB613B9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9D9F-DB23-301F-9A04-AA87D818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347B6-B8E2-8E32-D413-51F6349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468CB-BB0C-7C5F-B42C-D5F935D1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8C4BC-9456-07F0-617B-24057111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ADBB6-A895-38FA-354F-4FFB228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2EA1-7FD6-CA3A-1B0B-99DDD2B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F8B15-0C8A-0F6F-AE83-B3410E7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91BB-1BEB-0EA0-9CCF-2C808A5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91A3D-4B31-1F44-27B4-D066C650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165DB-87A6-782E-BA96-8B977BF3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BB678-036C-C197-1E1E-22165A5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6D40D-D832-3FE7-A6A8-4402A81F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827EE-DF4E-5C90-BA57-7AD6FFD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A8139-38BB-0012-CBB3-C5C969B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B75-53E8-8B07-8463-D2871E4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35DE-4388-FEDA-8DF8-4FD07FA7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43A6-738C-B176-251F-7823FE78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58A0D-FF03-A694-93A5-DFBC9C9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C3EF-5048-CB61-D91D-A21E0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41B2-9F3C-3608-92B3-DBFA2B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E7CF-6085-B30D-D5FC-466C4F0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225BB-14EF-0738-E131-4EB6BD4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AD2B-4C1D-6A5C-2F8D-618FCD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1199-8290-C21C-588C-D7BCA1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2C361-BD51-3E0A-2822-0DD4F2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B75F-B6A8-3E18-061E-606BBB4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CBEFD-8638-59AA-6DF7-8DA71302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5452-2A06-E2A2-45AD-B8284308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5D22-0F9B-E53C-8476-FEB4B882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61E5-340D-522C-5EE9-6F1F6885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D7E4-857A-754C-727E-411964C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8571"/>
              </p:ext>
            </p:extLst>
          </p:nvPr>
        </p:nvGraphicFramePr>
        <p:xfrm>
          <a:off x="845509" y="1574800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EC55C5-3B48-A1FB-0A07-D6E7CFA1BE32}"/>
              </a:ext>
            </a:extLst>
          </p:cNvPr>
          <p:cNvSpPr txBox="1"/>
          <p:nvPr/>
        </p:nvSpPr>
        <p:spPr>
          <a:xfrm>
            <a:off x="787400" y="5873750"/>
            <a:ext cx="650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这里面的公平调度和背景定义的公平性含义不同</a:t>
            </a:r>
            <a:endParaRPr lang="en-US" altLang="zh-CN"/>
          </a:p>
          <a:p>
            <a:r>
              <a:rPr lang="zh-CN" altLang="en-US"/>
              <a:t>背景公平性特指服从优先级调度的程度</a:t>
            </a:r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FFB158-3D45-46E7-9D71-42AB40DB2A83}"/>
                  </a:ext>
                </a:extLst>
              </p:cNvPr>
              <p:cNvSpPr txBox="1"/>
              <p:nvPr/>
            </p:nvSpPr>
            <p:spPr>
              <a:xfrm>
                <a:off x="279400" y="1211576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FFB158-3D45-46E7-9D71-42AB40DB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211576"/>
                <a:ext cx="11633200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711029-4D7A-438A-9A30-663798F3A9AB}"/>
                  </a:ext>
                </a:extLst>
              </p:cNvPr>
              <p:cNvSpPr txBox="1"/>
              <p:nvPr/>
            </p:nvSpPr>
            <p:spPr>
              <a:xfrm>
                <a:off x="862313" y="3972762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711029-4D7A-438A-9A30-663798F3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13" y="3972762"/>
                <a:ext cx="6097978" cy="737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D7E97-271F-413B-BAD9-6576A4E0B8BC}"/>
                  </a:ext>
                </a:extLst>
              </p:cNvPr>
              <p:cNvSpPr txBox="1"/>
              <p:nvPr/>
            </p:nvSpPr>
            <p:spPr>
              <a:xfrm>
                <a:off x="-962956" y="4744895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D7E97-271F-413B-BAD9-6576A4E0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956" y="4744895"/>
                <a:ext cx="6097978" cy="9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F057B1C-92E2-4E28-93BB-81628DCE6098}"/>
              </a:ext>
            </a:extLst>
          </p:cNvPr>
          <p:cNvSpPr txBox="1"/>
          <p:nvPr/>
        </p:nvSpPr>
        <p:spPr>
          <a:xfrm>
            <a:off x="862313" y="3261454"/>
            <a:ext cx="28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原问题变为问题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697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26936" y="940526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6" y="940526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511990" y="2608773"/>
                <a:ext cx="11026733" cy="77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0" y="2608773"/>
                <a:ext cx="11026733" cy="774507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11990" y="3953739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0" y="3953739"/>
                <a:ext cx="8933049" cy="926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027422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027422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9C580DD-BBF8-47C6-A630-7D68F74CD85B}"/>
              </a:ext>
            </a:extLst>
          </p:cNvPr>
          <p:cNvSpPr txBox="1"/>
          <p:nvPr/>
        </p:nvSpPr>
        <p:spPr>
          <a:xfrm>
            <a:off x="511990" y="3621413"/>
            <a:ext cx="23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变为问题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0" y="1353787"/>
                <a:ext cx="7537863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为优先级队列</a:t>
                </a:r>
                <a:r>
                  <a:rPr lang="en-US" altLang="zh-CN"/>
                  <a:t>q</a:t>
                </a:r>
                <a:r>
                  <a:rPr lang="zh-CN" altLang="en-US"/>
                  <a:t>使用策略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在状态</a:t>
                </a:r>
                <a:r>
                  <a:rPr lang="en-US" altLang="zh-CN"/>
                  <a:t>s</a:t>
                </a:r>
                <a:r>
                  <a:rPr lang="zh-CN" altLang="en-US"/>
                  <a:t>且采取动作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0" y="1353787"/>
                <a:ext cx="7537863" cy="394019"/>
              </a:xfrm>
              <a:prstGeom prst="rect">
                <a:avLst/>
              </a:prstGeom>
              <a:blipFill>
                <a:blip r:embed="rId2"/>
                <a:stretch>
                  <a:fillRect l="-728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408808" y="2466327"/>
                <a:ext cx="6097978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" y="2466327"/>
                <a:ext cx="6097978" cy="794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274319" y="5242451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242451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</a:t>
            </a:r>
            <a:r>
              <a:rPr lang="en-US" altLang="zh-CN"/>
              <a:t>1</a:t>
            </a:r>
            <a:r>
              <a:rPr lang="zh-CN" altLang="en-US"/>
              <a:t>转化为无约束的问题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3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4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190995" y="4745281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995" y="4745281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030777" y="1979123"/>
                <a:ext cx="10450286" cy="246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</a:t>
                </a:r>
                <a:r>
                  <a:rPr lang="en-US" altLang="zh-CN"/>
                  <a:t>4</a:t>
                </a:r>
                <a:r>
                  <a:rPr lang="zh-CN" altLang="en-US"/>
                  <a:t>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</a:t>
                </a:r>
                <a:r>
                  <a:rPr lang="en-US" altLang="zh-CN"/>
                  <a:t>4</a:t>
                </a:r>
                <a:r>
                  <a:rPr lang="zh-CN" altLang="en-US"/>
                  <a:t>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/>
                  <a:t>的取值重新对其离散化</a:t>
                </a:r>
                <a:r>
                  <a:rPr lang="en-US" altLang="zh-CN"/>
                  <a:t>,</a:t>
                </a:r>
                <a:r>
                  <a:rPr lang="zh-CN" altLang="en-US"/>
                  <a:t>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7" y="1979123"/>
                <a:ext cx="10450286" cy="2460417"/>
              </a:xfrm>
              <a:prstGeom prst="rect">
                <a:avLst/>
              </a:prstGeom>
              <a:blipFill>
                <a:blip r:embed="rId2"/>
                <a:stretch>
                  <a:fillRect l="-350" t="-496" r="-17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在上述建模过程中，我们假定状态之间的转移概率已知，在实际过程中，使用统计的方法获取状态之间的转移矩阵。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）并储存，定时计算并更新队列的转移矩阵及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AA32E16-7CF9-1BB8-B068-85512FD14200}"/>
              </a:ext>
            </a:extLst>
          </p:cNvPr>
          <p:cNvSpPr txBox="1"/>
          <p:nvPr/>
        </p:nvSpPr>
        <p:spPr>
          <a:xfrm>
            <a:off x="1162416" y="2517258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4CAEF3-733B-B708-203F-53CC58E89D96}"/>
              </a:ext>
            </a:extLst>
          </p:cNvPr>
          <p:cNvSpPr txBox="1"/>
          <p:nvPr/>
        </p:nvSpPr>
        <p:spPr>
          <a:xfrm>
            <a:off x="1162416" y="2961072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1583B-E081-5630-0A1F-AE18887C2E77}"/>
              </a:ext>
            </a:extLst>
          </p:cNvPr>
          <p:cNvSpPr txBox="1"/>
          <p:nvPr/>
        </p:nvSpPr>
        <p:spPr>
          <a:xfrm>
            <a:off x="1143375" y="3411357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81EF7-0A1E-9D3E-6A60-6261D9BF5767}"/>
              </a:ext>
            </a:extLst>
          </p:cNvPr>
          <p:cNvSpPr txBox="1"/>
          <p:nvPr/>
        </p:nvSpPr>
        <p:spPr>
          <a:xfrm>
            <a:off x="1154353" y="3843749"/>
            <a:ext cx="2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9DE96F-BE25-6844-7F34-EEE108984583}"/>
              </a:ext>
            </a:extLst>
          </p:cNvPr>
          <p:cNvSpPr txBox="1"/>
          <p:nvPr/>
        </p:nvSpPr>
        <p:spPr>
          <a:xfrm>
            <a:off x="1156464" y="4275853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E509F-4134-1D4C-31A7-ABE9C021CC73}"/>
              </a:ext>
            </a:extLst>
          </p:cNvPr>
          <p:cNvSpPr txBox="1"/>
          <p:nvPr/>
        </p:nvSpPr>
        <p:spPr>
          <a:xfrm>
            <a:off x="1143375" y="4721398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66B359-03F8-1C2E-AA82-AD9D6297DA3C}"/>
              </a:ext>
            </a:extLst>
          </p:cNvPr>
          <p:cNvSpPr txBox="1"/>
          <p:nvPr/>
        </p:nvSpPr>
        <p:spPr>
          <a:xfrm>
            <a:off x="1143375" y="5170452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09BDDD-2293-7C91-61AF-46601B5BA96B}"/>
              </a:ext>
            </a:extLst>
          </p:cNvPr>
          <p:cNvSpPr txBox="1"/>
          <p:nvPr/>
        </p:nvSpPr>
        <p:spPr>
          <a:xfrm>
            <a:off x="1143375" y="5602067"/>
            <a:ext cx="4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保证高优先级任务的及时执行</a:t>
            </a: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6813" y="1577724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严格优先级调度算法（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28951" y="1370010"/>
            <a:ext cx="10803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引入两种指标，公平性、饥饿性，并分别设置归一量化方式，分别赋予不同的权重（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>
                <a:solidFill>
                  <a:srgbClr val="FF0000"/>
                </a:solidFill>
              </a:rPr>
              <a:t>ECN</a:t>
            </a:r>
            <a:r>
              <a:rPr lang="zh-CN" altLang="en-US">
                <a:solidFill>
                  <a:srgbClr val="FF0000"/>
                </a:solidFill>
              </a:rPr>
              <a:t>标记期望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7D5A0D-534B-42BA-A754-452524BE0AB6}"/>
              </a:ext>
            </a:extLst>
          </p:cNvPr>
          <p:cNvSpPr txBox="1"/>
          <p:nvPr/>
        </p:nvSpPr>
        <p:spPr>
          <a:xfrm>
            <a:off x="853983" y="1994151"/>
            <a:ext cx="102429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</a:p>
          <a:p>
            <a:endParaRPr lang="en-US" altLang="zh-CN" b="1">
              <a:latin typeface="JetBrains Mono"/>
            </a:endParaRPr>
          </a:p>
          <a:p>
            <a:endParaRPr lang="en-US" altLang="zh-CN" sz="1800" b="1">
              <a:effectLst/>
              <a:latin typeface="JetBrains Mono"/>
            </a:endParaRPr>
          </a:p>
          <a:p>
            <a:r>
              <a:rPr lang="zh-CN" altLang="en-US" b="1">
                <a:latin typeface="JetBrains Mono"/>
              </a:rPr>
              <a:t>每一个时隙为</a:t>
            </a:r>
            <a:r>
              <a:rPr lang="en-US" altLang="zh-CN" b="1">
                <a:latin typeface="JetBrains Mono"/>
              </a:rPr>
              <a:t>1ms</a:t>
            </a:r>
            <a:r>
              <a:rPr lang="zh-CN" altLang="en-US" b="1">
                <a:latin typeface="JetBrains Mono"/>
              </a:rPr>
              <a:t>，策略控制一个时隙只有一个优先级队列发送数据</a:t>
            </a:r>
            <a:endParaRPr lang="en-US" altLang="zh-CN" b="1">
              <a:latin typeface="JetBrains Mono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A56EB4-7C58-4366-9650-2189939755C9}"/>
              </a:ext>
            </a:extLst>
          </p:cNvPr>
          <p:cNvSpPr txBox="1"/>
          <p:nvPr/>
        </p:nvSpPr>
        <p:spPr>
          <a:xfrm>
            <a:off x="243491" y="185753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24575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1149221" y="231157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21" y="231157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-433782" y="3944265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782" y="3944265"/>
                <a:ext cx="6096000" cy="1178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1187038" y="3270896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A43E3E-B611-443E-91AC-4723BB46015E}"/>
                  </a:ext>
                </a:extLst>
              </p:cNvPr>
              <p:cNvSpPr txBox="1"/>
              <p:nvPr/>
            </p:nvSpPr>
            <p:spPr>
              <a:xfrm>
                <a:off x="1082766" y="3509755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A43E3E-B611-443E-91AC-4723BB46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6" y="3509755"/>
                <a:ext cx="8386632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CBDC5F6-ED98-490D-8AD1-24773A57A6AE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CAB7D9-74B6-4478-ACBE-550156C81E3F}"/>
                  </a:ext>
                </a:extLst>
              </p:cNvPr>
              <p:cNvSpPr txBox="1"/>
              <p:nvPr/>
            </p:nvSpPr>
            <p:spPr>
              <a:xfrm>
                <a:off x="1533611" y="1459847"/>
                <a:ext cx="8889097" cy="734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/>
                  <a:t>表示比队列</a:t>
                </a:r>
                <a:r>
                  <a:rPr lang="en-US" altLang="zh-CN"/>
                  <a:t>q</a:t>
                </a:r>
                <a:r>
                  <a:rPr lang="zh-CN" altLang="en-US"/>
                  <a:t>优先级高的队列里的数据包，占端口总数据包的百分比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CAB7D9-74B6-4478-ACBE-550156C8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11" y="1459847"/>
                <a:ext cx="8889097" cy="73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0D15CA-E353-4219-93A8-8D67807BD1AC}"/>
                  </a:ext>
                </a:extLst>
              </p:cNvPr>
              <p:cNvSpPr txBox="1"/>
              <p:nvPr/>
            </p:nvSpPr>
            <p:spPr>
              <a:xfrm>
                <a:off x="795383" y="2151228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0D15CA-E353-4219-93A8-8D67807B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3" y="2151228"/>
                <a:ext cx="6482443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269D3B-A185-4DC0-9742-14F7379F0545}"/>
                  </a:ext>
                </a:extLst>
              </p:cNvPr>
              <p:cNvSpPr txBox="1"/>
              <p:nvPr/>
            </p:nvSpPr>
            <p:spPr>
              <a:xfrm>
                <a:off x="1517280" y="3977080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269D3B-A185-4DC0-9742-14F7379F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80" y="3977080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7D5E2A7-96EE-4A90-A496-09F28E4EC2FC}"/>
              </a:ext>
            </a:extLst>
          </p:cNvPr>
          <p:cNvSpPr txBox="1"/>
          <p:nvPr/>
        </p:nvSpPr>
        <p:spPr>
          <a:xfrm>
            <a:off x="568235" y="1539410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H()</a:t>
            </a:r>
            <a:r>
              <a:rPr lang="zh-CN" altLang="en-US"/>
              <a:t>是</a:t>
            </a:r>
            <a:r>
              <a:rPr lang="en-US" altLang="zh-CN"/>
              <a:t>ECN</a:t>
            </a:r>
            <a:r>
              <a:rPr lang="zh-CN" altLang="en-US"/>
              <a:t>协议的标记概率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313D6-EE4C-4A23-87DE-296261AA7DD2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114433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29985" y="8302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57150" y="2104992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2104992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125946" y="3798388"/>
                <a:ext cx="6527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46" y="3798388"/>
                <a:ext cx="6527800" cy="1477328"/>
              </a:xfrm>
              <a:prstGeom prst="rect">
                <a:avLst/>
              </a:prstGeom>
              <a:blipFill>
                <a:blip r:embed="rId3"/>
                <a:stretch>
                  <a:fillRect l="-840" t="-2066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1779</Words>
  <Application>Microsoft Office PowerPoint</Application>
  <PresentationFormat>宽屏</PresentationFormat>
  <Paragraphs>223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JetBrains Mono</vt:lpstr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金鹏 张</dc:creator>
  <cp:lastModifiedBy>金鹏 张</cp:lastModifiedBy>
  <cp:revision>87</cp:revision>
  <dcterms:created xsi:type="dcterms:W3CDTF">2024-01-21T06:47:39Z</dcterms:created>
  <dcterms:modified xsi:type="dcterms:W3CDTF">2024-01-28T05:49:52Z</dcterms:modified>
</cp:coreProperties>
</file>