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D67FB1-AFE1-457C-9557-BA74851ED20E}">
  <a:tblStyle styleId="{9ED67FB1-AFE1-457C-9557-BA74851ED2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9788" y="285008"/>
            <a:ext cx="10515600" cy="819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Rental Prices in NYC by airbnb</a:t>
            </a:r>
            <a:endParaRPr b="1"/>
          </a:p>
        </p:txBody>
      </p:sp>
      <p:pic>
        <p:nvPicPr>
          <p:cNvPr id="85" name="Google Shape;85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230" y="2458387"/>
            <a:ext cx="5620715" cy="3687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9788" y="1319133"/>
            <a:ext cx="10515600" cy="1020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Examining the price variability:  How do different variables impact the price of an airbnb rental in NYC? (neighborhood and room type)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Examining rental availability by neighborhood: Which neighborhoods have the largest market share?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NYC Neighborhoods</a:t>
            </a:r>
            <a:endParaRPr/>
          </a:p>
        </p:txBody>
      </p:sp>
      <p:pic>
        <p:nvPicPr>
          <p:cNvPr id="157" name="Google Shape;15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989" y="1825625"/>
            <a:ext cx="729402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NYC Neighborhood has the greatest market share?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Price and Neighborhood</a:t>
            </a:r>
            <a:endParaRPr/>
          </a:p>
        </p:txBody>
      </p:sp>
      <p:pic>
        <p:nvPicPr>
          <p:cNvPr id="164" name="Google Shape;164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781" y="2880519"/>
            <a:ext cx="44958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Number of Hosts </a:t>
            </a:r>
            <a:endParaRPr/>
          </a:p>
        </p:txBody>
      </p:sp>
      <p:pic>
        <p:nvPicPr>
          <p:cNvPr id="166" name="Google Shape;166;p2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794" y="2778919"/>
            <a:ext cx="4572000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Conclusion Needed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Market Share by Neighborhood</a:t>
            </a:r>
            <a:endParaRPr/>
          </a:p>
        </p:txBody>
      </p:sp>
      <p:pic>
        <p:nvPicPr>
          <p:cNvPr id="173" name="Google Shape;173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781" y="2778919"/>
            <a:ext cx="44958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Unknown Pie</a:t>
            </a:r>
            <a:endParaRPr/>
          </a:p>
        </p:txBody>
      </p:sp>
      <p:pic>
        <p:nvPicPr>
          <p:cNvPr id="175" name="Google Shape;175;p2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594" y="2778919"/>
            <a:ext cx="4470400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 – Neighborhoods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1681163"/>
            <a:ext cx="5157787" cy="4774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Count of listings per room type</a:t>
            </a:r>
            <a:endParaRPr/>
          </a:p>
        </p:txBody>
      </p:sp>
      <p:pic>
        <p:nvPicPr>
          <p:cNvPr id="93" name="Google Shape;93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114" y="2669967"/>
            <a:ext cx="3831134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3" type="body"/>
          </p:nvPr>
        </p:nvSpPr>
        <p:spPr>
          <a:xfrm>
            <a:off x="6172200" y="1681162"/>
            <a:ext cx="5183188" cy="882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Listing price by room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500" y="2669967"/>
            <a:ext cx="3684588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 – Room Type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9788" y="1681163"/>
            <a:ext cx="5157787" cy="4774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Count of listings per neighborhood</a:t>
            </a:r>
            <a:endParaRPr/>
          </a:p>
        </p:txBody>
      </p:sp>
      <p:sp>
        <p:nvSpPr>
          <p:cNvPr id="102" name="Google Shape;102;p15"/>
          <p:cNvSpPr txBox="1"/>
          <p:nvPr>
            <p:ph idx="3" type="body"/>
          </p:nvPr>
        </p:nvSpPr>
        <p:spPr>
          <a:xfrm>
            <a:off x="6172200" y="1681162"/>
            <a:ext cx="5183188" cy="882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Listing price by neighborhood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114" y="2505075"/>
            <a:ext cx="3831134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500" y="2505075"/>
            <a:ext cx="3684588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9788" y="457200"/>
            <a:ext cx="3932237" cy="745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u="sng"/>
              <a:t>Outliers</a:t>
            </a:r>
            <a:endParaRPr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6095999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{9ED67FB1-AFE1-457C-9557-BA74851ED20E}</a:tableStyleId>
              </a:tblPr>
              <a:tblGrid>
                <a:gridCol w="2475900"/>
                <a:gridCol w="2959700"/>
              </a:tblGrid>
              <a:tr h="1005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Statistics (Price)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 hMerge="1"/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Count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48895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Mean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152.72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Std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240.15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min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0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25%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69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50%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106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75%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175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Max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10,000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839788" y="1202267"/>
            <a:ext cx="3932237" cy="466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Initial data exploration has identified outliers in price.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maximum value does not match the other price point statistics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Additional research is needed to determine why there are such outliers and to remove outliers from future analysis to answer questions about NYC airbnb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9788" y="203201"/>
            <a:ext cx="10515600" cy="125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Outliers – special events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9788" y="1318161"/>
            <a:ext cx="5157787" cy="581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Private Event Spaces</a:t>
            </a:r>
            <a:endParaRPr/>
          </a:p>
        </p:txBody>
      </p:sp>
      <p:sp>
        <p:nvSpPr>
          <p:cNvPr id="118" name="Google Shape;118;p17"/>
          <p:cNvSpPr txBox="1"/>
          <p:nvPr>
            <p:ph idx="3" type="body"/>
          </p:nvPr>
        </p:nvSpPr>
        <p:spPr>
          <a:xfrm>
            <a:off x="6172200" y="1318161"/>
            <a:ext cx="5183188" cy="581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Film Locations</a:t>
            </a:r>
            <a:endParaRPr/>
          </a:p>
        </p:txBody>
      </p:sp>
      <p:pic>
        <p:nvPicPr>
          <p:cNvPr id="119" name="Google Shape;119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7" y="1900052"/>
            <a:ext cx="5157787" cy="428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1" y="1900052"/>
            <a:ext cx="5183188" cy="428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727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Outliers – Pricing Errors</a:t>
            </a:r>
            <a:endParaRPr/>
          </a:p>
        </p:txBody>
      </p:sp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139" y="1092530"/>
            <a:ext cx="5639722" cy="508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9788" y="237506"/>
            <a:ext cx="3932237" cy="415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b="1" lang="en-US" sz="2160" u="sng"/>
              <a:t>Outliers Removed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6095999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{9ED67FB1-AFE1-457C-9557-BA74851ED20E}</a:tableStyleId>
              </a:tblPr>
              <a:tblGrid>
                <a:gridCol w="2475900"/>
                <a:gridCol w="2959700"/>
              </a:tblGrid>
              <a:tr h="10052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Updated Statistics (Price)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 hMerge="1"/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Count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46,216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Mean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133.16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Std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84.53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min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25%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70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50%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108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4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75%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175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8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Max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499</a:t>
                      </a:r>
                      <a:endParaRPr b="0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839788" y="653143"/>
            <a:ext cx="3932237" cy="6080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Updated price statistics after removing the bottom 2.5% and top 2.5%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Count changed from 48,895 to 46,216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Mean changed from 152.72 to 133.16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Standard Deviation changed from 240.15 to 84.53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Min changed from 0 to 36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25% changed from 69 to 70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50% changed from 106 to 108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75% remains the same at 175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Max changed from 10,000 to 499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Removing outliers has left us with a database of listings more appropriate for the average traveler to NYC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9788" y="365126"/>
            <a:ext cx="10515600" cy="75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Updated Database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9788" y="1116282"/>
            <a:ext cx="5157787" cy="581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Prices by Neighborhood</a:t>
            </a:r>
            <a:endParaRPr/>
          </a:p>
        </p:txBody>
      </p:sp>
      <p:sp>
        <p:nvSpPr>
          <p:cNvPr id="140" name="Google Shape;140;p20"/>
          <p:cNvSpPr txBox="1"/>
          <p:nvPr>
            <p:ph idx="3" type="body"/>
          </p:nvPr>
        </p:nvSpPr>
        <p:spPr>
          <a:xfrm>
            <a:off x="6172200" y="1116282"/>
            <a:ext cx="5183188" cy="581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Prices by Room Type</a:t>
            </a:r>
            <a:endParaRPr/>
          </a:p>
        </p:txBody>
      </p:sp>
      <p:pic>
        <p:nvPicPr>
          <p:cNvPr id="141" name="Google Shape;141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7" y="1867438"/>
            <a:ext cx="4005016" cy="43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8930" y="1867438"/>
            <a:ext cx="4027158" cy="43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9788" y="365125"/>
            <a:ext cx="10515600" cy="877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Price Distributions (outliers removed)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39788" y="1242395"/>
            <a:ext cx="5157787" cy="438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Neighborhoods </a:t>
            </a:r>
            <a:r>
              <a:rPr lang="en-US">
                <a:solidFill>
                  <a:srgbClr val="FF0000"/>
                </a:solidFill>
              </a:rPr>
              <a:t>(add labels)</a:t>
            </a:r>
            <a:endParaRPr/>
          </a:p>
        </p:txBody>
      </p:sp>
      <p:pic>
        <p:nvPicPr>
          <p:cNvPr id="149" name="Google Shape;149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288" y="1681163"/>
            <a:ext cx="4596287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3" type="body"/>
          </p:nvPr>
        </p:nvSpPr>
        <p:spPr>
          <a:xfrm>
            <a:off x="6172200" y="1242395"/>
            <a:ext cx="5183188" cy="438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Room Type </a:t>
            </a:r>
            <a:r>
              <a:rPr lang="en-US">
                <a:solidFill>
                  <a:srgbClr val="FF0000"/>
                </a:solidFill>
              </a:rPr>
              <a:t>(add labels)</a:t>
            </a:r>
            <a:endParaRPr/>
          </a:p>
        </p:txBody>
      </p:sp>
      <p:pic>
        <p:nvPicPr>
          <p:cNvPr id="151" name="Google Shape;151;p2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178" y="1681163"/>
            <a:ext cx="4227234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