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Lora SemiBold"/>
      <p:regular r:id="rId23"/>
      <p:bold r:id="rId24"/>
      <p:italic r:id="rId25"/>
      <p:boldItalic r:id="rId26"/>
    </p:embeddedFont>
    <p:embeddedFont>
      <p:font typeface="Lora"/>
      <p:regular r:id="rId27"/>
      <p:bold r:id="rId28"/>
      <p:italic r:id="rId29"/>
      <p:boldItalic r:id="rId30"/>
    </p:embeddedFont>
    <p:embeddedFont>
      <p:font typeface="Fira Sans Extra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oraSemiBold-bold.fntdata"/><Relationship Id="rId23" Type="http://schemas.openxmlformats.org/officeDocument/2006/relationships/font" Target="fonts/Lora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SemiBold-boldItalic.fntdata"/><Relationship Id="rId25" Type="http://schemas.openxmlformats.org/officeDocument/2006/relationships/font" Target="fonts/LoraSemiBold-italic.fntdata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regular.fntdata"/><Relationship Id="rId30" Type="http://schemas.openxmlformats.org/officeDocument/2006/relationships/font" Target="fonts/Lora-bold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FiraSansExtraCondense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38e13868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38e13868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break the Amenity column and count it, it shows that wireless internet, kitchen, heating are the most </a:t>
            </a:r>
            <a:r>
              <a:rPr lang="en"/>
              <a:t>frequently</a:t>
            </a:r>
            <a:r>
              <a:rPr lang="en"/>
              <a:t> show in house information. For the heating maybe is because the half of  data were come from NYC, Chicago and DC which have long winter during a year.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room type, most house on Airbnb is entire home/apt and private room.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3952ec328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3952ec328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1d43e7d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1d43e7d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1d43e7d8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1d43e7d8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Accommodates</a:t>
            </a:r>
            <a:r>
              <a:rPr lang="en"/>
              <a:t> being the # of accomodations/amenities, we removed amenities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38e13867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38e13867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38e138670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38e138670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38e138670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38e138670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38e138670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38e138670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include DC, Chicago, SF, Boston, NYC, and LA, and most of samples are from NYC and LA.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samples are apartment and House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38e13868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38e13868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see Chicago and LA seems like normal </a:t>
            </a:r>
            <a:r>
              <a:rPr lang="en"/>
              <a:t>distribution</a:t>
            </a:r>
            <a:r>
              <a:rPr lang="en"/>
              <a:t> and for nyc, sf, and dc have right tail.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6425" y="442950"/>
            <a:ext cx="5068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  <a:latin typeface="Lora SemiBold"/>
                <a:ea typeface="Lora SemiBold"/>
                <a:cs typeface="Lora SemiBold"/>
                <a:sym typeface="Lora SemiBold"/>
              </a:rPr>
              <a:t>Airbnb Price Prediction</a:t>
            </a:r>
            <a:endParaRPr sz="3200">
              <a:solidFill>
                <a:schemeClr val="accent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E3390F"/>
                </a:solidFill>
                <a:latin typeface="Lora SemiBold"/>
                <a:ea typeface="Lora SemiBold"/>
                <a:cs typeface="Lora SemiBold"/>
                <a:sym typeface="Lora SemiBold"/>
              </a:rPr>
              <a:t>Predicting Apartment Prices </a:t>
            </a:r>
            <a:endParaRPr sz="2700">
              <a:solidFill>
                <a:srgbClr val="E3390F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589725" y="338200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Presented by :</a:t>
            </a:r>
            <a:endParaRPr b="1" sz="15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Yixiao Pan (Peter</a:t>
            </a:r>
            <a:endParaRPr sz="15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JinRong Qiu</a:t>
            </a:r>
            <a:endParaRPr sz="15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Ming Lin</a:t>
            </a:r>
            <a:endParaRPr sz="15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Shyam Patel</a:t>
            </a:r>
            <a:endParaRPr sz="15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83231" y="1494340"/>
            <a:ext cx="3597083" cy="3649153"/>
            <a:chOff x="457194" y="411475"/>
            <a:chExt cx="4385617" cy="4733627"/>
          </a:xfrm>
        </p:grpSpPr>
        <p:sp>
          <p:nvSpPr>
            <p:cNvPr id="57" name="Google Shape;57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58" name="Google Shape;58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9" name="Google Shape;59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33" name="Google Shape;233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Amenity/Room Type Importance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06" name="Google Shape;8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8450"/>
            <a:ext cx="3814900" cy="3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075" y="1408450"/>
            <a:ext cx="4391124" cy="31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Cancellation Policy: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13" name="Google Shape;8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050" y="1489250"/>
            <a:ext cx="3847299" cy="33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9250"/>
            <a:ext cx="3908600" cy="33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Feature Importance: Random Forest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20" name="Google Shape;8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25" y="1319475"/>
            <a:ext cx="6996750" cy="29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Machine Learning Model Comparison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826" name="Google Shape;826;p25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827" name="Google Shape;827;p25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873" name="Google Shape;873;p25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874" name="Google Shape;874;p25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accent5"/>
                </a:solidFill>
              </a:endParaRPr>
            </a:p>
          </p:txBody>
        </p:sp>
        <p:grpSp>
          <p:nvGrpSpPr>
            <p:cNvPr id="875" name="Google Shape;875;p25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876" name="Google Shape;876;p25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Linear Regression</a:t>
                </a:r>
                <a:endParaRPr b="1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7" name="Google Shape;877;p25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MSE: 0.18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R^2: 0.65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78" name="Google Shape;878;p25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879" name="Google Shape;879;p25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880" name="Google Shape;880;p25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Lasso Regression</a:t>
                </a:r>
                <a:endParaRPr b="1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1" name="Google Shape;881;p25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MSE: 0.1976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R^2: 0.6164  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82" name="Google Shape;882;p25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accent5"/>
                </a:solidFill>
              </a:endParaRPr>
            </a:p>
          </p:txBody>
        </p:sp>
      </p:grpSp>
      <p:grpSp>
        <p:nvGrpSpPr>
          <p:cNvPr id="883" name="Google Shape;883;p25"/>
          <p:cNvGrpSpPr/>
          <p:nvPr/>
        </p:nvGrpSpPr>
        <p:grpSpPr>
          <a:xfrm>
            <a:off x="457200" y="2579053"/>
            <a:ext cx="2653500" cy="835517"/>
            <a:chOff x="457198" y="2502863"/>
            <a:chExt cx="2653500" cy="682835"/>
          </a:xfrm>
        </p:grpSpPr>
        <p:grpSp>
          <p:nvGrpSpPr>
            <p:cNvPr id="884" name="Google Shape;884;p25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885" name="Google Shape;885;p25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KNN Regression</a:t>
                </a:r>
                <a:endParaRPr b="1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6" name="Google Shape;886;p25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MSE: 0.273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R^2: 0.465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87" name="Google Shape;887;p25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888" name="Google Shape;888;p25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889" name="Google Shape;889;p25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890" name="Google Shape;890;p25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Decision Tree</a:t>
                </a:r>
                <a:endParaRPr b="1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91" name="Google Shape;891;p25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MSE: 0.196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R^2: 0.619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92" name="Google Shape;892;p25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accent5"/>
                </a:solidFill>
              </a:endParaRPr>
            </a:p>
          </p:txBody>
        </p:sp>
      </p:grpSp>
      <p:grpSp>
        <p:nvGrpSpPr>
          <p:cNvPr id="893" name="Google Shape;893;p25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894" name="Google Shape;894;p25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895" name="Google Shape;895;p25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Random Forest</a:t>
                </a:r>
                <a:endParaRPr b="1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96" name="Google Shape;896;p25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MSE: 0.183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R^2: 0.645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97" name="Google Shape;897;p25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accent5"/>
                </a:solidFill>
              </a:endParaRPr>
            </a:p>
          </p:txBody>
        </p:sp>
      </p:grpSp>
      <p:grpSp>
        <p:nvGrpSpPr>
          <p:cNvPr id="898" name="Google Shape;898;p25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899" name="Google Shape;899;p25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900" name="Google Shape;900;p25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SVM</a:t>
                </a:r>
                <a:endParaRPr b="1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01" name="Google Shape;901;p25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MSE: 0.183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rPr>
                  <a:t>R^2: 0.639</a:t>
                </a:r>
                <a:endParaRPr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02" name="Google Shape;902;p25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accent5"/>
                </a:solidFill>
              </a:endParaRPr>
            </a:p>
          </p:txBody>
        </p:sp>
      </p:grpSp>
      <p:sp>
        <p:nvSpPr>
          <p:cNvPr id="903" name="Google Shape;903;p25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6"/>
          <p:cNvSpPr txBox="1"/>
          <p:nvPr>
            <p:ph type="ctrTitle"/>
          </p:nvPr>
        </p:nvSpPr>
        <p:spPr>
          <a:xfrm>
            <a:off x="4842800" y="1242825"/>
            <a:ext cx="4185600" cy="13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Conclusion and Q/A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1"/>
              </a:solidFill>
            </a:endParaRPr>
          </a:p>
        </p:txBody>
      </p:sp>
      <p:sp>
        <p:nvSpPr>
          <p:cNvPr id="909" name="Google Shape;909;p26"/>
          <p:cNvSpPr txBox="1"/>
          <p:nvPr>
            <p:ph idx="1" type="subTitle"/>
          </p:nvPr>
        </p:nvSpPr>
        <p:spPr>
          <a:xfrm>
            <a:off x="5645000" y="21807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Presented by :</a:t>
            </a:r>
            <a:endParaRPr b="1"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Yixiao Pan (Peter)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JinRong Qiu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Ming Lin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Shyam Patel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grpSp>
        <p:nvGrpSpPr>
          <p:cNvPr id="910" name="Google Shape;910;p26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911" name="Google Shape;911;p26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912" name="Google Shape;912;p26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913" name="Google Shape;913;p26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15" name="Google Shape;915;p26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16" name="Google Shape;916;p26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3" name="Google Shape;923;p26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0" name="Google Shape;930;p26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1" name="Google Shape;931;p26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2" name="Google Shape;932;p26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3" name="Google Shape;933;p26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4" name="Google Shape;934;p26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5" name="Google Shape;935;p26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6" name="Google Shape;936;p26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7" name="Google Shape;937;p26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8" name="Google Shape;938;p26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39" name="Google Shape;939;p26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0" name="Google Shape;940;p26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1" name="Google Shape;941;p26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3" name="Google Shape;943;p26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4" name="Google Shape;944;p26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5" name="Google Shape;945;p26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6" name="Google Shape;946;p26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7" name="Google Shape;947;p26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8" name="Google Shape;948;p26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49" name="Google Shape;949;p26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0" name="Google Shape;950;p26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1" name="Google Shape;951;p26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2" name="Google Shape;952;p26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3" name="Google Shape;953;p26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4" name="Google Shape;954;p26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5" name="Google Shape;955;p26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6" name="Google Shape;956;p26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7" name="Google Shape;957;p26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8" name="Google Shape;958;p26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9" name="Google Shape;959;p26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2" name="Google Shape;962;p26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9" name="Google Shape;969;p26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1" name="Google Shape;971;p26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2" name="Google Shape;972;p26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4" name="Google Shape;974;p26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6" name="Google Shape;976;p26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7" name="Google Shape;977;p26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79" name="Google Shape;979;p26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0" name="Google Shape;980;p26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1" name="Google Shape;981;p26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2" name="Google Shape;982;p26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3" name="Google Shape;983;p26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4" name="Google Shape;984;p26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5" name="Google Shape;985;p26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7" name="Google Shape;987;p26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8" name="Google Shape;988;p26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89" name="Google Shape;989;p26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0" name="Google Shape;990;p26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1" name="Google Shape;991;p26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2" name="Google Shape;992;p26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3" name="Google Shape;993;p26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4" name="Google Shape;994;p26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5" name="Google Shape;995;p26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6" name="Google Shape;996;p26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7" name="Google Shape;997;p26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8" name="Google Shape;998;p26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999" name="Google Shape;999;p26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0" name="Google Shape;1000;p26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1" name="Google Shape;1001;p26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3" name="Google Shape;1003;p26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4" name="Google Shape;1004;p26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5" name="Google Shape;1005;p26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6" name="Google Shape;1006;p26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7" name="Google Shape;1007;p26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8" name="Google Shape;1008;p26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09" name="Google Shape;1009;p26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0" name="Google Shape;1010;p26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1" name="Google Shape;1011;p26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2" name="Google Shape;1012;p26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5" name="Google Shape;1015;p26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6" name="Google Shape;1016;p26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7" name="Google Shape;1017;p26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8" name="Google Shape;1018;p26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19" name="Google Shape;1019;p26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0" name="Google Shape;1020;p26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1" name="Google Shape;1021;p26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2" name="Google Shape;1022;p26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3" name="Google Shape;1023;p26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4" name="Google Shape;1024;p26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5" name="Google Shape;1025;p26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6" name="Google Shape;1026;p26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7" name="Google Shape;1027;p26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8" name="Google Shape;1028;p26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9" name="Google Shape;1029;p26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0" name="Google Shape;1030;p26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1" name="Google Shape;1031;p26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2" name="Google Shape;1032;p26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3" name="Google Shape;1033;p26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7" name="Google Shape;1067;p26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7" name="Google Shape;1077;p26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8" name="Google Shape;1078;p26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3" name="Google Shape;1083;p26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4" name="Google Shape;1084;p26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5" name="Google Shape;1085;p26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6" name="Google Shape;1086;p26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87" name="Google Shape;1087;p26"/>
            <p:cNvSpPr/>
            <p:nvPr/>
          </p:nvSpPr>
          <p:spPr>
            <a:xfrm>
              <a:off x="2897110" y="101708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4107158" y="1563464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4739527" y="2628883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3998124" y="4018260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Overview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of the Problem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6" name="Google Shape;246;p14"/>
          <p:cNvGrpSpPr/>
          <p:nvPr/>
        </p:nvGrpSpPr>
        <p:grpSpPr>
          <a:xfrm>
            <a:off x="6745799" y="2203000"/>
            <a:ext cx="1941000" cy="1581800"/>
            <a:chOff x="6846374" y="2990350"/>
            <a:chExt cx="1941000" cy="1581800"/>
          </a:xfrm>
        </p:grpSpPr>
        <p:sp>
          <p:nvSpPr>
            <p:cNvPr id="247" name="Google Shape;247;p14"/>
            <p:cNvSpPr/>
            <p:nvPr/>
          </p:nvSpPr>
          <p:spPr>
            <a:xfrm>
              <a:off x="7514630" y="299035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" name="Google Shape;248;p14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" name="Google Shape;249;p14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" name="Google Shape;250;p14"/>
          <p:cNvGrpSpPr/>
          <p:nvPr/>
        </p:nvGrpSpPr>
        <p:grpSpPr>
          <a:xfrm>
            <a:off x="2553383" y="2203010"/>
            <a:ext cx="1941050" cy="1581790"/>
            <a:chOff x="2535800" y="2990360"/>
            <a:chExt cx="1941050" cy="1581790"/>
          </a:xfrm>
        </p:grpSpPr>
        <p:sp>
          <p:nvSpPr>
            <p:cNvPr id="251" name="Google Shape;251;p14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2" name="Google Shape;252;p14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Description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14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4"/>
          <p:cNvGrpSpPr/>
          <p:nvPr/>
        </p:nvGrpSpPr>
        <p:grpSpPr>
          <a:xfrm>
            <a:off x="457200" y="2203010"/>
            <a:ext cx="1941000" cy="1581790"/>
            <a:chOff x="457200" y="3148560"/>
            <a:chExt cx="1941000" cy="1581790"/>
          </a:xfrm>
        </p:grpSpPr>
        <p:sp>
          <p:nvSpPr>
            <p:cNvPr id="255" name="Google Shape;255;p14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" name="Google Shape;256;p14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 of Problem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14"/>
          <p:cNvGrpSpPr/>
          <p:nvPr/>
        </p:nvGrpSpPr>
        <p:grpSpPr>
          <a:xfrm>
            <a:off x="4649603" y="2203000"/>
            <a:ext cx="1941001" cy="1529475"/>
            <a:chOff x="5111775" y="3042675"/>
            <a:chExt cx="1941001" cy="1529475"/>
          </a:xfrm>
        </p:grpSpPr>
        <p:sp>
          <p:nvSpPr>
            <p:cNvPr id="259" name="Google Shape;259;p14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14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Methods and Results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" name="Google Shape;261;p14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62" name="Google Shape;262;p14"/>
          <p:cNvCxnSpPr>
            <a:stCxn id="255" idx="6"/>
            <a:endCxn id="251" idx="2"/>
          </p:cNvCxnSpPr>
          <p:nvPr/>
        </p:nvCxnSpPr>
        <p:spPr>
          <a:xfrm>
            <a:off x="1729953" y="2505260"/>
            <a:ext cx="14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14"/>
          <p:cNvCxnSpPr>
            <a:stCxn id="251" idx="6"/>
            <a:endCxn id="259" idx="2"/>
          </p:cNvCxnSpPr>
          <p:nvPr/>
        </p:nvCxnSpPr>
        <p:spPr>
          <a:xfrm>
            <a:off x="3826138" y="2505260"/>
            <a:ext cx="14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4"/>
          <p:cNvCxnSpPr>
            <a:stCxn id="259" idx="6"/>
            <a:endCxn id="247" idx="2"/>
          </p:cNvCxnSpPr>
          <p:nvPr/>
        </p:nvCxnSpPr>
        <p:spPr>
          <a:xfrm>
            <a:off x="5922357" y="2505250"/>
            <a:ext cx="14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5" name="Google Shape;265;p14"/>
          <p:cNvGrpSpPr/>
          <p:nvPr/>
        </p:nvGrpSpPr>
        <p:grpSpPr>
          <a:xfrm>
            <a:off x="6494815" y="3707533"/>
            <a:ext cx="2442948" cy="1372974"/>
            <a:chOff x="457200" y="997005"/>
            <a:chExt cx="4114785" cy="3734967"/>
          </a:xfrm>
        </p:grpSpPr>
        <p:sp>
          <p:nvSpPr>
            <p:cNvPr id="266" name="Google Shape;266;p14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4"/>
          <p:cNvGrpSpPr/>
          <p:nvPr/>
        </p:nvGrpSpPr>
        <p:grpSpPr>
          <a:xfrm>
            <a:off x="365559" y="3784788"/>
            <a:ext cx="2124280" cy="1218453"/>
            <a:chOff x="3124753" y="2097067"/>
            <a:chExt cx="2904005" cy="2684408"/>
          </a:xfrm>
        </p:grpSpPr>
        <p:sp>
          <p:nvSpPr>
            <p:cNvPr id="338" name="Google Shape;338;p14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14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340" name="Google Shape;340;p14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4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4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2" name="Google Shape;392;p14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393" name="Google Shape;393;p14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14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417" name="Google Shape;417;p14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1" name="Google Shape;451;p14"/>
          <p:cNvGrpSpPr/>
          <p:nvPr/>
        </p:nvGrpSpPr>
        <p:grpSpPr>
          <a:xfrm>
            <a:off x="3870969" y="3644479"/>
            <a:ext cx="1242734" cy="1358775"/>
            <a:chOff x="3657525" y="1700087"/>
            <a:chExt cx="1857600" cy="2354488"/>
          </a:xfrm>
        </p:grpSpPr>
        <p:sp>
          <p:nvSpPr>
            <p:cNvPr id="452" name="Google Shape;452;p14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14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454" name="Google Shape;454;p14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4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15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505" name="Google Shape;505;p15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506" name="Google Shape;506;p15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" name="Google Shape;541;p15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15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6"/>
                </a:solidFill>
              </a:rPr>
              <a:t>Problem Statement</a:t>
            </a:r>
            <a:endParaRPr sz="3100">
              <a:solidFill>
                <a:schemeClr val="accent6"/>
              </a:solidFill>
            </a:endParaRPr>
          </a:p>
        </p:txBody>
      </p:sp>
      <p:grpSp>
        <p:nvGrpSpPr>
          <p:cNvPr id="545" name="Google Shape;545;p15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546" name="Google Shape;546;p1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7" name="Google Shape;547;p1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Features such as 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Accommodations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, Location, #ofRooms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8" name="Google Shape;548;p15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549" name="Google Shape;549;p15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0" name="Google Shape;550;p15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Price of the AirBnB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1" name="Google Shape;551;p15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5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3" name="Google Shape;553;p15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5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5" name="Google Shape;555;p15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5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7" name="Google Shape;557;p15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5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5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0" name="Google Shape;560;p15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5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2" name="Google Shape;562;p15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5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64" name="Google Shape;564;p15"/>
          <p:cNvCxnSpPr>
            <a:stCxn id="543" idx="3"/>
            <a:endCxn id="541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5" name="Google Shape;565;p15"/>
          <p:cNvCxnSpPr>
            <a:stCxn id="557" idx="2"/>
            <a:endCxn id="542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6"/>
          <p:cNvSpPr/>
          <p:nvPr/>
        </p:nvSpPr>
        <p:spPr>
          <a:xfrm>
            <a:off x="391500" y="3181725"/>
            <a:ext cx="3123900" cy="15675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6"/>
          <p:cNvSpPr/>
          <p:nvPr/>
        </p:nvSpPr>
        <p:spPr>
          <a:xfrm>
            <a:off x="457200" y="1198550"/>
            <a:ext cx="2992500" cy="1567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Data Collection</a:t>
            </a:r>
            <a:endParaRPr sz="3100">
              <a:solidFill>
                <a:schemeClr val="accent1"/>
              </a:solidFill>
            </a:endParaRPr>
          </a:p>
        </p:txBody>
      </p:sp>
      <p:grpSp>
        <p:nvGrpSpPr>
          <p:cNvPr id="573" name="Google Shape;573;p16"/>
          <p:cNvGrpSpPr/>
          <p:nvPr/>
        </p:nvGrpSpPr>
        <p:grpSpPr>
          <a:xfrm>
            <a:off x="592537" y="3181735"/>
            <a:ext cx="2644186" cy="1177393"/>
            <a:chOff x="5563881" y="-243854"/>
            <a:chExt cx="2447414" cy="1237798"/>
          </a:xfrm>
        </p:grpSpPr>
        <p:sp>
          <p:nvSpPr>
            <p:cNvPr id="574" name="Google Shape;574;p16"/>
            <p:cNvSpPr txBox="1"/>
            <p:nvPr/>
          </p:nvSpPr>
          <p:spPr>
            <a:xfrm>
              <a:off x="5563881" y="-24385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Data Detail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5" name="Google Shape;575;p16"/>
            <p:cNvSpPr txBox="1"/>
            <p:nvPr/>
          </p:nvSpPr>
          <p:spPr>
            <a:xfrm>
              <a:off x="6030096" y="166244"/>
              <a:ext cx="1981200" cy="8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data contains 29 columns and 74111 rows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6" name="Google Shape;576;p16"/>
          <p:cNvGrpSpPr/>
          <p:nvPr/>
        </p:nvGrpSpPr>
        <p:grpSpPr>
          <a:xfrm>
            <a:off x="817950" y="1261996"/>
            <a:ext cx="2058300" cy="1250253"/>
            <a:chOff x="6089942" y="588846"/>
            <a:chExt cx="2058300" cy="1250253"/>
          </a:xfrm>
        </p:grpSpPr>
        <p:sp>
          <p:nvSpPr>
            <p:cNvPr id="577" name="Google Shape;577;p16"/>
            <p:cNvSpPr txBox="1"/>
            <p:nvPr/>
          </p:nvSpPr>
          <p:spPr>
            <a:xfrm>
              <a:off x="6128502" y="58884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is from Kaggle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p16"/>
            <p:cNvSpPr txBox="1"/>
            <p:nvPr/>
          </p:nvSpPr>
          <p:spPr>
            <a:xfrm>
              <a:off x="6089942" y="1035998"/>
              <a:ext cx="2058300" cy="8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Airbnb Price Prediction dataset was uploaded by Steve Zheng 5 Years ago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9" name="Google Shape;579;p16"/>
          <p:cNvSpPr txBox="1"/>
          <p:nvPr/>
        </p:nvSpPr>
        <p:spPr>
          <a:xfrm>
            <a:off x="5601165" y="4394479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16"/>
          <p:cNvSpPr txBox="1"/>
          <p:nvPr/>
        </p:nvSpPr>
        <p:spPr>
          <a:xfrm>
            <a:off x="1561648" y="4394463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1" name="Google Shape;581;p16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582" name="Google Shape;582;p16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583" name="Google Shape;583;p16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6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6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6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7" name="Google Shape;657;p16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0" name="Google Shape;6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725" y="1110129"/>
            <a:ext cx="2992500" cy="3792672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6"/>
          <p:cNvSpPr/>
          <p:nvPr/>
        </p:nvSpPr>
        <p:spPr>
          <a:xfrm>
            <a:off x="4022413" y="237275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16"/>
          <p:cNvGrpSpPr/>
          <p:nvPr/>
        </p:nvGrpSpPr>
        <p:grpSpPr>
          <a:xfrm>
            <a:off x="4352746" y="502631"/>
            <a:ext cx="360818" cy="294030"/>
            <a:chOff x="7963196" y="2903752"/>
            <a:chExt cx="360818" cy="294030"/>
          </a:xfrm>
        </p:grpSpPr>
        <p:sp>
          <p:nvSpPr>
            <p:cNvPr id="663" name="Google Shape;663;p16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53F21"/>
                </a:solidFill>
              </a:rPr>
              <a:t>Data </a:t>
            </a:r>
            <a:r>
              <a:rPr lang="en">
                <a:solidFill>
                  <a:srgbClr val="D53F21"/>
                </a:solidFill>
              </a:rPr>
              <a:t>Preparation</a:t>
            </a:r>
            <a:r>
              <a:rPr lang="en">
                <a:solidFill>
                  <a:srgbClr val="D53F21"/>
                </a:solidFill>
              </a:rPr>
              <a:t> </a:t>
            </a:r>
            <a:endParaRPr>
              <a:solidFill>
                <a:srgbClr val="D53F21"/>
              </a:solidFill>
            </a:endParaRPr>
          </a:p>
        </p:txBody>
      </p:sp>
      <p:grpSp>
        <p:nvGrpSpPr>
          <p:cNvPr id="671" name="Google Shape;671;p17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72" name="Google Shape;672;p17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17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9" name="Google Shape;719;p17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Preparation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20" name="Google Shape;720;p17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721" name="Google Shape;721;p17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4" name="Google Shape;724;p17"/>
          <p:cNvCxnSpPr>
            <a:stCxn id="719" idx="2"/>
            <a:endCxn id="721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725" name="Google Shape;725;p17"/>
          <p:cNvGrpSpPr/>
          <p:nvPr/>
        </p:nvGrpSpPr>
        <p:grpSpPr>
          <a:xfrm>
            <a:off x="457200" y="885938"/>
            <a:ext cx="2518250" cy="483000"/>
            <a:chOff x="457200" y="883700"/>
            <a:chExt cx="2518250" cy="483000"/>
          </a:xfrm>
        </p:grpSpPr>
        <p:sp>
          <p:nvSpPr>
            <p:cNvPr id="726" name="Google Shape;726;p17"/>
            <p:cNvSpPr txBox="1"/>
            <p:nvPr/>
          </p:nvSpPr>
          <p:spPr>
            <a:xfrm>
              <a:off x="914450" y="8837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Find the missing values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17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8" name="Google Shape;728;p17"/>
          <p:cNvGrpSpPr/>
          <p:nvPr/>
        </p:nvGrpSpPr>
        <p:grpSpPr>
          <a:xfrm>
            <a:off x="669550" y="1009525"/>
            <a:ext cx="5733977" cy="3003100"/>
            <a:chOff x="869101" y="961550"/>
            <a:chExt cx="4776722" cy="3003100"/>
          </a:xfrm>
        </p:grpSpPr>
        <p:grpSp>
          <p:nvGrpSpPr>
            <p:cNvPr id="729" name="Google Shape;729;p17"/>
            <p:cNvGrpSpPr/>
            <p:nvPr/>
          </p:nvGrpSpPr>
          <p:grpSpPr>
            <a:xfrm>
              <a:off x="869101" y="2979725"/>
              <a:ext cx="2171700" cy="984925"/>
              <a:chOff x="411901" y="2994375"/>
              <a:chExt cx="2171700" cy="984925"/>
            </a:xfrm>
          </p:grpSpPr>
          <p:sp>
            <p:nvSpPr>
              <p:cNvPr id="730" name="Google Shape;730;p17"/>
              <p:cNvSpPr txBox="1"/>
              <p:nvPr/>
            </p:nvSpPr>
            <p:spPr>
              <a:xfrm>
                <a:off x="411901" y="2994375"/>
                <a:ext cx="2171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Remove unnecessary columns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1" name="Google Shape;731;p17"/>
              <p:cNvSpPr txBox="1"/>
              <p:nvPr/>
            </p:nvSpPr>
            <p:spPr>
              <a:xfrm>
                <a:off x="457179" y="34963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['id', 'host_identity_verified', 'name', 'description', 'thumbnail_url']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2" name="Google Shape;732;p17"/>
            <p:cNvSpPr txBox="1"/>
            <p:nvPr/>
          </p:nvSpPr>
          <p:spPr>
            <a:xfrm>
              <a:off x="5188623" y="96155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3" name="Google Shape;733;p17"/>
          <p:cNvGrpSpPr/>
          <p:nvPr/>
        </p:nvGrpSpPr>
        <p:grpSpPr>
          <a:xfrm>
            <a:off x="0" y="1964800"/>
            <a:ext cx="3255600" cy="1398425"/>
            <a:chOff x="0" y="1964800"/>
            <a:chExt cx="3255600" cy="1398425"/>
          </a:xfrm>
        </p:grpSpPr>
        <p:grpSp>
          <p:nvGrpSpPr>
            <p:cNvPr id="734" name="Google Shape;734;p17"/>
            <p:cNvGrpSpPr/>
            <p:nvPr/>
          </p:nvGrpSpPr>
          <p:grpSpPr>
            <a:xfrm>
              <a:off x="914400" y="1964800"/>
              <a:ext cx="2341200" cy="824600"/>
              <a:chOff x="457200" y="2087425"/>
              <a:chExt cx="2341200" cy="824600"/>
            </a:xfrm>
          </p:grpSpPr>
          <p:sp>
            <p:nvSpPr>
              <p:cNvPr id="735" name="Google Shape;735;p17"/>
              <p:cNvSpPr txBox="1"/>
              <p:nvPr/>
            </p:nvSpPr>
            <p:spPr>
              <a:xfrm>
                <a:off x="457200" y="2087425"/>
                <a:ext cx="234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Drop rows with missing values in specific columns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6" name="Google Shape;736;p17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[</a:t>
                </a: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'bedrooms']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7" name="Google Shape;737;p17"/>
            <p:cNvSpPr txBox="1"/>
            <p:nvPr/>
          </p:nvSpPr>
          <p:spPr>
            <a:xfrm>
              <a:off x="0" y="3031425"/>
              <a:ext cx="592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8" name="Google Shape;738;p17"/>
          <p:cNvGrpSpPr/>
          <p:nvPr/>
        </p:nvGrpSpPr>
        <p:grpSpPr>
          <a:xfrm>
            <a:off x="-569600" y="3031425"/>
            <a:ext cx="7255225" cy="1838950"/>
            <a:chOff x="914400" y="2951650"/>
            <a:chExt cx="7255225" cy="1838950"/>
          </a:xfrm>
        </p:grpSpPr>
        <p:grpSp>
          <p:nvGrpSpPr>
            <p:cNvPr id="739" name="Google Shape;739;p17"/>
            <p:cNvGrpSpPr/>
            <p:nvPr/>
          </p:nvGrpSpPr>
          <p:grpSpPr>
            <a:xfrm>
              <a:off x="914400" y="3975800"/>
              <a:ext cx="3582250" cy="814800"/>
              <a:chOff x="457200" y="3975800"/>
              <a:chExt cx="3582250" cy="814800"/>
            </a:xfrm>
          </p:grpSpPr>
          <p:sp>
            <p:nvSpPr>
              <p:cNvPr id="740" name="Google Shape;740;p17"/>
              <p:cNvSpPr txBox="1"/>
              <p:nvPr/>
            </p:nvSpPr>
            <p:spPr>
              <a:xfrm>
                <a:off x="197845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Remove duplicate rows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41" name="Google Shape;741;p17"/>
              <p:cNvSpPr txBox="1"/>
              <p:nvPr/>
            </p:nvSpPr>
            <p:spPr>
              <a:xfrm>
                <a:off x="457200" y="43076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2" name="Google Shape;742;p17"/>
            <p:cNvSpPr txBox="1"/>
            <p:nvPr/>
          </p:nvSpPr>
          <p:spPr>
            <a:xfrm>
              <a:off x="7712425" y="295165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3" name="Google Shape;743;p17"/>
          <p:cNvGrpSpPr/>
          <p:nvPr/>
        </p:nvGrpSpPr>
        <p:grpSpPr>
          <a:xfrm>
            <a:off x="175100" y="1033875"/>
            <a:ext cx="8383800" cy="1349625"/>
            <a:chOff x="457200" y="985900"/>
            <a:chExt cx="8383800" cy="1349625"/>
          </a:xfrm>
        </p:grpSpPr>
        <p:grpSp>
          <p:nvGrpSpPr>
            <p:cNvPr id="744" name="Google Shape;744;p17"/>
            <p:cNvGrpSpPr/>
            <p:nvPr/>
          </p:nvGrpSpPr>
          <p:grpSpPr>
            <a:xfrm>
              <a:off x="6685625" y="985900"/>
              <a:ext cx="2155375" cy="896850"/>
              <a:chOff x="7142850" y="985900"/>
              <a:chExt cx="2155375" cy="896850"/>
            </a:xfrm>
          </p:grpSpPr>
          <p:sp>
            <p:nvSpPr>
              <p:cNvPr id="745" name="Google Shape;745;p17"/>
              <p:cNvSpPr txBox="1"/>
              <p:nvPr/>
            </p:nvSpPr>
            <p:spPr>
              <a:xfrm>
                <a:off x="7142850" y="9859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Convert data type to datetime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46" name="Google Shape;746;p17"/>
              <p:cNvSpPr txBox="1"/>
              <p:nvPr/>
            </p:nvSpPr>
            <p:spPr>
              <a:xfrm>
                <a:off x="7237225" y="13997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["last_review"]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["first_review"]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["host_since"]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47" name="Google Shape;747;p17"/>
            <p:cNvSpPr txBox="1"/>
            <p:nvPr/>
          </p:nvSpPr>
          <p:spPr>
            <a:xfrm>
              <a:off x="457200" y="200372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8" name="Google Shape;748;p17"/>
          <p:cNvGrpSpPr/>
          <p:nvPr/>
        </p:nvGrpSpPr>
        <p:grpSpPr>
          <a:xfrm>
            <a:off x="6267275" y="3964650"/>
            <a:ext cx="2479350" cy="426275"/>
            <a:chOff x="6267275" y="3964650"/>
            <a:chExt cx="2479350" cy="426275"/>
          </a:xfrm>
        </p:grpSpPr>
        <p:sp>
          <p:nvSpPr>
            <p:cNvPr id="749" name="Google Shape;749;p17"/>
            <p:cNvSpPr txBox="1"/>
            <p:nvPr/>
          </p:nvSpPr>
          <p:spPr>
            <a:xfrm>
              <a:off x="6685625" y="40591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Replace missing value for host_has_profile_pic with (‘f’)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0" name="Google Shape;750;p17"/>
            <p:cNvSpPr txBox="1"/>
            <p:nvPr/>
          </p:nvSpPr>
          <p:spPr>
            <a:xfrm>
              <a:off x="6267275" y="396465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1" name="Google Shape;751;p17"/>
          <p:cNvGrpSpPr/>
          <p:nvPr/>
        </p:nvGrpSpPr>
        <p:grpSpPr>
          <a:xfrm>
            <a:off x="457200" y="2259300"/>
            <a:ext cx="8289425" cy="2131625"/>
            <a:chOff x="457200" y="2259300"/>
            <a:chExt cx="8289425" cy="2131625"/>
          </a:xfrm>
        </p:grpSpPr>
        <p:sp>
          <p:nvSpPr>
            <p:cNvPr id="752" name="Google Shape;752;p17"/>
            <p:cNvSpPr txBox="1"/>
            <p:nvPr/>
          </p:nvSpPr>
          <p:spPr>
            <a:xfrm>
              <a:off x="6685625" y="2259300"/>
              <a:ext cx="20610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Drop features with too many unique values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3" name="Google Shape;753;p17"/>
            <p:cNvSpPr txBox="1"/>
            <p:nvPr/>
          </p:nvSpPr>
          <p:spPr>
            <a:xfrm>
              <a:off x="457200" y="4059125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4" name="Google Shape;754;p17"/>
          <p:cNvGrpSpPr/>
          <p:nvPr/>
        </p:nvGrpSpPr>
        <p:grpSpPr>
          <a:xfrm>
            <a:off x="6321650" y="2127000"/>
            <a:ext cx="2424975" cy="1395450"/>
            <a:chOff x="6321650" y="2153050"/>
            <a:chExt cx="2424975" cy="1395450"/>
          </a:xfrm>
        </p:grpSpPr>
        <p:sp>
          <p:nvSpPr>
            <p:cNvPr id="755" name="Google Shape;755;p17"/>
            <p:cNvSpPr txBox="1"/>
            <p:nvPr/>
          </p:nvSpPr>
          <p:spPr>
            <a:xfrm>
              <a:off x="6321650" y="2153050"/>
              <a:ext cx="4572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6" name="Google Shape;756;p17"/>
            <p:cNvSpPr txBox="1"/>
            <p:nvPr/>
          </p:nvSpPr>
          <p:spPr>
            <a:xfrm>
              <a:off x="6685625" y="32167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Convert response rate to number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57" name="Google Shape;757;p17"/>
          <p:cNvSpPr/>
          <p:nvPr/>
        </p:nvSpPr>
        <p:spPr>
          <a:xfrm>
            <a:off x="3694088" y="178725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17"/>
          <p:cNvGrpSpPr/>
          <p:nvPr/>
        </p:nvGrpSpPr>
        <p:grpSpPr>
          <a:xfrm>
            <a:off x="3945576" y="414421"/>
            <a:ext cx="321730" cy="353311"/>
            <a:chOff x="2440779" y="4628606"/>
            <a:chExt cx="321730" cy="365708"/>
          </a:xfrm>
        </p:grpSpPr>
        <p:sp>
          <p:nvSpPr>
            <p:cNvPr id="759" name="Google Shape;759;p17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Visualize the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7" name="Google Shape;7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99" y="1757200"/>
            <a:ext cx="3863876" cy="24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530" y="1225750"/>
            <a:ext cx="3527894" cy="24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18"/>
          <p:cNvSpPr txBox="1"/>
          <p:nvPr/>
        </p:nvSpPr>
        <p:spPr>
          <a:xfrm>
            <a:off x="543675" y="1099550"/>
            <a:ext cx="28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Heat Map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775" name="Google Shape;7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500" y="411100"/>
            <a:ext cx="4981100" cy="3802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19"/>
          <p:cNvSpPr txBox="1"/>
          <p:nvPr/>
        </p:nvSpPr>
        <p:spPr>
          <a:xfrm>
            <a:off x="494800" y="1423325"/>
            <a:ext cx="196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Correlation between numerical features.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 Visualization: Frequency Of Accomodations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782" name="Google Shape;7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25" y="1350200"/>
            <a:ext cx="3301899" cy="29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450" y="1627350"/>
            <a:ext cx="4323975" cy="25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Data Visualization </a:t>
            </a:r>
            <a:r>
              <a:rPr lang="en">
                <a:solidFill>
                  <a:schemeClr val="accent4"/>
                </a:solidFill>
              </a:rPr>
              <a:t>- Price Distribution Across Cities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789" name="Google Shape;7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63" y="1293025"/>
            <a:ext cx="2465925" cy="9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050" y="2514625"/>
            <a:ext cx="2686950" cy="10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350" y="3836248"/>
            <a:ext cx="3006626" cy="11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700" y="1293026"/>
            <a:ext cx="2818174" cy="10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8700" y="2578925"/>
            <a:ext cx="2908200" cy="10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0738" y="3893425"/>
            <a:ext cx="2784109" cy="10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21"/>
          <p:cNvSpPr txBox="1"/>
          <p:nvPr/>
        </p:nvSpPr>
        <p:spPr>
          <a:xfrm>
            <a:off x="2060250" y="1093000"/>
            <a:ext cx="140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390F"/>
                </a:solidFill>
                <a:highlight>
                  <a:srgbClr val="FFFFFF"/>
                </a:highlight>
              </a:rPr>
              <a:t>Boston</a:t>
            </a:r>
            <a:endParaRPr>
              <a:solidFill>
                <a:srgbClr val="E339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1"/>
          <p:cNvSpPr txBox="1"/>
          <p:nvPr/>
        </p:nvSpPr>
        <p:spPr>
          <a:xfrm>
            <a:off x="2060250" y="2343175"/>
            <a:ext cx="140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Chicago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21"/>
          <p:cNvSpPr txBox="1"/>
          <p:nvPr/>
        </p:nvSpPr>
        <p:spPr>
          <a:xfrm>
            <a:off x="2060250" y="3657675"/>
            <a:ext cx="140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390F"/>
                </a:solidFill>
                <a:highlight>
                  <a:srgbClr val="FFFFFF"/>
                </a:highlight>
              </a:rPr>
              <a:t>Washington D.C.</a:t>
            </a:r>
            <a:endParaRPr>
              <a:solidFill>
                <a:srgbClr val="E339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21"/>
          <p:cNvSpPr txBox="1"/>
          <p:nvPr/>
        </p:nvSpPr>
        <p:spPr>
          <a:xfrm>
            <a:off x="5977400" y="1093000"/>
            <a:ext cx="140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390F"/>
                </a:solidFill>
                <a:highlight>
                  <a:srgbClr val="FFFFFF"/>
                </a:highlight>
              </a:rPr>
              <a:t>Los Angeles</a:t>
            </a:r>
            <a:endParaRPr sz="1050">
              <a:solidFill>
                <a:srgbClr val="E3390F"/>
              </a:solidFill>
              <a:highlight>
                <a:srgbClr val="FFFFFF"/>
              </a:highlight>
            </a:endParaRPr>
          </a:p>
        </p:txBody>
      </p:sp>
      <p:sp>
        <p:nvSpPr>
          <p:cNvPr id="799" name="Google Shape;799;p21"/>
          <p:cNvSpPr txBox="1"/>
          <p:nvPr/>
        </p:nvSpPr>
        <p:spPr>
          <a:xfrm>
            <a:off x="6086950" y="2343175"/>
            <a:ext cx="140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New York City</a:t>
            </a:r>
            <a:endParaRPr sz="105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800" name="Google Shape;800;p21"/>
          <p:cNvSpPr txBox="1"/>
          <p:nvPr/>
        </p:nvSpPr>
        <p:spPr>
          <a:xfrm>
            <a:off x="6086950" y="3657675"/>
            <a:ext cx="1400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3F21"/>
                </a:solidFill>
                <a:highlight>
                  <a:srgbClr val="FFFFFF"/>
                </a:highlight>
              </a:rPr>
              <a:t>San F</a:t>
            </a:r>
            <a:r>
              <a:rPr lang="en" sz="1050">
                <a:solidFill>
                  <a:srgbClr val="D53F21"/>
                </a:solidFill>
                <a:highlight>
                  <a:srgbClr val="FFFFFF"/>
                </a:highlight>
              </a:rPr>
              <a:t>rancisco</a:t>
            </a:r>
            <a:endParaRPr sz="1050">
              <a:solidFill>
                <a:srgbClr val="D53F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