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6" r:id="rId3"/>
    <p:sldId id="257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인페이지(HOME)" id="{C0106DFE-C74B-40DC-A3E9-B76911D7434A}">
          <p14:sldIdLst>
            <p14:sldId id="258"/>
          </p14:sldIdLst>
        </p14:section>
        <p14:section name="포스기 기본페이지" id="{9969DB97-D957-4838-901E-09F628005783}">
          <p14:sldIdLst>
            <p14:sldId id="256"/>
            <p14:sldId id="257"/>
          </p14:sldIdLst>
        </p14:section>
        <p14:section name="로그인(관리자페이지 접속)" id="{8EEF4C10-3087-4B45-87E8-D346CA1B5361}">
          <p14:sldIdLst>
            <p14:sldId id="259"/>
          </p14:sldIdLst>
        </p14:section>
        <p14:section name="상세페이지" id="{BDB29B23-552B-41BD-A978-1A5C04AA96F9}">
          <p14:sldIdLst>
            <p14:sldId id="263"/>
          </p14:sldIdLst>
        </p14:section>
        <p14:section name="메뉴 추가 화면" id="{1FCB2D46-E244-4CB8-A8A6-7CABE3031BA7}">
          <p14:sldIdLst>
            <p14:sldId id="262"/>
          </p14:sldIdLst>
        </p14:section>
        <p14:section name="매출총액" id="{55B8D40B-EACB-4CA2-9BAE-EEF0BED1129D}">
          <p14:sldIdLst>
            <p14:sldId id="264"/>
          </p14:sldIdLst>
        </p14:section>
        <p14:section name="건별 매출 확인" id="{19CE13EA-67FF-4371-9387-1007616243B6}">
          <p14:sldIdLst>
            <p14:sldId id="265"/>
          </p14:sldIdLst>
        </p14:section>
        <p14:section name="회원관리" id="{F8B497E7-0033-43D2-8FE3-31A946B6BC19}">
          <p14:sldIdLst>
            <p14:sldId id="266"/>
            <p14:sldId id="267"/>
          </p14:sldIdLst>
        </p14:section>
        <p14:section name="사용자" id="{C6821D06-B63A-4FAB-AB08-E79EEFF4E36D}">
          <p14:sldIdLst>
            <p14:sldId id="268"/>
          </p14:sldIdLst>
        </p14:section>
        <p14:section name="메뉴선택창" id="{FE4DC74E-E467-4437-85FC-EE85DB280FA5}">
          <p14:sldIdLst>
            <p14:sldId id="269"/>
          </p14:sldIdLst>
        </p14:section>
        <p14:section name="옵션선택" id="{38EEB05A-A8D4-44B0-A6C7-12210564C1E3}">
          <p14:sldIdLst>
            <p14:sldId id="270"/>
          </p14:sldIdLst>
        </p14:section>
        <p14:section name="주문정보확인" id="{D8640A78-E90B-42E8-95D7-AAE9F04E8563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8276@naver.com" initials="a" lastIdx="17" clrIdx="0">
    <p:extLst>
      <p:ext uri="{19B8F6BF-5375-455C-9EA6-DF929625EA0E}">
        <p15:presenceInfo xmlns:p15="http://schemas.microsoft.com/office/powerpoint/2012/main" userId="c0affe030b9ef6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6" autoAdjust="0"/>
    <p:restoredTop sz="94660"/>
  </p:normalViewPr>
  <p:slideViewPr>
    <p:cSldViewPr snapToGrid="0">
      <p:cViewPr>
        <p:scale>
          <a:sx n="75" d="100"/>
          <a:sy n="75" d="100"/>
        </p:scale>
        <p:origin x="90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4T19:47:29.973" idx="8">
    <p:pos x="10" y="10"/>
    <p:text>오늘 날짜 10월 6일</p:text>
    <p:extLst>
      <p:ext uri="{C676402C-5697-4E1C-873F-D02D1690AC5C}">
        <p15:threadingInfo xmlns:p15="http://schemas.microsoft.com/office/powerpoint/2012/main" timeZoneBias="-540"/>
      </p:ext>
    </p:extLst>
  </p:cm>
  <p:cm authorId="1" dt="2021-09-24T19:50:32.097" idx="10">
    <p:pos x="146" y="146"/>
    <p:text>날짜 선택 시 건별 매출 확인으로 이동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4T19:47:29.973" idx="9">
    <p:pos x="10" y="10"/>
    <p:text>오늘 날짜 10월 6일</p:text>
    <p:extLst>
      <p:ext uri="{C676402C-5697-4E1C-873F-D02D1690AC5C}">
        <p15:threadingInfo xmlns:p15="http://schemas.microsoft.com/office/powerpoint/2012/main" timeZoneBias="-540"/>
      </p:ext>
    </p:extLst>
  </p:cm>
  <p:cm authorId="1" dt="2021-09-24T20:26:33.129" idx="14">
    <p:pos x="1548" y="2979"/>
    <p:text>관리자일경우에만 목록 표시</p:text>
    <p:extLst>
      <p:ext uri="{C676402C-5697-4E1C-873F-D02D1690AC5C}">
        <p15:threadingInfo xmlns:p15="http://schemas.microsoft.com/office/powerpoint/2012/main" timeZoneBias="-540"/>
      </p:ext>
    </p:extLst>
  </p:cm>
  <p:cm authorId="1" dt="2021-09-24T20:27:42.675" idx="15">
    <p:pos x="1548" y="3115"/>
    <p:text>사용자일 경우에는 목록은 필요없고 세부화면만 보여주면 됨</p:text>
    <p:extLst>
      <p:ext uri="{C676402C-5697-4E1C-873F-D02D1690AC5C}">
        <p15:threadingInfo xmlns:p15="http://schemas.microsoft.com/office/powerpoint/2012/main" timeZoneBias="-540">
          <p15:parentCm authorId="1" idx="14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4T19:47:29.973" idx="11">
    <p:pos x="10" y="10"/>
    <p:text>오늘 날짜 10월 6일</p:text>
    <p:extLst>
      <p:ext uri="{C676402C-5697-4E1C-873F-D02D1690AC5C}">
        <p15:threadingInfo xmlns:p15="http://schemas.microsoft.com/office/powerpoint/2012/main" timeZoneBias="-540"/>
      </p:ext>
    </p:extLst>
  </p:cm>
  <p:cm authorId="1" dt="2021-09-24T19:50:32.097" idx="12">
    <p:pos x="146" y="146"/>
    <p:text>날짜 선택 시 건별 매출 확인으로 이동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4T19:47:29.973" idx="16">
    <p:pos x="10" y="10"/>
    <p:text>오늘 날짜 10월 6일</p:text>
    <p:extLst>
      <p:ext uri="{C676402C-5697-4E1C-873F-D02D1690AC5C}">
        <p15:threadingInfo xmlns:p15="http://schemas.microsoft.com/office/powerpoint/2012/main" timeZoneBias="-540"/>
      </p:ext>
    </p:extLst>
  </p:cm>
  <p:cm authorId="1" dt="2021-09-24T19:50:32.097" idx="17">
    <p:pos x="146" y="146"/>
    <p:text>날짜 선택 시 건별 매출 확인으로 이동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8ED83-0A30-46A7-980A-98DE10F481A4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20DAF-784E-48BE-BD39-B79DC5F60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78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FB6B6-20DB-4627-9425-50AEF02F2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D90B05-1546-43C7-90A1-6BBB51534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846CE-BB56-4CC2-A77E-14CA3A51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282E-7053-42E5-86B7-B58BF7E05D2F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18631-D792-41F5-BDAF-4D09D0E9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E29C6-26E7-41CE-AA65-2601647C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366-40F5-41EA-A116-A0B22A79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9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09FBD-F023-4251-95D8-0C6BE8C3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3285C3-A4B9-41E4-B23F-717B27716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EEFDF-87BE-4072-97CC-041262CF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282E-7053-42E5-86B7-B58BF7E05D2F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9D2C1-8067-4E96-92FD-CED91941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36C70-E034-49EA-ACAC-D32C9A72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366-40F5-41EA-A116-A0B22A79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0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CB23A2-E3B3-4041-8921-3FA78BDA9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FD0A93-C288-4963-8E86-D5B89B07C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5FC4B-61FF-411F-BE38-6E1DB358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282E-7053-42E5-86B7-B58BF7E05D2F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1FD94-EFFD-456B-A6FE-51DA1D5F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8C084-A4D2-453F-BF92-53CA4751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366-40F5-41EA-A116-A0B22A79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83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2188C-C6D0-4B9D-AF46-204CC8B8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48188-1FA3-469E-9438-249F1E091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7F16B-B56A-4D4A-97AC-03902D06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282E-7053-42E5-86B7-B58BF7E05D2F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57713-E739-41AD-AE52-CC3D69EB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4E7E4-D610-4C88-8B11-BD6DECC6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366-40F5-41EA-A116-A0B22A79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4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1331A-A380-4096-B177-19BFB39C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3C40B-65BC-4C7A-862B-0689BDDF2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5079F-F112-46C2-A54C-1C4D0618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282E-7053-42E5-86B7-B58BF7E05D2F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8BECA-D74E-483B-B058-895DAA1D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72654-AD99-4E65-9EF8-545109F0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366-40F5-41EA-A116-A0B22A79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4DBD6-1146-4D74-A87C-6E251C73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E178A-746C-427C-9D81-F74B4F85B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0F19DE-0336-46FF-BD35-EC551F3CC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ED87E7-AF27-4276-BA69-74D5FBF6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282E-7053-42E5-86B7-B58BF7E05D2F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AEBB1F-C20F-48D3-818E-0059144A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55A1A3-577F-4D0F-8D4D-29F6589A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366-40F5-41EA-A116-A0B22A79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E2F12-0BA6-4942-B8BB-7E824786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36F3F2-A440-4A42-BA86-A636D8688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78FA0D-FF62-4C91-9936-FE3B6D7CF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A20C95-ED44-4AF0-9BEF-4A720569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644D7B-D8CE-446E-9661-C7BDD83DF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BAE98E-8517-402E-98F1-1983C3C2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282E-7053-42E5-86B7-B58BF7E05D2F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785BAE-5384-489D-A2AD-30A9FD8C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B3A969-5C2C-4870-9DC5-E2738FFE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366-40F5-41EA-A116-A0B22A79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21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8D38B-6659-408C-A994-4C17034B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30098A-FAF4-4242-832C-DD81A998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282E-7053-42E5-86B7-B58BF7E05D2F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9A2C9C-4915-4814-B03F-BBCBE1C8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15E722-92C9-4762-B089-56BB2042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366-40F5-41EA-A116-A0B22A79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0E18FA-8B8E-4F5B-AC2E-59A99555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282E-7053-42E5-86B7-B58BF7E05D2F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2E037F-CCE8-431A-89A6-48AFFFE3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BF0E8-4EB2-4296-8D05-00C3DF4E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366-40F5-41EA-A116-A0B22A79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8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C101F-A1C6-444D-BA53-924FD10D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BB848-E052-415D-99D0-2E9D8F25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B50E10-AF4F-44B1-B901-37D29E9B3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CF92CF-5F9C-40FE-A9DF-1718DE70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282E-7053-42E5-86B7-B58BF7E05D2F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55FA03-13CA-4853-984B-A99B2632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77286D-AA04-4CA3-96C0-3639762C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366-40F5-41EA-A116-A0B22A79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EDD80-BA46-4F26-BA1E-C467AB86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FFCA80-714E-4BB4-96E6-6B5D9B09C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4B1E3-7C1E-4FD1-A08A-CF0DC24D9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18EAB-F01B-4402-95F2-36FF431B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282E-7053-42E5-86B7-B58BF7E05D2F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58B1B-95DE-420D-949B-5BF0A55B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2BC2EF-A9E4-4B7B-905F-4B5DA891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55366-40F5-41EA-A116-A0B22A79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2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C8C420-2307-47BD-A5DB-BE4D6122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571266-62AE-4FBB-A2A1-5CDB66B50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BCE06-1376-4C97-806E-C09CCBDD6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282E-7053-42E5-86B7-B58BF7E05D2F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044C2-2DD6-4359-B385-B6277A927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7E6A6-323E-4801-B9CC-B4D0D7D2E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55366-40F5-41EA-A116-A0B22A795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1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72F5174-17DB-467E-A7ED-D6C2EB90C42E}"/>
              </a:ext>
            </a:extLst>
          </p:cNvPr>
          <p:cNvGrpSpPr/>
          <p:nvPr/>
        </p:nvGrpSpPr>
        <p:grpSpPr>
          <a:xfrm>
            <a:off x="596766" y="240940"/>
            <a:ext cx="2986305" cy="567891"/>
            <a:chOff x="2957194" y="240941"/>
            <a:chExt cx="4449110" cy="56789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BE5E83F-B410-48C4-98D0-83B7E8C6ED6F}"/>
                </a:ext>
              </a:extLst>
            </p:cNvPr>
            <p:cNvSpPr/>
            <p:nvPr/>
          </p:nvSpPr>
          <p:spPr>
            <a:xfrm>
              <a:off x="2957194" y="240941"/>
              <a:ext cx="2088682" cy="56789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포스기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76A15E-A7FA-4734-9E30-B8499CB7A485}"/>
                </a:ext>
              </a:extLst>
            </p:cNvPr>
            <p:cNvSpPr/>
            <p:nvPr/>
          </p:nvSpPr>
          <p:spPr>
            <a:xfrm>
              <a:off x="5317622" y="240941"/>
              <a:ext cx="2088682" cy="56789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키오스크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6E17B5-C571-4D6D-8343-3CB7A12F0C22}"/>
              </a:ext>
            </a:extLst>
          </p:cNvPr>
          <p:cNvSpPr/>
          <p:nvPr/>
        </p:nvSpPr>
        <p:spPr>
          <a:xfrm>
            <a:off x="596766" y="1263802"/>
            <a:ext cx="11020927" cy="521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r>
              <a:rPr lang="ko-KR" altLang="en-US" dirty="0">
                <a:highlight>
                  <a:srgbClr val="FFFF00"/>
                </a:highlight>
              </a:rPr>
              <a:t>대충 </a:t>
            </a:r>
            <a:r>
              <a:rPr lang="ko-KR" altLang="en-US" dirty="0" err="1">
                <a:highlight>
                  <a:srgbClr val="FFFF00"/>
                </a:highlight>
              </a:rPr>
              <a:t>어쩌구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ko-KR" altLang="en-US" dirty="0" err="1">
                <a:highlight>
                  <a:srgbClr val="FFFF00"/>
                </a:highlight>
              </a:rPr>
              <a:t>저쩌구</a:t>
            </a:r>
            <a:r>
              <a:rPr lang="ko-KR" altLang="en-US" dirty="0">
                <a:highlight>
                  <a:srgbClr val="FFFF00"/>
                </a:highlight>
              </a:rPr>
              <a:t> 안내문구</a:t>
            </a:r>
            <a:r>
              <a:rPr lang="en-US" altLang="ko-KR" dirty="0">
                <a:highlight>
                  <a:srgbClr val="FFFF00"/>
                </a:highlight>
              </a:rPr>
              <a:t>….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70927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B959F6-0D07-4DD3-BDD9-A886B35FE986}"/>
              </a:ext>
            </a:extLst>
          </p:cNvPr>
          <p:cNvSpPr/>
          <p:nvPr/>
        </p:nvSpPr>
        <p:spPr>
          <a:xfrm>
            <a:off x="9506552" y="240940"/>
            <a:ext cx="2088682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07251B-745D-4FA4-81AF-AAE1C05DC722}"/>
              </a:ext>
            </a:extLst>
          </p:cNvPr>
          <p:cNvSpPr/>
          <p:nvPr/>
        </p:nvSpPr>
        <p:spPr>
          <a:xfrm>
            <a:off x="596766" y="1263802"/>
            <a:ext cx="11020927" cy="521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CDD227-546B-428B-B399-AF9D56796DCC}"/>
              </a:ext>
            </a:extLst>
          </p:cNvPr>
          <p:cNvSpPr/>
          <p:nvPr/>
        </p:nvSpPr>
        <p:spPr>
          <a:xfrm>
            <a:off x="596766" y="240940"/>
            <a:ext cx="1401953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1" name="표 27">
            <a:extLst>
              <a:ext uri="{FF2B5EF4-FFF2-40B4-BE49-F238E27FC236}">
                <a16:creationId xmlns:a16="http://schemas.microsoft.com/office/drawing/2014/main" id="{86FA6B92-64B6-4BA8-A623-690753503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65328"/>
              </p:ext>
            </p:extLst>
          </p:nvPr>
        </p:nvGraphicFramePr>
        <p:xfrm>
          <a:off x="848554" y="1403060"/>
          <a:ext cx="2737708" cy="32917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7109">
                  <a:extLst>
                    <a:ext uri="{9D8B030D-6E8A-4147-A177-3AD203B41FA5}">
                      <a16:colId xmlns:a16="http://schemas.microsoft.com/office/drawing/2014/main" val="2912543541"/>
                    </a:ext>
                  </a:extLst>
                </a:gridCol>
                <a:gridCol w="2350599">
                  <a:extLst>
                    <a:ext uri="{9D8B030D-6E8A-4147-A177-3AD203B41FA5}">
                      <a16:colId xmlns:a16="http://schemas.microsoft.com/office/drawing/2014/main" val="43772701"/>
                    </a:ext>
                  </a:extLst>
                </a:gridCol>
              </a:tblGrid>
              <a:tr h="4043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메뉴 관리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236061"/>
                  </a:ext>
                </a:extLst>
              </a:tr>
              <a:tr h="461049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상세페이지 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ko-KR" altLang="en-US" sz="1400" b="0" dirty="0"/>
                        <a:t>수정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ko-KR" altLang="en-US" sz="1400" b="0" dirty="0"/>
                        <a:t>삭제</a:t>
                      </a:r>
                      <a:r>
                        <a:rPr lang="en-US" altLang="ko-KR" sz="1400" b="0" dirty="0"/>
                        <a:t>)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81531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메뉴 추가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816768"/>
                  </a:ext>
                </a:extLst>
              </a:tr>
              <a:tr h="4043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매출관리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72407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매출 총액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195864"/>
                  </a:ext>
                </a:extLst>
              </a:tr>
              <a:tr h="4043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회원관리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499265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회원등록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087459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회원정보확인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57914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99FA6605-00F8-4058-8018-A0D35B88DEEE}"/>
              </a:ext>
            </a:extLst>
          </p:cNvPr>
          <p:cNvSpPr/>
          <p:nvPr/>
        </p:nvSpPr>
        <p:spPr>
          <a:xfrm>
            <a:off x="3687546" y="1403060"/>
            <a:ext cx="7784164" cy="4920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endParaRPr lang="ko-KR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32" name="표 9">
            <a:extLst>
              <a:ext uri="{FF2B5EF4-FFF2-40B4-BE49-F238E27FC236}">
                <a16:creationId xmlns:a16="http://schemas.microsoft.com/office/drawing/2014/main" id="{06B5BEED-0B97-44BA-A74A-B60B3740B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7307"/>
              </p:ext>
            </p:extLst>
          </p:nvPr>
        </p:nvGraphicFramePr>
        <p:xfrm>
          <a:off x="3880050" y="2095501"/>
          <a:ext cx="7352812" cy="34545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1007">
                  <a:extLst>
                    <a:ext uri="{9D8B030D-6E8A-4147-A177-3AD203B41FA5}">
                      <a16:colId xmlns:a16="http://schemas.microsoft.com/office/drawing/2014/main" val="3172917366"/>
                    </a:ext>
                  </a:extLst>
                </a:gridCol>
                <a:gridCol w="830743">
                  <a:extLst>
                    <a:ext uri="{9D8B030D-6E8A-4147-A177-3AD203B41FA5}">
                      <a16:colId xmlns:a16="http://schemas.microsoft.com/office/drawing/2014/main" val="3480807258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7376652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946842125"/>
                    </a:ext>
                  </a:extLst>
                </a:gridCol>
                <a:gridCol w="1222231">
                  <a:extLst>
                    <a:ext uri="{9D8B030D-6E8A-4147-A177-3AD203B41FA5}">
                      <a16:colId xmlns:a16="http://schemas.microsoft.com/office/drawing/2014/main" val="562487098"/>
                    </a:ext>
                  </a:extLst>
                </a:gridCol>
                <a:gridCol w="1222231">
                  <a:extLst>
                    <a:ext uri="{9D8B030D-6E8A-4147-A177-3AD203B41FA5}">
                      <a16:colId xmlns:a16="http://schemas.microsoft.com/office/drawing/2014/main" val="2717079940"/>
                    </a:ext>
                  </a:extLst>
                </a:gridCol>
              </a:tblGrid>
              <a:tr h="528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선택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생일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적립금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51633"/>
                  </a:ext>
                </a:extLst>
              </a:tr>
              <a:tr h="344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○</a:t>
                      </a:r>
                      <a:endParaRPr lang="en-US" altLang="ko-KR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양*치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010-</a:t>
                      </a:r>
                      <a:r>
                        <a:rPr lang="ko-KR" altLang="en-US" dirty="0"/>
                        <a:t>****</a:t>
                      </a:r>
                      <a:r>
                        <a:rPr lang="en-US" altLang="ko-KR" dirty="0"/>
                        <a:t>-1234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19960203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2,300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761436"/>
                  </a:ext>
                </a:extLst>
              </a:tr>
              <a:tr h="34440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김*씨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011-</a:t>
                      </a:r>
                      <a:r>
                        <a:rPr lang="ko-KR" altLang="en-US" dirty="0"/>
                        <a:t>****</a:t>
                      </a:r>
                      <a:r>
                        <a:rPr lang="en-US" altLang="ko-KR" dirty="0"/>
                        <a:t>-2345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19940912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1,700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74864"/>
                  </a:ext>
                </a:extLst>
              </a:tr>
              <a:tr h="344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●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뭐*요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010-</a:t>
                      </a:r>
                      <a:r>
                        <a:rPr lang="ko-KR" altLang="en-US" dirty="0"/>
                        <a:t>****</a:t>
                      </a:r>
                      <a:r>
                        <a:rPr lang="en-US" altLang="ko-KR" dirty="0"/>
                        <a:t>-3456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20001123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4,500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204708"/>
                  </a:ext>
                </a:extLst>
              </a:tr>
              <a:tr h="34440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꺼*져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010-</a:t>
                      </a:r>
                      <a:r>
                        <a:rPr lang="ko-KR" altLang="en-US" dirty="0"/>
                        <a:t>****</a:t>
                      </a:r>
                      <a:r>
                        <a:rPr lang="en-US" altLang="ko-KR" dirty="0"/>
                        <a:t>-3456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20071212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212,000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882163"/>
                  </a:ext>
                </a:extLst>
              </a:tr>
              <a:tr h="3444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227693"/>
                  </a:ext>
                </a:extLst>
              </a:tr>
              <a:tr h="3444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418720"/>
                  </a:ext>
                </a:extLst>
              </a:tr>
              <a:tr h="3444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430109"/>
                  </a:ext>
                </a:extLst>
              </a:tr>
              <a:tr h="3444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49993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62621A-A2CE-40B7-BEC3-BA3C066CA532}"/>
              </a:ext>
            </a:extLst>
          </p:cNvPr>
          <p:cNvSpPr/>
          <p:nvPr/>
        </p:nvSpPr>
        <p:spPr>
          <a:xfrm>
            <a:off x="9809319" y="5630778"/>
            <a:ext cx="1534127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D39953-4032-4D0F-A7D1-8478C13DFB33}"/>
              </a:ext>
            </a:extLst>
          </p:cNvPr>
          <p:cNvSpPr txBox="1"/>
          <p:nvPr/>
        </p:nvSpPr>
        <p:spPr>
          <a:xfrm>
            <a:off x="3880050" y="1637741"/>
            <a:ext cx="188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회원정보확인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9C1835-4AC3-4155-A902-AFAA98FCCCCB}"/>
              </a:ext>
            </a:extLst>
          </p:cNvPr>
          <p:cNvSpPr/>
          <p:nvPr/>
        </p:nvSpPr>
        <p:spPr>
          <a:xfrm>
            <a:off x="6345401" y="1527826"/>
            <a:ext cx="3337143" cy="44290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전화번호 뒷자리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6E8CCD-1441-4AF0-8AB8-6F359B42A879}"/>
              </a:ext>
            </a:extLst>
          </p:cNvPr>
          <p:cNvSpPr/>
          <p:nvPr/>
        </p:nvSpPr>
        <p:spPr>
          <a:xfrm>
            <a:off x="9783829" y="1527463"/>
            <a:ext cx="1534127" cy="44290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8635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6E17B5-C571-4D6D-8343-3CB7A12F0C22}"/>
              </a:ext>
            </a:extLst>
          </p:cNvPr>
          <p:cNvSpPr/>
          <p:nvPr/>
        </p:nvSpPr>
        <p:spPr>
          <a:xfrm>
            <a:off x="596766" y="292100"/>
            <a:ext cx="11020927" cy="6185702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r>
              <a:rPr lang="ko-KR" altLang="en-US" dirty="0">
                <a:highlight>
                  <a:srgbClr val="FFFF00"/>
                </a:highlight>
              </a:rPr>
              <a:t>광고입니다</a:t>
            </a:r>
            <a:r>
              <a:rPr lang="en-US" altLang="ko-KR" dirty="0">
                <a:highlight>
                  <a:srgbClr val="FFFF00"/>
                </a:highlight>
              </a:rPr>
              <a:t>~~~~ </a:t>
            </a:r>
            <a:r>
              <a:rPr lang="ko-KR" altLang="en-US" dirty="0" err="1">
                <a:highlight>
                  <a:srgbClr val="FFFF00"/>
                </a:highlight>
              </a:rPr>
              <a:t>신메뉴에요</a:t>
            </a:r>
            <a:r>
              <a:rPr lang="en-US" altLang="ko-KR" dirty="0">
                <a:highlight>
                  <a:srgbClr val="FFFF00"/>
                </a:highlight>
              </a:rPr>
              <a:t>~~~ </a:t>
            </a:r>
            <a:r>
              <a:rPr lang="ko-KR" altLang="en-US" dirty="0" err="1">
                <a:highlight>
                  <a:srgbClr val="FFFF00"/>
                </a:highlight>
              </a:rPr>
              <a:t>집에가고싶어요</a:t>
            </a:r>
            <a:r>
              <a:rPr lang="en-US" altLang="ko-KR" dirty="0">
                <a:highlight>
                  <a:srgbClr val="FFFF00"/>
                </a:highlight>
              </a:rPr>
              <a:t>~~~`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메뉴를 선택하려면 화면을 클릭하세요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305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6E17B5-C571-4D6D-8343-3CB7A12F0C22}"/>
              </a:ext>
            </a:extLst>
          </p:cNvPr>
          <p:cNvSpPr/>
          <p:nvPr/>
        </p:nvSpPr>
        <p:spPr>
          <a:xfrm>
            <a:off x="545967" y="254000"/>
            <a:ext cx="11020927" cy="6185702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endParaRPr lang="ko-KR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129C63F-BDFF-4FB2-95CE-53995D943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95665"/>
              </p:ext>
            </p:extLst>
          </p:nvPr>
        </p:nvGraphicFramePr>
        <p:xfrm>
          <a:off x="863601" y="596901"/>
          <a:ext cx="10464798" cy="3407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4133">
                  <a:extLst>
                    <a:ext uri="{9D8B030D-6E8A-4147-A177-3AD203B41FA5}">
                      <a16:colId xmlns:a16="http://schemas.microsoft.com/office/drawing/2014/main" val="4087226674"/>
                    </a:ext>
                  </a:extLst>
                </a:gridCol>
                <a:gridCol w="1744133">
                  <a:extLst>
                    <a:ext uri="{9D8B030D-6E8A-4147-A177-3AD203B41FA5}">
                      <a16:colId xmlns:a16="http://schemas.microsoft.com/office/drawing/2014/main" val="1972795986"/>
                    </a:ext>
                  </a:extLst>
                </a:gridCol>
                <a:gridCol w="1744133">
                  <a:extLst>
                    <a:ext uri="{9D8B030D-6E8A-4147-A177-3AD203B41FA5}">
                      <a16:colId xmlns:a16="http://schemas.microsoft.com/office/drawing/2014/main" val="2347268785"/>
                    </a:ext>
                  </a:extLst>
                </a:gridCol>
                <a:gridCol w="1744133">
                  <a:extLst>
                    <a:ext uri="{9D8B030D-6E8A-4147-A177-3AD203B41FA5}">
                      <a16:colId xmlns:a16="http://schemas.microsoft.com/office/drawing/2014/main" val="3355457263"/>
                    </a:ext>
                  </a:extLst>
                </a:gridCol>
                <a:gridCol w="1744133">
                  <a:extLst>
                    <a:ext uri="{9D8B030D-6E8A-4147-A177-3AD203B41FA5}">
                      <a16:colId xmlns:a16="http://schemas.microsoft.com/office/drawing/2014/main" val="242452388"/>
                    </a:ext>
                  </a:extLst>
                </a:gridCol>
                <a:gridCol w="1744133">
                  <a:extLst>
                    <a:ext uri="{9D8B030D-6E8A-4147-A177-3AD203B41FA5}">
                      <a16:colId xmlns:a16="http://schemas.microsoft.com/office/drawing/2014/main" val="4093110878"/>
                    </a:ext>
                  </a:extLst>
                </a:gridCol>
              </a:tblGrid>
              <a:tr h="682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COFFEE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LATTE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NONCOFFEE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TEA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DESERT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149048"/>
                  </a:ext>
                </a:extLst>
              </a:tr>
              <a:tr h="1362254"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307694"/>
                  </a:ext>
                </a:extLst>
              </a:tr>
              <a:tr h="1362254"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76530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9A22A75-4A04-4317-BA5C-E76C5438FD3F}"/>
              </a:ext>
            </a:extLst>
          </p:cNvPr>
          <p:cNvSpPr/>
          <p:nvPr/>
        </p:nvSpPr>
        <p:spPr>
          <a:xfrm>
            <a:off x="1092200" y="1446362"/>
            <a:ext cx="3073400" cy="54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뭔가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D32735-44A2-4724-B76B-47FBB205B58B}"/>
              </a:ext>
            </a:extLst>
          </p:cNvPr>
          <p:cNvSpPr/>
          <p:nvPr/>
        </p:nvSpPr>
        <p:spPr>
          <a:xfrm>
            <a:off x="4559300" y="1446362"/>
            <a:ext cx="3073400" cy="54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그림이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53BA53-E4F3-47A6-8706-8F2107DDB589}"/>
              </a:ext>
            </a:extLst>
          </p:cNvPr>
          <p:cNvSpPr/>
          <p:nvPr/>
        </p:nvSpPr>
        <p:spPr>
          <a:xfrm>
            <a:off x="8026400" y="1446362"/>
            <a:ext cx="3073400" cy="54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있어요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7399E2-6907-424D-96F7-CAA7811FEE44}"/>
              </a:ext>
            </a:extLst>
          </p:cNvPr>
          <p:cNvSpPr/>
          <p:nvPr/>
        </p:nvSpPr>
        <p:spPr>
          <a:xfrm>
            <a:off x="1092200" y="2820849"/>
            <a:ext cx="3073400" cy="54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그림을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471E47-57AA-4AC8-BACD-14CD4A56E69D}"/>
              </a:ext>
            </a:extLst>
          </p:cNvPr>
          <p:cNvSpPr/>
          <p:nvPr/>
        </p:nvSpPr>
        <p:spPr>
          <a:xfrm>
            <a:off x="4559300" y="2820849"/>
            <a:ext cx="3073400" cy="54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클릭해서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118F66-39FD-4646-8C9B-044E32023500}"/>
              </a:ext>
            </a:extLst>
          </p:cNvPr>
          <p:cNvSpPr/>
          <p:nvPr/>
        </p:nvSpPr>
        <p:spPr>
          <a:xfrm>
            <a:off x="8026400" y="2820849"/>
            <a:ext cx="3073400" cy="54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선택하세요</a:t>
            </a: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67E5B627-F35D-4D3B-A458-52F44819D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50323"/>
              </p:ext>
            </p:extLst>
          </p:nvPr>
        </p:nvGraphicFramePr>
        <p:xfrm>
          <a:off x="863601" y="4626483"/>
          <a:ext cx="10464800" cy="15584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1889379259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4074871812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353576826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190024871"/>
                    </a:ext>
                  </a:extLst>
                </a:gridCol>
              </a:tblGrid>
              <a:tr h="5194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메뉴명</a:t>
                      </a:r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금액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339979"/>
                  </a:ext>
                </a:extLst>
              </a:tr>
              <a:tr h="259736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아메리카노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8600</a:t>
                      </a:r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780226"/>
                  </a:ext>
                </a:extLst>
              </a:tr>
              <a:tr h="259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415090"/>
                  </a:ext>
                </a:extLst>
              </a:tr>
              <a:tr h="5194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카페라떼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5300</a:t>
                      </a:r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286823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CEF564-F1DA-400A-B462-F7FA31070A5B}"/>
              </a:ext>
            </a:extLst>
          </p:cNvPr>
          <p:cNvGrpSpPr/>
          <p:nvPr/>
        </p:nvGrpSpPr>
        <p:grpSpPr>
          <a:xfrm>
            <a:off x="8449918" y="5146262"/>
            <a:ext cx="241300" cy="1028698"/>
            <a:chOff x="8470900" y="5194301"/>
            <a:chExt cx="241300" cy="102869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A7F9957-298B-48A6-BF36-BE0DF17155B9}"/>
                </a:ext>
              </a:extLst>
            </p:cNvPr>
            <p:cNvGrpSpPr/>
            <p:nvPr/>
          </p:nvGrpSpPr>
          <p:grpSpPr>
            <a:xfrm>
              <a:off x="8470900" y="5194301"/>
              <a:ext cx="241300" cy="1028698"/>
              <a:chOff x="8470900" y="5219699"/>
              <a:chExt cx="241300" cy="100329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6BCC435-3740-46D1-98A8-C1629CDFAC1C}"/>
                  </a:ext>
                </a:extLst>
              </p:cNvPr>
              <p:cNvSpPr/>
              <p:nvPr/>
            </p:nvSpPr>
            <p:spPr>
              <a:xfrm>
                <a:off x="8470900" y="5219699"/>
                <a:ext cx="241300" cy="1003299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F5A867F-9377-48D5-BC62-A1D40E7824C6}"/>
                  </a:ext>
                </a:extLst>
              </p:cNvPr>
              <p:cNvGrpSpPr/>
              <p:nvPr/>
            </p:nvGrpSpPr>
            <p:grpSpPr>
              <a:xfrm rot="5400000">
                <a:off x="8138496" y="5631440"/>
                <a:ext cx="903136" cy="164896"/>
                <a:chOff x="6038314" y="-504405"/>
                <a:chExt cx="1562718" cy="172166"/>
              </a:xfrm>
            </p:grpSpPr>
            <p:sp>
              <p:nvSpPr>
                <p:cNvPr id="13" name="이등변 삼각형 12">
                  <a:extLst>
                    <a:ext uri="{FF2B5EF4-FFF2-40B4-BE49-F238E27FC236}">
                      <a16:creationId xmlns:a16="http://schemas.microsoft.com/office/drawing/2014/main" id="{0709C497-9258-4DE7-B5BC-AF16C20B843B}"/>
                    </a:ext>
                  </a:extLst>
                </p:cNvPr>
                <p:cNvSpPr/>
                <p:nvPr/>
              </p:nvSpPr>
              <p:spPr>
                <a:xfrm rot="5400000">
                  <a:off x="7415378" y="-517894"/>
                  <a:ext cx="172166" cy="199143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54874334-A05D-4C18-8E7F-ED647C560063}"/>
                    </a:ext>
                  </a:extLst>
                </p:cNvPr>
                <p:cNvSpPr/>
                <p:nvPr/>
              </p:nvSpPr>
              <p:spPr>
                <a:xfrm rot="16200000">
                  <a:off x="6051803" y="-517894"/>
                  <a:ext cx="172166" cy="199143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61AC82E-5B98-469B-B690-00EC5670A407}"/>
                </a:ext>
              </a:extLst>
            </p:cNvPr>
            <p:cNvSpPr/>
            <p:nvPr/>
          </p:nvSpPr>
          <p:spPr>
            <a:xfrm>
              <a:off x="8470900" y="5403844"/>
              <a:ext cx="241300" cy="3873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890768-E3D5-4F93-AC62-B079096F6B41}"/>
              </a:ext>
            </a:extLst>
          </p:cNvPr>
          <p:cNvSpPr/>
          <p:nvPr/>
        </p:nvSpPr>
        <p:spPr>
          <a:xfrm>
            <a:off x="8808737" y="4713378"/>
            <a:ext cx="2418064" cy="59458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47CFD5-C8D9-4F68-8847-14D24B96DC0D}"/>
              </a:ext>
            </a:extLst>
          </p:cNvPr>
          <p:cNvSpPr/>
          <p:nvPr/>
        </p:nvSpPr>
        <p:spPr>
          <a:xfrm>
            <a:off x="8808737" y="5511800"/>
            <a:ext cx="2418064" cy="59458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C93FEBE1-0F7F-4779-89DA-D1F2A1F32FEF}"/>
              </a:ext>
            </a:extLst>
          </p:cNvPr>
          <p:cNvSpPr/>
          <p:nvPr/>
        </p:nvSpPr>
        <p:spPr>
          <a:xfrm rot="5400000">
            <a:off x="6607448" y="4274794"/>
            <a:ext cx="231006" cy="1991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4D0CF8A6-0ECF-4AD1-912A-DBF645540B29}"/>
              </a:ext>
            </a:extLst>
          </p:cNvPr>
          <p:cNvSpPr/>
          <p:nvPr/>
        </p:nvSpPr>
        <p:spPr>
          <a:xfrm rot="16200000">
            <a:off x="5377790" y="4274793"/>
            <a:ext cx="231006" cy="1991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E0AB70-DE94-481D-8E9F-479EF101E9DB}"/>
              </a:ext>
            </a:extLst>
          </p:cNvPr>
          <p:cNvSpPr txBox="1"/>
          <p:nvPr/>
        </p:nvSpPr>
        <p:spPr>
          <a:xfrm>
            <a:off x="1543050" y="2051934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아메리카노</a:t>
            </a:r>
            <a:endParaRPr lang="en-US" altLang="ko-KR" sz="1400" dirty="0"/>
          </a:p>
          <a:p>
            <a:pPr algn="ctr"/>
            <a:r>
              <a:rPr lang="en-US" altLang="ko-KR" sz="1400" dirty="0"/>
              <a:t>4300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223B0B-FDEA-4514-88D9-613123A2B5D5}"/>
              </a:ext>
            </a:extLst>
          </p:cNvPr>
          <p:cNvSpPr txBox="1"/>
          <p:nvPr/>
        </p:nvSpPr>
        <p:spPr>
          <a:xfrm>
            <a:off x="5010150" y="2051934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에스프레소</a:t>
            </a:r>
            <a:endParaRPr lang="en-US" altLang="ko-KR" sz="1400" dirty="0"/>
          </a:p>
          <a:p>
            <a:pPr algn="ctr"/>
            <a:r>
              <a:rPr lang="en-US" altLang="ko-KR" sz="1400" dirty="0"/>
              <a:t>3800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989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6E17B5-C571-4D6D-8343-3CB7A12F0C22}"/>
              </a:ext>
            </a:extLst>
          </p:cNvPr>
          <p:cNvSpPr/>
          <p:nvPr/>
        </p:nvSpPr>
        <p:spPr>
          <a:xfrm>
            <a:off x="596766" y="292100"/>
            <a:ext cx="11020927" cy="6185702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endParaRPr lang="ko-KR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F9061A6-660C-4228-9FA1-DD1E5C854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129596"/>
              </p:ext>
            </p:extLst>
          </p:nvPr>
        </p:nvGraphicFramePr>
        <p:xfrm>
          <a:off x="882650" y="577849"/>
          <a:ext cx="10420350" cy="4910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5350">
                  <a:extLst>
                    <a:ext uri="{9D8B030D-6E8A-4147-A177-3AD203B41FA5}">
                      <a16:colId xmlns:a16="http://schemas.microsoft.com/office/drawing/2014/main" val="329446018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60869924"/>
                    </a:ext>
                  </a:extLst>
                </a:gridCol>
                <a:gridCol w="1744133">
                  <a:extLst>
                    <a:ext uri="{9D8B030D-6E8A-4147-A177-3AD203B41FA5}">
                      <a16:colId xmlns:a16="http://schemas.microsoft.com/office/drawing/2014/main" val="258078743"/>
                    </a:ext>
                  </a:extLst>
                </a:gridCol>
                <a:gridCol w="1744134">
                  <a:extLst>
                    <a:ext uri="{9D8B030D-6E8A-4147-A177-3AD203B41FA5}">
                      <a16:colId xmlns:a16="http://schemas.microsoft.com/office/drawing/2014/main" val="778022943"/>
                    </a:ext>
                  </a:extLst>
                </a:gridCol>
                <a:gridCol w="1744133">
                  <a:extLst>
                    <a:ext uri="{9D8B030D-6E8A-4147-A177-3AD203B41FA5}">
                      <a16:colId xmlns:a16="http://schemas.microsoft.com/office/drawing/2014/main" val="1528459947"/>
                    </a:ext>
                  </a:extLst>
                </a:gridCol>
              </a:tblGrid>
              <a:tr h="98201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사진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6350" marT="6350" marB="0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effectLst/>
                        </a:rPr>
                        <a:t>  아메리카노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6350" marT="6350" marB="0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61000"/>
                  </a:ext>
                </a:extLst>
              </a:tr>
              <a:tr h="9820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1" u="none" strike="noStrike" dirty="0">
                          <a:effectLst/>
                        </a:rPr>
                        <a:t>사이즈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6350" marT="6350" marB="0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맑은 고딕" panose="020B0503020000020004" pitchFamily="50" charset="-127"/>
                        <a:buChar char="○"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Regular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6350" marT="6350" marB="0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맑은 고딕" panose="020B0503020000020004" pitchFamily="50" charset="-127"/>
                        <a:buChar char="○"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6350" marT="6350" marB="0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맑은 고딕" panose="020B0503020000020004" pitchFamily="50" charset="-127"/>
                        <a:buChar char="○"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venti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6350" marT="6350" marB="0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495748"/>
                  </a:ext>
                </a:extLst>
              </a:tr>
              <a:tr h="9820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1" u="none" strike="noStrike" dirty="0">
                          <a:effectLst/>
                        </a:rPr>
                        <a:t>샷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6350" marT="6350" marB="0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맑은 고딕" panose="020B0503020000020004" pitchFamily="50" charset="-127"/>
                        <a:buChar char="○"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6350" marT="6350" marB="0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맑은 고딕" panose="020B0503020000020004" pitchFamily="50" charset="-127"/>
                        <a:buChar char="○"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6350" marT="6350" marB="0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맑은 고딕" panose="020B0503020000020004" pitchFamily="50" charset="-127"/>
                        <a:buChar char="○"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6350" marT="6350" marB="0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91605"/>
                  </a:ext>
                </a:extLst>
              </a:tr>
              <a:tr h="9820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1" u="none" strike="noStrike" dirty="0" err="1">
                          <a:effectLst/>
                        </a:rPr>
                        <a:t>휘핑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6350" marT="6350" marB="0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맑은 고딕" panose="020B0503020000020004" pitchFamily="50" charset="-127"/>
                        <a:buChar char="○"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 marL="180000" marR="6350" marT="6350" marB="0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맑은 고딕" panose="020B0503020000020004" pitchFamily="50" charset="-127"/>
                        <a:buChar char="○"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있음</a:t>
                      </a:r>
                    </a:p>
                  </a:txBody>
                  <a:tcPr marL="180000" marR="6350" marT="6350" marB="0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맑은 고딕" panose="020B0503020000020004" pitchFamily="50" charset="-127"/>
                        <a:buChar char="○"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6350" marT="6350" marB="0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738048"/>
                  </a:ext>
                </a:extLst>
              </a:tr>
              <a:tr h="9820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아이스</a:t>
                      </a:r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핫</a:t>
                      </a:r>
                    </a:p>
                  </a:txBody>
                  <a:tcPr marL="180000" marR="6350" marT="6350" marB="0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맑은 고딕" panose="020B0503020000020004" pitchFamily="50" charset="-127"/>
                        <a:buChar char="○"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아이스</a:t>
                      </a:r>
                    </a:p>
                  </a:txBody>
                  <a:tcPr marL="180000" marR="6350" marT="6350" marB="0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맑은 고딕" panose="020B0503020000020004" pitchFamily="50" charset="-127"/>
                        <a:buChar char="○"/>
                      </a:pP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핫</a:t>
                      </a:r>
                    </a:p>
                  </a:txBody>
                  <a:tcPr marL="180000" marR="6350" marT="6350" marB="0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Font typeface="맑은 고딕" panose="020B0503020000020004" pitchFamily="50" charset="-127"/>
                        <a:buChar char="○"/>
                      </a:pP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6350" marT="6350" marB="0" anchor="ctr">
                    <a:lnL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37498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FFCDE5F-9BF7-4BFF-96E6-4DD085449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229" y="2741075"/>
            <a:ext cx="1436571" cy="58360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E1F3757-2E0E-4320-B55E-7B8FE4514BBB}"/>
              </a:ext>
            </a:extLst>
          </p:cNvPr>
          <p:cNvSpPr/>
          <p:nvPr/>
        </p:nvSpPr>
        <p:spPr>
          <a:xfrm>
            <a:off x="1054100" y="747862"/>
            <a:ext cx="3073400" cy="454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800" dirty="0"/>
              <a:t>사진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F24547-83F6-4809-A1A6-9C931AEF5FD1}"/>
              </a:ext>
            </a:extLst>
          </p:cNvPr>
          <p:cNvSpPr/>
          <p:nvPr/>
        </p:nvSpPr>
        <p:spPr>
          <a:xfrm>
            <a:off x="8884936" y="5685561"/>
            <a:ext cx="2418064" cy="59458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주문담기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BBD418-3C4B-47E6-B54F-F58F9AF6581E}"/>
              </a:ext>
            </a:extLst>
          </p:cNvPr>
          <p:cNvSpPr/>
          <p:nvPr/>
        </p:nvSpPr>
        <p:spPr>
          <a:xfrm>
            <a:off x="6286500" y="5685561"/>
            <a:ext cx="2418064" cy="59458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19348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6E17B5-C571-4D6D-8343-3CB7A12F0C22}"/>
              </a:ext>
            </a:extLst>
          </p:cNvPr>
          <p:cNvSpPr/>
          <p:nvPr/>
        </p:nvSpPr>
        <p:spPr>
          <a:xfrm>
            <a:off x="596766" y="292100"/>
            <a:ext cx="11020927" cy="6185702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5980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6E17B5-C571-4D6D-8343-3CB7A12F0C22}"/>
              </a:ext>
            </a:extLst>
          </p:cNvPr>
          <p:cNvSpPr/>
          <p:nvPr/>
        </p:nvSpPr>
        <p:spPr>
          <a:xfrm>
            <a:off x="596766" y="292100"/>
            <a:ext cx="11020927" cy="6185702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7A279B-99FC-4363-BD74-2B736FC7D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61" y="439831"/>
            <a:ext cx="10840698" cy="587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7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C2FF4D-42B6-46D2-9E8B-9DA99352C263}"/>
              </a:ext>
            </a:extLst>
          </p:cNvPr>
          <p:cNvSpPr/>
          <p:nvPr/>
        </p:nvSpPr>
        <p:spPr>
          <a:xfrm>
            <a:off x="596766" y="1263802"/>
            <a:ext cx="11020927" cy="521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6B7B5F-65B0-4D39-BAD8-5E3E4E56B182}"/>
              </a:ext>
            </a:extLst>
          </p:cNvPr>
          <p:cNvSpPr/>
          <p:nvPr/>
        </p:nvSpPr>
        <p:spPr>
          <a:xfrm>
            <a:off x="9506552" y="240940"/>
            <a:ext cx="2088682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관리자페이지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A4F7BC3-9D51-427A-98A1-D60EB6653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61025"/>
              </p:ext>
            </p:extLst>
          </p:nvPr>
        </p:nvGraphicFramePr>
        <p:xfrm>
          <a:off x="829872" y="1403059"/>
          <a:ext cx="10532256" cy="49308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06746">
                  <a:extLst>
                    <a:ext uri="{9D8B030D-6E8A-4147-A177-3AD203B41FA5}">
                      <a16:colId xmlns:a16="http://schemas.microsoft.com/office/drawing/2014/main" val="4131314800"/>
                    </a:ext>
                  </a:extLst>
                </a:gridCol>
                <a:gridCol w="1446415">
                  <a:extLst>
                    <a:ext uri="{9D8B030D-6E8A-4147-A177-3AD203B41FA5}">
                      <a16:colId xmlns:a16="http://schemas.microsoft.com/office/drawing/2014/main" val="1159919567"/>
                    </a:ext>
                  </a:extLst>
                </a:gridCol>
                <a:gridCol w="1288472">
                  <a:extLst>
                    <a:ext uri="{9D8B030D-6E8A-4147-A177-3AD203B41FA5}">
                      <a16:colId xmlns:a16="http://schemas.microsoft.com/office/drawing/2014/main" val="2501345628"/>
                    </a:ext>
                  </a:extLst>
                </a:gridCol>
                <a:gridCol w="1354975">
                  <a:extLst>
                    <a:ext uri="{9D8B030D-6E8A-4147-A177-3AD203B41FA5}">
                      <a16:colId xmlns:a16="http://schemas.microsoft.com/office/drawing/2014/main" val="43843136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064672109"/>
                    </a:ext>
                  </a:extLst>
                </a:gridCol>
                <a:gridCol w="897775">
                  <a:extLst>
                    <a:ext uri="{9D8B030D-6E8A-4147-A177-3AD203B41FA5}">
                      <a16:colId xmlns:a16="http://schemas.microsoft.com/office/drawing/2014/main" val="3690198691"/>
                    </a:ext>
                  </a:extLst>
                </a:gridCol>
                <a:gridCol w="906087">
                  <a:extLst>
                    <a:ext uri="{9D8B030D-6E8A-4147-A177-3AD203B41FA5}">
                      <a16:colId xmlns:a16="http://schemas.microsoft.com/office/drawing/2014/main" val="2047381558"/>
                    </a:ext>
                  </a:extLst>
                </a:gridCol>
                <a:gridCol w="1075813">
                  <a:extLst>
                    <a:ext uri="{9D8B030D-6E8A-4147-A177-3AD203B41FA5}">
                      <a16:colId xmlns:a16="http://schemas.microsoft.com/office/drawing/2014/main" val="1486606446"/>
                    </a:ext>
                  </a:extLst>
                </a:gridCol>
                <a:gridCol w="1075813">
                  <a:extLst>
                    <a:ext uri="{9D8B030D-6E8A-4147-A177-3AD203B41FA5}">
                      <a16:colId xmlns:a16="http://schemas.microsoft.com/office/drawing/2014/main" val="3002579596"/>
                    </a:ext>
                  </a:extLst>
                </a:gridCol>
              </a:tblGrid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사이즈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takeout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Ice/hot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067564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아메리카노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Large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07575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아메리카노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Venti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026430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카푸치노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Large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968857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아메리카노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Large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469884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치즈케익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048814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카페라떼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Large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57710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아메리카노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Large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223072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606789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077878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1050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9823988-B3A4-4287-BCBC-A8245BC0929B}"/>
              </a:ext>
            </a:extLst>
          </p:cNvPr>
          <p:cNvSpPr txBox="1"/>
          <p:nvPr/>
        </p:nvSpPr>
        <p:spPr>
          <a:xfrm>
            <a:off x="596766" y="914332"/>
            <a:ext cx="560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>
                <a:highlight>
                  <a:srgbClr val="FFFF00"/>
                </a:highlight>
              </a:rPr>
              <a:t>번 주문 완료 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3E055F-5E07-4821-A0CF-AF9FACAE41B2}"/>
              </a:ext>
            </a:extLst>
          </p:cNvPr>
          <p:cNvSpPr/>
          <p:nvPr/>
        </p:nvSpPr>
        <p:spPr>
          <a:xfrm>
            <a:off x="596766" y="240940"/>
            <a:ext cx="1401953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38BD25-C0B6-49BC-BCBB-3F48FBE0EAAB}"/>
              </a:ext>
            </a:extLst>
          </p:cNvPr>
          <p:cNvSpPr/>
          <p:nvPr/>
        </p:nvSpPr>
        <p:spPr>
          <a:xfrm>
            <a:off x="9410007" y="1939507"/>
            <a:ext cx="806335" cy="3449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FD2465-10B3-42C7-B565-B85910A17D80}"/>
              </a:ext>
            </a:extLst>
          </p:cNvPr>
          <p:cNvSpPr/>
          <p:nvPr/>
        </p:nvSpPr>
        <p:spPr>
          <a:xfrm>
            <a:off x="9410007" y="2801943"/>
            <a:ext cx="806335" cy="3449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5C8682-248D-4652-80C4-26200E6EA01C}"/>
              </a:ext>
            </a:extLst>
          </p:cNvPr>
          <p:cNvSpPr/>
          <p:nvPr/>
        </p:nvSpPr>
        <p:spPr>
          <a:xfrm>
            <a:off x="9410007" y="3246129"/>
            <a:ext cx="806335" cy="3449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C8320A-C02D-4DB5-85AD-B1386ED1FD7F}"/>
              </a:ext>
            </a:extLst>
          </p:cNvPr>
          <p:cNvSpPr/>
          <p:nvPr/>
        </p:nvSpPr>
        <p:spPr>
          <a:xfrm>
            <a:off x="9410006" y="3690315"/>
            <a:ext cx="806335" cy="3449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FFBC0B-FB2B-45AF-A3FB-D4FE86456385}"/>
              </a:ext>
            </a:extLst>
          </p:cNvPr>
          <p:cNvSpPr/>
          <p:nvPr/>
        </p:nvSpPr>
        <p:spPr>
          <a:xfrm>
            <a:off x="10449447" y="1939507"/>
            <a:ext cx="806335" cy="34496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D82C3E-28A5-47E1-946A-489507310E32}"/>
              </a:ext>
            </a:extLst>
          </p:cNvPr>
          <p:cNvSpPr/>
          <p:nvPr/>
        </p:nvSpPr>
        <p:spPr>
          <a:xfrm>
            <a:off x="10449447" y="2801943"/>
            <a:ext cx="806335" cy="34496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018FBD-6EDF-453F-ABFC-3457D63A1D24}"/>
              </a:ext>
            </a:extLst>
          </p:cNvPr>
          <p:cNvSpPr/>
          <p:nvPr/>
        </p:nvSpPr>
        <p:spPr>
          <a:xfrm>
            <a:off x="10449447" y="3246129"/>
            <a:ext cx="806335" cy="34496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0DC958-8661-426F-8675-3B4E5F121705}"/>
              </a:ext>
            </a:extLst>
          </p:cNvPr>
          <p:cNvSpPr/>
          <p:nvPr/>
        </p:nvSpPr>
        <p:spPr>
          <a:xfrm>
            <a:off x="10449446" y="3690315"/>
            <a:ext cx="806335" cy="34496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5590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06B7B5F-65B0-4D39-BAD8-5E3E4E56B182}"/>
              </a:ext>
            </a:extLst>
          </p:cNvPr>
          <p:cNvSpPr/>
          <p:nvPr/>
        </p:nvSpPr>
        <p:spPr>
          <a:xfrm>
            <a:off x="9506552" y="240940"/>
            <a:ext cx="2088682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관리자페이지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51F3-F318-4515-9B78-4FAB331FAB50}"/>
              </a:ext>
            </a:extLst>
          </p:cNvPr>
          <p:cNvSpPr txBox="1"/>
          <p:nvPr/>
        </p:nvSpPr>
        <p:spPr>
          <a:xfrm>
            <a:off x="596766" y="889822"/>
            <a:ext cx="890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 err="1">
                <a:highlight>
                  <a:srgbClr val="FFFF00"/>
                </a:highlight>
              </a:rPr>
              <a:t>번주문</a:t>
            </a:r>
            <a:r>
              <a:rPr lang="ko-KR" altLang="en-US" dirty="0">
                <a:highlight>
                  <a:srgbClr val="FFFF00"/>
                </a:highlight>
              </a:rPr>
              <a:t> 완료 및 새로운 주문 추가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FA01C7-A321-434A-8689-7654E285A674}"/>
              </a:ext>
            </a:extLst>
          </p:cNvPr>
          <p:cNvSpPr/>
          <p:nvPr/>
        </p:nvSpPr>
        <p:spPr>
          <a:xfrm>
            <a:off x="596766" y="240940"/>
            <a:ext cx="1401953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CFD661-990B-40E8-981B-CAF4C55108C4}"/>
              </a:ext>
            </a:extLst>
          </p:cNvPr>
          <p:cNvSpPr/>
          <p:nvPr/>
        </p:nvSpPr>
        <p:spPr>
          <a:xfrm>
            <a:off x="596766" y="1263802"/>
            <a:ext cx="11020927" cy="521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endParaRPr lang="ko-KR" altLang="en-US" dirty="0"/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7C1A24ED-BD5A-454E-9D90-1F449F852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29509"/>
              </p:ext>
            </p:extLst>
          </p:nvPr>
        </p:nvGraphicFramePr>
        <p:xfrm>
          <a:off x="829872" y="1403059"/>
          <a:ext cx="10532256" cy="40343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06746">
                  <a:extLst>
                    <a:ext uri="{9D8B030D-6E8A-4147-A177-3AD203B41FA5}">
                      <a16:colId xmlns:a16="http://schemas.microsoft.com/office/drawing/2014/main" val="4131314800"/>
                    </a:ext>
                  </a:extLst>
                </a:gridCol>
                <a:gridCol w="1446415">
                  <a:extLst>
                    <a:ext uri="{9D8B030D-6E8A-4147-A177-3AD203B41FA5}">
                      <a16:colId xmlns:a16="http://schemas.microsoft.com/office/drawing/2014/main" val="1159919567"/>
                    </a:ext>
                  </a:extLst>
                </a:gridCol>
                <a:gridCol w="1288472">
                  <a:extLst>
                    <a:ext uri="{9D8B030D-6E8A-4147-A177-3AD203B41FA5}">
                      <a16:colId xmlns:a16="http://schemas.microsoft.com/office/drawing/2014/main" val="2501345628"/>
                    </a:ext>
                  </a:extLst>
                </a:gridCol>
                <a:gridCol w="1354975">
                  <a:extLst>
                    <a:ext uri="{9D8B030D-6E8A-4147-A177-3AD203B41FA5}">
                      <a16:colId xmlns:a16="http://schemas.microsoft.com/office/drawing/2014/main" val="43843136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064672109"/>
                    </a:ext>
                  </a:extLst>
                </a:gridCol>
                <a:gridCol w="897775">
                  <a:extLst>
                    <a:ext uri="{9D8B030D-6E8A-4147-A177-3AD203B41FA5}">
                      <a16:colId xmlns:a16="http://schemas.microsoft.com/office/drawing/2014/main" val="3690198691"/>
                    </a:ext>
                  </a:extLst>
                </a:gridCol>
                <a:gridCol w="906087">
                  <a:extLst>
                    <a:ext uri="{9D8B030D-6E8A-4147-A177-3AD203B41FA5}">
                      <a16:colId xmlns:a16="http://schemas.microsoft.com/office/drawing/2014/main" val="2047381558"/>
                    </a:ext>
                  </a:extLst>
                </a:gridCol>
                <a:gridCol w="1075813">
                  <a:extLst>
                    <a:ext uri="{9D8B030D-6E8A-4147-A177-3AD203B41FA5}">
                      <a16:colId xmlns:a16="http://schemas.microsoft.com/office/drawing/2014/main" val="1486606446"/>
                    </a:ext>
                  </a:extLst>
                </a:gridCol>
                <a:gridCol w="1075813">
                  <a:extLst>
                    <a:ext uri="{9D8B030D-6E8A-4147-A177-3AD203B41FA5}">
                      <a16:colId xmlns:a16="http://schemas.microsoft.com/office/drawing/2014/main" val="3002579596"/>
                    </a:ext>
                  </a:extLst>
                </a:gridCol>
              </a:tblGrid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사이즈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takeout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Ice/hot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067564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카푸치노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Large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968857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아메리카노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Large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469884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치즈케익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048814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카페라떼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Large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57710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아메리카노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Large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223072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606789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077878"/>
                  </a:ext>
                </a:extLst>
              </a:tr>
              <a:tr h="4482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105075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00D6FB-A06F-4B93-8F87-C44238632E52}"/>
              </a:ext>
            </a:extLst>
          </p:cNvPr>
          <p:cNvSpPr/>
          <p:nvPr/>
        </p:nvSpPr>
        <p:spPr>
          <a:xfrm>
            <a:off x="9379980" y="1904321"/>
            <a:ext cx="806335" cy="3449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A38E82-CB42-4C89-BC02-1554E7F4484A}"/>
              </a:ext>
            </a:extLst>
          </p:cNvPr>
          <p:cNvSpPr/>
          <p:nvPr/>
        </p:nvSpPr>
        <p:spPr>
          <a:xfrm>
            <a:off x="9379980" y="2348507"/>
            <a:ext cx="806335" cy="3449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17261A-7825-4AF0-951F-E72994601C09}"/>
              </a:ext>
            </a:extLst>
          </p:cNvPr>
          <p:cNvSpPr/>
          <p:nvPr/>
        </p:nvSpPr>
        <p:spPr>
          <a:xfrm>
            <a:off x="9379979" y="2792693"/>
            <a:ext cx="806335" cy="3449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FE77D1-B4B7-45D9-830A-3D642FC0CF4D}"/>
              </a:ext>
            </a:extLst>
          </p:cNvPr>
          <p:cNvSpPr/>
          <p:nvPr/>
        </p:nvSpPr>
        <p:spPr>
          <a:xfrm>
            <a:off x="10419420" y="1904321"/>
            <a:ext cx="806335" cy="34496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F75359-CC46-4592-8C45-F723403E7FE4}"/>
              </a:ext>
            </a:extLst>
          </p:cNvPr>
          <p:cNvSpPr/>
          <p:nvPr/>
        </p:nvSpPr>
        <p:spPr>
          <a:xfrm>
            <a:off x="10419420" y="2348507"/>
            <a:ext cx="806335" cy="34496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355402-8F49-4FF8-854D-ADF5DD134C5B}"/>
              </a:ext>
            </a:extLst>
          </p:cNvPr>
          <p:cNvSpPr/>
          <p:nvPr/>
        </p:nvSpPr>
        <p:spPr>
          <a:xfrm>
            <a:off x="10419419" y="2792693"/>
            <a:ext cx="806335" cy="344969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44658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9552CAF-F31B-433A-9B4B-984B797EE455}"/>
              </a:ext>
            </a:extLst>
          </p:cNvPr>
          <p:cNvSpPr/>
          <p:nvPr/>
        </p:nvSpPr>
        <p:spPr>
          <a:xfrm>
            <a:off x="2034363" y="2636874"/>
            <a:ext cx="8123274" cy="284876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216000" rtlCol="0" anchor="t" anchorCtr="0"/>
          <a:lstStyle/>
          <a:p>
            <a:pPr algn="ctr"/>
            <a:endParaRPr lang="ko-KR" altLang="en-US" sz="3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E56688-615C-4029-B640-D443256A684F}"/>
              </a:ext>
            </a:extLst>
          </p:cNvPr>
          <p:cNvSpPr/>
          <p:nvPr/>
        </p:nvSpPr>
        <p:spPr>
          <a:xfrm>
            <a:off x="2471964" y="3774669"/>
            <a:ext cx="7248072" cy="56186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비밀번호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ECCCAF-D062-456C-B9C0-D41536130899}"/>
              </a:ext>
            </a:extLst>
          </p:cNvPr>
          <p:cNvSpPr/>
          <p:nvPr/>
        </p:nvSpPr>
        <p:spPr>
          <a:xfrm>
            <a:off x="2471964" y="4692658"/>
            <a:ext cx="7248072" cy="5618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F1749-3858-4827-B75D-7A4347E59FDB}"/>
              </a:ext>
            </a:extLst>
          </p:cNvPr>
          <p:cNvSpPr txBox="1"/>
          <p:nvPr/>
        </p:nvSpPr>
        <p:spPr>
          <a:xfrm>
            <a:off x="2778642" y="1603482"/>
            <a:ext cx="6634716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/>
              <a:t>POS MANAGER</a:t>
            </a:r>
            <a:endParaRPr lang="ko-KR" altLang="en-US" sz="5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0F5EAE-C272-45B8-8DE1-D626DCDDE1C3}"/>
              </a:ext>
            </a:extLst>
          </p:cNvPr>
          <p:cNvSpPr/>
          <p:nvPr/>
        </p:nvSpPr>
        <p:spPr>
          <a:xfrm>
            <a:off x="596766" y="240940"/>
            <a:ext cx="1401953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66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B959F6-0D07-4DD3-BDD9-A886B35FE986}"/>
              </a:ext>
            </a:extLst>
          </p:cNvPr>
          <p:cNvSpPr/>
          <p:nvPr/>
        </p:nvSpPr>
        <p:spPr>
          <a:xfrm>
            <a:off x="9506552" y="240940"/>
            <a:ext cx="2088682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07251B-745D-4FA4-81AF-AAE1C05DC722}"/>
              </a:ext>
            </a:extLst>
          </p:cNvPr>
          <p:cNvSpPr/>
          <p:nvPr/>
        </p:nvSpPr>
        <p:spPr>
          <a:xfrm>
            <a:off x="596766" y="1279069"/>
            <a:ext cx="11020927" cy="521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6DD3D4-7FEE-401E-8A37-FA640EFE0221}"/>
              </a:ext>
            </a:extLst>
          </p:cNvPr>
          <p:cNvSpPr/>
          <p:nvPr/>
        </p:nvSpPr>
        <p:spPr>
          <a:xfrm>
            <a:off x="3687546" y="1403060"/>
            <a:ext cx="7784164" cy="4920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endParaRPr lang="ko-KR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192689F8-3F7D-4F4E-858D-A89216849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4782"/>
              </p:ext>
            </p:extLst>
          </p:nvPr>
        </p:nvGraphicFramePr>
        <p:xfrm>
          <a:off x="3880050" y="1603984"/>
          <a:ext cx="7352809" cy="43194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1007">
                  <a:extLst>
                    <a:ext uri="{9D8B030D-6E8A-4147-A177-3AD203B41FA5}">
                      <a16:colId xmlns:a16="http://schemas.microsoft.com/office/drawing/2014/main" val="3172917366"/>
                    </a:ext>
                  </a:extLst>
                </a:gridCol>
                <a:gridCol w="2183934">
                  <a:extLst>
                    <a:ext uri="{9D8B030D-6E8A-4147-A177-3AD203B41FA5}">
                      <a16:colId xmlns:a16="http://schemas.microsoft.com/office/drawing/2014/main" val="3480807258"/>
                    </a:ext>
                  </a:extLst>
                </a:gridCol>
                <a:gridCol w="2183934">
                  <a:extLst>
                    <a:ext uri="{9D8B030D-6E8A-4147-A177-3AD203B41FA5}">
                      <a16:colId xmlns:a16="http://schemas.microsoft.com/office/drawing/2014/main" val="946842125"/>
                    </a:ext>
                  </a:extLst>
                </a:gridCol>
                <a:gridCol w="2183934">
                  <a:extLst>
                    <a:ext uri="{9D8B030D-6E8A-4147-A177-3AD203B41FA5}">
                      <a16:colId xmlns:a16="http://schemas.microsoft.com/office/drawing/2014/main" val="562487098"/>
                    </a:ext>
                  </a:extLst>
                </a:gridCol>
              </a:tblGrid>
              <a:tr h="661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선택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메뉴 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메뉴이름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51633"/>
                  </a:ext>
                </a:extLst>
              </a:tr>
              <a:tr h="33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○</a:t>
                      </a:r>
                      <a:endParaRPr lang="en-US" altLang="ko-KR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COFFEE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AMERICANO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4300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761436"/>
                  </a:ext>
                </a:extLst>
              </a:tr>
              <a:tr h="33091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COFFEE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DUTCH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5000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74864"/>
                  </a:ext>
                </a:extLst>
              </a:tr>
              <a:tr h="33091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COFFEE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ESPRESSO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3400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204708"/>
                  </a:ext>
                </a:extLst>
              </a:tr>
              <a:tr h="33091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DESERT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CAKE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5100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882163"/>
                  </a:ext>
                </a:extLst>
              </a:tr>
              <a:tr h="330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●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DESERT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COOKIE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1800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227693"/>
                  </a:ext>
                </a:extLst>
              </a:tr>
              <a:tr h="33091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LATTE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CAFELATTE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5200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418720"/>
                  </a:ext>
                </a:extLst>
              </a:tr>
              <a:tr h="33091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LATTE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MOCALATTE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5200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430109"/>
                  </a:ext>
                </a:extLst>
              </a:tr>
              <a:tr h="33091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MINTTEA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dirty="0"/>
                        <a:t>4400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49993"/>
                  </a:ext>
                </a:extLst>
              </a:tr>
              <a:tr h="3309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625674"/>
                  </a:ext>
                </a:extLst>
              </a:tr>
              <a:tr h="3309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005792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810B02-2D1E-4595-A1A0-BCCD34A63298}"/>
              </a:ext>
            </a:extLst>
          </p:cNvPr>
          <p:cNvGrpSpPr/>
          <p:nvPr/>
        </p:nvGrpSpPr>
        <p:grpSpPr>
          <a:xfrm>
            <a:off x="8075596" y="5630778"/>
            <a:ext cx="3267849" cy="567891"/>
            <a:chOff x="2957194" y="240941"/>
            <a:chExt cx="4449109" cy="56789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88E333-AF59-4E0B-B990-25F09FD99F33}"/>
                </a:ext>
              </a:extLst>
            </p:cNvPr>
            <p:cNvSpPr/>
            <p:nvPr/>
          </p:nvSpPr>
          <p:spPr>
            <a:xfrm>
              <a:off x="2957194" y="240941"/>
              <a:ext cx="2088682" cy="56789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수정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EAAAA4-B9CA-4CA5-9BD7-D06F44198B28}"/>
                </a:ext>
              </a:extLst>
            </p:cNvPr>
            <p:cNvSpPr/>
            <p:nvPr/>
          </p:nvSpPr>
          <p:spPr>
            <a:xfrm>
              <a:off x="5317622" y="240941"/>
              <a:ext cx="2088682" cy="56789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삭제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CDD227-546B-428B-B399-AF9D56796DCC}"/>
              </a:ext>
            </a:extLst>
          </p:cNvPr>
          <p:cNvSpPr/>
          <p:nvPr/>
        </p:nvSpPr>
        <p:spPr>
          <a:xfrm>
            <a:off x="596766" y="240940"/>
            <a:ext cx="1401953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5" name="표 27">
            <a:extLst>
              <a:ext uri="{FF2B5EF4-FFF2-40B4-BE49-F238E27FC236}">
                <a16:creationId xmlns:a16="http://schemas.microsoft.com/office/drawing/2014/main" id="{A2077A89-6072-476A-B79D-1B5FE66EB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41069"/>
              </p:ext>
            </p:extLst>
          </p:nvPr>
        </p:nvGraphicFramePr>
        <p:xfrm>
          <a:off x="848554" y="1403060"/>
          <a:ext cx="2737708" cy="32917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7109">
                  <a:extLst>
                    <a:ext uri="{9D8B030D-6E8A-4147-A177-3AD203B41FA5}">
                      <a16:colId xmlns:a16="http://schemas.microsoft.com/office/drawing/2014/main" val="2912543541"/>
                    </a:ext>
                  </a:extLst>
                </a:gridCol>
                <a:gridCol w="2350599">
                  <a:extLst>
                    <a:ext uri="{9D8B030D-6E8A-4147-A177-3AD203B41FA5}">
                      <a16:colId xmlns:a16="http://schemas.microsoft.com/office/drawing/2014/main" val="43772701"/>
                    </a:ext>
                  </a:extLst>
                </a:gridCol>
              </a:tblGrid>
              <a:tr h="4043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메뉴 관리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236061"/>
                  </a:ext>
                </a:extLst>
              </a:tr>
              <a:tr h="461049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상세페이지 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ko-KR" altLang="en-US" sz="1400" b="0" dirty="0"/>
                        <a:t>수정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ko-KR" altLang="en-US" sz="1400" b="0" dirty="0"/>
                        <a:t>삭제</a:t>
                      </a:r>
                      <a:r>
                        <a:rPr lang="en-US" altLang="ko-KR" sz="1400" b="0" dirty="0"/>
                        <a:t>)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81531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메뉴 추가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816768"/>
                  </a:ext>
                </a:extLst>
              </a:tr>
              <a:tr h="4043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매출관리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72407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매출 총액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195864"/>
                  </a:ext>
                </a:extLst>
              </a:tr>
              <a:tr h="4043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회원관리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499265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회원등록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087459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회원정보확인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5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90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B959F6-0D07-4DD3-BDD9-A886B35FE986}"/>
              </a:ext>
            </a:extLst>
          </p:cNvPr>
          <p:cNvSpPr/>
          <p:nvPr/>
        </p:nvSpPr>
        <p:spPr>
          <a:xfrm>
            <a:off x="9506552" y="240940"/>
            <a:ext cx="2088682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07251B-745D-4FA4-81AF-AAE1C05DC722}"/>
              </a:ext>
            </a:extLst>
          </p:cNvPr>
          <p:cNvSpPr/>
          <p:nvPr/>
        </p:nvSpPr>
        <p:spPr>
          <a:xfrm>
            <a:off x="596766" y="1263802"/>
            <a:ext cx="11020927" cy="521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6DD3D4-7FEE-401E-8A37-FA640EFE0221}"/>
              </a:ext>
            </a:extLst>
          </p:cNvPr>
          <p:cNvSpPr/>
          <p:nvPr/>
        </p:nvSpPr>
        <p:spPr>
          <a:xfrm>
            <a:off x="3687546" y="1403060"/>
            <a:ext cx="7784164" cy="4920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endParaRPr lang="ko-KR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192689F8-3F7D-4F4E-858D-A89216849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55149"/>
              </p:ext>
            </p:extLst>
          </p:nvPr>
        </p:nvGraphicFramePr>
        <p:xfrm>
          <a:off x="3880050" y="1603984"/>
          <a:ext cx="7463395" cy="46327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2679">
                  <a:extLst>
                    <a:ext uri="{9D8B030D-6E8A-4147-A177-3AD203B41FA5}">
                      <a16:colId xmlns:a16="http://schemas.microsoft.com/office/drawing/2014/main" val="3172917366"/>
                    </a:ext>
                  </a:extLst>
                </a:gridCol>
                <a:gridCol w="1492679">
                  <a:extLst>
                    <a:ext uri="{9D8B030D-6E8A-4147-A177-3AD203B41FA5}">
                      <a16:colId xmlns:a16="http://schemas.microsoft.com/office/drawing/2014/main" val="946842125"/>
                    </a:ext>
                  </a:extLst>
                </a:gridCol>
                <a:gridCol w="1492679">
                  <a:extLst>
                    <a:ext uri="{9D8B030D-6E8A-4147-A177-3AD203B41FA5}">
                      <a16:colId xmlns:a16="http://schemas.microsoft.com/office/drawing/2014/main" val="562487098"/>
                    </a:ext>
                  </a:extLst>
                </a:gridCol>
                <a:gridCol w="1492679">
                  <a:extLst>
                    <a:ext uri="{9D8B030D-6E8A-4147-A177-3AD203B41FA5}">
                      <a16:colId xmlns:a16="http://schemas.microsoft.com/office/drawing/2014/main" val="3681021190"/>
                    </a:ext>
                  </a:extLst>
                </a:gridCol>
                <a:gridCol w="1492679">
                  <a:extLst>
                    <a:ext uri="{9D8B030D-6E8A-4147-A177-3AD203B41FA5}">
                      <a16:colId xmlns:a16="http://schemas.microsoft.com/office/drawing/2014/main" val="1336639441"/>
                    </a:ext>
                  </a:extLst>
                </a:gridCol>
              </a:tblGrid>
              <a:tr h="6618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메뉴 이름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551633"/>
                  </a:ext>
                </a:extLst>
              </a:tr>
              <a:tr h="6618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사이즈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○"/>
                      </a:pPr>
                      <a:r>
                        <a:rPr lang="en-US" altLang="ko-KR" dirty="0"/>
                        <a:t>LARGE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○"/>
                      </a:pPr>
                      <a:r>
                        <a:rPr lang="en-US" altLang="ko-KR" dirty="0"/>
                        <a:t>VENTI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761436"/>
                  </a:ext>
                </a:extLst>
              </a:tr>
              <a:tr h="6618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옵션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○"/>
                      </a:pPr>
                      <a:r>
                        <a:rPr lang="en-US" altLang="ko-KR" dirty="0"/>
                        <a:t>OP1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○"/>
                      </a:pPr>
                      <a:r>
                        <a:rPr lang="en-US" altLang="ko-KR" dirty="0"/>
                        <a:t>OP2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204708"/>
                  </a:ext>
                </a:extLst>
              </a:tr>
              <a:tr h="6618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옵션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○"/>
                      </a:pPr>
                      <a:r>
                        <a:rPr lang="en-US" altLang="ko-KR" dirty="0"/>
                        <a:t>OP1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○"/>
                      </a:pPr>
                      <a:r>
                        <a:rPr lang="en-US" altLang="ko-KR" dirty="0"/>
                        <a:t>OP2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227693"/>
                  </a:ext>
                </a:extLst>
              </a:tr>
              <a:tr h="661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….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○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○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430109"/>
                  </a:ext>
                </a:extLst>
              </a:tr>
              <a:tr h="6618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317086"/>
                  </a:ext>
                </a:extLst>
              </a:tr>
              <a:tr h="6618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53736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D4BD065-8D3D-47EC-BFB4-878EC272B872}"/>
              </a:ext>
            </a:extLst>
          </p:cNvPr>
          <p:cNvSpPr/>
          <p:nvPr/>
        </p:nvSpPr>
        <p:spPr>
          <a:xfrm>
            <a:off x="5438274" y="1703672"/>
            <a:ext cx="5823284" cy="45238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저장할 메뉴 이름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810B02-2D1E-4595-A1A0-BCCD34A63298}"/>
              </a:ext>
            </a:extLst>
          </p:cNvPr>
          <p:cNvGrpSpPr/>
          <p:nvPr/>
        </p:nvGrpSpPr>
        <p:grpSpPr>
          <a:xfrm>
            <a:off x="8075596" y="5630778"/>
            <a:ext cx="3267849" cy="567891"/>
            <a:chOff x="2957194" y="240941"/>
            <a:chExt cx="4449110" cy="56789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88E333-AF59-4E0B-B990-25F09FD99F33}"/>
                </a:ext>
              </a:extLst>
            </p:cNvPr>
            <p:cNvSpPr/>
            <p:nvPr/>
          </p:nvSpPr>
          <p:spPr>
            <a:xfrm>
              <a:off x="2957194" y="240941"/>
              <a:ext cx="2088682" cy="56789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취소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EAAAA4-B9CA-4CA5-9BD7-D06F44198B28}"/>
                </a:ext>
              </a:extLst>
            </p:cNvPr>
            <p:cNvSpPr/>
            <p:nvPr/>
          </p:nvSpPr>
          <p:spPr>
            <a:xfrm>
              <a:off x="5317622" y="240941"/>
              <a:ext cx="2088682" cy="56789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저장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CDD227-546B-428B-B399-AF9D56796DCC}"/>
              </a:ext>
            </a:extLst>
          </p:cNvPr>
          <p:cNvSpPr/>
          <p:nvPr/>
        </p:nvSpPr>
        <p:spPr>
          <a:xfrm>
            <a:off x="596766" y="240940"/>
            <a:ext cx="1401953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2" name="표 27">
            <a:extLst>
              <a:ext uri="{FF2B5EF4-FFF2-40B4-BE49-F238E27FC236}">
                <a16:creationId xmlns:a16="http://schemas.microsoft.com/office/drawing/2014/main" id="{1F856CBF-D120-4230-A97E-62BDE46BC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75187"/>
              </p:ext>
            </p:extLst>
          </p:nvPr>
        </p:nvGraphicFramePr>
        <p:xfrm>
          <a:off x="848554" y="1403060"/>
          <a:ext cx="2737708" cy="32917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7109">
                  <a:extLst>
                    <a:ext uri="{9D8B030D-6E8A-4147-A177-3AD203B41FA5}">
                      <a16:colId xmlns:a16="http://schemas.microsoft.com/office/drawing/2014/main" val="2912543541"/>
                    </a:ext>
                  </a:extLst>
                </a:gridCol>
                <a:gridCol w="2350599">
                  <a:extLst>
                    <a:ext uri="{9D8B030D-6E8A-4147-A177-3AD203B41FA5}">
                      <a16:colId xmlns:a16="http://schemas.microsoft.com/office/drawing/2014/main" val="43772701"/>
                    </a:ext>
                  </a:extLst>
                </a:gridCol>
              </a:tblGrid>
              <a:tr h="4043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메뉴 관리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236061"/>
                  </a:ext>
                </a:extLst>
              </a:tr>
              <a:tr h="461049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상세페이지 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ko-KR" altLang="en-US" sz="1400" b="0" dirty="0"/>
                        <a:t>수정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ko-KR" altLang="en-US" sz="1400" b="0" dirty="0"/>
                        <a:t>삭제</a:t>
                      </a:r>
                      <a:r>
                        <a:rPr lang="en-US" altLang="ko-KR" sz="1400" b="0" dirty="0"/>
                        <a:t>)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81531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메뉴 추가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816768"/>
                  </a:ext>
                </a:extLst>
              </a:tr>
              <a:tr h="4043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매출관리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72407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매출 총액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195864"/>
                  </a:ext>
                </a:extLst>
              </a:tr>
              <a:tr h="4043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회원관리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499265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회원등록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087459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회원정보확인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5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52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B959F6-0D07-4DD3-BDD9-A886B35FE986}"/>
              </a:ext>
            </a:extLst>
          </p:cNvPr>
          <p:cNvSpPr/>
          <p:nvPr/>
        </p:nvSpPr>
        <p:spPr>
          <a:xfrm>
            <a:off x="9506552" y="240940"/>
            <a:ext cx="2088682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07251B-745D-4FA4-81AF-AAE1C05DC722}"/>
              </a:ext>
            </a:extLst>
          </p:cNvPr>
          <p:cNvSpPr/>
          <p:nvPr/>
        </p:nvSpPr>
        <p:spPr>
          <a:xfrm>
            <a:off x="596766" y="1263802"/>
            <a:ext cx="11020927" cy="521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6DD3D4-7FEE-401E-8A37-FA640EFE0221}"/>
              </a:ext>
            </a:extLst>
          </p:cNvPr>
          <p:cNvSpPr/>
          <p:nvPr/>
        </p:nvSpPr>
        <p:spPr>
          <a:xfrm>
            <a:off x="3687546" y="1403060"/>
            <a:ext cx="7784164" cy="4920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CDD227-546B-428B-B399-AF9D56796DCC}"/>
              </a:ext>
            </a:extLst>
          </p:cNvPr>
          <p:cNvSpPr/>
          <p:nvPr/>
        </p:nvSpPr>
        <p:spPr>
          <a:xfrm>
            <a:off x="596766" y="240940"/>
            <a:ext cx="1401953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01F7D76-BDA4-479E-A01E-1D694B00D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70458"/>
              </p:ext>
            </p:extLst>
          </p:nvPr>
        </p:nvGraphicFramePr>
        <p:xfrm>
          <a:off x="3853019" y="2002054"/>
          <a:ext cx="7490427" cy="4172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061">
                  <a:extLst>
                    <a:ext uri="{9D8B030D-6E8A-4147-A177-3AD203B41FA5}">
                      <a16:colId xmlns:a16="http://schemas.microsoft.com/office/drawing/2014/main" val="3641999687"/>
                    </a:ext>
                  </a:extLst>
                </a:gridCol>
                <a:gridCol w="1070061">
                  <a:extLst>
                    <a:ext uri="{9D8B030D-6E8A-4147-A177-3AD203B41FA5}">
                      <a16:colId xmlns:a16="http://schemas.microsoft.com/office/drawing/2014/main" val="148944271"/>
                    </a:ext>
                  </a:extLst>
                </a:gridCol>
                <a:gridCol w="1070061">
                  <a:extLst>
                    <a:ext uri="{9D8B030D-6E8A-4147-A177-3AD203B41FA5}">
                      <a16:colId xmlns:a16="http://schemas.microsoft.com/office/drawing/2014/main" val="1620611915"/>
                    </a:ext>
                  </a:extLst>
                </a:gridCol>
                <a:gridCol w="1070061">
                  <a:extLst>
                    <a:ext uri="{9D8B030D-6E8A-4147-A177-3AD203B41FA5}">
                      <a16:colId xmlns:a16="http://schemas.microsoft.com/office/drawing/2014/main" val="4107911137"/>
                    </a:ext>
                  </a:extLst>
                </a:gridCol>
                <a:gridCol w="1070061">
                  <a:extLst>
                    <a:ext uri="{9D8B030D-6E8A-4147-A177-3AD203B41FA5}">
                      <a16:colId xmlns:a16="http://schemas.microsoft.com/office/drawing/2014/main" val="3016109418"/>
                    </a:ext>
                  </a:extLst>
                </a:gridCol>
                <a:gridCol w="1070061">
                  <a:extLst>
                    <a:ext uri="{9D8B030D-6E8A-4147-A177-3AD203B41FA5}">
                      <a16:colId xmlns:a16="http://schemas.microsoft.com/office/drawing/2014/main" val="3155355350"/>
                    </a:ext>
                  </a:extLst>
                </a:gridCol>
                <a:gridCol w="1070061">
                  <a:extLst>
                    <a:ext uri="{9D8B030D-6E8A-4147-A177-3AD203B41FA5}">
                      <a16:colId xmlns:a16="http://schemas.microsoft.com/office/drawing/2014/main" val="2904269039"/>
                    </a:ext>
                  </a:extLst>
                </a:gridCol>
              </a:tblGrid>
              <a:tr h="3679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844458"/>
                  </a:ext>
                </a:extLst>
              </a:tr>
              <a:tr h="63411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02</a:t>
                      </a: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chemeClr val="accen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매출총액</a:t>
                      </a:r>
                      <a:endParaRPr lang="en-US" altLang="ko-KR" sz="11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4061189965"/>
                  </a:ext>
                </a:extLst>
              </a:tr>
              <a:tr h="6341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03</a:t>
                      </a: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chemeClr val="accent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매출총액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04</a:t>
                      </a: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chemeClr val="accent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매출총액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05</a:t>
                      </a:r>
                    </a:p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chemeClr val="accent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매출총액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09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1205423361"/>
                  </a:ext>
                </a:extLst>
              </a:tr>
              <a:tr h="6341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1297475686"/>
                  </a:ext>
                </a:extLst>
              </a:tr>
              <a:tr h="6341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2588592522"/>
                  </a:ext>
                </a:extLst>
              </a:tr>
              <a:tr h="6341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2251291222"/>
                  </a:ext>
                </a:extLst>
              </a:tr>
              <a:tr h="6341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val="8747926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524414-D8F0-4C02-B809-CE6A8BCB1CF3}"/>
              </a:ext>
            </a:extLst>
          </p:cNvPr>
          <p:cNvSpPr txBox="1"/>
          <p:nvPr/>
        </p:nvSpPr>
        <p:spPr>
          <a:xfrm>
            <a:off x="7218947" y="1542705"/>
            <a:ext cx="188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</a:t>
            </a:r>
            <a:r>
              <a:rPr lang="ko-KR" altLang="en-US" b="1" dirty="0"/>
              <a:t>월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BE3A57B-82FA-4417-9315-CAF1D4A00F81}"/>
              </a:ext>
            </a:extLst>
          </p:cNvPr>
          <p:cNvSpPr/>
          <p:nvPr/>
        </p:nvSpPr>
        <p:spPr>
          <a:xfrm rot="5400000">
            <a:off x="8059666" y="1624360"/>
            <a:ext cx="231006" cy="1991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93F36A0C-9D9C-4132-A334-027D1F1DACCA}"/>
              </a:ext>
            </a:extLst>
          </p:cNvPr>
          <p:cNvSpPr/>
          <p:nvPr/>
        </p:nvSpPr>
        <p:spPr>
          <a:xfrm rot="16200000">
            <a:off x="6830008" y="1624359"/>
            <a:ext cx="231006" cy="1991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27">
            <a:extLst>
              <a:ext uri="{FF2B5EF4-FFF2-40B4-BE49-F238E27FC236}">
                <a16:creationId xmlns:a16="http://schemas.microsoft.com/office/drawing/2014/main" id="{6E6E938C-F9F7-4B46-80FF-8E8959422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387179"/>
              </p:ext>
            </p:extLst>
          </p:nvPr>
        </p:nvGraphicFramePr>
        <p:xfrm>
          <a:off x="848554" y="1403060"/>
          <a:ext cx="2737708" cy="32917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7109">
                  <a:extLst>
                    <a:ext uri="{9D8B030D-6E8A-4147-A177-3AD203B41FA5}">
                      <a16:colId xmlns:a16="http://schemas.microsoft.com/office/drawing/2014/main" val="2912543541"/>
                    </a:ext>
                  </a:extLst>
                </a:gridCol>
                <a:gridCol w="2350599">
                  <a:extLst>
                    <a:ext uri="{9D8B030D-6E8A-4147-A177-3AD203B41FA5}">
                      <a16:colId xmlns:a16="http://schemas.microsoft.com/office/drawing/2014/main" val="43772701"/>
                    </a:ext>
                  </a:extLst>
                </a:gridCol>
              </a:tblGrid>
              <a:tr h="4043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메뉴 관리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236061"/>
                  </a:ext>
                </a:extLst>
              </a:tr>
              <a:tr h="461049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상세페이지 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ko-KR" altLang="en-US" sz="1400" b="0" dirty="0"/>
                        <a:t>수정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ko-KR" altLang="en-US" sz="1400" b="0" dirty="0"/>
                        <a:t>삭제</a:t>
                      </a:r>
                      <a:r>
                        <a:rPr lang="en-US" altLang="ko-KR" sz="1400" b="0" dirty="0"/>
                        <a:t>)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81531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메뉴 추가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816768"/>
                  </a:ext>
                </a:extLst>
              </a:tr>
              <a:tr h="4043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매출관리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72407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매출 총액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195864"/>
                  </a:ext>
                </a:extLst>
              </a:tr>
              <a:tr h="4043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회원관리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499265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회원등록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087459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회원정보확인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5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40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B959F6-0D07-4DD3-BDD9-A886B35FE986}"/>
              </a:ext>
            </a:extLst>
          </p:cNvPr>
          <p:cNvSpPr/>
          <p:nvPr/>
        </p:nvSpPr>
        <p:spPr>
          <a:xfrm>
            <a:off x="9506552" y="240940"/>
            <a:ext cx="2088682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07251B-745D-4FA4-81AF-AAE1C05DC722}"/>
              </a:ext>
            </a:extLst>
          </p:cNvPr>
          <p:cNvSpPr/>
          <p:nvPr/>
        </p:nvSpPr>
        <p:spPr>
          <a:xfrm>
            <a:off x="596766" y="1263802"/>
            <a:ext cx="11020927" cy="521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endParaRPr lang="ko-KR" altLang="en-US" dirty="0"/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9B68926E-1072-4241-BAEB-972E77307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175305"/>
              </p:ext>
            </p:extLst>
          </p:nvPr>
        </p:nvGraphicFramePr>
        <p:xfrm>
          <a:off x="848554" y="1403060"/>
          <a:ext cx="2737708" cy="32917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7109">
                  <a:extLst>
                    <a:ext uri="{9D8B030D-6E8A-4147-A177-3AD203B41FA5}">
                      <a16:colId xmlns:a16="http://schemas.microsoft.com/office/drawing/2014/main" val="2912543541"/>
                    </a:ext>
                  </a:extLst>
                </a:gridCol>
                <a:gridCol w="2350599">
                  <a:extLst>
                    <a:ext uri="{9D8B030D-6E8A-4147-A177-3AD203B41FA5}">
                      <a16:colId xmlns:a16="http://schemas.microsoft.com/office/drawing/2014/main" val="43772701"/>
                    </a:ext>
                  </a:extLst>
                </a:gridCol>
              </a:tblGrid>
              <a:tr h="4043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메뉴 관리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236061"/>
                  </a:ext>
                </a:extLst>
              </a:tr>
              <a:tr h="461049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상세페이지 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ko-KR" altLang="en-US" sz="1400" b="0" dirty="0"/>
                        <a:t>수정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ko-KR" altLang="en-US" sz="1400" b="0" dirty="0"/>
                        <a:t>삭제</a:t>
                      </a:r>
                      <a:r>
                        <a:rPr lang="en-US" altLang="ko-KR" sz="1400" b="0" dirty="0"/>
                        <a:t>)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81531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메뉴 추가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816768"/>
                  </a:ext>
                </a:extLst>
              </a:tr>
              <a:tr h="4043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매출관리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72407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매출 총액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195864"/>
                  </a:ext>
                </a:extLst>
              </a:tr>
              <a:tr h="4043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회원관리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499265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회원등록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087459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회원정보확인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57914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6DD3D4-7FEE-401E-8A37-FA640EFE0221}"/>
              </a:ext>
            </a:extLst>
          </p:cNvPr>
          <p:cNvSpPr/>
          <p:nvPr/>
        </p:nvSpPr>
        <p:spPr>
          <a:xfrm>
            <a:off x="3687546" y="1403060"/>
            <a:ext cx="7784164" cy="4920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CDD227-546B-428B-B399-AF9D56796DCC}"/>
              </a:ext>
            </a:extLst>
          </p:cNvPr>
          <p:cNvSpPr/>
          <p:nvPr/>
        </p:nvSpPr>
        <p:spPr>
          <a:xfrm>
            <a:off x="596766" y="240940"/>
            <a:ext cx="1401953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8E2D4B-D552-4B56-B2EA-77709E2C2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29211"/>
              </p:ext>
            </p:extLst>
          </p:nvPr>
        </p:nvGraphicFramePr>
        <p:xfrm>
          <a:off x="3861135" y="1963554"/>
          <a:ext cx="7482311" cy="3542099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64872">
                  <a:extLst>
                    <a:ext uri="{9D8B030D-6E8A-4147-A177-3AD203B41FA5}">
                      <a16:colId xmlns:a16="http://schemas.microsoft.com/office/drawing/2014/main" val="3083780191"/>
                    </a:ext>
                  </a:extLst>
                </a:gridCol>
                <a:gridCol w="1365385">
                  <a:extLst>
                    <a:ext uri="{9D8B030D-6E8A-4147-A177-3AD203B41FA5}">
                      <a16:colId xmlns:a16="http://schemas.microsoft.com/office/drawing/2014/main" val="1668023383"/>
                    </a:ext>
                  </a:extLst>
                </a:gridCol>
                <a:gridCol w="364103">
                  <a:extLst>
                    <a:ext uri="{9D8B030D-6E8A-4147-A177-3AD203B41FA5}">
                      <a16:colId xmlns:a16="http://schemas.microsoft.com/office/drawing/2014/main" val="3678937255"/>
                    </a:ext>
                  </a:extLst>
                </a:gridCol>
                <a:gridCol w="582564">
                  <a:extLst>
                    <a:ext uri="{9D8B030D-6E8A-4147-A177-3AD203B41FA5}">
                      <a16:colId xmlns:a16="http://schemas.microsoft.com/office/drawing/2014/main" val="3774510624"/>
                    </a:ext>
                  </a:extLst>
                </a:gridCol>
                <a:gridCol w="782821">
                  <a:extLst>
                    <a:ext uri="{9D8B030D-6E8A-4147-A177-3AD203B41FA5}">
                      <a16:colId xmlns:a16="http://schemas.microsoft.com/office/drawing/2014/main" val="4111871299"/>
                    </a:ext>
                  </a:extLst>
                </a:gridCol>
                <a:gridCol w="801026">
                  <a:extLst>
                    <a:ext uri="{9D8B030D-6E8A-4147-A177-3AD203B41FA5}">
                      <a16:colId xmlns:a16="http://schemas.microsoft.com/office/drawing/2014/main" val="3566663808"/>
                    </a:ext>
                  </a:extLst>
                </a:gridCol>
                <a:gridCol w="910257">
                  <a:extLst>
                    <a:ext uri="{9D8B030D-6E8A-4147-A177-3AD203B41FA5}">
                      <a16:colId xmlns:a16="http://schemas.microsoft.com/office/drawing/2014/main" val="4009444501"/>
                    </a:ext>
                  </a:extLst>
                </a:gridCol>
                <a:gridCol w="801026">
                  <a:extLst>
                    <a:ext uri="{9D8B030D-6E8A-4147-A177-3AD203B41FA5}">
                      <a16:colId xmlns:a16="http://schemas.microsoft.com/office/drawing/2014/main" val="532057198"/>
                    </a:ext>
                  </a:extLst>
                </a:gridCol>
                <a:gridCol w="910257">
                  <a:extLst>
                    <a:ext uri="{9D8B030D-6E8A-4147-A177-3AD203B41FA5}">
                      <a16:colId xmlns:a16="http://schemas.microsoft.com/office/drawing/2014/main" val="1778540725"/>
                    </a:ext>
                  </a:extLst>
                </a:gridCol>
              </a:tblGrid>
              <a:tr h="322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주문번호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메뉴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샷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휘핑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사이즈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적립금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카드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현금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총액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02035"/>
                  </a:ext>
                </a:extLst>
              </a:tr>
              <a:tr h="3220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AMERICANO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4300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243014"/>
                  </a:ext>
                </a:extLst>
              </a:tr>
              <a:tr h="3220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AMERICANO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4800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4800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27746"/>
                  </a:ext>
                </a:extLst>
              </a:tr>
              <a:tr h="3220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AMERICANO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1600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5600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615795"/>
                  </a:ext>
                </a:extLst>
              </a:tr>
              <a:tr h="3220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AMERICANO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5200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5200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996926"/>
                  </a:ext>
                </a:extLst>
              </a:tr>
              <a:tr h="3220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MOCALATTE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5500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5500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061017"/>
                  </a:ext>
                </a:extLst>
              </a:tr>
              <a:tr h="3220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 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AMERICANO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FF0000"/>
                          </a:solidFill>
                          <a:effectLst/>
                        </a:rPr>
                        <a:t>1 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FF0000"/>
                          </a:solidFill>
                          <a:effectLst/>
                        </a:rPr>
                        <a:t>2 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-4000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-1600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-5600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168506"/>
                  </a:ext>
                </a:extLst>
              </a:tr>
              <a:tr h="3220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AMERICANO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5700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5700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864482"/>
                  </a:ext>
                </a:extLst>
              </a:tr>
              <a:tr h="3220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 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AMERICANO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FF0000"/>
                          </a:solidFill>
                          <a:effectLst/>
                        </a:rPr>
                        <a:t>3 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rgbClr val="FF0000"/>
                          </a:solidFill>
                          <a:effectLst/>
                        </a:rPr>
                        <a:t>0 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-5200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-5200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515418"/>
                  </a:ext>
                </a:extLst>
              </a:tr>
              <a:tr h="322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…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24261"/>
                  </a:ext>
                </a:extLst>
              </a:tr>
              <a:tr h="322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총 수량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합   계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 u="none" strike="noStrike" dirty="0">
                          <a:effectLst/>
                        </a:rPr>
                        <a:t> 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8,500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 u="none" strike="noStrike" dirty="0">
                          <a:effectLst/>
                        </a:rPr>
                        <a:t> 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11,800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 u="none" strike="noStrike" dirty="0">
                          <a:effectLst/>
                        </a:rPr>
                        <a:t>       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-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 u="none" strike="noStrike" dirty="0">
                          <a:effectLst/>
                        </a:rPr>
                        <a:t> 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20,300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47496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755048D-9C0C-438C-9404-B55A8560851D}"/>
              </a:ext>
            </a:extLst>
          </p:cNvPr>
          <p:cNvSpPr txBox="1"/>
          <p:nvPr/>
        </p:nvSpPr>
        <p:spPr>
          <a:xfrm>
            <a:off x="6876090" y="1524593"/>
            <a:ext cx="311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2021-10-05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7073D5-4193-4118-B6D2-B42E4E8816E7}"/>
              </a:ext>
            </a:extLst>
          </p:cNvPr>
          <p:cNvSpPr/>
          <p:nvPr/>
        </p:nvSpPr>
        <p:spPr>
          <a:xfrm>
            <a:off x="9809319" y="5630778"/>
            <a:ext cx="1534126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7529701E-F62B-4FAD-A2AF-E718E0D3B838}"/>
              </a:ext>
            </a:extLst>
          </p:cNvPr>
          <p:cNvSpPr/>
          <p:nvPr/>
        </p:nvSpPr>
        <p:spPr>
          <a:xfrm rot="5400000">
            <a:off x="8715649" y="1624359"/>
            <a:ext cx="231006" cy="1991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5BFC2E2-7061-4271-953F-1A96316031E1}"/>
              </a:ext>
            </a:extLst>
          </p:cNvPr>
          <p:cNvSpPr/>
          <p:nvPr/>
        </p:nvSpPr>
        <p:spPr>
          <a:xfrm rot="16200000">
            <a:off x="6389388" y="1624359"/>
            <a:ext cx="231006" cy="1991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42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B959F6-0D07-4DD3-BDD9-A886B35FE986}"/>
              </a:ext>
            </a:extLst>
          </p:cNvPr>
          <p:cNvSpPr/>
          <p:nvPr/>
        </p:nvSpPr>
        <p:spPr>
          <a:xfrm>
            <a:off x="9506552" y="240940"/>
            <a:ext cx="2088682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07251B-745D-4FA4-81AF-AAE1C05DC722}"/>
              </a:ext>
            </a:extLst>
          </p:cNvPr>
          <p:cNvSpPr/>
          <p:nvPr/>
        </p:nvSpPr>
        <p:spPr>
          <a:xfrm>
            <a:off x="596766" y="1263802"/>
            <a:ext cx="11020927" cy="521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CDD227-546B-428B-B399-AF9D56796DCC}"/>
              </a:ext>
            </a:extLst>
          </p:cNvPr>
          <p:cNvSpPr/>
          <p:nvPr/>
        </p:nvSpPr>
        <p:spPr>
          <a:xfrm>
            <a:off x="596766" y="240940"/>
            <a:ext cx="1401953" cy="5678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graphicFrame>
        <p:nvGraphicFramePr>
          <p:cNvPr id="11" name="표 27">
            <a:extLst>
              <a:ext uri="{FF2B5EF4-FFF2-40B4-BE49-F238E27FC236}">
                <a16:creationId xmlns:a16="http://schemas.microsoft.com/office/drawing/2014/main" id="{86FA6B92-64B6-4BA8-A623-690753503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82475"/>
              </p:ext>
            </p:extLst>
          </p:nvPr>
        </p:nvGraphicFramePr>
        <p:xfrm>
          <a:off x="848554" y="1403060"/>
          <a:ext cx="2737708" cy="32917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7109">
                  <a:extLst>
                    <a:ext uri="{9D8B030D-6E8A-4147-A177-3AD203B41FA5}">
                      <a16:colId xmlns:a16="http://schemas.microsoft.com/office/drawing/2014/main" val="2912543541"/>
                    </a:ext>
                  </a:extLst>
                </a:gridCol>
                <a:gridCol w="2350599">
                  <a:extLst>
                    <a:ext uri="{9D8B030D-6E8A-4147-A177-3AD203B41FA5}">
                      <a16:colId xmlns:a16="http://schemas.microsoft.com/office/drawing/2014/main" val="43772701"/>
                    </a:ext>
                  </a:extLst>
                </a:gridCol>
              </a:tblGrid>
              <a:tr h="4043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메뉴 관리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236061"/>
                  </a:ext>
                </a:extLst>
              </a:tr>
              <a:tr h="461049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상세페이지 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ko-KR" altLang="en-US" sz="1400" b="0" dirty="0"/>
                        <a:t>수정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ko-KR" altLang="en-US" sz="1400" b="0" dirty="0"/>
                        <a:t>삭제</a:t>
                      </a:r>
                      <a:r>
                        <a:rPr lang="en-US" altLang="ko-KR" sz="1400" b="0" dirty="0"/>
                        <a:t>)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81531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메뉴 추가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816768"/>
                  </a:ext>
                </a:extLst>
              </a:tr>
              <a:tr h="4043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매출관리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72407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매출 총액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195864"/>
                  </a:ext>
                </a:extLst>
              </a:tr>
              <a:tr h="4043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회원관리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499265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회원등록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087459"/>
                  </a:ext>
                </a:extLst>
              </a:tr>
              <a:tr h="404392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회원정보확인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5791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2286CF-1369-4B96-98C6-DC626A78D4BB}"/>
              </a:ext>
            </a:extLst>
          </p:cNvPr>
          <p:cNvSpPr/>
          <p:nvPr/>
        </p:nvSpPr>
        <p:spPr>
          <a:xfrm>
            <a:off x="3687546" y="1403060"/>
            <a:ext cx="7784164" cy="4920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tlCol="0" anchor="t" anchorCtr="0"/>
          <a:lstStyle/>
          <a:p>
            <a:endParaRPr lang="ko-KR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13" name="표 9">
            <a:extLst>
              <a:ext uri="{FF2B5EF4-FFF2-40B4-BE49-F238E27FC236}">
                <a16:creationId xmlns:a16="http://schemas.microsoft.com/office/drawing/2014/main" id="{0131DDBF-5278-4474-942F-FA4E5C919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763318"/>
              </p:ext>
            </p:extLst>
          </p:nvPr>
        </p:nvGraphicFramePr>
        <p:xfrm>
          <a:off x="3880050" y="2241754"/>
          <a:ext cx="7463395" cy="20635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2679">
                  <a:extLst>
                    <a:ext uri="{9D8B030D-6E8A-4147-A177-3AD203B41FA5}">
                      <a16:colId xmlns:a16="http://schemas.microsoft.com/office/drawing/2014/main" val="3172917366"/>
                    </a:ext>
                  </a:extLst>
                </a:gridCol>
                <a:gridCol w="5970716">
                  <a:extLst>
                    <a:ext uri="{9D8B030D-6E8A-4147-A177-3AD203B41FA5}">
                      <a16:colId xmlns:a16="http://schemas.microsoft.com/office/drawing/2014/main" val="946842125"/>
                    </a:ext>
                  </a:extLst>
                </a:gridCol>
              </a:tblGrid>
              <a:tr h="687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이름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551633"/>
                  </a:ext>
                </a:extLst>
              </a:tr>
              <a:tr h="687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맑은 고딕" panose="020B0503020000020004" pitchFamily="50" charset="-127"/>
                        <a:buNone/>
                      </a:pP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227693"/>
                  </a:ext>
                </a:extLst>
              </a:tr>
              <a:tr h="687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○"/>
                      </a:pP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430109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0FCF0320-F43D-4234-B174-802E204238D8}"/>
              </a:ext>
            </a:extLst>
          </p:cNvPr>
          <p:cNvGrpSpPr/>
          <p:nvPr/>
        </p:nvGrpSpPr>
        <p:grpSpPr>
          <a:xfrm>
            <a:off x="8075596" y="5630778"/>
            <a:ext cx="3267849" cy="567891"/>
            <a:chOff x="2957194" y="240941"/>
            <a:chExt cx="4449110" cy="56789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366E4C8-9BBC-4D6D-85D1-6E593A5ED27C}"/>
                </a:ext>
              </a:extLst>
            </p:cNvPr>
            <p:cNvSpPr/>
            <p:nvPr/>
          </p:nvSpPr>
          <p:spPr>
            <a:xfrm>
              <a:off x="2957194" y="240941"/>
              <a:ext cx="2088682" cy="56789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취소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6D94571-D88B-4BAD-AFE5-49D59DEB9723}"/>
                </a:ext>
              </a:extLst>
            </p:cNvPr>
            <p:cNvSpPr/>
            <p:nvPr/>
          </p:nvSpPr>
          <p:spPr>
            <a:xfrm>
              <a:off x="5317622" y="240941"/>
              <a:ext cx="2088682" cy="56789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저장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351FB86-7145-4DB2-861A-B3CCD03F00EB}"/>
              </a:ext>
            </a:extLst>
          </p:cNvPr>
          <p:cNvSpPr txBox="1"/>
          <p:nvPr/>
        </p:nvSpPr>
        <p:spPr>
          <a:xfrm>
            <a:off x="3880050" y="1637741"/>
            <a:ext cx="188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817FFF-034F-40A3-9BB0-F919ACEC3A2F}"/>
              </a:ext>
            </a:extLst>
          </p:cNvPr>
          <p:cNvSpPr/>
          <p:nvPr/>
        </p:nvSpPr>
        <p:spPr>
          <a:xfrm>
            <a:off x="5514394" y="3060343"/>
            <a:ext cx="1515836" cy="44290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010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6A59AF1-98C5-4BAC-8467-15CA246FAB90}"/>
              </a:ext>
            </a:extLst>
          </p:cNvPr>
          <p:cNvSpPr/>
          <p:nvPr/>
        </p:nvSpPr>
        <p:spPr>
          <a:xfrm>
            <a:off x="7118814" y="3060295"/>
            <a:ext cx="1515836" cy="44290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1234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5AB2A6-05F7-4039-B0A8-84C249601ED2}"/>
              </a:ext>
            </a:extLst>
          </p:cNvPr>
          <p:cNvSpPr/>
          <p:nvPr/>
        </p:nvSpPr>
        <p:spPr>
          <a:xfrm>
            <a:off x="8735934" y="3060295"/>
            <a:ext cx="1515836" cy="44290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5678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92B61D-A93F-4ECF-BA5F-6F86E37D7FA0}"/>
              </a:ext>
            </a:extLst>
          </p:cNvPr>
          <p:cNvSpPr/>
          <p:nvPr/>
        </p:nvSpPr>
        <p:spPr>
          <a:xfrm>
            <a:off x="6635590" y="3105350"/>
            <a:ext cx="323650" cy="323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13D4F1CC-FC70-4184-9945-2DE004BB5D41}"/>
              </a:ext>
            </a:extLst>
          </p:cNvPr>
          <p:cNvSpPr/>
          <p:nvPr/>
        </p:nvSpPr>
        <p:spPr>
          <a:xfrm rot="10800000">
            <a:off x="6682133" y="3167794"/>
            <a:ext cx="230564" cy="1987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65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588</Words>
  <Application>Microsoft Office PowerPoint</Application>
  <PresentationFormat>와이드스크린</PresentationFormat>
  <Paragraphs>472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aa8276@naver.com</dc:creator>
  <cp:lastModifiedBy>aa8276@naver.com</cp:lastModifiedBy>
  <cp:revision>8</cp:revision>
  <dcterms:created xsi:type="dcterms:W3CDTF">2021-09-06T13:13:52Z</dcterms:created>
  <dcterms:modified xsi:type="dcterms:W3CDTF">2021-09-24T12:45:30Z</dcterms:modified>
</cp:coreProperties>
</file>