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9" r:id="rId3"/>
    <p:sldId id="262" r:id="rId5"/>
    <p:sldId id="260" r:id="rId6"/>
    <p:sldId id="286" r:id="rId7"/>
    <p:sldId id="287" r:id="rId8"/>
    <p:sldId id="265" r:id="rId9"/>
    <p:sldId id="266" r:id="rId10"/>
    <p:sldId id="282" r:id="rId11"/>
    <p:sldId id="283" r:id="rId12"/>
    <p:sldId id="285" r:id="rId13"/>
  </p:sldIdLst>
  <p:sldSz cx="9144000" cy="5143500" type="screen16x9"/>
  <p:notesSz cx="6858000" cy="9144000"/>
  <p:embeddedFontLst>
    <p:embeddedFont>
      <p:font typeface="맑은 고딕" panose="020B0503020000020004" charset="-127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86B6F93-9444-4D0E-96B6-58DB1BFE6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b1130cd1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b1130cd1f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b1130cd1f_3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b1130cd1f_3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1130cd1f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b1130cd1f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ade0a246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ade0a246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ade0a246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ade0a246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ade0a246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ade0a246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b1130cd1f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b1130cd1f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ade0a246c_4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ade0a246c_4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fb1130cd1f_3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fb1130cd1f_3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fb1130cd1f_3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fb1130cd1f_3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FFFF"/>
            </a:gs>
            <a:gs pos="100000">
              <a:srgbClr val="0773E4"/>
            </a:gs>
          </a:gsLst>
          <a:lin ang="2880144" scaled="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1077516" y="0"/>
            <a:ext cx="8064000" cy="72000"/>
          </a:xfrm>
          <a:prstGeom prst="rect">
            <a:avLst/>
          </a:prstGeom>
          <a:solidFill>
            <a:srgbClr val="61BB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-25" y="5071500"/>
            <a:ext cx="9144000" cy="72000"/>
          </a:xfrm>
          <a:prstGeom prst="rect">
            <a:avLst/>
          </a:prstGeom>
          <a:solidFill>
            <a:srgbClr val="61BB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883019" y="714875"/>
            <a:ext cx="5377912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>
                <a:solidFill>
                  <a:schemeClr val="bg1"/>
                </a:solidFill>
              </a:rPr>
              <a:t>여행 리뷰 게시판</a:t>
            </a:r>
            <a:endParaRPr sz="5000" b="1" dirty="0">
              <a:solidFill>
                <a:schemeClr val="bg1"/>
              </a:solidFill>
            </a:endParaRPr>
          </a:p>
        </p:txBody>
      </p:sp>
      <p:sp>
        <p:nvSpPr>
          <p:cNvPr id="15" name="Google Shape;97;p16"/>
          <p:cNvSpPr txBox="1"/>
          <p:nvPr/>
        </p:nvSpPr>
        <p:spPr>
          <a:xfrm>
            <a:off x="2890409" y="3299105"/>
            <a:ext cx="3363132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chemeClr val="bg1"/>
                </a:solidFill>
              </a:rPr>
              <a:t>팀원 </a:t>
            </a:r>
            <a:r>
              <a:rPr lang="en-US" altLang="ko-KR" sz="2500" b="1" dirty="0">
                <a:solidFill>
                  <a:schemeClr val="bg1"/>
                </a:solidFill>
              </a:rPr>
              <a:t>: </a:t>
            </a:r>
            <a:r>
              <a:rPr lang="ko-KR" altLang="en-US" sz="2500" b="1" dirty="0" err="1">
                <a:solidFill>
                  <a:schemeClr val="bg1"/>
                </a:solidFill>
              </a:rPr>
              <a:t>이창주</a:t>
            </a:r>
            <a:r>
              <a:rPr lang="en-US" altLang="ko-KR" sz="2500" b="1" dirty="0">
                <a:solidFill>
                  <a:schemeClr val="bg1"/>
                </a:solidFill>
              </a:rPr>
              <a:t>, </a:t>
            </a:r>
            <a:r>
              <a:rPr lang="ko-KR" altLang="en-US" sz="2500" b="1" dirty="0">
                <a:solidFill>
                  <a:schemeClr val="bg1"/>
                </a:solidFill>
              </a:rPr>
              <a:t>하진수</a:t>
            </a:r>
            <a:endParaRPr sz="2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FFFF"/>
            </a:gs>
            <a:gs pos="100000">
              <a:srgbClr val="0773E4"/>
            </a:gs>
          </a:gsLst>
          <a:lin ang="2880144" scaled="0"/>
        </a:gradFill>
        <a:effectLst/>
      </p:bgPr>
    </p:bg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42"/>
          <p:cNvPicPr preferRelativeResize="0"/>
          <p:nvPr/>
        </p:nvPicPr>
        <p:blipFill rotWithShape="1">
          <a:blip r:embed="rId1"/>
          <a:srcRect l="183540" t="-116389" r="-183540" b="167756"/>
          <a:stretch>
            <a:fillRect/>
          </a:stretch>
        </p:blipFill>
        <p:spPr>
          <a:xfrm>
            <a:off x="6271450" y="88681"/>
            <a:ext cx="2508050" cy="7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42"/>
          <p:cNvSpPr txBox="1"/>
          <p:nvPr/>
        </p:nvSpPr>
        <p:spPr>
          <a:xfrm>
            <a:off x="1923600" y="1957650"/>
            <a:ext cx="5296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THANK YOU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FFFF"/>
            </a:gs>
            <a:gs pos="100000">
              <a:srgbClr val="0773E4"/>
            </a:gs>
          </a:gsLst>
          <a:lin ang="2880144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>
            <a:off x="2876210" y="572042"/>
            <a:ext cx="3240000" cy="32400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3" name="Google Shape;173;p19"/>
          <p:cNvCxnSpPr>
            <a:stCxn id="174" idx="2"/>
          </p:cNvCxnSpPr>
          <p:nvPr/>
        </p:nvCxnSpPr>
        <p:spPr>
          <a:xfrm>
            <a:off x="4496210" y="1834126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9"/>
          <p:cNvGrpSpPr/>
          <p:nvPr/>
        </p:nvGrpSpPr>
        <p:grpSpPr>
          <a:xfrm>
            <a:off x="2701610" y="879826"/>
            <a:ext cx="3589200" cy="1692411"/>
            <a:chOff x="3070878" y="639602"/>
            <a:chExt cx="3589200" cy="1692411"/>
          </a:xfrm>
        </p:grpSpPr>
        <p:sp>
          <p:nvSpPr>
            <p:cNvPr id="174" name="Google Shape;174;p19"/>
            <p:cNvSpPr txBox="1"/>
            <p:nvPr/>
          </p:nvSpPr>
          <p:spPr>
            <a:xfrm>
              <a:off x="4290978" y="639602"/>
              <a:ext cx="1149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5000" dirty="0">
                  <a:solidFill>
                    <a:schemeClr val="lt1"/>
                  </a:solidFill>
                </a:rPr>
                <a:t>01</a:t>
              </a:r>
              <a:endParaRPr lang="en-US" altLang="en-US" sz="5000" dirty="0">
                <a:solidFill>
                  <a:schemeClr val="lt1"/>
                </a:solidFill>
              </a:endParaRPr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3070878" y="1762657"/>
              <a:ext cx="3589200" cy="5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500" dirty="0">
                  <a:solidFill>
                    <a:schemeClr val="lt1"/>
                  </a:solidFill>
                  <a:latin typeface="맑은 고딕" panose="020B0503020000020004" charset="-127"/>
                  <a:ea typeface="맑은 고딕" panose="020B0503020000020004" charset="-127"/>
                  <a:cs typeface="맑은 고딕" panose="020B0503020000020004" charset="-127"/>
                  <a:sym typeface="맑은 고딕" panose="020B0503020000020004" charset="-127"/>
                </a:rPr>
                <a:t>프로젝트 프로세스</a:t>
              </a:r>
              <a:endParaRPr sz="2500" dirty="0">
                <a:solidFill>
                  <a:schemeClr val="lt1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1077516" y="0"/>
            <a:ext cx="806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-25" y="5071500"/>
            <a:ext cx="914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32523" y="198782"/>
            <a:ext cx="11418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 1</a:t>
            </a:r>
            <a:endParaRPr sz="1500" dirty="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088231" y="657063"/>
            <a:ext cx="8064000" cy="18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93211" y="2074844"/>
            <a:ext cx="1411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014023" y="133688"/>
            <a:ext cx="80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3F3F3F"/>
                </a:solidFill>
              </a:rPr>
              <a:t>프로젝트 프로세스</a:t>
            </a:r>
            <a:endParaRPr sz="2400" b="1" dirty="0">
              <a:solidFill>
                <a:srgbClr val="3F3F3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747" y="2143274"/>
            <a:ext cx="1123798" cy="112379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1801539" y="1607630"/>
            <a:ext cx="1194618" cy="8478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94507" y="3649880"/>
            <a:ext cx="122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Response</a:t>
            </a:r>
            <a:endParaRPr lang="ko-KR" alt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1492215" y="1637205"/>
            <a:ext cx="122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Request</a:t>
            </a:r>
            <a:endParaRPr lang="ko-KR" altLang="en-US" sz="1800" dirty="0"/>
          </a:p>
        </p:txBody>
      </p:sp>
      <p:cxnSp>
        <p:nvCxnSpPr>
          <p:cNvPr id="47" name="직선 화살표 연결선 46"/>
          <p:cNvCxnSpPr/>
          <p:nvPr/>
        </p:nvCxnSpPr>
        <p:spPr>
          <a:xfrm flipH="1" flipV="1">
            <a:off x="1780507" y="3027702"/>
            <a:ext cx="1021410" cy="803205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139640" y="2019354"/>
            <a:ext cx="0" cy="144848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3160783" y="3617786"/>
            <a:ext cx="1957714" cy="60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JSP</a:t>
            </a:r>
            <a:endParaRPr lang="ko-KR" altLang="en-US" sz="1800" dirty="0"/>
          </a:p>
        </p:txBody>
      </p:sp>
      <p:sp>
        <p:nvSpPr>
          <p:cNvPr id="17" name="직사각형 16"/>
          <p:cNvSpPr/>
          <p:nvPr/>
        </p:nvSpPr>
        <p:spPr>
          <a:xfrm>
            <a:off x="7775507" y="2205271"/>
            <a:ext cx="1004471" cy="1004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DB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6885307" y="2707506"/>
            <a:ext cx="890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547583" y="2371730"/>
            <a:ext cx="1286026" cy="7534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DAO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5201110" y="1521239"/>
            <a:ext cx="924780" cy="7297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160783" y="1260126"/>
            <a:ext cx="1957714" cy="60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Servlet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1077516" y="0"/>
            <a:ext cx="806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-33577" y="5044363"/>
            <a:ext cx="914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32523" y="198782"/>
            <a:ext cx="11418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 1</a:t>
            </a:r>
            <a:endParaRPr sz="1500" dirty="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088231" y="657063"/>
            <a:ext cx="8064000" cy="18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014023" y="133688"/>
            <a:ext cx="80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3F3F3F"/>
                </a:solidFill>
              </a:rPr>
              <a:t>프로젝트 프로세스</a:t>
            </a:r>
            <a:endParaRPr sz="2400" b="1" dirty="0">
              <a:solidFill>
                <a:srgbClr val="3F3F3F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46269" y="921218"/>
            <a:ext cx="2160000" cy="540000"/>
          </a:xfrm>
          <a:prstGeom prst="rect">
            <a:avLst/>
          </a:prstGeom>
          <a:gradFill>
            <a:gsLst>
              <a:gs pos="0">
                <a:srgbClr val="DFFFFF"/>
              </a:gs>
              <a:gs pos="100000">
                <a:srgbClr val="0773E4"/>
              </a:gs>
            </a:gsLst>
            <a:lin ang="2880144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BoardServlet</a:t>
            </a:r>
            <a:endParaRPr lang="ko-KR" altLang="en-US" sz="1800" dirty="0"/>
          </a:p>
        </p:txBody>
      </p:sp>
      <p:sp>
        <p:nvSpPr>
          <p:cNvPr id="25" name="직사각형 24"/>
          <p:cNvSpPr/>
          <p:nvPr/>
        </p:nvSpPr>
        <p:spPr>
          <a:xfrm>
            <a:off x="896735" y="941935"/>
            <a:ext cx="2160000" cy="540000"/>
          </a:xfrm>
          <a:prstGeom prst="rect">
            <a:avLst/>
          </a:prstGeom>
          <a:gradFill>
            <a:gsLst>
              <a:gs pos="0">
                <a:srgbClr val="DFFFFF"/>
              </a:gs>
              <a:gs pos="100000">
                <a:srgbClr val="0773E4"/>
              </a:gs>
            </a:gsLst>
            <a:lin ang="2880144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BoardEditServlet</a:t>
            </a:r>
            <a:endParaRPr lang="ko-KR" altLang="en-US" sz="1800" dirty="0"/>
          </a:p>
        </p:txBody>
      </p:sp>
      <p:sp>
        <p:nvSpPr>
          <p:cNvPr id="66" name="직사각형 65"/>
          <p:cNvSpPr/>
          <p:nvPr/>
        </p:nvSpPr>
        <p:spPr>
          <a:xfrm>
            <a:off x="5995803" y="921218"/>
            <a:ext cx="2160000" cy="540000"/>
          </a:xfrm>
          <a:prstGeom prst="rect">
            <a:avLst/>
          </a:prstGeom>
          <a:gradFill>
            <a:gsLst>
              <a:gs pos="0">
                <a:srgbClr val="DFFFFF"/>
              </a:gs>
              <a:gs pos="100000">
                <a:srgbClr val="0773E4"/>
              </a:gs>
            </a:gsLst>
            <a:lin ang="2880144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ReplyEditServlet</a:t>
            </a:r>
            <a:endParaRPr lang="ko-KR" altLang="en-US" sz="1800" dirty="0"/>
          </a:p>
        </p:txBody>
      </p:sp>
      <p:sp>
        <p:nvSpPr>
          <p:cNvPr id="75" name="직사각형 74"/>
          <p:cNvSpPr/>
          <p:nvPr/>
        </p:nvSpPr>
        <p:spPr>
          <a:xfrm>
            <a:off x="6851671" y="3865685"/>
            <a:ext cx="21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replyupdate.jsp</a:t>
            </a:r>
            <a:endParaRPr lang="ko-KR" altLang="en-US" sz="1800" dirty="0"/>
          </a:p>
        </p:txBody>
      </p:sp>
      <p:sp>
        <p:nvSpPr>
          <p:cNvPr id="76" name="직사각형 75"/>
          <p:cNvSpPr/>
          <p:nvPr/>
        </p:nvSpPr>
        <p:spPr>
          <a:xfrm>
            <a:off x="4598879" y="2866070"/>
            <a:ext cx="21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readpage.jsp</a:t>
            </a:r>
            <a:endParaRPr lang="ko-KR" altLang="en-US" sz="1800" dirty="0"/>
          </a:p>
        </p:txBody>
      </p:sp>
      <p:sp>
        <p:nvSpPr>
          <p:cNvPr id="77" name="직사각형 76"/>
          <p:cNvSpPr/>
          <p:nvPr/>
        </p:nvSpPr>
        <p:spPr>
          <a:xfrm>
            <a:off x="194324" y="3865685"/>
            <a:ext cx="21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updatepage.jsp</a:t>
            </a:r>
            <a:endParaRPr lang="ko-KR" altLang="en-US" sz="1800" dirty="0"/>
          </a:p>
        </p:txBody>
      </p:sp>
      <p:sp>
        <p:nvSpPr>
          <p:cNvPr id="78" name="직사각형 77"/>
          <p:cNvSpPr/>
          <p:nvPr/>
        </p:nvSpPr>
        <p:spPr>
          <a:xfrm>
            <a:off x="2183551" y="2848107"/>
            <a:ext cx="21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mainpage.jsp</a:t>
            </a:r>
            <a:endParaRPr lang="ko-KR" altLang="en-US" sz="1800" dirty="0"/>
          </a:p>
        </p:txBody>
      </p:sp>
      <p:cxnSp>
        <p:nvCxnSpPr>
          <p:cNvPr id="110" name="연결선: 꺾임 109"/>
          <p:cNvCxnSpPr>
            <a:stCxn id="25" idx="2"/>
            <a:endCxn id="77" idx="0"/>
          </p:cNvCxnSpPr>
          <p:nvPr/>
        </p:nvCxnSpPr>
        <p:spPr>
          <a:xfrm rot="5400000">
            <a:off x="433655" y="2322605"/>
            <a:ext cx="2383750" cy="7024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/>
          <p:cNvCxnSpPr>
            <a:stCxn id="66" idx="2"/>
            <a:endCxn id="75" idx="0"/>
          </p:cNvCxnSpPr>
          <p:nvPr/>
        </p:nvCxnSpPr>
        <p:spPr>
          <a:xfrm rot="16200000" flipH="1">
            <a:off x="6301504" y="2235517"/>
            <a:ext cx="2404467" cy="8558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/>
          <p:cNvCxnSpPr>
            <a:endCxn id="76" idx="0"/>
          </p:cNvCxnSpPr>
          <p:nvPr/>
        </p:nvCxnSpPr>
        <p:spPr>
          <a:xfrm rot="16200000" flipH="1">
            <a:off x="4501867" y="1689057"/>
            <a:ext cx="1384133" cy="96989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/>
          <p:cNvCxnSpPr>
            <a:endCxn id="78" idx="0"/>
          </p:cNvCxnSpPr>
          <p:nvPr/>
        </p:nvCxnSpPr>
        <p:spPr>
          <a:xfrm rot="5400000">
            <a:off x="3063925" y="1681563"/>
            <a:ext cx="1366170" cy="9669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1077516" y="0"/>
            <a:ext cx="806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-33577" y="5044363"/>
            <a:ext cx="914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32523" y="198782"/>
            <a:ext cx="11418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 1</a:t>
            </a:r>
            <a:endParaRPr sz="1500" dirty="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088231" y="657063"/>
            <a:ext cx="8064000" cy="18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014023" y="133688"/>
            <a:ext cx="80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3F3F3F"/>
                </a:solidFill>
              </a:rPr>
              <a:t>프로젝트 프로세스</a:t>
            </a:r>
            <a:endParaRPr sz="2400" b="1" dirty="0">
              <a:solidFill>
                <a:srgbClr val="3F3F3F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19686" y="1099060"/>
            <a:ext cx="2160000" cy="540000"/>
          </a:xfrm>
          <a:prstGeom prst="rect">
            <a:avLst/>
          </a:prstGeom>
          <a:gradFill>
            <a:gsLst>
              <a:gs pos="0">
                <a:srgbClr val="DFFFFF"/>
              </a:gs>
              <a:gs pos="100000">
                <a:srgbClr val="0773E4"/>
              </a:gs>
            </a:gsLst>
            <a:lin ang="2880144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JoinServlet</a:t>
            </a:r>
            <a:endParaRPr lang="ko-KR" altLang="en-US" sz="1800" dirty="0"/>
          </a:p>
        </p:txBody>
      </p:sp>
      <p:sp>
        <p:nvSpPr>
          <p:cNvPr id="66" name="직사각형 65"/>
          <p:cNvSpPr/>
          <p:nvPr/>
        </p:nvSpPr>
        <p:spPr>
          <a:xfrm>
            <a:off x="5120231" y="1092912"/>
            <a:ext cx="2160000" cy="540000"/>
          </a:xfrm>
          <a:prstGeom prst="rect">
            <a:avLst/>
          </a:prstGeom>
          <a:gradFill>
            <a:gsLst>
              <a:gs pos="0">
                <a:srgbClr val="DFFFFF"/>
              </a:gs>
              <a:gs pos="100000">
                <a:srgbClr val="0773E4"/>
              </a:gs>
            </a:gsLst>
            <a:lin ang="2880144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UserServlet</a:t>
            </a:r>
            <a:endParaRPr lang="ko-KR" altLang="en-US" sz="1800" dirty="0"/>
          </a:p>
        </p:txBody>
      </p:sp>
      <p:sp>
        <p:nvSpPr>
          <p:cNvPr id="75" name="직사각형 74"/>
          <p:cNvSpPr/>
          <p:nvPr/>
        </p:nvSpPr>
        <p:spPr>
          <a:xfrm>
            <a:off x="6189516" y="3730691"/>
            <a:ext cx="21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login.jsp</a:t>
            </a:r>
            <a:endParaRPr lang="ko-KR" altLang="en-US" sz="1800" dirty="0"/>
          </a:p>
        </p:txBody>
      </p:sp>
      <p:sp>
        <p:nvSpPr>
          <p:cNvPr id="76" name="직사각형 75"/>
          <p:cNvSpPr/>
          <p:nvPr/>
        </p:nvSpPr>
        <p:spPr>
          <a:xfrm>
            <a:off x="3205652" y="3730691"/>
            <a:ext cx="21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userout.jsp</a:t>
            </a:r>
            <a:endParaRPr lang="ko-KR" altLang="en-US" sz="1800" dirty="0"/>
          </a:p>
        </p:txBody>
      </p:sp>
      <p:sp>
        <p:nvSpPr>
          <p:cNvPr id="78" name="직사각형 77"/>
          <p:cNvSpPr/>
          <p:nvPr/>
        </p:nvSpPr>
        <p:spPr>
          <a:xfrm>
            <a:off x="633719" y="3730691"/>
            <a:ext cx="2160000" cy="5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chemeClr val="tx1"/>
                </a:solidFill>
              </a:rPr>
              <a:t>join.jsp</a:t>
            </a:r>
            <a:endParaRPr lang="ko-KR" altLang="en-US" sz="1800" dirty="0"/>
          </a:p>
        </p:txBody>
      </p:sp>
      <p:cxnSp>
        <p:nvCxnSpPr>
          <p:cNvPr id="112" name="연결선: 꺾임 111"/>
          <p:cNvCxnSpPr>
            <a:stCxn id="66" idx="2"/>
            <a:endCxn id="75" idx="0"/>
          </p:cNvCxnSpPr>
          <p:nvPr/>
        </p:nvCxnSpPr>
        <p:spPr>
          <a:xfrm rot="16200000" flipH="1">
            <a:off x="5685984" y="2147158"/>
            <a:ext cx="2097779" cy="106928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/>
          <p:cNvCxnSpPr>
            <a:endCxn id="76" idx="0"/>
          </p:cNvCxnSpPr>
          <p:nvPr/>
        </p:nvCxnSpPr>
        <p:spPr>
          <a:xfrm rot="16200000" flipH="1">
            <a:off x="2699836" y="2144875"/>
            <a:ext cx="2091632" cy="10800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/>
          <p:cNvCxnSpPr>
            <a:endCxn id="78" idx="0"/>
          </p:cNvCxnSpPr>
          <p:nvPr/>
        </p:nvCxnSpPr>
        <p:spPr>
          <a:xfrm rot="5400000">
            <a:off x="1187979" y="2183219"/>
            <a:ext cx="2073212" cy="102173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FFFF"/>
            </a:gs>
            <a:gs pos="100000">
              <a:srgbClr val="0773E4"/>
            </a:gs>
          </a:gsLst>
          <a:lin ang="2880144" scaled="0"/>
        </a:gra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2;p19"/>
          <p:cNvSpPr/>
          <p:nvPr/>
        </p:nvSpPr>
        <p:spPr>
          <a:xfrm>
            <a:off x="2876210" y="572042"/>
            <a:ext cx="3240000" cy="32400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" name="Google Shape;173;p19"/>
          <p:cNvCxnSpPr>
            <a:stCxn id="12" idx="2"/>
          </p:cNvCxnSpPr>
          <p:nvPr/>
        </p:nvCxnSpPr>
        <p:spPr>
          <a:xfrm>
            <a:off x="4496210" y="1834126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175;p19"/>
          <p:cNvGrpSpPr/>
          <p:nvPr/>
        </p:nvGrpSpPr>
        <p:grpSpPr>
          <a:xfrm>
            <a:off x="2701610" y="879826"/>
            <a:ext cx="3589200" cy="1692411"/>
            <a:chOff x="3070878" y="639602"/>
            <a:chExt cx="3589200" cy="1692411"/>
          </a:xfrm>
        </p:grpSpPr>
        <p:sp>
          <p:nvSpPr>
            <p:cNvPr id="12" name="Google Shape;174;p19"/>
            <p:cNvSpPr txBox="1"/>
            <p:nvPr/>
          </p:nvSpPr>
          <p:spPr>
            <a:xfrm>
              <a:off x="4290978" y="639602"/>
              <a:ext cx="1149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5000" dirty="0">
                  <a:solidFill>
                    <a:schemeClr val="lt1"/>
                  </a:solidFill>
                </a:rPr>
                <a:t>02</a:t>
              </a:r>
              <a:endParaRPr lang="en-US" altLang="en-US" sz="5000" dirty="0">
                <a:solidFill>
                  <a:schemeClr val="lt1"/>
                </a:solidFill>
              </a:endParaRPr>
            </a:p>
          </p:txBody>
        </p:sp>
        <p:sp>
          <p:nvSpPr>
            <p:cNvPr id="13" name="Google Shape;177;p19"/>
            <p:cNvSpPr txBox="1"/>
            <p:nvPr/>
          </p:nvSpPr>
          <p:spPr>
            <a:xfrm>
              <a:off x="3070878" y="1762657"/>
              <a:ext cx="3589200" cy="5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500" dirty="0">
                  <a:solidFill>
                    <a:schemeClr val="lt1"/>
                  </a:solidFill>
                  <a:latin typeface="맑은 고딕" panose="020B0503020000020004" charset="-127"/>
                  <a:ea typeface="맑은 고딕" panose="020B0503020000020004" charset="-127"/>
                  <a:cs typeface="맑은 고딕" panose="020B0503020000020004" charset="-127"/>
                  <a:sym typeface="맑은 고딕" panose="020B0503020000020004" charset="-127"/>
                </a:rPr>
                <a:t> </a:t>
              </a:r>
              <a:r>
                <a:rPr lang="en-US" altLang="ko-KR" sz="2500" dirty="0">
                  <a:solidFill>
                    <a:schemeClr val="lt1"/>
                  </a:solidFill>
                  <a:latin typeface="맑은 고딕" panose="020B0503020000020004" charset="-127"/>
                  <a:ea typeface="맑은 고딕" panose="020B0503020000020004" charset="-127"/>
                  <a:cs typeface="맑은 고딕" panose="020B0503020000020004" charset="-127"/>
                  <a:sym typeface="맑은 고딕" panose="020B0503020000020004" charset="-127"/>
                </a:rPr>
                <a:t>DB </a:t>
              </a:r>
              <a:r>
                <a:rPr lang="ko-KR" altLang="en-US" sz="2500" dirty="0">
                  <a:solidFill>
                    <a:schemeClr val="lt1"/>
                  </a:solidFill>
                  <a:latin typeface="맑은 고딕" panose="020B0503020000020004" charset="-127"/>
                  <a:ea typeface="맑은 고딕" panose="020B0503020000020004" charset="-127"/>
                  <a:cs typeface="맑은 고딕" panose="020B0503020000020004" charset="-127"/>
                  <a:sym typeface="맑은 고딕" panose="020B0503020000020004" charset="-127"/>
                </a:rPr>
                <a:t>테이블 구조</a:t>
              </a:r>
              <a:endParaRPr sz="2500" dirty="0">
                <a:solidFill>
                  <a:schemeClr val="lt1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/>
          <p:nvPr/>
        </p:nvSpPr>
        <p:spPr>
          <a:xfrm>
            <a:off x="1077516" y="0"/>
            <a:ext cx="806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-25" y="5071500"/>
            <a:ext cx="914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132523" y="198782"/>
            <a:ext cx="11418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 </a:t>
            </a:r>
            <a:r>
              <a:rPr lang="en-US" altLang="en-US" sz="1500" dirty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1500" dirty="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1088231" y="657063"/>
            <a:ext cx="8064000" cy="18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1014023" y="133688"/>
            <a:ext cx="80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b="1" dirty="0">
                <a:solidFill>
                  <a:srgbClr val="3F3F3F"/>
                </a:solidFill>
              </a:rPr>
              <a:t>DB </a:t>
            </a:r>
            <a:r>
              <a:rPr lang="ko-KR" altLang="en-US" sz="2400" b="1" dirty="0">
                <a:solidFill>
                  <a:srgbClr val="3F3F3F"/>
                </a:solidFill>
              </a:rPr>
              <a:t>테이블 구조</a:t>
            </a:r>
            <a:endParaRPr lang="ko-KR" altLang="en-US" sz="2400" b="1" dirty="0">
              <a:solidFill>
                <a:srgbClr val="3F3F3F"/>
              </a:solidFill>
            </a:endParaRPr>
          </a:p>
        </p:txBody>
      </p:sp>
      <p:graphicFrame>
        <p:nvGraphicFramePr>
          <p:cNvPr id="5" name="표 5"/>
          <p:cNvGraphicFramePr>
            <a:graphicFrameLocks noGrp="1"/>
          </p:cNvGraphicFramePr>
          <p:nvPr/>
        </p:nvGraphicFramePr>
        <p:xfrm>
          <a:off x="242177" y="1777157"/>
          <a:ext cx="3161030" cy="2468880"/>
        </p:xfrm>
        <a:graphic>
          <a:graphicData uri="http://schemas.openxmlformats.org/drawingml/2006/table">
            <a:tbl>
              <a:tblPr firstRow="1" bandRow="1">
                <a:tableStyleId>{B86B6F93-9444-4D0E-96B6-58DB1BFE6F4C}</a:tableStyleId>
              </a:tblPr>
              <a:tblGrid>
                <a:gridCol w="1039345"/>
                <a:gridCol w="970542"/>
                <a:gridCol w="1151048"/>
              </a:tblGrid>
              <a:tr h="249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249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board_no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번호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249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user_id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아이디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249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title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글 제목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249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글 내용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249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read_count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조회수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249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reply_count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답변수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249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write_date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DATETIME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작성날짜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249570">
                <a:tc>
                  <a:txBody>
                    <a:bodyPr/>
                    <a:p>
                      <a:pPr algn="ctr" latinLnBrk="1"/>
                      <a:r>
                        <a:rPr lang="en-US" altLang="ko-KR" sz="1200" dirty="0" err="1"/>
                        <a:t>fileurl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en-US" altLang="ko-KR" sz="1200" dirty="0"/>
                        <a:t>String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p>
                      <a:pPr algn="ctr" latinLnBrk="1"/>
                      <a:r>
                        <a:rPr lang="ko-KR" altLang="en-US" sz="1200" dirty="0"/>
                        <a:t>파일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저장</a:t>
                      </a:r>
                      <a:r>
                        <a:rPr lang="ko-KR" altLang="en-US" sz="1200" dirty="0"/>
                        <a:t>경로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6" name="표 5"/>
          <p:cNvGraphicFramePr>
            <a:graphicFrameLocks noGrp="1"/>
          </p:cNvGraphicFramePr>
          <p:nvPr/>
        </p:nvGraphicFramePr>
        <p:xfrm>
          <a:off x="5215180" y="1013577"/>
          <a:ext cx="3657600" cy="1645920"/>
        </p:xfrm>
        <a:graphic>
          <a:graphicData uri="http://schemas.openxmlformats.org/drawingml/2006/table">
            <a:tbl>
              <a:tblPr firstRow="1" bandRow="1">
                <a:tableStyleId>{B86B6F93-9444-4D0E-96B6-58DB1BFE6F4C}</a:tableStyleId>
              </a:tblPr>
              <a:tblGrid>
                <a:gridCol w="1140336"/>
                <a:gridCol w="1209362"/>
                <a:gridCol w="1307902"/>
              </a:tblGrid>
              <a:tr h="22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22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user_id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아이디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22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22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password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phone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핸드폰번호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22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email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이메일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7" name="표 5"/>
          <p:cNvGraphicFramePr>
            <a:graphicFrameLocks noGrp="1"/>
          </p:cNvGraphicFramePr>
          <p:nvPr/>
        </p:nvGraphicFramePr>
        <p:xfrm>
          <a:off x="5215180" y="3190851"/>
          <a:ext cx="3657600" cy="1645920"/>
        </p:xfrm>
        <a:graphic>
          <a:graphicData uri="http://schemas.openxmlformats.org/drawingml/2006/table">
            <a:tbl>
              <a:tblPr firstRow="1" bandRow="1">
                <a:tableStyleId>{B86B6F93-9444-4D0E-96B6-58DB1BFE6F4C}</a:tableStyleId>
              </a:tblPr>
              <a:tblGrid>
                <a:gridCol w="1173345"/>
                <a:gridCol w="1149069"/>
                <a:gridCol w="1335186"/>
              </a:tblGrid>
              <a:tr h="22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CONTENT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22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reply_no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답변글</a:t>
                      </a:r>
                      <a:r>
                        <a:rPr lang="ko-KR" altLang="en-US" sz="1200" dirty="0"/>
                        <a:t> 번호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228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altLang="ko-KR" sz="1200" dirty="0" err="1"/>
                        <a:t>board_no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번호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22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replyer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 아이디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reply_content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답변 내용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  <a:tr h="146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reply_date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답변날짜</a:t>
                      </a:r>
                      <a:endParaRPr lang="ko-KR" altLang="en-US" sz="1200" dirty="0"/>
                    </a:p>
                  </a:txBody>
                  <a:tcPr>
                    <a:gradFill>
                      <a:gsLst>
                        <a:gs pos="100000">
                          <a:srgbClr val="DFFFFF"/>
                        </a:gs>
                        <a:gs pos="100000">
                          <a:srgbClr val="0773E4"/>
                        </a:gs>
                      </a:gsLst>
                      <a:lin ang="2880144" scaled="0"/>
                    </a:gradFill>
                  </a:tcPr>
                </a:tc>
              </a:tr>
            </a:tbl>
          </a:graphicData>
        </a:graphic>
      </p:graphicFrame>
      <p:sp>
        <p:nvSpPr>
          <p:cNvPr id="28" name="Google Shape;225;p23"/>
          <p:cNvSpPr txBox="1"/>
          <p:nvPr/>
        </p:nvSpPr>
        <p:spPr>
          <a:xfrm>
            <a:off x="1173584" y="1289845"/>
            <a:ext cx="152351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3F3F3F"/>
                </a:solidFill>
              </a:rPr>
              <a:t>게시판 </a:t>
            </a:r>
            <a:r>
              <a:rPr lang="en-US" altLang="ko-KR" sz="2000" b="1" dirty="0">
                <a:solidFill>
                  <a:srgbClr val="3F3F3F"/>
                </a:solidFill>
              </a:rPr>
              <a:t>DB</a:t>
            </a:r>
            <a:endParaRPr lang="ko-KR" altLang="en-US" sz="2000" b="1" dirty="0">
              <a:solidFill>
                <a:srgbClr val="3F3F3F"/>
              </a:solidFill>
            </a:endParaRPr>
          </a:p>
        </p:txBody>
      </p:sp>
      <p:sp>
        <p:nvSpPr>
          <p:cNvPr id="29" name="Google Shape;225;p23"/>
          <p:cNvSpPr txBox="1"/>
          <p:nvPr/>
        </p:nvSpPr>
        <p:spPr>
          <a:xfrm>
            <a:off x="6409205" y="675063"/>
            <a:ext cx="152351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3F3F3F"/>
                </a:solidFill>
              </a:rPr>
              <a:t>사용자 </a:t>
            </a:r>
            <a:r>
              <a:rPr lang="en-US" altLang="ko-KR" sz="1600" b="1" dirty="0">
                <a:solidFill>
                  <a:srgbClr val="3F3F3F"/>
                </a:solidFill>
              </a:rPr>
              <a:t>DB</a:t>
            </a:r>
            <a:endParaRPr lang="ko-KR" altLang="en-US" sz="1600" b="1" dirty="0">
              <a:solidFill>
                <a:srgbClr val="3F3F3F"/>
              </a:solidFill>
            </a:endParaRPr>
          </a:p>
        </p:txBody>
      </p:sp>
      <p:sp>
        <p:nvSpPr>
          <p:cNvPr id="30" name="Google Shape;225;p23"/>
          <p:cNvSpPr txBox="1"/>
          <p:nvPr/>
        </p:nvSpPr>
        <p:spPr>
          <a:xfrm>
            <a:off x="6553729" y="2858501"/>
            <a:ext cx="152351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3F3F3F"/>
                </a:solidFill>
              </a:rPr>
              <a:t>댓글 </a:t>
            </a:r>
            <a:r>
              <a:rPr lang="en-US" altLang="ko-KR" sz="1600" b="1" dirty="0">
                <a:solidFill>
                  <a:srgbClr val="3F3F3F"/>
                </a:solidFill>
              </a:rPr>
              <a:t>DB</a:t>
            </a:r>
            <a:endParaRPr lang="ko-KR" altLang="en-US" sz="1600" b="1" dirty="0">
              <a:solidFill>
                <a:srgbClr val="3F3F3F"/>
              </a:solidFill>
            </a:endParaRPr>
          </a:p>
        </p:txBody>
      </p:sp>
      <p:cxnSp>
        <p:nvCxnSpPr>
          <p:cNvPr id="7" name="연결선: 꺾임 6"/>
          <p:cNvCxnSpPr/>
          <p:nvPr/>
        </p:nvCxnSpPr>
        <p:spPr>
          <a:xfrm flipV="1">
            <a:off x="3403112" y="1411301"/>
            <a:ext cx="1812068" cy="1056881"/>
          </a:xfrm>
          <a:prstGeom prst="bentConnector3">
            <a:avLst>
              <a:gd name="adj1" fmla="val 606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/>
          <p:cNvCxnSpPr/>
          <p:nvPr/>
        </p:nvCxnSpPr>
        <p:spPr>
          <a:xfrm>
            <a:off x="3403112" y="2159202"/>
            <a:ext cx="1812068" cy="173094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FFFF"/>
            </a:gs>
            <a:gs pos="100000">
              <a:srgbClr val="0773E4"/>
            </a:gs>
          </a:gsLst>
          <a:lin ang="2880144" scaled="0"/>
        </a:gra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1" name="Google Shape;671;p39"/>
          <p:cNvCxnSpPr/>
          <p:nvPr/>
        </p:nvCxnSpPr>
        <p:spPr>
          <a:xfrm>
            <a:off x="7099925" y="2765100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72;p19"/>
          <p:cNvSpPr/>
          <p:nvPr/>
        </p:nvSpPr>
        <p:spPr>
          <a:xfrm>
            <a:off x="2876210" y="572042"/>
            <a:ext cx="3240000" cy="32400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" name="Google Shape;173;p19"/>
          <p:cNvCxnSpPr>
            <a:stCxn id="12" idx="2"/>
          </p:cNvCxnSpPr>
          <p:nvPr/>
        </p:nvCxnSpPr>
        <p:spPr>
          <a:xfrm>
            <a:off x="4496210" y="1834126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175;p19"/>
          <p:cNvGrpSpPr/>
          <p:nvPr/>
        </p:nvGrpSpPr>
        <p:grpSpPr>
          <a:xfrm>
            <a:off x="2701610" y="879826"/>
            <a:ext cx="3589200" cy="1692411"/>
            <a:chOff x="3070878" y="639602"/>
            <a:chExt cx="3589200" cy="1692411"/>
          </a:xfrm>
        </p:grpSpPr>
        <p:sp>
          <p:nvSpPr>
            <p:cNvPr id="12" name="Google Shape;174;p19"/>
            <p:cNvSpPr txBox="1"/>
            <p:nvPr/>
          </p:nvSpPr>
          <p:spPr>
            <a:xfrm>
              <a:off x="4290978" y="639602"/>
              <a:ext cx="1149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5000" dirty="0">
                  <a:solidFill>
                    <a:schemeClr val="lt1"/>
                  </a:solidFill>
                </a:rPr>
                <a:t>03</a:t>
              </a:r>
              <a:endParaRPr lang="en-US" altLang="en-US" sz="5000" dirty="0">
                <a:solidFill>
                  <a:schemeClr val="lt1"/>
                </a:solidFill>
              </a:endParaRPr>
            </a:p>
          </p:txBody>
        </p:sp>
        <p:sp>
          <p:nvSpPr>
            <p:cNvPr id="13" name="Google Shape;177;p19"/>
            <p:cNvSpPr txBox="1"/>
            <p:nvPr/>
          </p:nvSpPr>
          <p:spPr>
            <a:xfrm>
              <a:off x="3070878" y="1762657"/>
              <a:ext cx="3589200" cy="569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500" dirty="0">
                  <a:solidFill>
                    <a:schemeClr val="lt1"/>
                  </a:solidFill>
                  <a:latin typeface="맑은 고딕" panose="020B0503020000020004" charset="-127"/>
                  <a:ea typeface="맑은 고딕" panose="020B0503020000020004" charset="-127"/>
                  <a:cs typeface="맑은 고딕" panose="020B0503020000020004" charset="-127"/>
                  <a:sym typeface="맑은 고딕" panose="020B0503020000020004" charset="-127"/>
                </a:rPr>
                <a:t>프로젝트 후기</a:t>
              </a:r>
              <a:endParaRPr sz="2500" dirty="0">
                <a:solidFill>
                  <a:schemeClr val="lt1"/>
                </a:solidFill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0"/>
          <p:cNvSpPr/>
          <p:nvPr/>
        </p:nvSpPr>
        <p:spPr>
          <a:xfrm>
            <a:off x="1077516" y="0"/>
            <a:ext cx="806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1" name="Google Shape;681;p40"/>
          <p:cNvSpPr/>
          <p:nvPr/>
        </p:nvSpPr>
        <p:spPr>
          <a:xfrm>
            <a:off x="-25" y="5071500"/>
            <a:ext cx="9144000" cy="72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2" name="Google Shape;682;p40"/>
          <p:cNvSpPr txBox="1"/>
          <p:nvPr/>
        </p:nvSpPr>
        <p:spPr>
          <a:xfrm>
            <a:off x="132523" y="198782"/>
            <a:ext cx="1141800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 </a:t>
            </a:r>
            <a:r>
              <a:rPr lang="en-US" altLang="en-US" sz="1500" dirty="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1500" dirty="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3" name="Google Shape;683;p40"/>
          <p:cNvSpPr/>
          <p:nvPr/>
        </p:nvSpPr>
        <p:spPr>
          <a:xfrm>
            <a:off x="1088231" y="657063"/>
            <a:ext cx="8064000" cy="18000"/>
          </a:xfrm>
          <a:prstGeom prst="rect">
            <a:avLst/>
          </a:prstGeom>
          <a:solidFill>
            <a:srgbClr val="78B9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4" name="Google Shape;684;p40"/>
          <p:cNvSpPr txBox="1"/>
          <p:nvPr/>
        </p:nvSpPr>
        <p:spPr>
          <a:xfrm>
            <a:off x="1014023" y="133688"/>
            <a:ext cx="809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3F3F3F"/>
                </a:solidFill>
              </a:rPr>
              <a:t>프로제트 후기</a:t>
            </a:r>
            <a:endParaRPr sz="2400" b="1" dirty="0">
              <a:solidFill>
                <a:srgbClr val="3F3F3F"/>
              </a:solidFill>
            </a:endParaRPr>
          </a:p>
        </p:txBody>
      </p:sp>
      <p:sp>
        <p:nvSpPr>
          <p:cNvPr id="685" name="Google Shape;685;p40"/>
          <p:cNvSpPr txBox="1"/>
          <p:nvPr/>
        </p:nvSpPr>
        <p:spPr>
          <a:xfrm>
            <a:off x="894119" y="1409521"/>
            <a:ext cx="71934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altLang="ko-KR" dirty="0"/>
              <a:t>MVC </a:t>
            </a:r>
            <a:r>
              <a:rPr lang="ko-KR" altLang="en-US" dirty="0"/>
              <a:t>패턴 학습</a:t>
            </a:r>
            <a:endParaRPr lang="en-US" altLang="ko-K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ko-KR" altLang="en-US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altLang="en-US" dirty="0"/>
              <a:t>Servlet, JSP </a:t>
            </a:r>
            <a:r>
              <a:rPr lang="ko-KR" altLang="en-US" dirty="0"/>
              <a:t>활용 서버 생성</a:t>
            </a:r>
            <a:endParaRPr lang="en-US" altLang="ko-K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altLang="en-US" dirty="0"/>
              <a:t>전반적인 웹 구조 파악</a:t>
            </a:r>
            <a:endParaRPr lang="en-US" altLang="ko-K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lang="en-US" altLang="ko-KR"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altLang="en-US" dirty="0"/>
              <a:t>자바스크립트 간단한 기능 구현</a:t>
            </a:r>
            <a:endParaRPr lang="en-US" altLang="ko-K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D3D1D1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WPS Presentation</Application>
  <PresentationFormat>화면 슬라이드 쇼(16:9)</PresentationFormat>
  <Paragraphs>218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Arial</vt:lpstr>
      <vt:lpstr>맑은 고딕</vt:lpstr>
      <vt:lpstr>바탕체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진수진수</cp:lastModifiedBy>
  <cp:revision>83</cp:revision>
  <dcterms:created xsi:type="dcterms:W3CDTF">2022-01-10T02:58:31Z</dcterms:created>
  <dcterms:modified xsi:type="dcterms:W3CDTF">2022-01-10T10:05:23Z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4C8D6219D5394341BA34908931AE2D60</vt:lpwstr>
  </property>
  <property fmtid="{D5CDD505-2E9C-101B-9397-08002B2CF9AE}" pid="3" name="KSOProductBuildVer">
    <vt:lpwstr>1033-11.2.0.10443</vt:lpwstr>
  </property>
</Properties>
</file>