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3B9D65-0C1F-4B9F-8569-CF76BAA79FF4}" type="datetimeFigureOut">
              <a:rPr lang="en-US" smtClean="0"/>
              <a:t>9/8/2021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149F34-DE41-4504-BADA-B2E3A17B69AC}" type="slidenum">
              <a:rPr lang="en-US" smtClean="0"/>
              <a:t>‹#›</a:t>
            </a:fld>
            <a:endParaRPr lang="en-US"/>
          </a:p>
        </p:txBody>
      </p:sp>
    </p:spTree>
    <p:extLst>
      <p:ext uri="{BB962C8B-B14F-4D97-AF65-F5344CB8AC3E}">
        <p14:creationId xmlns:p14="http://schemas.microsoft.com/office/powerpoint/2010/main" val="1032974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149F34-DE41-4504-BADA-B2E3A17B69AC}" type="slidenum">
              <a:rPr lang="en-US" smtClean="0"/>
              <a:t>5</a:t>
            </a:fld>
            <a:endParaRPr lang="en-US"/>
          </a:p>
        </p:txBody>
      </p:sp>
    </p:spTree>
    <p:extLst>
      <p:ext uri="{BB962C8B-B14F-4D97-AF65-F5344CB8AC3E}">
        <p14:creationId xmlns:p14="http://schemas.microsoft.com/office/powerpoint/2010/main" val="3198725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2845F-6038-4564-9530-93674F293D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898F9B-8D18-4193-875A-407ACDCEE1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183CD8-2087-467C-A873-73BC19F901DB}"/>
              </a:ext>
            </a:extLst>
          </p:cNvPr>
          <p:cNvSpPr>
            <a:spLocks noGrp="1"/>
          </p:cNvSpPr>
          <p:nvPr>
            <p:ph type="dt" sz="half" idx="10"/>
          </p:nvPr>
        </p:nvSpPr>
        <p:spPr/>
        <p:txBody>
          <a:bodyPr/>
          <a:lstStyle/>
          <a:p>
            <a:fld id="{26CF7126-3C20-437A-9187-B45489067EFF}" type="datetimeFigureOut">
              <a:rPr lang="en-US" smtClean="0"/>
              <a:t>9/8/2021</a:t>
            </a:fld>
            <a:endParaRPr lang="en-US"/>
          </a:p>
        </p:txBody>
      </p:sp>
      <p:sp>
        <p:nvSpPr>
          <p:cNvPr id="5" name="Footer Placeholder 4">
            <a:extLst>
              <a:ext uri="{FF2B5EF4-FFF2-40B4-BE49-F238E27FC236}">
                <a16:creationId xmlns:a16="http://schemas.microsoft.com/office/drawing/2014/main" id="{3D897492-D468-4A99-9C3D-43292E171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48F9BB-0452-4F3F-B123-BADB326FA105}"/>
              </a:ext>
            </a:extLst>
          </p:cNvPr>
          <p:cNvSpPr>
            <a:spLocks noGrp="1"/>
          </p:cNvSpPr>
          <p:nvPr>
            <p:ph type="sldNum" sz="quarter" idx="12"/>
          </p:nvPr>
        </p:nvSpPr>
        <p:spPr/>
        <p:txBody>
          <a:bodyPr/>
          <a:lstStyle/>
          <a:p>
            <a:fld id="{EAF9246C-A095-4D98-806E-9CC2FB58AFAC}" type="slidenum">
              <a:rPr lang="en-US" smtClean="0"/>
              <a:t>‹#›</a:t>
            </a:fld>
            <a:endParaRPr lang="en-US"/>
          </a:p>
        </p:txBody>
      </p:sp>
    </p:spTree>
    <p:extLst>
      <p:ext uri="{BB962C8B-B14F-4D97-AF65-F5344CB8AC3E}">
        <p14:creationId xmlns:p14="http://schemas.microsoft.com/office/powerpoint/2010/main" val="2027814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35C2F-6F43-46DE-A7A3-5D39867A4F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73EEFF-7FAF-4E74-BD62-D824DF4C5B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7C5B11-0A8D-4EE3-BCBD-45E82B800185}"/>
              </a:ext>
            </a:extLst>
          </p:cNvPr>
          <p:cNvSpPr>
            <a:spLocks noGrp="1"/>
          </p:cNvSpPr>
          <p:nvPr>
            <p:ph type="dt" sz="half" idx="10"/>
          </p:nvPr>
        </p:nvSpPr>
        <p:spPr/>
        <p:txBody>
          <a:bodyPr/>
          <a:lstStyle/>
          <a:p>
            <a:fld id="{26CF7126-3C20-437A-9187-B45489067EFF}" type="datetimeFigureOut">
              <a:rPr lang="en-US" smtClean="0"/>
              <a:t>9/8/2021</a:t>
            </a:fld>
            <a:endParaRPr lang="en-US"/>
          </a:p>
        </p:txBody>
      </p:sp>
      <p:sp>
        <p:nvSpPr>
          <p:cNvPr id="5" name="Footer Placeholder 4">
            <a:extLst>
              <a:ext uri="{FF2B5EF4-FFF2-40B4-BE49-F238E27FC236}">
                <a16:creationId xmlns:a16="http://schemas.microsoft.com/office/drawing/2014/main" id="{79649C71-E06E-4904-AAC8-C30C67E35A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D6F8D0-5453-4620-B3D0-68A3BBE9A157}"/>
              </a:ext>
            </a:extLst>
          </p:cNvPr>
          <p:cNvSpPr>
            <a:spLocks noGrp="1"/>
          </p:cNvSpPr>
          <p:nvPr>
            <p:ph type="sldNum" sz="quarter" idx="12"/>
          </p:nvPr>
        </p:nvSpPr>
        <p:spPr/>
        <p:txBody>
          <a:bodyPr/>
          <a:lstStyle/>
          <a:p>
            <a:fld id="{EAF9246C-A095-4D98-806E-9CC2FB58AFAC}" type="slidenum">
              <a:rPr lang="en-US" smtClean="0"/>
              <a:t>‹#›</a:t>
            </a:fld>
            <a:endParaRPr lang="en-US"/>
          </a:p>
        </p:txBody>
      </p:sp>
    </p:spTree>
    <p:extLst>
      <p:ext uri="{BB962C8B-B14F-4D97-AF65-F5344CB8AC3E}">
        <p14:creationId xmlns:p14="http://schemas.microsoft.com/office/powerpoint/2010/main" val="2149028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7AED91-62FB-4655-A80A-9A4FCE44DA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15C710-CD94-40ED-A607-0C1AC74993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6E31AB-42D7-4B06-B2C8-21DFD4340737}"/>
              </a:ext>
            </a:extLst>
          </p:cNvPr>
          <p:cNvSpPr>
            <a:spLocks noGrp="1"/>
          </p:cNvSpPr>
          <p:nvPr>
            <p:ph type="dt" sz="half" idx="10"/>
          </p:nvPr>
        </p:nvSpPr>
        <p:spPr/>
        <p:txBody>
          <a:bodyPr/>
          <a:lstStyle/>
          <a:p>
            <a:fld id="{26CF7126-3C20-437A-9187-B45489067EFF}" type="datetimeFigureOut">
              <a:rPr lang="en-US" smtClean="0"/>
              <a:t>9/8/2021</a:t>
            </a:fld>
            <a:endParaRPr lang="en-US"/>
          </a:p>
        </p:txBody>
      </p:sp>
      <p:sp>
        <p:nvSpPr>
          <p:cNvPr id="5" name="Footer Placeholder 4">
            <a:extLst>
              <a:ext uri="{FF2B5EF4-FFF2-40B4-BE49-F238E27FC236}">
                <a16:creationId xmlns:a16="http://schemas.microsoft.com/office/drawing/2014/main" id="{AE89E2BA-17D8-4AC6-A3A1-DFD14ED545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9DF26-2293-45B6-A782-CE57F5A40347}"/>
              </a:ext>
            </a:extLst>
          </p:cNvPr>
          <p:cNvSpPr>
            <a:spLocks noGrp="1"/>
          </p:cNvSpPr>
          <p:nvPr>
            <p:ph type="sldNum" sz="quarter" idx="12"/>
          </p:nvPr>
        </p:nvSpPr>
        <p:spPr/>
        <p:txBody>
          <a:bodyPr/>
          <a:lstStyle/>
          <a:p>
            <a:fld id="{EAF9246C-A095-4D98-806E-9CC2FB58AFAC}" type="slidenum">
              <a:rPr lang="en-US" smtClean="0"/>
              <a:t>‹#›</a:t>
            </a:fld>
            <a:endParaRPr lang="en-US"/>
          </a:p>
        </p:txBody>
      </p:sp>
    </p:spTree>
    <p:extLst>
      <p:ext uri="{BB962C8B-B14F-4D97-AF65-F5344CB8AC3E}">
        <p14:creationId xmlns:p14="http://schemas.microsoft.com/office/powerpoint/2010/main" val="475557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CD1B6-568E-4C3F-A1D9-BCE8246AAE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CD8E6D-01BA-4FFA-8A84-7D34AA9D02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53864B-D1D5-449F-B67C-7DE785EA08D2}"/>
              </a:ext>
            </a:extLst>
          </p:cNvPr>
          <p:cNvSpPr>
            <a:spLocks noGrp="1"/>
          </p:cNvSpPr>
          <p:nvPr>
            <p:ph type="dt" sz="half" idx="10"/>
          </p:nvPr>
        </p:nvSpPr>
        <p:spPr/>
        <p:txBody>
          <a:bodyPr/>
          <a:lstStyle/>
          <a:p>
            <a:fld id="{26CF7126-3C20-437A-9187-B45489067EFF}" type="datetimeFigureOut">
              <a:rPr lang="en-US" smtClean="0"/>
              <a:t>9/8/2021</a:t>
            </a:fld>
            <a:endParaRPr lang="en-US"/>
          </a:p>
        </p:txBody>
      </p:sp>
      <p:sp>
        <p:nvSpPr>
          <p:cNvPr id="5" name="Footer Placeholder 4">
            <a:extLst>
              <a:ext uri="{FF2B5EF4-FFF2-40B4-BE49-F238E27FC236}">
                <a16:creationId xmlns:a16="http://schemas.microsoft.com/office/drawing/2014/main" id="{28FE92F1-616E-41EF-BFEB-86039C3906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1AD71-B798-49FD-BBCD-67E4EA6265EF}"/>
              </a:ext>
            </a:extLst>
          </p:cNvPr>
          <p:cNvSpPr>
            <a:spLocks noGrp="1"/>
          </p:cNvSpPr>
          <p:nvPr>
            <p:ph type="sldNum" sz="quarter" idx="12"/>
          </p:nvPr>
        </p:nvSpPr>
        <p:spPr/>
        <p:txBody>
          <a:bodyPr/>
          <a:lstStyle/>
          <a:p>
            <a:fld id="{EAF9246C-A095-4D98-806E-9CC2FB58AFAC}" type="slidenum">
              <a:rPr lang="en-US" smtClean="0"/>
              <a:t>‹#›</a:t>
            </a:fld>
            <a:endParaRPr lang="en-US"/>
          </a:p>
        </p:txBody>
      </p:sp>
    </p:spTree>
    <p:extLst>
      <p:ext uri="{BB962C8B-B14F-4D97-AF65-F5344CB8AC3E}">
        <p14:creationId xmlns:p14="http://schemas.microsoft.com/office/powerpoint/2010/main" val="2547857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506DE-042B-459F-819D-D0F3E81F20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E582BE-3272-4F87-9774-4BDD539AFA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9CD16A-092A-4123-83C2-94DE6207939B}"/>
              </a:ext>
            </a:extLst>
          </p:cNvPr>
          <p:cNvSpPr>
            <a:spLocks noGrp="1"/>
          </p:cNvSpPr>
          <p:nvPr>
            <p:ph type="dt" sz="half" idx="10"/>
          </p:nvPr>
        </p:nvSpPr>
        <p:spPr/>
        <p:txBody>
          <a:bodyPr/>
          <a:lstStyle/>
          <a:p>
            <a:fld id="{26CF7126-3C20-437A-9187-B45489067EFF}" type="datetimeFigureOut">
              <a:rPr lang="en-US" smtClean="0"/>
              <a:t>9/8/2021</a:t>
            </a:fld>
            <a:endParaRPr lang="en-US"/>
          </a:p>
        </p:txBody>
      </p:sp>
      <p:sp>
        <p:nvSpPr>
          <p:cNvPr id="5" name="Footer Placeholder 4">
            <a:extLst>
              <a:ext uri="{FF2B5EF4-FFF2-40B4-BE49-F238E27FC236}">
                <a16:creationId xmlns:a16="http://schemas.microsoft.com/office/drawing/2014/main" id="{533A7F39-32CF-4AA7-9A30-757A60C50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2B949-07AE-44C7-9A45-AE0BE49E493B}"/>
              </a:ext>
            </a:extLst>
          </p:cNvPr>
          <p:cNvSpPr>
            <a:spLocks noGrp="1"/>
          </p:cNvSpPr>
          <p:nvPr>
            <p:ph type="sldNum" sz="quarter" idx="12"/>
          </p:nvPr>
        </p:nvSpPr>
        <p:spPr/>
        <p:txBody>
          <a:bodyPr/>
          <a:lstStyle/>
          <a:p>
            <a:fld id="{EAF9246C-A095-4D98-806E-9CC2FB58AFAC}" type="slidenum">
              <a:rPr lang="en-US" smtClean="0"/>
              <a:t>‹#›</a:t>
            </a:fld>
            <a:endParaRPr lang="en-US"/>
          </a:p>
        </p:txBody>
      </p:sp>
    </p:spTree>
    <p:extLst>
      <p:ext uri="{BB962C8B-B14F-4D97-AF65-F5344CB8AC3E}">
        <p14:creationId xmlns:p14="http://schemas.microsoft.com/office/powerpoint/2010/main" val="362505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68FB-B87F-42E5-A62C-888A6AD84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A5BEE6-1E91-417A-BFCB-76D6EC2C6E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7662F9-C7DD-405F-BA51-FC710D96DE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0EF8B9-E631-4B72-ACC4-429189B850AF}"/>
              </a:ext>
            </a:extLst>
          </p:cNvPr>
          <p:cNvSpPr>
            <a:spLocks noGrp="1"/>
          </p:cNvSpPr>
          <p:nvPr>
            <p:ph type="dt" sz="half" idx="10"/>
          </p:nvPr>
        </p:nvSpPr>
        <p:spPr/>
        <p:txBody>
          <a:bodyPr/>
          <a:lstStyle/>
          <a:p>
            <a:fld id="{26CF7126-3C20-437A-9187-B45489067EFF}" type="datetimeFigureOut">
              <a:rPr lang="en-US" smtClean="0"/>
              <a:t>9/8/2021</a:t>
            </a:fld>
            <a:endParaRPr lang="en-US"/>
          </a:p>
        </p:txBody>
      </p:sp>
      <p:sp>
        <p:nvSpPr>
          <p:cNvPr id="6" name="Footer Placeholder 5">
            <a:extLst>
              <a:ext uri="{FF2B5EF4-FFF2-40B4-BE49-F238E27FC236}">
                <a16:creationId xmlns:a16="http://schemas.microsoft.com/office/drawing/2014/main" id="{7D59E4FC-DE45-4C4C-AE48-4600DE6361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7A6913-14A3-492C-9F47-D07CBED874CA}"/>
              </a:ext>
            </a:extLst>
          </p:cNvPr>
          <p:cNvSpPr>
            <a:spLocks noGrp="1"/>
          </p:cNvSpPr>
          <p:nvPr>
            <p:ph type="sldNum" sz="quarter" idx="12"/>
          </p:nvPr>
        </p:nvSpPr>
        <p:spPr/>
        <p:txBody>
          <a:bodyPr/>
          <a:lstStyle/>
          <a:p>
            <a:fld id="{EAF9246C-A095-4D98-806E-9CC2FB58AFAC}" type="slidenum">
              <a:rPr lang="en-US" smtClean="0"/>
              <a:t>‹#›</a:t>
            </a:fld>
            <a:endParaRPr lang="en-US"/>
          </a:p>
        </p:txBody>
      </p:sp>
    </p:spTree>
    <p:extLst>
      <p:ext uri="{BB962C8B-B14F-4D97-AF65-F5344CB8AC3E}">
        <p14:creationId xmlns:p14="http://schemas.microsoft.com/office/powerpoint/2010/main" val="2007365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4BEBF-DFCD-42F4-80BC-DB75CC7029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277D54-C110-40C4-9349-AB67A8D5C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9D76C2-C624-4275-BB56-4E32666B70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C8C6CA-B0E2-47CE-9152-EF1497E8F3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A820AC-F6EA-420E-8D3A-3E37AB5B8B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B9185D-849F-406C-A9BF-9DD992E32411}"/>
              </a:ext>
            </a:extLst>
          </p:cNvPr>
          <p:cNvSpPr>
            <a:spLocks noGrp="1"/>
          </p:cNvSpPr>
          <p:nvPr>
            <p:ph type="dt" sz="half" idx="10"/>
          </p:nvPr>
        </p:nvSpPr>
        <p:spPr/>
        <p:txBody>
          <a:bodyPr/>
          <a:lstStyle/>
          <a:p>
            <a:fld id="{26CF7126-3C20-437A-9187-B45489067EFF}" type="datetimeFigureOut">
              <a:rPr lang="en-US" smtClean="0"/>
              <a:t>9/8/2021</a:t>
            </a:fld>
            <a:endParaRPr lang="en-US"/>
          </a:p>
        </p:txBody>
      </p:sp>
      <p:sp>
        <p:nvSpPr>
          <p:cNvPr id="8" name="Footer Placeholder 7">
            <a:extLst>
              <a:ext uri="{FF2B5EF4-FFF2-40B4-BE49-F238E27FC236}">
                <a16:creationId xmlns:a16="http://schemas.microsoft.com/office/drawing/2014/main" id="{246E62C8-A1A0-431B-A6E6-70F247782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4E9B45-2601-4013-83CC-D7142065F90E}"/>
              </a:ext>
            </a:extLst>
          </p:cNvPr>
          <p:cNvSpPr>
            <a:spLocks noGrp="1"/>
          </p:cNvSpPr>
          <p:nvPr>
            <p:ph type="sldNum" sz="quarter" idx="12"/>
          </p:nvPr>
        </p:nvSpPr>
        <p:spPr/>
        <p:txBody>
          <a:bodyPr/>
          <a:lstStyle/>
          <a:p>
            <a:fld id="{EAF9246C-A095-4D98-806E-9CC2FB58AFAC}" type="slidenum">
              <a:rPr lang="en-US" smtClean="0"/>
              <a:t>‹#›</a:t>
            </a:fld>
            <a:endParaRPr lang="en-US"/>
          </a:p>
        </p:txBody>
      </p:sp>
    </p:spTree>
    <p:extLst>
      <p:ext uri="{BB962C8B-B14F-4D97-AF65-F5344CB8AC3E}">
        <p14:creationId xmlns:p14="http://schemas.microsoft.com/office/powerpoint/2010/main" val="370410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744E-23E8-4626-8ACA-3F68C213D5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F30BD6-6BEF-4F07-BA17-A42A416EA435}"/>
              </a:ext>
            </a:extLst>
          </p:cNvPr>
          <p:cNvSpPr>
            <a:spLocks noGrp="1"/>
          </p:cNvSpPr>
          <p:nvPr>
            <p:ph type="dt" sz="half" idx="10"/>
          </p:nvPr>
        </p:nvSpPr>
        <p:spPr/>
        <p:txBody>
          <a:bodyPr/>
          <a:lstStyle/>
          <a:p>
            <a:fld id="{26CF7126-3C20-437A-9187-B45489067EFF}" type="datetimeFigureOut">
              <a:rPr lang="en-US" smtClean="0"/>
              <a:t>9/8/2021</a:t>
            </a:fld>
            <a:endParaRPr lang="en-US"/>
          </a:p>
        </p:txBody>
      </p:sp>
      <p:sp>
        <p:nvSpPr>
          <p:cNvPr id="4" name="Footer Placeholder 3">
            <a:extLst>
              <a:ext uri="{FF2B5EF4-FFF2-40B4-BE49-F238E27FC236}">
                <a16:creationId xmlns:a16="http://schemas.microsoft.com/office/drawing/2014/main" id="{0CA1675C-84C2-4C5D-9ADE-B8A75E3A29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781C2-585E-4F81-A505-E7F7E3DE3E37}"/>
              </a:ext>
            </a:extLst>
          </p:cNvPr>
          <p:cNvSpPr>
            <a:spLocks noGrp="1"/>
          </p:cNvSpPr>
          <p:nvPr>
            <p:ph type="sldNum" sz="quarter" idx="12"/>
          </p:nvPr>
        </p:nvSpPr>
        <p:spPr/>
        <p:txBody>
          <a:bodyPr/>
          <a:lstStyle/>
          <a:p>
            <a:fld id="{EAF9246C-A095-4D98-806E-9CC2FB58AFAC}" type="slidenum">
              <a:rPr lang="en-US" smtClean="0"/>
              <a:t>‹#›</a:t>
            </a:fld>
            <a:endParaRPr lang="en-US"/>
          </a:p>
        </p:txBody>
      </p:sp>
    </p:spTree>
    <p:extLst>
      <p:ext uri="{BB962C8B-B14F-4D97-AF65-F5344CB8AC3E}">
        <p14:creationId xmlns:p14="http://schemas.microsoft.com/office/powerpoint/2010/main" val="1012442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B172C2-5A10-4100-975F-208C969319AF}"/>
              </a:ext>
            </a:extLst>
          </p:cNvPr>
          <p:cNvSpPr>
            <a:spLocks noGrp="1"/>
          </p:cNvSpPr>
          <p:nvPr>
            <p:ph type="dt" sz="half" idx="10"/>
          </p:nvPr>
        </p:nvSpPr>
        <p:spPr/>
        <p:txBody>
          <a:bodyPr/>
          <a:lstStyle/>
          <a:p>
            <a:fld id="{26CF7126-3C20-437A-9187-B45489067EFF}" type="datetimeFigureOut">
              <a:rPr lang="en-US" smtClean="0"/>
              <a:t>9/8/2021</a:t>
            </a:fld>
            <a:endParaRPr lang="en-US"/>
          </a:p>
        </p:txBody>
      </p:sp>
      <p:sp>
        <p:nvSpPr>
          <p:cNvPr id="3" name="Footer Placeholder 2">
            <a:extLst>
              <a:ext uri="{FF2B5EF4-FFF2-40B4-BE49-F238E27FC236}">
                <a16:creationId xmlns:a16="http://schemas.microsoft.com/office/drawing/2014/main" id="{CEA6030E-7C68-466F-B28E-5FD09AF623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9EB19B-561A-431E-8A0B-2CAFDB41891E}"/>
              </a:ext>
            </a:extLst>
          </p:cNvPr>
          <p:cNvSpPr>
            <a:spLocks noGrp="1"/>
          </p:cNvSpPr>
          <p:nvPr>
            <p:ph type="sldNum" sz="quarter" idx="12"/>
          </p:nvPr>
        </p:nvSpPr>
        <p:spPr/>
        <p:txBody>
          <a:bodyPr/>
          <a:lstStyle/>
          <a:p>
            <a:fld id="{EAF9246C-A095-4D98-806E-9CC2FB58AFAC}" type="slidenum">
              <a:rPr lang="en-US" smtClean="0"/>
              <a:t>‹#›</a:t>
            </a:fld>
            <a:endParaRPr lang="en-US"/>
          </a:p>
        </p:txBody>
      </p:sp>
    </p:spTree>
    <p:extLst>
      <p:ext uri="{BB962C8B-B14F-4D97-AF65-F5344CB8AC3E}">
        <p14:creationId xmlns:p14="http://schemas.microsoft.com/office/powerpoint/2010/main" val="2828906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99AF1-900E-4FAA-94F2-E75A70703E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75D171-6349-41C0-BF27-2D0F464341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A56B41-B3ED-4BF0-B32F-3C6E20F43F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E2877B-BE4C-4303-9CA5-EE48D736D455}"/>
              </a:ext>
            </a:extLst>
          </p:cNvPr>
          <p:cNvSpPr>
            <a:spLocks noGrp="1"/>
          </p:cNvSpPr>
          <p:nvPr>
            <p:ph type="dt" sz="half" idx="10"/>
          </p:nvPr>
        </p:nvSpPr>
        <p:spPr/>
        <p:txBody>
          <a:bodyPr/>
          <a:lstStyle/>
          <a:p>
            <a:fld id="{26CF7126-3C20-437A-9187-B45489067EFF}" type="datetimeFigureOut">
              <a:rPr lang="en-US" smtClean="0"/>
              <a:t>9/8/2021</a:t>
            </a:fld>
            <a:endParaRPr lang="en-US"/>
          </a:p>
        </p:txBody>
      </p:sp>
      <p:sp>
        <p:nvSpPr>
          <p:cNvPr id="6" name="Footer Placeholder 5">
            <a:extLst>
              <a:ext uri="{FF2B5EF4-FFF2-40B4-BE49-F238E27FC236}">
                <a16:creationId xmlns:a16="http://schemas.microsoft.com/office/drawing/2014/main" id="{4EA9F406-F772-4B25-8346-8F60264498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60223F-7804-4F49-8B13-1C92A1B91DD8}"/>
              </a:ext>
            </a:extLst>
          </p:cNvPr>
          <p:cNvSpPr>
            <a:spLocks noGrp="1"/>
          </p:cNvSpPr>
          <p:nvPr>
            <p:ph type="sldNum" sz="quarter" idx="12"/>
          </p:nvPr>
        </p:nvSpPr>
        <p:spPr/>
        <p:txBody>
          <a:bodyPr/>
          <a:lstStyle/>
          <a:p>
            <a:fld id="{EAF9246C-A095-4D98-806E-9CC2FB58AFAC}" type="slidenum">
              <a:rPr lang="en-US" smtClean="0"/>
              <a:t>‹#›</a:t>
            </a:fld>
            <a:endParaRPr lang="en-US"/>
          </a:p>
        </p:txBody>
      </p:sp>
    </p:spTree>
    <p:extLst>
      <p:ext uri="{BB962C8B-B14F-4D97-AF65-F5344CB8AC3E}">
        <p14:creationId xmlns:p14="http://schemas.microsoft.com/office/powerpoint/2010/main" val="2978175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6A77A-AE32-4B5E-AFDF-AE8D23DE23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E656BD-AF73-4483-B2AC-FA2397AADC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E02B5F-35C9-4736-92C3-14837740E8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B0F88B-8A21-4778-A521-2365EC470DCC}"/>
              </a:ext>
            </a:extLst>
          </p:cNvPr>
          <p:cNvSpPr>
            <a:spLocks noGrp="1"/>
          </p:cNvSpPr>
          <p:nvPr>
            <p:ph type="dt" sz="half" idx="10"/>
          </p:nvPr>
        </p:nvSpPr>
        <p:spPr/>
        <p:txBody>
          <a:bodyPr/>
          <a:lstStyle/>
          <a:p>
            <a:fld id="{26CF7126-3C20-437A-9187-B45489067EFF}" type="datetimeFigureOut">
              <a:rPr lang="en-US" smtClean="0"/>
              <a:t>9/8/2021</a:t>
            </a:fld>
            <a:endParaRPr lang="en-US"/>
          </a:p>
        </p:txBody>
      </p:sp>
      <p:sp>
        <p:nvSpPr>
          <p:cNvPr id="6" name="Footer Placeholder 5">
            <a:extLst>
              <a:ext uri="{FF2B5EF4-FFF2-40B4-BE49-F238E27FC236}">
                <a16:creationId xmlns:a16="http://schemas.microsoft.com/office/drawing/2014/main" id="{A3F93BBA-13D7-42E4-B0DD-92B0497F9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D9B083-E936-4BB1-B24E-F0BCFF32138D}"/>
              </a:ext>
            </a:extLst>
          </p:cNvPr>
          <p:cNvSpPr>
            <a:spLocks noGrp="1"/>
          </p:cNvSpPr>
          <p:nvPr>
            <p:ph type="sldNum" sz="quarter" idx="12"/>
          </p:nvPr>
        </p:nvSpPr>
        <p:spPr/>
        <p:txBody>
          <a:bodyPr/>
          <a:lstStyle/>
          <a:p>
            <a:fld id="{EAF9246C-A095-4D98-806E-9CC2FB58AFAC}" type="slidenum">
              <a:rPr lang="en-US" smtClean="0"/>
              <a:t>‹#›</a:t>
            </a:fld>
            <a:endParaRPr lang="en-US"/>
          </a:p>
        </p:txBody>
      </p:sp>
    </p:spTree>
    <p:extLst>
      <p:ext uri="{BB962C8B-B14F-4D97-AF65-F5344CB8AC3E}">
        <p14:creationId xmlns:p14="http://schemas.microsoft.com/office/powerpoint/2010/main" val="4205911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7D9840-D5CF-4FAA-A414-5BEBB7B2D4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3DC0CE-9E75-4CCC-B4E9-3D8B00F165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88F341-4502-4A27-A82C-680D6DA4D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CF7126-3C20-437A-9187-B45489067EFF}" type="datetimeFigureOut">
              <a:rPr lang="en-US" smtClean="0"/>
              <a:t>9/8/2021</a:t>
            </a:fld>
            <a:endParaRPr lang="en-US"/>
          </a:p>
        </p:txBody>
      </p:sp>
      <p:sp>
        <p:nvSpPr>
          <p:cNvPr id="5" name="Footer Placeholder 4">
            <a:extLst>
              <a:ext uri="{FF2B5EF4-FFF2-40B4-BE49-F238E27FC236}">
                <a16:creationId xmlns:a16="http://schemas.microsoft.com/office/drawing/2014/main" id="{C64536E7-297F-4A12-8B52-DE350D98D4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B51ACE-8B84-442F-AB97-3A6C039028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F9246C-A095-4D98-806E-9CC2FB58AFAC}" type="slidenum">
              <a:rPr lang="en-US" smtClean="0"/>
              <a:t>‹#›</a:t>
            </a:fld>
            <a:endParaRPr lang="en-US"/>
          </a:p>
        </p:txBody>
      </p:sp>
    </p:spTree>
    <p:extLst>
      <p:ext uri="{BB962C8B-B14F-4D97-AF65-F5344CB8AC3E}">
        <p14:creationId xmlns:p14="http://schemas.microsoft.com/office/powerpoint/2010/main" val="1633321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321B70-5B5E-4B33-9201-AB6C59C72C2A}"/>
              </a:ext>
            </a:extLst>
          </p:cNvPr>
          <p:cNvSpPr txBox="1"/>
          <p:nvPr/>
        </p:nvSpPr>
        <p:spPr>
          <a:xfrm>
            <a:off x="114985" y="2129950"/>
            <a:ext cx="6274865" cy="369332"/>
          </a:xfrm>
          <a:prstGeom prst="rect">
            <a:avLst/>
          </a:prstGeom>
          <a:noFill/>
        </p:spPr>
        <p:txBody>
          <a:bodyPr wrap="square" rtlCol="0">
            <a:spAutoFit/>
          </a:bodyPr>
          <a:lstStyle/>
          <a:p>
            <a:r>
              <a:rPr lang="en-US" dirty="0"/>
              <a:t>1. Open MATLAB, add </a:t>
            </a:r>
            <a:r>
              <a:rPr lang="en-US" dirty="0" err="1"/>
              <a:t>AP_CrosslinFinder</a:t>
            </a:r>
            <a:r>
              <a:rPr lang="en-US" dirty="0"/>
              <a:t> folder to path</a:t>
            </a:r>
          </a:p>
        </p:txBody>
      </p:sp>
      <p:pic>
        <p:nvPicPr>
          <p:cNvPr id="3" name="Picture 2">
            <a:extLst>
              <a:ext uri="{FF2B5EF4-FFF2-40B4-BE49-F238E27FC236}">
                <a16:creationId xmlns:a16="http://schemas.microsoft.com/office/drawing/2014/main" id="{2242E206-7BC4-4955-8D82-717606D5945B}"/>
              </a:ext>
            </a:extLst>
          </p:cNvPr>
          <p:cNvPicPr/>
          <p:nvPr/>
        </p:nvPicPr>
        <p:blipFill rotWithShape="1">
          <a:blip r:embed="rId2"/>
          <a:srcRect t="18577" r="61101" b="39380"/>
          <a:stretch/>
        </p:blipFill>
        <p:spPr bwMode="auto">
          <a:xfrm>
            <a:off x="956439" y="2833366"/>
            <a:ext cx="3547745" cy="2396490"/>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7D6E5C5A-9701-4629-BEAB-6E8CB51FE096}"/>
              </a:ext>
            </a:extLst>
          </p:cNvPr>
          <p:cNvSpPr txBox="1"/>
          <p:nvPr/>
        </p:nvSpPr>
        <p:spPr>
          <a:xfrm>
            <a:off x="3208612" y="295675"/>
            <a:ext cx="5157874" cy="523220"/>
          </a:xfrm>
          <a:prstGeom prst="rect">
            <a:avLst/>
          </a:prstGeom>
          <a:noFill/>
        </p:spPr>
        <p:txBody>
          <a:bodyPr wrap="square" rtlCol="0">
            <a:spAutoFit/>
          </a:bodyPr>
          <a:lstStyle/>
          <a:p>
            <a:r>
              <a:rPr lang="en-US" sz="2800" dirty="0"/>
              <a:t>Instruction of AP_CrosslinkFinder</a:t>
            </a:r>
          </a:p>
        </p:txBody>
      </p:sp>
      <p:sp>
        <p:nvSpPr>
          <p:cNvPr id="5" name="TextBox 4">
            <a:extLst>
              <a:ext uri="{FF2B5EF4-FFF2-40B4-BE49-F238E27FC236}">
                <a16:creationId xmlns:a16="http://schemas.microsoft.com/office/drawing/2014/main" id="{91B7527E-FBE8-486D-B380-05280A247F45}"/>
              </a:ext>
            </a:extLst>
          </p:cNvPr>
          <p:cNvSpPr txBox="1"/>
          <p:nvPr/>
        </p:nvSpPr>
        <p:spPr>
          <a:xfrm>
            <a:off x="3279794" y="981813"/>
            <a:ext cx="4758166" cy="646331"/>
          </a:xfrm>
          <a:prstGeom prst="rect">
            <a:avLst/>
          </a:prstGeom>
          <a:noFill/>
        </p:spPr>
        <p:txBody>
          <a:bodyPr wrap="square" rtlCol="0">
            <a:spAutoFit/>
          </a:bodyPr>
          <a:lstStyle/>
          <a:p>
            <a:pPr algn="ctr"/>
            <a:r>
              <a:rPr lang="en-US" dirty="0"/>
              <a:t>Jin Tang, </a:t>
            </a:r>
            <a:r>
              <a:rPr lang="en-US" dirty="0" err="1"/>
              <a:t>Linlin</a:t>
            </a:r>
            <a:r>
              <a:rPr lang="en-US" dirty="0"/>
              <a:t> Zhao</a:t>
            </a:r>
          </a:p>
          <a:p>
            <a:pPr algn="ctr"/>
            <a:r>
              <a:rPr lang="en-US" dirty="0"/>
              <a:t>University of California, Riverside</a:t>
            </a:r>
          </a:p>
        </p:txBody>
      </p:sp>
    </p:spTree>
    <p:extLst>
      <p:ext uri="{BB962C8B-B14F-4D97-AF65-F5344CB8AC3E}">
        <p14:creationId xmlns:p14="http://schemas.microsoft.com/office/powerpoint/2010/main" val="4244650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46B1EB-4B0A-49D5-A6D8-B0FDB3D4B791}"/>
              </a:ext>
            </a:extLst>
          </p:cNvPr>
          <p:cNvSpPr txBox="1"/>
          <p:nvPr/>
        </p:nvSpPr>
        <p:spPr>
          <a:xfrm>
            <a:off x="265436" y="142911"/>
            <a:ext cx="8800558" cy="375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2. Go to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AP_crosslink_matlab</a:t>
            </a:r>
            <a:r>
              <a:rPr lang="en-US" sz="1800" dirty="0">
                <a:effectLst/>
                <a:latin typeface="Calibri" panose="020F0502020204030204" pitchFamily="34" charset="0"/>
                <a:ea typeface="DengXian" panose="02010600030101010101" pitchFamily="2" charset="-122"/>
                <a:cs typeface="Times New Roman" panose="02020603050405020304" pitchFamily="18" charset="0"/>
              </a:rPr>
              <a:t>\AP_CrosslinkFinder\</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AP_crosslink</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and open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MainScript.m</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5" name="Picture 4">
            <a:extLst>
              <a:ext uri="{FF2B5EF4-FFF2-40B4-BE49-F238E27FC236}">
                <a16:creationId xmlns:a16="http://schemas.microsoft.com/office/drawing/2014/main" id="{D03FB4DA-D98D-44A0-BA64-53A669559B82}"/>
              </a:ext>
            </a:extLst>
          </p:cNvPr>
          <p:cNvPicPr>
            <a:picLocks noChangeAspect="1"/>
          </p:cNvPicPr>
          <p:nvPr/>
        </p:nvPicPr>
        <p:blipFill>
          <a:blip r:embed="rId2"/>
          <a:stretch>
            <a:fillRect/>
          </a:stretch>
        </p:blipFill>
        <p:spPr>
          <a:xfrm>
            <a:off x="358027" y="719062"/>
            <a:ext cx="10590215" cy="5496531"/>
          </a:xfrm>
          <a:prstGeom prst="rect">
            <a:avLst/>
          </a:prstGeom>
        </p:spPr>
      </p:pic>
      <p:sp>
        <p:nvSpPr>
          <p:cNvPr id="7" name="Rectangle 6">
            <a:extLst>
              <a:ext uri="{FF2B5EF4-FFF2-40B4-BE49-F238E27FC236}">
                <a16:creationId xmlns:a16="http://schemas.microsoft.com/office/drawing/2014/main" id="{2283A769-74CC-4C05-A6B1-AB4E9E72E2E4}"/>
              </a:ext>
            </a:extLst>
          </p:cNvPr>
          <p:cNvSpPr/>
          <p:nvPr/>
        </p:nvSpPr>
        <p:spPr>
          <a:xfrm>
            <a:off x="3049825" y="1303157"/>
            <a:ext cx="5125021" cy="16809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E5EAF6A4-76BD-4BFD-8AFA-F7AC84BBF28C}"/>
              </a:ext>
            </a:extLst>
          </p:cNvPr>
          <p:cNvCxnSpPr>
            <a:cxnSpLocks/>
          </p:cNvCxnSpPr>
          <p:nvPr/>
        </p:nvCxnSpPr>
        <p:spPr>
          <a:xfrm flipH="1" flipV="1">
            <a:off x="8246027" y="1763095"/>
            <a:ext cx="947252" cy="930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DEDD951-8245-4B81-B8BA-8C364F227390}"/>
              </a:ext>
            </a:extLst>
          </p:cNvPr>
          <p:cNvSpPr txBox="1"/>
          <p:nvPr/>
        </p:nvSpPr>
        <p:spPr>
          <a:xfrm>
            <a:off x="9297314" y="1708340"/>
            <a:ext cx="1650928" cy="646331"/>
          </a:xfrm>
          <a:prstGeom prst="rect">
            <a:avLst/>
          </a:prstGeom>
          <a:noFill/>
        </p:spPr>
        <p:txBody>
          <a:bodyPr wrap="square" rtlCol="0">
            <a:spAutoFit/>
          </a:bodyPr>
          <a:lstStyle/>
          <a:p>
            <a:r>
              <a:rPr lang="en-US" dirty="0"/>
              <a:t>Change the file name</a:t>
            </a:r>
          </a:p>
        </p:txBody>
      </p:sp>
      <p:sp>
        <p:nvSpPr>
          <p:cNvPr id="13" name="TextBox 12">
            <a:extLst>
              <a:ext uri="{FF2B5EF4-FFF2-40B4-BE49-F238E27FC236}">
                <a16:creationId xmlns:a16="http://schemas.microsoft.com/office/drawing/2014/main" id="{C0A121FD-B230-4D54-AE9A-595741078A7B}"/>
              </a:ext>
            </a:extLst>
          </p:cNvPr>
          <p:cNvSpPr txBox="1"/>
          <p:nvPr/>
        </p:nvSpPr>
        <p:spPr>
          <a:xfrm>
            <a:off x="3998489" y="4771704"/>
            <a:ext cx="6224174" cy="1367234"/>
          </a:xfrm>
          <a:prstGeom prst="rect">
            <a:avLst/>
          </a:prstGeom>
          <a:noFill/>
          <a:ln>
            <a:solidFill>
              <a:schemeClr val="tx1"/>
            </a:solidFill>
          </a:ln>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The input MS data must be the MGF files, separate the files with coma, you can input multiple MGF files at once, but each MGF file cannot be too large.</a:t>
            </a:r>
          </a:p>
          <a:p>
            <a:pPr marL="0" marR="0">
              <a:lnSpc>
                <a:spcPct val="107000"/>
              </a:lnSpc>
              <a:spcBef>
                <a:spcPts val="0"/>
              </a:spcBef>
              <a:spcAft>
                <a:spcPts val="800"/>
              </a:spcAft>
            </a:pPr>
            <a:r>
              <a:rPr lang="en-US" dirty="0">
                <a:latin typeface="Calibri" panose="020F0502020204030204" pitchFamily="34" charset="0"/>
                <a:ea typeface="DengXian" panose="02010600030101010101" pitchFamily="2" charset="-122"/>
                <a:cs typeface="Times New Roman" panose="02020603050405020304" pitchFamily="18" charset="0"/>
              </a:rPr>
              <a:t>Convert raw file to MGF file with </a:t>
            </a:r>
            <a:r>
              <a:rPr lang="en-US" dirty="0" err="1">
                <a:latin typeface="Calibri" panose="020F0502020204030204" pitchFamily="34" charset="0"/>
                <a:ea typeface="DengXian" panose="02010600030101010101" pitchFamily="2" charset="-122"/>
                <a:cs typeface="Times New Roman" panose="02020603050405020304" pitchFamily="18" charset="0"/>
              </a:rPr>
              <a:t>MSConvert</a:t>
            </a:r>
            <a:r>
              <a:rPr lang="en-US" dirty="0">
                <a:latin typeface="Calibri" panose="020F0502020204030204" pitchFamily="34" charset="0"/>
                <a:ea typeface="DengXian" panose="02010600030101010101" pitchFamily="2" charset="-122"/>
                <a:cs typeface="Times New Roman" panose="02020603050405020304" pitchFamily="18" charset="0"/>
              </a:rPr>
              <a:t> (</a:t>
            </a:r>
            <a:r>
              <a:rPr lang="en-US" dirty="0" err="1">
                <a:latin typeface="Calibri" panose="020F0502020204030204" pitchFamily="34" charset="0"/>
                <a:ea typeface="DengXian" panose="02010600030101010101" pitchFamily="2" charset="-122"/>
                <a:cs typeface="Times New Roman" panose="02020603050405020304" pitchFamily="18" charset="0"/>
              </a:rPr>
              <a:t>proteowizard</a:t>
            </a:r>
            <a:r>
              <a:rPr lang="en-US" dirty="0">
                <a:latin typeface="Calibri" panose="020F0502020204030204" pitchFamily="34" charset="0"/>
                <a:ea typeface="DengXian" panose="02010600030101010101" pitchFamily="2" charset="-122"/>
                <a:cs typeface="Times New Roman" panose="02020603050405020304" pitchFamily="18" charset="0"/>
              </a:rPr>
              <a:t>)</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33744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717608-EA26-46D8-B563-AA40B14732B4}"/>
              </a:ext>
            </a:extLst>
          </p:cNvPr>
          <p:cNvPicPr>
            <a:picLocks noChangeAspect="1"/>
          </p:cNvPicPr>
          <p:nvPr/>
        </p:nvPicPr>
        <p:blipFill>
          <a:blip r:embed="rId2"/>
          <a:stretch>
            <a:fillRect/>
          </a:stretch>
        </p:blipFill>
        <p:spPr>
          <a:xfrm>
            <a:off x="470888" y="768705"/>
            <a:ext cx="10720929" cy="924758"/>
          </a:xfrm>
          <a:prstGeom prst="rect">
            <a:avLst/>
          </a:prstGeom>
        </p:spPr>
      </p:pic>
      <p:sp>
        <p:nvSpPr>
          <p:cNvPr id="4" name="TextBox 3">
            <a:extLst>
              <a:ext uri="{FF2B5EF4-FFF2-40B4-BE49-F238E27FC236}">
                <a16:creationId xmlns:a16="http://schemas.microsoft.com/office/drawing/2014/main" id="{629A3A41-03BB-4D1E-8A12-6AE4258790B2}"/>
              </a:ext>
            </a:extLst>
          </p:cNvPr>
          <p:cNvSpPr txBox="1"/>
          <p:nvPr/>
        </p:nvSpPr>
        <p:spPr>
          <a:xfrm>
            <a:off x="339477" y="131411"/>
            <a:ext cx="10649748" cy="369332"/>
          </a:xfrm>
          <a:prstGeom prst="rect">
            <a:avLst/>
          </a:prstGeom>
          <a:noFill/>
        </p:spPr>
        <p:txBody>
          <a:bodyPr wrap="square" rtlCol="0">
            <a:spAutoFit/>
          </a:bodyPr>
          <a:lstStyle/>
          <a:p>
            <a:r>
              <a:rPr lang="en-US" dirty="0"/>
              <a:t>3. The example files are stored in the </a:t>
            </a:r>
            <a:r>
              <a:rPr lang="en-US" dirty="0" err="1"/>
              <a:t>DPC_data</a:t>
            </a:r>
            <a:r>
              <a:rPr lang="en-US" dirty="0"/>
              <a:t> folder and you could press “Run” to start the analysis</a:t>
            </a:r>
          </a:p>
        </p:txBody>
      </p:sp>
      <p:sp>
        <p:nvSpPr>
          <p:cNvPr id="5" name="Rectangle 4">
            <a:extLst>
              <a:ext uri="{FF2B5EF4-FFF2-40B4-BE49-F238E27FC236}">
                <a16:creationId xmlns:a16="http://schemas.microsoft.com/office/drawing/2014/main" id="{46D0526C-5F87-4A15-A1D0-9CFC303A8791}"/>
              </a:ext>
            </a:extLst>
          </p:cNvPr>
          <p:cNvSpPr/>
          <p:nvPr/>
        </p:nvSpPr>
        <p:spPr>
          <a:xfrm>
            <a:off x="4522721" y="947253"/>
            <a:ext cx="399708" cy="746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138CBE7-92D2-4EC6-BF15-7045D780A7AC}"/>
              </a:ext>
            </a:extLst>
          </p:cNvPr>
          <p:cNvSpPr txBox="1"/>
          <p:nvPr/>
        </p:nvSpPr>
        <p:spPr>
          <a:xfrm>
            <a:off x="473626" y="1820169"/>
            <a:ext cx="10953636" cy="1200329"/>
          </a:xfrm>
          <a:prstGeom prst="rect">
            <a:avLst/>
          </a:prstGeom>
          <a:noFill/>
        </p:spPr>
        <p:txBody>
          <a:bodyPr wrap="square" rtlCol="0">
            <a:spAutoFit/>
          </a:bodyPr>
          <a:lstStyle/>
          <a:p>
            <a:r>
              <a:rPr lang="en-US" dirty="0"/>
              <a:t>The DNA sequence needs to input as the </a:t>
            </a:r>
            <a:r>
              <a:rPr lang="en-US" dirty="0" err="1"/>
              <a:t>base+P</a:t>
            </a:r>
            <a:r>
              <a:rPr lang="en-US" dirty="0"/>
              <a:t> such as “APTPCPGP” to indicate the DNA sequence of “ATCG” with 3’ phosphate.  Mark the AP sites with “X”.  (The example DNA sequence is the sequence of D2.</a:t>
            </a:r>
          </a:p>
          <a:p>
            <a:r>
              <a:rPr lang="en-US" dirty="0"/>
              <a:t>The deoxynucleotides are “ATCGX”, the ribonucleosides are “</a:t>
            </a:r>
            <a:r>
              <a:rPr lang="en-US" dirty="0" err="1"/>
              <a:t>aucgx</a:t>
            </a:r>
            <a:r>
              <a:rPr lang="en-US" dirty="0"/>
              <a:t>”, between each nucleoside, add a P. If the 3’ or 5’ side of the DNA/RNA sequence doesn’t contain phosphate group, don’t add P before or after the sequence.</a:t>
            </a:r>
          </a:p>
        </p:txBody>
      </p:sp>
      <p:sp>
        <p:nvSpPr>
          <p:cNvPr id="7" name="TextBox 6">
            <a:extLst>
              <a:ext uri="{FF2B5EF4-FFF2-40B4-BE49-F238E27FC236}">
                <a16:creationId xmlns:a16="http://schemas.microsoft.com/office/drawing/2014/main" id="{203DC7B0-E450-4A1A-B30D-094FA009AADB}"/>
              </a:ext>
            </a:extLst>
          </p:cNvPr>
          <p:cNvSpPr txBox="1"/>
          <p:nvPr/>
        </p:nvSpPr>
        <p:spPr>
          <a:xfrm>
            <a:off x="394232" y="3285270"/>
            <a:ext cx="10239090" cy="369332"/>
          </a:xfrm>
          <a:prstGeom prst="rect">
            <a:avLst/>
          </a:prstGeom>
          <a:noFill/>
        </p:spPr>
        <p:txBody>
          <a:bodyPr wrap="square" rtlCol="0">
            <a:spAutoFit/>
          </a:bodyPr>
          <a:lstStyle/>
          <a:p>
            <a:r>
              <a:rPr lang="en-US" dirty="0"/>
              <a:t>4. If you have used other non-canonical nucleic acids or amino acids, modify the mass list in </a:t>
            </a:r>
            <a:r>
              <a:rPr lang="en-US" dirty="0" err="1"/>
              <a:t>masses.m</a:t>
            </a:r>
            <a:endParaRPr lang="en-US" dirty="0"/>
          </a:p>
        </p:txBody>
      </p:sp>
      <p:pic>
        <p:nvPicPr>
          <p:cNvPr id="9" name="Picture 8">
            <a:extLst>
              <a:ext uri="{FF2B5EF4-FFF2-40B4-BE49-F238E27FC236}">
                <a16:creationId xmlns:a16="http://schemas.microsoft.com/office/drawing/2014/main" id="{B1CC1118-FEDF-48E8-AADB-FC44AAC73717}"/>
              </a:ext>
            </a:extLst>
          </p:cNvPr>
          <p:cNvPicPr>
            <a:picLocks noChangeAspect="1"/>
          </p:cNvPicPr>
          <p:nvPr/>
        </p:nvPicPr>
        <p:blipFill>
          <a:blip r:embed="rId3"/>
          <a:stretch>
            <a:fillRect/>
          </a:stretch>
        </p:blipFill>
        <p:spPr>
          <a:xfrm>
            <a:off x="833159" y="3780566"/>
            <a:ext cx="3432216" cy="2931685"/>
          </a:xfrm>
          <a:prstGeom prst="rect">
            <a:avLst/>
          </a:prstGeom>
        </p:spPr>
      </p:pic>
      <p:sp>
        <p:nvSpPr>
          <p:cNvPr id="10" name="TextBox 9">
            <a:extLst>
              <a:ext uri="{FF2B5EF4-FFF2-40B4-BE49-F238E27FC236}">
                <a16:creationId xmlns:a16="http://schemas.microsoft.com/office/drawing/2014/main" id="{1B231D97-74AD-437A-AF87-E1D3885E616C}"/>
              </a:ext>
            </a:extLst>
          </p:cNvPr>
          <p:cNvSpPr txBox="1"/>
          <p:nvPr/>
        </p:nvSpPr>
        <p:spPr>
          <a:xfrm>
            <a:off x="4599376" y="3821863"/>
            <a:ext cx="6548637" cy="1754326"/>
          </a:xfrm>
          <a:prstGeom prst="rect">
            <a:avLst/>
          </a:prstGeom>
          <a:noFill/>
        </p:spPr>
        <p:txBody>
          <a:bodyPr wrap="square" rtlCol="0">
            <a:spAutoFit/>
          </a:bodyPr>
          <a:lstStyle/>
          <a:p>
            <a:r>
              <a:rPr lang="en-US" dirty="0"/>
              <a:t>“</a:t>
            </a:r>
            <a:r>
              <a:rPr lang="en-US" dirty="0" err="1"/>
              <a:t>aaMass</a:t>
            </a:r>
            <a:r>
              <a:rPr lang="en-US" dirty="0"/>
              <a:t>” is the mass of amino acid minus water mass</a:t>
            </a:r>
          </a:p>
          <a:p>
            <a:r>
              <a:rPr lang="en-US" dirty="0"/>
              <a:t>“</a:t>
            </a:r>
            <a:r>
              <a:rPr lang="en-US" dirty="0" err="1"/>
              <a:t>naMass</a:t>
            </a:r>
            <a:r>
              <a:rPr lang="en-US" dirty="0"/>
              <a:t>” is the mass of nucleic acid minus water</a:t>
            </a:r>
          </a:p>
          <a:p>
            <a:r>
              <a:rPr lang="en-US" dirty="0"/>
              <a:t>“</a:t>
            </a:r>
            <a:r>
              <a:rPr lang="en-US" dirty="0" err="1"/>
              <a:t>crosslinkshift</a:t>
            </a:r>
            <a:r>
              <a:rPr lang="en-US" dirty="0"/>
              <a:t>” is the formation of crosslink caused the net mass shift of the DNA and protein (decrease), if you have used the chemical crosslinker and caused the mass increase, this number should be negative.</a:t>
            </a:r>
          </a:p>
        </p:txBody>
      </p:sp>
    </p:spTree>
    <p:extLst>
      <p:ext uri="{BB962C8B-B14F-4D97-AF65-F5344CB8AC3E}">
        <p14:creationId xmlns:p14="http://schemas.microsoft.com/office/powerpoint/2010/main" val="3203947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D1245B-F6F6-4400-9D98-078BA7AC54A2}"/>
              </a:ext>
            </a:extLst>
          </p:cNvPr>
          <p:cNvSpPr txBox="1"/>
          <p:nvPr/>
        </p:nvSpPr>
        <p:spPr>
          <a:xfrm>
            <a:off x="438036" y="229969"/>
            <a:ext cx="10600469" cy="4801314"/>
          </a:xfrm>
          <a:prstGeom prst="rect">
            <a:avLst/>
          </a:prstGeom>
          <a:noFill/>
        </p:spPr>
        <p:txBody>
          <a:bodyPr wrap="square" rtlCol="0">
            <a:spAutoFit/>
          </a:bodyPr>
          <a:lstStyle/>
          <a:p>
            <a:r>
              <a:rPr lang="en-US" dirty="0"/>
              <a:t>5. The major script is in the </a:t>
            </a:r>
            <a:r>
              <a:rPr lang="en-US" dirty="0" err="1"/>
              <a:t>MainAnalysis.m</a:t>
            </a:r>
            <a:r>
              <a:rPr lang="en-US" dirty="0"/>
              <a:t>, more detailed information are stored in here.</a:t>
            </a:r>
          </a:p>
          <a:p>
            <a:endParaRPr lang="en-US" dirty="0"/>
          </a:p>
          <a:p>
            <a:r>
              <a:rPr lang="en-US" dirty="0"/>
              <a:t>6. The MGF file is read with </a:t>
            </a:r>
            <a:r>
              <a:rPr lang="en-US" dirty="0" err="1"/>
              <a:t>readMGF.m</a:t>
            </a:r>
            <a:endParaRPr lang="en-US" dirty="0"/>
          </a:p>
          <a:p>
            <a:endParaRPr lang="en-US" dirty="0"/>
          </a:p>
          <a:p>
            <a:r>
              <a:rPr lang="en-US" dirty="0"/>
              <a:t>To ensure the script running, check the content in MGF file</a:t>
            </a:r>
          </a:p>
          <a:p>
            <a:r>
              <a:rPr lang="en-US" dirty="0"/>
              <a:t>For example</a:t>
            </a:r>
          </a:p>
          <a:p>
            <a:r>
              <a:rPr lang="en-US" dirty="0"/>
              <a:t>BEGIN IONSTITLE=20210422-012.6500.6500.2 File:"20210422-012.raw", </a:t>
            </a:r>
            <a:r>
              <a:rPr lang="en-US" dirty="0" err="1"/>
              <a:t>NativeID</a:t>
            </a:r>
            <a:r>
              <a:rPr lang="en-US" dirty="0"/>
              <a:t>:"</a:t>
            </a:r>
            <a:r>
              <a:rPr lang="en-US" dirty="0" err="1"/>
              <a:t>controllerType</a:t>
            </a:r>
            <a:r>
              <a:rPr lang="en-US" dirty="0"/>
              <a:t>=0 </a:t>
            </a:r>
            <a:r>
              <a:rPr lang="en-US" dirty="0" err="1"/>
              <a:t>controllerNumber</a:t>
            </a:r>
            <a:r>
              <a:rPr lang="en-US" dirty="0"/>
              <a:t>=1 scan=6500"RTINSECONDS=2245.167059PEPMASS=448.740661621094 877459.589233399951CHARGE=2+125.988121 332.4971618652</a:t>
            </a:r>
          </a:p>
          <a:p>
            <a:r>
              <a:rPr lang="en-US" dirty="0"/>
              <a:t>…….</a:t>
            </a:r>
          </a:p>
          <a:p>
            <a:r>
              <a:rPr lang="en-US" dirty="0"/>
              <a:t>END IONS</a:t>
            </a:r>
          </a:p>
          <a:p>
            <a:endParaRPr lang="en-US" dirty="0"/>
          </a:p>
          <a:p>
            <a:r>
              <a:rPr lang="en-US" dirty="0"/>
              <a:t>The format of your MGF file should be similar to the example, or you need to modify the script in the </a:t>
            </a:r>
            <a:r>
              <a:rPr lang="en-US" dirty="0" err="1"/>
              <a:t>readMGF.m</a:t>
            </a:r>
            <a:r>
              <a:rPr lang="en-US" dirty="0"/>
              <a:t> to correctly read MGF file.</a:t>
            </a:r>
          </a:p>
          <a:p>
            <a:endParaRPr lang="en-US" dirty="0"/>
          </a:p>
          <a:p>
            <a:r>
              <a:rPr lang="en-US" dirty="0"/>
              <a:t>7. The calculation of the Mw of the crosslinked species is</a:t>
            </a:r>
          </a:p>
          <a:p>
            <a:r>
              <a:rPr lang="en-US" dirty="0"/>
              <a:t>mass = peptide mass + DNA mass – </a:t>
            </a:r>
            <a:r>
              <a:rPr lang="en-US" dirty="0" err="1"/>
              <a:t>crosslinkshift</a:t>
            </a:r>
            <a:endParaRPr lang="en-US" dirty="0"/>
          </a:p>
        </p:txBody>
      </p:sp>
    </p:spTree>
    <p:extLst>
      <p:ext uri="{BB962C8B-B14F-4D97-AF65-F5344CB8AC3E}">
        <p14:creationId xmlns:p14="http://schemas.microsoft.com/office/powerpoint/2010/main" val="2638852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B3E7AE-650D-4DE8-B9F2-D29AACD85547}"/>
              </a:ext>
            </a:extLst>
          </p:cNvPr>
          <p:cNvSpPr txBox="1"/>
          <p:nvPr/>
        </p:nvSpPr>
        <p:spPr>
          <a:xfrm>
            <a:off x="518799" y="165390"/>
            <a:ext cx="6096912" cy="375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8. The output of the program should be</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4" name="Picture 3" descr="Graphical user interface, text, application, email&#10;&#10;Description automatically generated">
            <a:extLst>
              <a:ext uri="{FF2B5EF4-FFF2-40B4-BE49-F238E27FC236}">
                <a16:creationId xmlns:a16="http://schemas.microsoft.com/office/drawing/2014/main" id="{F0E2EBEA-52D2-4CB9-BB3F-9D34376F187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77906" y="638594"/>
            <a:ext cx="5372100" cy="2963545"/>
          </a:xfrm>
          <a:prstGeom prst="rect">
            <a:avLst/>
          </a:prstGeom>
          <a:noFill/>
          <a:ln>
            <a:noFill/>
          </a:ln>
        </p:spPr>
      </p:pic>
      <p:sp>
        <p:nvSpPr>
          <p:cNvPr id="5" name="TextBox 4">
            <a:extLst>
              <a:ext uri="{FF2B5EF4-FFF2-40B4-BE49-F238E27FC236}">
                <a16:creationId xmlns:a16="http://schemas.microsoft.com/office/drawing/2014/main" id="{1A9188D3-9527-4FFA-84C6-375DFCDD781D}"/>
              </a:ext>
            </a:extLst>
          </p:cNvPr>
          <p:cNvSpPr txBox="1"/>
          <p:nvPr/>
        </p:nvSpPr>
        <p:spPr>
          <a:xfrm>
            <a:off x="635152" y="3794486"/>
            <a:ext cx="10496436" cy="923330"/>
          </a:xfrm>
          <a:prstGeom prst="rect">
            <a:avLst/>
          </a:prstGeom>
          <a:noFill/>
        </p:spPr>
        <p:txBody>
          <a:bodyPr wrap="square" rtlCol="0">
            <a:spAutoFit/>
          </a:bodyPr>
          <a:lstStyle/>
          <a:p>
            <a:r>
              <a:rPr lang="en-US" dirty="0"/>
              <a:t>The command window will show part of the crosslinks and so as the output txt file.</a:t>
            </a:r>
          </a:p>
          <a:p>
            <a:r>
              <a:rPr lang="en-US" dirty="0"/>
              <a:t>However, to accurately assign the crosslinks, you need to open the .mat file, which has the same name as the MGF file.</a:t>
            </a:r>
          </a:p>
        </p:txBody>
      </p:sp>
      <p:sp>
        <p:nvSpPr>
          <p:cNvPr id="6" name="TextBox 5">
            <a:extLst>
              <a:ext uri="{FF2B5EF4-FFF2-40B4-BE49-F238E27FC236}">
                <a16:creationId xmlns:a16="http://schemas.microsoft.com/office/drawing/2014/main" id="{7E1A1CC8-7053-4A1A-B7CC-036EDABBD551}"/>
              </a:ext>
            </a:extLst>
          </p:cNvPr>
          <p:cNvSpPr txBox="1"/>
          <p:nvPr/>
        </p:nvSpPr>
        <p:spPr>
          <a:xfrm>
            <a:off x="468493" y="4867674"/>
            <a:ext cx="6790926" cy="369332"/>
          </a:xfrm>
          <a:prstGeom prst="rect">
            <a:avLst/>
          </a:prstGeom>
          <a:noFill/>
        </p:spPr>
        <p:txBody>
          <a:bodyPr wrap="square" rtlCol="0">
            <a:spAutoFit/>
          </a:bodyPr>
          <a:lstStyle/>
          <a:p>
            <a:r>
              <a:rPr lang="en-US" dirty="0"/>
              <a:t>9. Find .mat file in </a:t>
            </a:r>
            <a:r>
              <a:rPr lang="en-US" dirty="0" err="1"/>
              <a:t>DPC_data</a:t>
            </a:r>
            <a:r>
              <a:rPr lang="en-US" dirty="0"/>
              <a:t> folder, double click to open it</a:t>
            </a:r>
          </a:p>
        </p:txBody>
      </p:sp>
      <p:pic>
        <p:nvPicPr>
          <p:cNvPr id="7" name="Picture 6" descr="Graphical user interface, text, application&#10;&#10;Description automatically generated">
            <a:extLst>
              <a:ext uri="{FF2B5EF4-FFF2-40B4-BE49-F238E27FC236}">
                <a16:creationId xmlns:a16="http://schemas.microsoft.com/office/drawing/2014/main" id="{97E7EC4F-2FC3-420F-BEC0-9B8367E3D64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70740" y="5300919"/>
            <a:ext cx="3038475" cy="1600200"/>
          </a:xfrm>
          <a:prstGeom prst="rect">
            <a:avLst/>
          </a:prstGeom>
          <a:noFill/>
          <a:ln>
            <a:noFill/>
          </a:ln>
        </p:spPr>
      </p:pic>
    </p:spTree>
    <p:extLst>
      <p:ext uri="{BB962C8B-B14F-4D97-AF65-F5344CB8AC3E}">
        <p14:creationId xmlns:p14="http://schemas.microsoft.com/office/powerpoint/2010/main" val="2726817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6A9AC4-C534-4A52-A15C-CB7F1FAB8EDB}"/>
              </a:ext>
            </a:extLst>
          </p:cNvPr>
          <p:cNvSpPr txBox="1"/>
          <p:nvPr/>
        </p:nvSpPr>
        <p:spPr>
          <a:xfrm>
            <a:off x="410659" y="235444"/>
            <a:ext cx="5595909" cy="369332"/>
          </a:xfrm>
          <a:prstGeom prst="rect">
            <a:avLst/>
          </a:prstGeom>
          <a:noFill/>
        </p:spPr>
        <p:txBody>
          <a:bodyPr wrap="square" rtlCol="0">
            <a:spAutoFit/>
          </a:bodyPr>
          <a:lstStyle/>
          <a:p>
            <a:r>
              <a:rPr lang="en-US" dirty="0"/>
              <a:t>10. Find “ms1” in workspace, double click to open</a:t>
            </a:r>
          </a:p>
        </p:txBody>
      </p:sp>
      <p:pic>
        <p:nvPicPr>
          <p:cNvPr id="3" name="Picture 2" descr="Graphical user interface, text, application&#10;&#10;Description automatically generated">
            <a:extLst>
              <a:ext uri="{FF2B5EF4-FFF2-40B4-BE49-F238E27FC236}">
                <a16:creationId xmlns:a16="http://schemas.microsoft.com/office/drawing/2014/main" id="{DA17F51A-CD9F-4155-9B66-0C0AC91FD9A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13955" y="597080"/>
            <a:ext cx="2227765" cy="1259098"/>
          </a:xfrm>
          <a:prstGeom prst="rect">
            <a:avLst/>
          </a:prstGeom>
          <a:noFill/>
          <a:ln>
            <a:noFill/>
          </a:ln>
        </p:spPr>
      </p:pic>
      <p:sp>
        <p:nvSpPr>
          <p:cNvPr id="5" name="TextBox 4">
            <a:extLst>
              <a:ext uri="{FF2B5EF4-FFF2-40B4-BE49-F238E27FC236}">
                <a16:creationId xmlns:a16="http://schemas.microsoft.com/office/drawing/2014/main" id="{52183710-302F-4DD2-BA0A-3F81E0AE8508}"/>
              </a:ext>
            </a:extLst>
          </p:cNvPr>
          <p:cNvSpPr txBox="1"/>
          <p:nvPr/>
        </p:nvSpPr>
        <p:spPr>
          <a:xfrm>
            <a:off x="547545" y="1882189"/>
            <a:ext cx="11644455" cy="1367234"/>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Open ms1, on the right side, there are fit_type1, fit_type2 and fit_type3, and they are representing the peptides, peptide-peptide crosslinks and peptide-DNA crosslinks, respectively. When the program couldn’t find any matches, it outputs “[]”. When some matches are found, it outputs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n×n</a:t>
            </a:r>
            <a:r>
              <a:rPr lang="en-US" sz="1800" dirty="0">
                <a:effectLst/>
                <a:latin typeface="Calibri" panose="020F0502020204030204" pitchFamily="34" charset="0"/>
                <a:ea typeface="DengXian" panose="02010600030101010101" pitchFamily="2" charset="-122"/>
                <a:cs typeface="Times New Roman" panose="02020603050405020304" pitchFamily="18" charset="0"/>
              </a:rPr>
              <a:t> struct”, n is a number.</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You can find the scan number in ms1 and look into the spectra in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Xcalibur</a:t>
            </a:r>
            <a:r>
              <a:rPr lang="en-US" sz="1800" dirty="0">
                <a:effectLst/>
                <a:latin typeface="Calibri" panose="020F0502020204030204" pitchFamily="34" charset="0"/>
                <a:ea typeface="DengXian" panose="02010600030101010101" pitchFamily="2" charset="-122"/>
                <a:cs typeface="Times New Roman" panose="02020603050405020304" pitchFamily="18" charset="0"/>
              </a:rPr>
              <a:t>.</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7" name="TextBox 6">
            <a:extLst>
              <a:ext uri="{FF2B5EF4-FFF2-40B4-BE49-F238E27FC236}">
                <a16:creationId xmlns:a16="http://schemas.microsoft.com/office/drawing/2014/main" id="{294ADE92-B84C-4493-9B8B-398E5218FFFB}"/>
              </a:ext>
            </a:extLst>
          </p:cNvPr>
          <p:cNvSpPr txBox="1"/>
          <p:nvPr/>
        </p:nvSpPr>
        <p:spPr>
          <a:xfrm>
            <a:off x="273772" y="3347243"/>
            <a:ext cx="6096912" cy="37612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11. If you double click the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n×n</a:t>
            </a:r>
            <a:r>
              <a:rPr lang="en-US" sz="1800" dirty="0">
                <a:effectLst/>
                <a:latin typeface="Calibri" panose="020F0502020204030204" pitchFamily="34" charset="0"/>
                <a:ea typeface="DengXian" panose="02010600030101010101" pitchFamily="2" charset="-122"/>
                <a:cs typeface="Times New Roman" panose="02020603050405020304" pitchFamily="18" charset="0"/>
              </a:rPr>
              <a:t> struct”, it displays</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8" name="Picture 7" descr="Calendar&#10;&#10;Description automatically generated with low confidence">
            <a:extLst>
              <a:ext uri="{FF2B5EF4-FFF2-40B4-BE49-F238E27FC236}">
                <a16:creationId xmlns:a16="http://schemas.microsoft.com/office/drawing/2014/main" id="{F2BFD6ED-BE11-4D6C-876D-40964D3A0F1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89560" y="3684659"/>
            <a:ext cx="5943600" cy="1154430"/>
          </a:xfrm>
          <a:prstGeom prst="rect">
            <a:avLst/>
          </a:prstGeom>
          <a:noFill/>
          <a:ln>
            <a:noFill/>
          </a:ln>
        </p:spPr>
      </p:pic>
      <p:sp>
        <p:nvSpPr>
          <p:cNvPr id="12" name="TextBox 11">
            <a:extLst>
              <a:ext uri="{FF2B5EF4-FFF2-40B4-BE49-F238E27FC236}">
                <a16:creationId xmlns:a16="http://schemas.microsoft.com/office/drawing/2014/main" id="{0EED2C2F-531B-4A1F-BD56-F105192F8080}"/>
              </a:ext>
            </a:extLst>
          </p:cNvPr>
          <p:cNvSpPr txBox="1"/>
          <p:nvPr/>
        </p:nvSpPr>
        <p:spPr>
          <a:xfrm>
            <a:off x="881546" y="4908794"/>
            <a:ext cx="10846865" cy="1477328"/>
          </a:xfrm>
          <a:prstGeom prst="rect">
            <a:avLst/>
          </a:prstGeom>
          <a:noFill/>
        </p:spPr>
        <p:txBody>
          <a:bodyPr wrap="square">
            <a:spAutoFit/>
          </a:bodyPr>
          <a:lstStyle/>
          <a:p>
            <a:r>
              <a:rPr lang="en-US" dirty="0"/>
              <a:t>The score indicates how many fragment ions in MS2 matches the ions in the list of theoretical fragment ions, the larger the score the more likely the sequence is correct. “</a:t>
            </a:r>
            <a:r>
              <a:rPr lang="en-US" dirty="0" err="1"/>
              <a:t>XlinkP</a:t>
            </a:r>
            <a:r>
              <a:rPr lang="en-US" dirty="0"/>
              <a:t>” indicates the location of the cross-linked amino acid residue on the cross-linked peptide, “3” means the cross-linked amino acid is the third one in the sequence, so it is the first “K” in this example. “</a:t>
            </a:r>
            <a:r>
              <a:rPr lang="en-US" dirty="0" err="1"/>
              <a:t>XlinkD</a:t>
            </a:r>
            <a:r>
              <a:rPr lang="en-US" dirty="0"/>
              <a:t>” indicates the location of the crosslinked nucleic acid residue on the cross-linked oligonucleotide, “1” means it cross-linked at the first nucleic acid residue, which is “X” in this example.</a:t>
            </a:r>
          </a:p>
        </p:txBody>
      </p:sp>
      <p:sp>
        <p:nvSpPr>
          <p:cNvPr id="14" name="TextBox 13">
            <a:extLst>
              <a:ext uri="{FF2B5EF4-FFF2-40B4-BE49-F238E27FC236}">
                <a16:creationId xmlns:a16="http://schemas.microsoft.com/office/drawing/2014/main" id="{034453E9-61EC-4BF3-BACD-33F12D59FCAC}"/>
              </a:ext>
            </a:extLst>
          </p:cNvPr>
          <p:cNvSpPr txBox="1"/>
          <p:nvPr/>
        </p:nvSpPr>
        <p:spPr>
          <a:xfrm>
            <a:off x="2035497" y="6310684"/>
            <a:ext cx="6539056" cy="375552"/>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Check the MS/MS spectrum in </a:t>
            </a:r>
            <a:r>
              <a:rPr lang="en-US" sz="1800" dirty="0" err="1">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Xcalibur</a:t>
            </a:r>
            <a:r>
              <a:rPr lang="en-US" sz="18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 to confirm the identification.</a:t>
            </a:r>
            <a:endParaRPr lang="en-US" sz="1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59741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5100C-EA8B-4B2C-8570-3A3D897F72A3}"/>
              </a:ext>
            </a:extLst>
          </p:cNvPr>
          <p:cNvSpPr txBox="1"/>
          <p:nvPr/>
        </p:nvSpPr>
        <p:spPr>
          <a:xfrm>
            <a:off x="208067" y="312100"/>
            <a:ext cx="12126295" cy="2031325"/>
          </a:xfrm>
          <a:prstGeom prst="rect">
            <a:avLst/>
          </a:prstGeom>
          <a:noFill/>
        </p:spPr>
        <p:txBody>
          <a:bodyPr wrap="square" rtlCol="0">
            <a:spAutoFit/>
          </a:bodyPr>
          <a:lstStyle/>
          <a:p>
            <a:r>
              <a:rPr lang="en-US" dirty="0"/>
              <a:t>12. The AP_CrosslinkFinder is modified based on the </a:t>
            </a:r>
            <a:r>
              <a:rPr lang="en-US" dirty="0" err="1"/>
              <a:t>Find_XL</a:t>
            </a:r>
            <a:r>
              <a:rPr lang="en-US" dirty="0"/>
              <a:t> package that is designed for searching the peptide-peptide crosslinks from the Kalisman group.</a:t>
            </a:r>
          </a:p>
          <a:p>
            <a:endParaRPr lang="en-US" dirty="0"/>
          </a:p>
          <a:p>
            <a:r>
              <a:rPr lang="en-US" u="sng" dirty="0"/>
              <a:t>Reference: </a:t>
            </a:r>
          </a:p>
          <a:p>
            <a:r>
              <a:rPr lang="en-US" dirty="0"/>
              <a:t>Kalisman, N.; Adams, C. M.; Levitt, M. Subunit Order of Eukaryotic </a:t>
            </a:r>
            <a:r>
              <a:rPr lang="en-US" dirty="0" err="1"/>
              <a:t>TRiC</a:t>
            </a:r>
            <a:r>
              <a:rPr lang="en-US" dirty="0"/>
              <a:t>/CCT Chaperonin by Cross-Linking, Mass Spectrometry, and Combinatorial Homology Modeling. Proc. Natl. Acad. Sci. 2012, 109 (8), 2884–2889. </a:t>
            </a:r>
          </a:p>
          <a:p>
            <a:endParaRPr lang="en-US" dirty="0"/>
          </a:p>
        </p:txBody>
      </p:sp>
    </p:spTree>
    <p:extLst>
      <p:ext uri="{BB962C8B-B14F-4D97-AF65-F5344CB8AC3E}">
        <p14:creationId xmlns:p14="http://schemas.microsoft.com/office/powerpoint/2010/main" val="2684200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826</Words>
  <Application>Microsoft Office PowerPoint</Application>
  <PresentationFormat>Widescreen</PresentationFormat>
  <Paragraphs>44</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 Tang</dc:creator>
  <cp:lastModifiedBy>Jin Tang</cp:lastModifiedBy>
  <cp:revision>5</cp:revision>
  <dcterms:created xsi:type="dcterms:W3CDTF">2021-08-30T15:42:25Z</dcterms:created>
  <dcterms:modified xsi:type="dcterms:W3CDTF">2021-09-08T19:13:21Z</dcterms:modified>
</cp:coreProperties>
</file>