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12"/>
  </p:notesMasterIdLst>
  <p:handoutMasterIdLst>
    <p:handoutMasterId r:id="rId13"/>
  </p:handoutMasterIdLst>
  <p:sldIdLst>
    <p:sldId id="4631" r:id="rId2"/>
    <p:sldId id="4632" r:id="rId3"/>
    <p:sldId id="4666" r:id="rId4"/>
    <p:sldId id="4667" r:id="rId5"/>
    <p:sldId id="4668" r:id="rId6"/>
    <p:sldId id="4669" r:id="rId7"/>
    <p:sldId id="4671" r:id="rId8"/>
    <p:sldId id="4670" r:id="rId9"/>
    <p:sldId id="4672" r:id="rId10"/>
    <p:sldId id="4652" r:id="rId11"/>
  </p:sldIdLst>
  <p:sldSz cx="12858750" cy="7232650"/>
  <p:notesSz cx="6858000" cy="9144000"/>
  <p:custDataLst>
    <p:tags r:id="rId1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497" userDrawn="1">
          <p15:clr>
            <a:srgbClr val="A4A3A4"/>
          </p15:clr>
        </p15:guide>
        <p15:guide id="7" pos="5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B3E"/>
    <a:srgbClr val="27B6B9"/>
    <a:srgbClr val="FFFFFF"/>
    <a:srgbClr val="29ABE2"/>
    <a:srgbClr val="262626"/>
    <a:srgbClr val="F66E4F"/>
    <a:srgbClr val="73DB29"/>
    <a:srgbClr val="FED40D"/>
    <a:srgbClr val="3AD1B5"/>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5274" autoAdjust="0"/>
  </p:normalViewPr>
  <p:slideViewPr>
    <p:cSldViewPr>
      <p:cViewPr>
        <p:scale>
          <a:sx n="100" d="100"/>
          <a:sy n="100" d="100"/>
        </p:scale>
        <p:origin x="714" y="306"/>
      </p:cViewPr>
      <p:guideLst>
        <p:guide orient="horz" pos="328"/>
        <p:guide pos="4050"/>
        <p:guide orient="horz" pos="4183"/>
        <p:guide pos="7497"/>
        <p:guide pos="557"/>
      </p:guideLst>
    </p:cSldViewPr>
  </p:slideViewPr>
  <p:outlineViewPr>
    <p:cViewPr>
      <p:scale>
        <a:sx n="100" d="100"/>
        <a:sy n="100" d="100"/>
      </p:scale>
      <p:origin x="0" y="-10374"/>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2018/11/30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92132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33975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339624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285832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82357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31728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92799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361330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56143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303116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五邊形 4"/>
          <p:cNvSpPr/>
          <p:nvPr userDrawn="1"/>
        </p:nvSpPr>
        <p:spPr>
          <a:xfrm rot="10800000">
            <a:off x="10986542" y="303957"/>
            <a:ext cx="187220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占位符 1"/>
          <p:cNvSpPr>
            <a:spLocks noGrp="1"/>
          </p:cNvSpPr>
          <p:nvPr>
            <p:ph type="dt" sz="half" idx="10"/>
          </p:nvPr>
        </p:nvSpPr>
        <p:spPr/>
        <p:txBody>
          <a:bodyPr/>
          <a:lstStyle/>
          <a:p>
            <a:fld id="{916F0C8D-1E6D-4543-A2C4-0C356FA78ED9}" type="datetime1">
              <a:rPr lang="zh-CN" altLang="en-US" smtClean="0"/>
              <a:t>2018/11/30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11253911" y="363897"/>
            <a:ext cx="1574132" cy="384175"/>
          </a:xfrm>
        </p:spPr>
        <p:txBody>
          <a:bodyPr/>
          <a:lstStyle>
            <a:lvl1pPr algn="l">
              <a:defRPr sz="4000">
                <a:solidFill>
                  <a:schemeClr val="bg1"/>
                </a:solidFill>
              </a:defRPr>
            </a:lvl1pPr>
          </a:lstStyle>
          <a:p>
            <a:fld id="{3E01EE5D-26FB-46D5-A381-ECFB35BF1D34}" type="slidenum">
              <a:rPr lang="zh-CN" altLang="en-US" smtClean="0"/>
              <a:pPr/>
              <a:t>‹#›</a:t>
            </a:fld>
            <a:endParaRPr lang="zh-CN" altLang="en-US" dirty="0"/>
          </a:p>
        </p:txBody>
      </p:sp>
    </p:spTree>
    <p:extLst>
      <p:ext uri="{BB962C8B-B14F-4D97-AF65-F5344CB8AC3E}">
        <p14:creationId xmlns:p14="http://schemas.microsoft.com/office/powerpoint/2010/main" val="1933288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592B-7B51-430C-B29E-F01DC68AFF94}" type="datetime1">
              <a:rPr lang="zh-CN" altLang="en-US" smtClean="0"/>
              <a:t>2018/11/30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3763339" y="825500"/>
            <a:ext cx="5332072" cy="5581650"/>
          </a:xfrm>
          <a:custGeom>
            <a:avLst/>
            <a:gdLst>
              <a:gd name="connsiteX0" fmla="*/ 0 w 5332072"/>
              <a:gd name="connsiteY0" fmla="*/ 3618082 h 5581650"/>
              <a:gd name="connsiteX1" fmla="*/ 80779 w 5332072"/>
              <a:gd name="connsiteY1" fmla="*/ 3618082 h 5581650"/>
              <a:gd name="connsiteX2" fmla="*/ 164740 w 5332072"/>
              <a:gd name="connsiteY2" fmla="*/ 3847480 h 5581650"/>
              <a:gd name="connsiteX3" fmla="*/ 2666036 w 5332072"/>
              <a:gd name="connsiteY3" fmla="*/ 5505450 h 5581650"/>
              <a:gd name="connsiteX4" fmla="*/ 5167332 w 5332072"/>
              <a:gd name="connsiteY4" fmla="*/ 3847480 h 5581650"/>
              <a:gd name="connsiteX5" fmla="*/ 5251293 w 5332072"/>
              <a:gd name="connsiteY5" fmla="*/ 3618082 h 5581650"/>
              <a:gd name="connsiteX6" fmla="*/ 5332072 w 5332072"/>
              <a:gd name="connsiteY6" fmla="*/ 3618082 h 5581650"/>
              <a:gd name="connsiteX7" fmla="*/ 5331391 w 5332072"/>
              <a:gd name="connsiteY7" fmla="*/ 3620731 h 5581650"/>
              <a:gd name="connsiteX8" fmla="*/ 2666036 w 5332072"/>
              <a:gd name="connsiteY8" fmla="*/ 5581650 h 5581650"/>
              <a:gd name="connsiteX9" fmla="*/ 681 w 5332072"/>
              <a:gd name="connsiteY9" fmla="*/ 3620731 h 5581650"/>
              <a:gd name="connsiteX10" fmla="*/ 2666036 w 5332072"/>
              <a:gd name="connsiteY10" fmla="*/ 0 h 5581650"/>
              <a:gd name="connsiteX11" fmla="*/ 5331391 w 5332072"/>
              <a:gd name="connsiteY11" fmla="*/ 1960919 h 5581650"/>
              <a:gd name="connsiteX12" fmla="*/ 5332072 w 5332072"/>
              <a:gd name="connsiteY12" fmla="*/ 1963569 h 5581650"/>
              <a:gd name="connsiteX13" fmla="*/ 5251293 w 5332072"/>
              <a:gd name="connsiteY13" fmla="*/ 1963569 h 5581650"/>
              <a:gd name="connsiteX14" fmla="*/ 5167332 w 5332072"/>
              <a:gd name="connsiteY14" fmla="*/ 1734171 h 5581650"/>
              <a:gd name="connsiteX15" fmla="*/ 2666036 w 5332072"/>
              <a:gd name="connsiteY15" fmla="*/ 76200 h 5581650"/>
              <a:gd name="connsiteX16" fmla="*/ 164740 w 5332072"/>
              <a:gd name="connsiteY16" fmla="*/ 1734171 h 5581650"/>
              <a:gd name="connsiteX17" fmla="*/ 80779 w 5332072"/>
              <a:gd name="connsiteY17" fmla="*/ 1963569 h 5581650"/>
              <a:gd name="connsiteX18" fmla="*/ 0 w 5332072"/>
              <a:gd name="connsiteY18" fmla="*/ 1963569 h 5581650"/>
              <a:gd name="connsiteX19" fmla="*/ 681 w 5332072"/>
              <a:gd name="connsiteY19" fmla="*/ 1960919 h 5581650"/>
              <a:gd name="connsiteX20" fmla="*/ 2666036 w 5332072"/>
              <a:gd name="connsiteY20" fmla="*/ 0 h 558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32072" h="5581650">
                <a:moveTo>
                  <a:pt x="0" y="3618082"/>
                </a:moveTo>
                <a:lnTo>
                  <a:pt x="80779" y="3618082"/>
                </a:lnTo>
                <a:lnTo>
                  <a:pt x="164740" y="3847480"/>
                </a:lnTo>
                <a:cubicBezTo>
                  <a:pt x="576843" y="4821800"/>
                  <a:pt x="1541602" y="5505450"/>
                  <a:pt x="2666036" y="5505450"/>
                </a:cubicBezTo>
                <a:cubicBezTo>
                  <a:pt x="3790471" y="5505450"/>
                  <a:pt x="4755230" y="4821800"/>
                  <a:pt x="5167332" y="3847480"/>
                </a:cubicBezTo>
                <a:lnTo>
                  <a:pt x="5251293" y="3618082"/>
                </a:lnTo>
                <a:lnTo>
                  <a:pt x="5332072" y="3618082"/>
                </a:lnTo>
                <a:lnTo>
                  <a:pt x="5331391" y="3620731"/>
                </a:lnTo>
                <a:cubicBezTo>
                  <a:pt x="4978041" y="4756788"/>
                  <a:pt x="3918367" y="5581650"/>
                  <a:pt x="2666036" y="5581650"/>
                </a:cubicBezTo>
                <a:cubicBezTo>
                  <a:pt x="1413706" y="5581650"/>
                  <a:pt x="354032" y="4756788"/>
                  <a:pt x="681" y="3620731"/>
                </a:cubicBezTo>
                <a:close/>
                <a:moveTo>
                  <a:pt x="2666036" y="0"/>
                </a:moveTo>
                <a:cubicBezTo>
                  <a:pt x="3918367" y="0"/>
                  <a:pt x="4978041" y="824862"/>
                  <a:pt x="5331391" y="1960919"/>
                </a:cubicBezTo>
                <a:lnTo>
                  <a:pt x="5332072" y="1963569"/>
                </a:lnTo>
                <a:lnTo>
                  <a:pt x="5251293" y="1963569"/>
                </a:lnTo>
                <a:lnTo>
                  <a:pt x="5167332" y="1734171"/>
                </a:lnTo>
                <a:cubicBezTo>
                  <a:pt x="4755230" y="759851"/>
                  <a:pt x="3790471" y="76200"/>
                  <a:pt x="2666036" y="76200"/>
                </a:cubicBezTo>
                <a:cubicBezTo>
                  <a:pt x="1541602" y="76200"/>
                  <a:pt x="576843" y="759851"/>
                  <a:pt x="164740" y="1734171"/>
                </a:cubicBezTo>
                <a:lnTo>
                  <a:pt x="80779" y="1963569"/>
                </a:lnTo>
                <a:lnTo>
                  <a:pt x="0" y="1963569"/>
                </a:lnTo>
                <a:lnTo>
                  <a:pt x="681" y="1960919"/>
                </a:lnTo>
                <a:cubicBezTo>
                  <a:pt x="354032" y="824862"/>
                  <a:pt x="1413706" y="0"/>
                  <a:pt x="2666036"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16060" y="1003010"/>
            <a:ext cx="5226630" cy="5226630"/>
          </a:xfrm>
          <a:prstGeom prst="ellipse">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259"/>
          <p:cNvSpPr>
            <a:spLocks noChangeArrowheads="1"/>
          </p:cNvSpPr>
          <p:nvPr/>
        </p:nvSpPr>
        <p:spPr bwMode="auto">
          <a:xfrm>
            <a:off x="1438994" y="3154660"/>
            <a:ext cx="9980761" cy="923330"/>
          </a:xfrm>
          <a:prstGeom prst="rect">
            <a:avLst/>
          </a:prstGeom>
          <a:noFill/>
          <a:ln>
            <a:noFill/>
          </a:ln>
          <a:effectLs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TW" sz="6000" b="1" dirty="0" smtClean="0">
                <a:solidFill>
                  <a:schemeClr val="tx1">
                    <a:lumMod val="65000"/>
                    <a:lumOff val="35000"/>
                  </a:schemeClr>
                </a:solidFill>
                <a:latin typeface="Times New Roman" panose="02020603050405020304" pitchFamily="18" charset="0"/>
                <a:cs typeface="Times New Roman" panose="02020603050405020304" pitchFamily="18" charset="0"/>
              </a:rPr>
              <a:t>Extraction </a:t>
            </a:r>
            <a:r>
              <a:rPr lang="en-US" altLang="zh-TW" sz="6000" b="1" dirty="0">
                <a:solidFill>
                  <a:schemeClr val="tx1">
                    <a:lumMod val="65000"/>
                    <a:lumOff val="35000"/>
                  </a:schemeClr>
                </a:solidFill>
                <a:latin typeface="Times New Roman" panose="02020603050405020304" pitchFamily="18" charset="0"/>
                <a:cs typeface="Times New Roman" panose="02020603050405020304" pitchFamily="18" charset="0"/>
              </a:rPr>
              <a:t>of Pixels of Ducks</a:t>
            </a:r>
            <a:r>
              <a:rPr lang="zh-TW" altLang="en-US" sz="6000" b="1" dirty="0" smtClean="0">
                <a:solidFill>
                  <a:schemeClr val="tx1">
                    <a:lumMod val="65000"/>
                    <a:lumOff val="35000"/>
                  </a:schemeClr>
                </a:solidFill>
                <a:latin typeface="Times New Roman" panose="02020603050405020304" pitchFamily="18" charset="0"/>
                <a:cs typeface="Times New Roman" panose="02020603050405020304" pitchFamily="18" charset="0"/>
              </a:rPr>
              <a:t> </a:t>
            </a:r>
            <a:endParaRPr lang="en-US" altLang="zh-CN" sz="4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7" name="矩形 259"/>
          <p:cNvSpPr>
            <a:spLocks noChangeArrowheads="1"/>
          </p:cNvSpPr>
          <p:nvPr/>
        </p:nvSpPr>
        <p:spPr bwMode="auto">
          <a:xfrm>
            <a:off x="4089115" y="4434803"/>
            <a:ext cx="4680520" cy="1465016"/>
          </a:xfrm>
          <a:prstGeom prst="rect">
            <a:avLst/>
          </a:prstGeom>
          <a:noFill/>
          <a:ln>
            <a:noFill/>
          </a:ln>
          <a:effectLs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TW" altLang="en-US"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圖形識別</a:t>
            </a:r>
            <a:r>
              <a:rPr lang="zh-TW" altLang="en-US" sz="2800" dirty="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 </a:t>
            </a:r>
            <a:r>
              <a:rPr lang="zh-TW" altLang="en-US"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 江政欽 老師</a:t>
            </a:r>
            <a:endParaRPr lang="en-US" altLang="zh-TW"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endParaRPr>
          </a:p>
          <a:p>
            <a:pPr algn="ctr">
              <a:buNone/>
            </a:pPr>
            <a:r>
              <a:rPr lang="zh-TW" altLang="en-US"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資工系碩一  </a:t>
            </a:r>
            <a:r>
              <a:rPr lang="zh-TW" altLang="en-US"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莊晉瑋</a:t>
            </a:r>
            <a:r>
              <a:rPr lang="zh-TW" altLang="en-US" sz="2800" dirty="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 </a:t>
            </a:r>
            <a:endParaRPr lang="en-US" altLang="zh-TW"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endParaRPr>
          </a:p>
          <a:p>
            <a:pPr algn="ctr">
              <a:buNone/>
            </a:pPr>
            <a:r>
              <a:rPr lang="en-US" altLang="zh-TW" sz="2800" dirty="0" smtClean="0">
                <a:solidFill>
                  <a:schemeClr val="tx1">
                    <a:lumMod val="65000"/>
                    <a:lumOff val="35000"/>
                  </a:schemeClr>
                </a:solidFill>
                <a:latin typeface="標楷體" panose="03000509000000000000" pitchFamily="65" charset="-120"/>
                <a:ea typeface="標楷體" panose="03000509000000000000" pitchFamily="65" charset="-120"/>
                <a:cs typeface="Times New Roman" panose="02020603050405020304" pitchFamily="18" charset="0"/>
              </a:rPr>
              <a:t>610721217</a:t>
            </a:r>
          </a:p>
        </p:txBody>
      </p:sp>
      <p:sp>
        <p:nvSpPr>
          <p:cNvPr id="48" name="矩形 259"/>
          <p:cNvSpPr>
            <a:spLocks noChangeArrowheads="1"/>
          </p:cNvSpPr>
          <p:nvPr/>
        </p:nvSpPr>
        <p:spPr bwMode="auto">
          <a:xfrm>
            <a:off x="596727" y="515827"/>
            <a:ext cx="2118955" cy="246221"/>
          </a:xfrm>
          <a:prstGeom prst="rect">
            <a:avLst/>
          </a:prstGeom>
          <a:noFill/>
          <a:ln>
            <a:noFill/>
          </a:ln>
          <a:effectLs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endParaRPr lang="en-US" altLang="zh-CN"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投影片編號版面配置區 1"/>
          <p:cNvSpPr>
            <a:spLocks noGrp="1"/>
          </p:cNvSpPr>
          <p:nvPr>
            <p:ph type="sldNum" sz="quarter" idx="12"/>
          </p:nvPr>
        </p:nvSpPr>
        <p:spPr/>
        <p:txBody>
          <a:bodyPr/>
          <a:lstStyle/>
          <a:p>
            <a:fld id="{3E01EE5D-26FB-46D5-A381-ECFB35BF1D34}" type="slidenum">
              <a:rPr lang="zh-CN" altLang="en-US" smtClean="0"/>
              <a:pPr/>
              <a:t>1</a:t>
            </a:fld>
            <a:endParaRPr lang="zh-CN" altLang="en-US" dirty="0"/>
          </a:p>
        </p:txBody>
      </p:sp>
    </p:spTree>
    <p:extLst>
      <p:ext uri="{BB962C8B-B14F-4D97-AF65-F5344CB8AC3E}">
        <p14:creationId xmlns:p14="http://schemas.microsoft.com/office/powerpoint/2010/main" val="149213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3763339" y="825500"/>
            <a:ext cx="5332072" cy="5581650"/>
          </a:xfrm>
          <a:custGeom>
            <a:avLst/>
            <a:gdLst>
              <a:gd name="connsiteX0" fmla="*/ 0 w 5332072"/>
              <a:gd name="connsiteY0" fmla="*/ 3618082 h 5581650"/>
              <a:gd name="connsiteX1" fmla="*/ 80779 w 5332072"/>
              <a:gd name="connsiteY1" fmla="*/ 3618082 h 5581650"/>
              <a:gd name="connsiteX2" fmla="*/ 164740 w 5332072"/>
              <a:gd name="connsiteY2" fmla="*/ 3847480 h 5581650"/>
              <a:gd name="connsiteX3" fmla="*/ 2666036 w 5332072"/>
              <a:gd name="connsiteY3" fmla="*/ 5505450 h 5581650"/>
              <a:gd name="connsiteX4" fmla="*/ 5167332 w 5332072"/>
              <a:gd name="connsiteY4" fmla="*/ 3847480 h 5581650"/>
              <a:gd name="connsiteX5" fmla="*/ 5251293 w 5332072"/>
              <a:gd name="connsiteY5" fmla="*/ 3618082 h 5581650"/>
              <a:gd name="connsiteX6" fmla="*/ 5332072 w 5332072"/>
              <a:gd name="connsiteY6" fmla="*/ 3618082 h 5581650"/>
              <a:gd name="connsiteX7" fmla="*/ 5331391 w 5332072"/>
              <a:gd name="connsiteY7" fmla="*/ 3620731 h 5581650"/>
              <a:gd name="connsiteX8" fmla="*/ 2666036 w 5332072"/>
              <a:gd name="connsiteY8" fmla="*/ 5581650 h 5581650"/>
              <a:gd name="connsiteX9" fmla="*/ 681 w 5332072"/>
              <a:gd name="connsiteY9" fmla="*/ 3620731 h 5581650"/>
              <a:gd name="connsiteX10" fmla="*/ 2666036 w 5332072"/>
              <a:gd name="connsiteY10" fmla="*/ 0 h 5581650"/>
              <a:gd name="connsiteX11" fmla="*/ 5331391 w 5332072"/>
              <a:gd name="connsiteY11" fmla="*/ 1960919 h 5581650"/>
              <a:gd name="connsiteX12" fmla="*/ 5332072 w 5332072"/>
              <a:gd name="connsiteY12" fmla="*/ 1963569 h 5581650"/>
              <a:gd name="connsiteX13" fmla="*/ 5251293 w 5332072"/>
              <a:gd name="connsiteY13" fmla="*/ 1963569 h 5581650"/>
              <a:gd name="connsiteX14" fmla="*/ 5167332 w 5332072"/>
              <a:gd name="connsiteY14" fmla="*/ 1734171 h 5581650"/>
              <a:gd name="connsiteX15" fmla="*/ 2666036 w 5332072"/>
              <a:gd name="connsiteY15" fmla="*/ 76200 h 5581650"/>
              <a:gd name="connsiteX16" fmla="*/ 164740 w 5332072"/>
              <a:gd name="connsiteY16" fmla="*/ 1734171 h 5581650"/>
              <a:gd name="connsiteX17" fmla="*/ 80779 w 5332072"/>
              <a:gd name="connsiteY17" fmla="*/ 1963569 h 5581650"/>
              <a:gd name="connsiteX18" fmla="*/ 0 w 5332072"/>
              <a:gd name="connsiteY18" fmla="*/ 1963569 h 5581650"/>
              <a:gd name="connsiteX19" fmla="*/ 681 w 5332072"/>
              <a:gd name="connsiteY19" fmla="*/ 1960919 h 5581650"/>
              <a:gd name="connsiteX20" fmla="*/ 2666036 w 5332072"/>
              <a:gd name="connsiteY20" fmla="*/ 0 h 558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32072" h="5581650">
                <a:moveTo>
                  <a:pt x="0" y="3618082"/>
                </a:moveTo>
                <a:lnTo>
                  <a:pt x="80779" y="3618082"/>
                </a:lnTo>
                <a:lnTo>
                  <a:pt x="164740" y="3847480"/>
                </a:lnTo>
                <a:cubicBezTo>
                  <a:pt x="576843" y="4821800"/>
                  <a:pt x="1541602" y="5505450"/>
                  <a:pt x="2666036" y="5505450"/>
                </a:cubicBezTo>
                <a:cubicBezTo>
                  <a:pt x="3790471" y="5505450"/>
                  <a:pt x="4755230" y="4821800"/>
                  <a:pt x="5167332" y="3847480"/>
                </a:cubicBezTo>
                <a:lnTo>
                  <a:pt x="5251293" y="3618082"/>
                </a:lnTo>
                <a:lnTo>
                  <a:pt x="5332072" y="3618082"/>
                </a:lnTo>
                <a:lnTo>
                  <a:pt x="5331391" y="3620731"/>
                </a:lnTo>
                <a:cubicBezTo>
                  <a:pt x="4978041" y="4756788"/>
                  <a:pt x="3918367" y="5581650"/>
                  <a:pt x="2666036" y="5581650"/>
                </a:cubicBezTo>
                <a:cubicBezTo>
                  <a:pt x="1413706" y="5581650"/>
                  <a:pt x="354032" y="4756788"/>
                  <a:pt x="681" y="3620731"/>
                </a:cubicBezTo>
                <a:close/>
                <a:moveTo>
                  <a:pt x="2666036" y="0"/>
                </a:moveTo>
                <a:cubicBezTo>
                  <a:pt x="3918367" y="0"/>
                  <a:pt x="4978041" y="824862"/>
                  <a:pt x="5331391" y="1960919"/>
                </a:cubicBezTo>
                <a:lnTo>
                  <a:pt x="5332072" y="1963569"/>
                </a:lnTo>
                <a:lnTo>
                  <a:pt x="5251293" y="1963569"/>
                </a:lnTo>
                <a:lnTo>
                  <a:pt x="5167332" y="1734171"/>
                </a:lnTo>
                <a:cubicBezTo>
                  <a:pt x="4755230" y="759851"/>
                  <a:pt x="3790471" y="76200"/>
                  <a:pt x="2666036" y="76200"/>
                </a:cubicBezTo>
                <a:cubicBezTo>
                  <a:pt x="1541602" y="76200"/>
                  <a:pt x="576843" y="759851"/>
                  <a:pt x="164740" y="1734171"/>
                </a:cubicBezTo>
                <a:lnTo>
                  <a:pt x="80779" y="1963569"/>
                </a:lnTo>
                <a:lnTo>
                  <a:pt x="0" y="1963569"/>
                </a:lnTo>
                <a:lnTo>
                  <a:pt x="681" y="1960919"/>
                </a:lnTo>
                <a:cubicBezTo>
                  <a:pt x="354032" y="824862"/>
                  <a:pt x="1413706" y="0"/>
                  <a:pt x="2666036"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16060" y="1003010"/>
            <a:ext cx="5226630" cy="5226630"/>
          </a:xfrm>
          <a:prstGeom prst="ellipse">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259"/>
          <p:cNvSpPr>
            <a:spLocks noChangeArrowheads="1"/>
          </p:cNvSpPr>
          <p:nvPr/>
        </p:nvSpPr>
        <p:spPr bwMode="auto">
          <a:xfrm>
            <a:off x="2597150" y="2600662"/>
            <a:ext cx="7664450" cy="2031325"/>
          </a:xfrm>
          <a:prstGeom prst="rect">
            <a:avLst/>
          </a:prstGeom>
          <a:noFill/>
          <a:ln>
            <a:noFill/>
          </a:ln>
          <a:effectLs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600" b="1" dirty="0" smtClean="0">
                <a:solidFill>
                  <a:schemeClr val="tx1">
                    <a:lumMod val="65000"/>
                    <a:lumOff val="35000"/>
                  </a:schemeClr>
                </a:solidFill>
                <a:latin typeface="Arial" panose="020B0604020202020204" pitchFamily="34" charset="0"/>
                <a:cs typeface="Arial" panose="020B0604020202020204" pitchFamily="34" charset="0"/>
              </a:rPr>
              <a:t>Thanks For Listening</a:t>
            </a:r>
            <a:endParaRPr lang="en-US" altLang="zh-CN" sz="48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投影片編號版面配置區 1"/>
          <p:cNvSpPr>
            <a:spLocks noGrp="1"/>
          </p:cNvSpPr>
          <p:nvPr>
            <p:ph type="sldNum" sz="quarter" idx="12"/>
          </p:nvPr>
        </p:nvSpPr>
        <p:spPr/>
        <p:txBody>
          <a:bodyPr/>
          <a:lstStyle/>
          <a:p>
            <a:fld id="{3E01EE5D-26FB-46D5-A381-ECFB35BF1D34}" type="slidenum">
              <a:rPr lang="zh-CN" altLang="en-US" smtClean="0"/>
              <a:pPr/>
              <a:t>10</a:t>
            </a:fld>
            <a:endParaRPr lang="zh-CN" altLang="en-US" dirty="0"/>
          </a:p>
        </p:txBody>
      </p:sp>
    </p:spTree>
    <p:extLst>
      <p:ext uri="{BB962C8B-B14F-4D97-AF65-F5344CB8AC3E}">
        <p14:creationId xmlns:p14="http://schemas.microsoft.com/office/powerpoint/2010/main" val="348774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MH_Entry_1"/>
          <p:cNvSpPr/>
          <p:nvPr>
            <p:custDataLst>
              <p:tags r:id="rId2"/>
            </p:custDataLst>
          </p:nvPr>
        </p:nvSpPr>
        <p:spPr>
          <a:xfrm flipH="1">
            <a:off x="5997327" y="880021"/>
            <a:ext cx="3487906" cy="579303"/>
          </a:xfrm>
          <a:prstGeom prst="roundRect">
            <a:avLst>
              <a:gd name="adj" fmla="val 23973"/>
            </a:avLst>
          </a:prstGeom>
          <a:solidFill>
            <a:schemeClr val="accent1"/>
          </a:solidFill>
          <a:ln w="25400" cap="flat" cmpd="sng" algn="ctr">
            <a:noFill/>
            <a:prstDash val="solid"/>
          </a:ln>
          <a:effectLst/>
        </p:spPr>
        <p:txBody>
          <a:bodyPr wrap="square" lIns="0" tIns="0" rIns="0" bIns="0" anchor="ctr">
            <a:noAutofit/>
          </a:bodyPr>
          <a:lstStyle/>
          <a:p>
            <a:pPr algn="ctr"/>
            <a:r>
              <a:rPr lang="en-US" altLang="zh-CN" sz="3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Method</a:t>
            </a:r>
            <a:endParaRPr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0" name="MH_Number_1"/>
          <p:cNvSpPr/>
          <p:nvPr>
            <p:custDataLst>
              <p:tags r:id="rId3"/>
            </p:custDataLst>
          </p:nvPr>
        </p:nvSpPr>
        <p:spPr>
          <a:xfrm flipH="1">
            <a:off x="5093294" y="865829"/>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1"/>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MH_Entry_2"/>
          <p:cNvSpPr/>
          <p:nvPr>
            <p:custDataLst>
              <p:tags r:id="rId4"/>
            </p:custDataLst>
          </p:nvPr>
        </p:nvSpPr>
        <p:spPr>
          <a:xfrm flipH="1">
            <a:off x="5997327" y="1961033"/>
            <a:ext cx="3487906" cy="579303"/>
          </a:xfrm>
          <a:prstGeom prst="roundRect">
            <a:avLst>
              <a:gd name="adj" fmla="val 23973"/>
            </a:avLst>
          </a:prstGeom>
          <a:solidFill>
            <a:schemeClr val="accent2"/>
          </a:solidFill>
          <a:ln w="25400" cap="flat" cmpd="sng" algn="ctr">
            <a:noFill/>
            <a:prstDash val="solid"/>
          </a:ln>
          <a:effectLst/>
        </p:spPr>
        <p:txBody>
          <a:bodyPr wrap="square" lIns="0" tIns="0" rIns="0" bIns="0" anchor="ctr">
            <a:noAutofit/>
          </a:bodyPr>
          <a:lstStyle/>
          <a:p>
            <a:pPr lvl="0" algn="ctr"/>
            <a:r>
              <a:rPr lang="en-US" altLang="zh-CN" sz="3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Result</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2"/>
          <p:cNvSpPr/>
          <p:nvPr>
            <p:custDataLst>
              <p:tags r:id="rId5"/>
            </p:custDataLst>
          </p:nvPr>
        </p:nvSpPr>
        <p:spPr>
          <a:xfrm flipH="1">
            <a:off x="5093294" y="1946841"/>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2"/>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MH_Entry_3"/>
          <p:cNvSpPr/>
          <p:nvPr>
            <p:custDataLst>
              <p:tags r:id="rId6"/>
            </p:custDataLst>
          </p:nvPr>
        </p:nvSpPr>
        <p:spPr>
          <a:xfrm flipH="1">
            <a:off x="5997327" y="3042045"/>
            <a:ext cx="3487906" cy="579303"/>
          </a:xfrm>
          <a:prstGeom prst="roundRect">
            <a:avLst>
              <a:gd name="adj" fmla="val 23973"/>
            </a:avLst>
          </a:prstGeom>
          <a:solidFill>
            <a:schemeClr val="accent1"/>
          </a:solidFill>
          <a:ln w="25400" cap="flat" cmpd="sng" algn="ctr">
            <a:noFill/>
            <a:prstDash val="solid"/>
          </a:ln>
          <a:effectLst/>
        </p:spPr>
        <p:txBody>
          <a:bodyPr wrap="square" lIns="0" tIns="0" rIns="0" bIns="0" anchor="ctr">
            <a:noAutofit/>
          </a:bodyPr>
          <a:lstStyle/>
          <a:p>
            <a:pPr lvl="0" algn="ct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Discussions on the results</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3"/>
          <p:cNvSpPr/>
          <p:nvPr>
            <p:custDataLst>
              <p:tags r:id="rId7"/>
            </p:custDataLst>
          </p:nvPr>
        </p:nvSpPr>
        <p:spPr>
          <a:xfrm flipH="1">
            <a:off x="5093294" y="3027853"/>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1"/>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MH_Entry_4"/>
          <p:cNvSpPr/>
          <p:nvPr>
            <p:custDataLst>
              <p:tags r:id="rId8"/>
            </p:custDataLst>
          </p:nvPr>
        </p:nvSpPr>
        <p:spPr>
          <a:xfrm flipH="1">
            <a:off x="5997327" y="4123057"/>
            <a:ext cx="3487906" cy="579303"/>
          </a:xfrm>
          <a:prstGeom prst="roundRect">
            <a:avLst>
              <a:gd name="adj" fmla="val 23973"/>
            </a:avLst>
          </a:prstGeom>
          <a:solidFill>
            <a:schemeClr val="accent2"/>
          </a:solidFill>
          <a:ln w="25400" cap="flat" cmpd="sng" algn="ctr">
            <a:noFill/>
            <a:prstDash val="solid"/>
          </a:ln>
          <a:effectLst/>
        </p:spPr>
        <p:txBody>
          <a:bodyPr wrap="square" lIns="0" tIns="0" rIns="0" bIns="0" anchor="ctr">
            <a:noAutofit/>
          </a:bodyPr>
          <a:lstStyle/>
          <a:p>
            <a:pPr lvl="0" algn="ctr"/>
            <a:r>
              <a:rPr lang="en-US" altLang="zh-CN" sz="3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Summary</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Number_4"/>
          <p:cNvSpPr/>
          <p:nvPr>
            <p:custDataLst>
              <p:tags r:id="rId9"/>
            </p:custDataLst>
          </p:nvPr>
        </p:nvSpPr>
        <p:spPr>
          <a:xfrm flipH="1">
            <a:off x="5093294" y="4108865"/>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2"/>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2" name="MH_Others_2"/>
          <p:cNvSpPr/>
          <p:nvPr>
            <p:custDataLst>
              <p:tags r:id="rId10"/>
            </p:custDataLst>
          </p:nvPr>
        </p:nvSpPr>
        <p:spPr>
          <a:xfrm>
            <a:off x="353" y="773245"/>
            <a:ext cx="1460470" cy="500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s_1"/>
          <p:cNvSpPr txBox="1"/>
          <p:nvPr>
            <p:custDataLst>
              <p:tags r:id="rId11"/>
            </p:custDataLst>
          </p:nvPr>
        </p:nvSpPr>
        <p:spPr>
          <a:xfrm>
            <a:off x="1460823" y="727719"/>
            <a:ext cx="2232248" cy="615553"/>
          </a:xfrm>
          <a:prstGeom prst="rect">
            <a:avLst/>
          </a:prstGeom>
          <a:noFill/>
        </p:spPr>
        <p:txBody>
          <a:bodyPr vert="horz" wrap="square" lIns="0" tIns="0" rIns="0" bIns="0" rtlCol="0" anchor="ctr" anchorCtr="0">
            <a:spAutoFit/>
          </a:bodyPr>
          <a:lstStyle/>
          <a:p>
            <a:pPr algn="r"/>
            <a:r>
              <a:rPr lang="en-US" altLang="zh-CN"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OUTLINE</a:t>
            </a:r>
            <a:endParaRPr lang="zh-CN" altLang="en-US"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投影片編號版面配置區 1"/>
          <p:cNvSpPr>
            <a:spLocks noGrp="1"/>
          </p:cNvSpPr>
          <p:nvPr>
            <p:ph type="sldNum" sz="quarter" idx="12"/>
          </p:nvPr>
        </p:nvSpPr>
        <p:spPr/>
        <p:txBody>
          <a:bodyPr/>
          <a:lstStyle/>
          <a:p>
            <a:fld id="{3E01EE5D-26FB-46D5-A381-ECFB35BF1D34}"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635727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304076"/>
            <a:ext cx="11650390" cy="553998"/>
          </a:xfrm>
          <a:prstGeom prst="rect">
            <a:avLst/>
          </a:prstGeom>
          <a:noFill/>
        </p:spPr>
        <p:txBody>
          <a:bodyPr wrap="square" lIns="0" tIns="0" rIns="0" bIns="0" rtlCol="0" anchor="ctr">
            <a:spAutoFit/>
          </a:bodyPr>
          <a:lstStyle/>
          <a:p>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Method</a:t>
            </a:r>
            <a:endParaRPr lang="zh-CN" altLang="en-US" sz="4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 name="矩形 1"/>
          <p:cNvSpPr/>
          <p:nvPr/>
        </p:nvSpPr>
        <p:spPr>
          <a:xfrm>
            <a:off x="755649" y="1168053"/>
            <a:ext cx="11017249" cy="5262979"/>
          </a:xfrm>
          <a:prstGeom prst="rect">
            <a:avLst/>
          </a:prstGeom>
        </p:spPr>
        <p:txBody>
          <a:bodyPr wrap="square">
            <a:spAutoFit/>
          </a:bodyPr>
          <a:lstStyle/>
          <a:p>
            <a:pPr marL="342900" indent="-342900">
              <a:buFont typeface="Arial" panose="020B0604020202020204" pitchFamily="34" charset="0"/>
              <a:buChar char="•"/>
            </a:pP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步驟一：利用</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Photoshop</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將</a:t>
            </a:r>
            <a:r>
              <a:rPr lang="zh-TW" altLang="en-US" sz="2800" dirty="0">
                <a:latin typeface="標楷體" panose="03000509000000000000" pitchFamily="65" charset="-120"/>
                <a:ea typeface="標楷體" panose="03000509000000000000" pitchFamily="65" charset="-120"/>
                <a:cs typeface="Times New Roman" panose="02020603050405020304" pitchFamily="18" charset="0"/>
              </a:rPr>
              <a:t>「</a:t>
            </a:r>
            <a:r>
              <a:rPr lang="en-US" altLang="zh-TW" sz="2800" dirty="0" err="1" smtClean="0">
                <a:latin typeface="Times New Roman" panose="02020603050405020304" pitchFamily="18" charset="0"/>
                <a:ea typeface="標楷體" panose="03000509000000000000" pitchFamily="65" charset="-120"/>
                <a:cs typeface="Times New Roman" panose="02020603050405020304" pitchFamily="18" charset="0"/>
              </a:rPr>
              <a:t>full_duck</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」檔案進行分割，分割大小依照像素</a:t>
            </a:r>
            <a:r>
              <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rPr>
              <a:t>(1000x1000)</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endPar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步驟二：先找出鴨子顏色的範圍值</a:t>
            </a:r>
            <a:r>
              <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rPr>
              <a:t>(-50~+50)</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，接著利用</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讀入檔案，讀取像素點</a:t>
            </a:r>
            <a:r>
              <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rPr>
              <a:t>(</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R,G,B</a:t>
            </a:r>
            <a:r>
              <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，將範圍值以外的像素點設定為黑色。</a:t>
            </a:r>
            <a:endPar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endPar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步驟三：利用</a:t>
            </a:r>
            <a:r>
              <a:rPr lang="en-US" altLang="zh-TW" sz="2800" dirty="0" err="1" smtClean="0">
                <a:latin typeface="Times New Roman" panose="02020603050405020304" pitchFamily="18" charset="0"/>
                <a:ea typeface="標楷體" panose="03000509000000000000" pitchFamily="65" charset="-120"/>
                <a:cs typeface="Times New Roman" panose="02020603050405020304" pitchFamily="18" charset="0"/>
              </a:rPr>
              <a:t>OpenCV</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，對每一張圖形進行處理。首先將圖片轉置，由</a:t>
            </a:r>
            <a:r>
              <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rPr>
              <a:t>RGB</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轉成灰階。再來將圖片二值化。最</a:t>
            </a:r>
            <a:r>
              <a:rPr lang="zh-TW" altLang="en-US" sz="2800" dirty="0">
                <a:latin typeface="標楷體" panose="03000509000000000000" pitchFamily="65" charset="-120"/>
                <a:ea typeface="標楷體" panose="03000509000000000000" pitchFamily="65" charset="-120"/>
                <a:cs typeface="Times New Roman" panose="02020603050405020304" pitchFamily="18" charset="0"/>
              </a:rPr>
              <a:t>後</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使用</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O</a:t>
            </a:r>
            <a:r>
              <a:rPr lang="en-US" altLang="zh-TW" sz="2800" dirty="0" err="1" smtClean="0">
                <a:latin typeface="Times New Roman" panose="02020603050405020304" pitchFamily="18" charset="0"/>
                <a:ea typeface="標楷體" panose="03000509000000000000" pitchFamily="65" charset="-120"/>
                <a:cs typeface="Times New Roman" panose="02020603050405020304" pitchFamily="18" charset="0"/>
              </a:rPr>
              <a:t>penCV</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中的函數「</a:t>
            </a:r>
            <a:r>
              <a:rPr lang="en-US" altLang="zh-TW" sz="2800" dirty="0" err="1" smtClean="0">
                <a:latin typeface="Times New Roman" panose="02020603050405020304" pitchFamily="18" charset="0"/>
                <a:ea typeface="標楷體" panose="03000509000000000000" pitchFamily="65" charset="-120"/>
                <a:cs typeface="Times New Roman" panose="02020603050405020304" pitchFamily="18" charset="0"/>
              </a:rPr>
              <a:t>findContours</a:t>
            </a: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」找出輪廓，在將輪廓塗成紅色。</a:t>
            </a:r>
            <a:endParaRPr lang="en-US" altLang="zh-TW" sz="2800"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endParaRPr lang="en-US" altLang="zh-TW" sz="2800" dirty="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r>
              <a:rPr lang="zh-TW" altLang="en-US" sz="2800" dirty="0" smtClean="0">
                <a:latin typeface="標楷體" panose="03000509000000000000" pitchFamily="65" charset="-120"/>
                <a:ea typeface="標楷體" panose="03000509000000000000" pitchFamily="65" charset="-120"/>
                <a:cs typeface="Times New Roman" panose="02020603050405020304" pitchFamily="18" charset="0"/>
              </a:rPr>
              <a:t>未來：利用輪廓的大小去分析有幾隻鴨子，去做鴨子的計算。</a:t>
            </a:r>
            <a:endParaRPr lang="en-US" altLang="zh-TW" sz="2800" dirty="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sz="28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3</a:t>
            </a:fld>
            <a:endParaRPr lang="zh-CN" altLang="en-US" dirty="0"/>
          </a:p>
        </p:txBody>
      </p:sp>
    </p:spTree>
    <p:extLst>
      <p:ext uri="{BB962C8B-B14F-4D97-AF65-F5344CB8AC3E}">
        <p14:creationId xmlns:p14="http://schemas.microsoft.com/office/powerpoint/2010/main" val="3122470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304076"/>
            <a:ext cx="11650390" cy="553998"/>
          </a:xfrm>
          <a:prstGeom prst="rect">
            <a:avLst/>
          </a:prstGeom>
          <a:noFill/>
        </p:spPr>
        <p:txBody>
          <a:bodyPr wrap="square" lIns="0" tIns="0" rIns="0" bIns="0" rtlCol="0" anchor="ctr">
            <a:spAutoFit/>
          </a:bodyPr>
          <a:lstStyle/>
          <a:p>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Result(1)</a:t>
            </a:r>
            <a:endParaRPr lang="zh-CN" altLang="en-US" sz="4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4</a:t>
            </a:fld>
            <a:endParaRPr lang="zh-CN" altLang="en-US" dirty="0"/>
          </a:p>
        </p:txBody>
      </p:sp>
      <p:sp>
        <p:nvSpPr>
          <p:cNvPr id="5" name="矩形 4"/>
          <p:cNvSpPr/>
          <p:nvPr/>
        </p:nvSpPr>
        <p:spPr>
          <a:xfrm>
            <a:off x="755649" y="1024037"/>
            <a:ext cx="11017249" cy="1077218"/>
          </a:xfrm>
          <a:prstGeom prst="rect">
            <a:avLst/>
          </a:prstGeom>
        </p:spPr>
        <p:txBody>
          <a:bodyPr wrap="square">
            <a:spAutoFit/>
          </a:bodyPr>
          <a:lstStyle/>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在方法</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步驟</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一</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中有提到每張圖是</a:t>
            </a:r>
            <a:r>
              <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rPr>
              <a:t>1000x1000</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，所以總共將圖片分割為</a:t>
            </a:r>
            <a:r>
              <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rPr>
              <a:t>84</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張。</a:t>
            </a:r>
            <a:endParaRPr lang="zh-TW" altLang="en-US" sz="32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3"/>
          <a:stretch>
            <a:fillRect/>
          </a:stretch>
        </p:blipFill>
        <p:spPr>
          <a:xfrm>
            <a:off x="812751" y="2267218"/>
            <a:ext cx="11233248" cy="4610662"/>
          </a:xfrm>
          <a:prstGeom prst="rect">
            <a:avLst/>
          </a:prstGeom>
        </p:spPr>
      </p:pic>
    </p:spTree>
    <p:extLst>
      <p:ext uri="{BB962C8B-B14F-4D97-AF65-F5344CB8AC3E}">
        <p14:creationId xmlns:p14="http://schemas.microsoft.com/office/powerpoint/2010/main" val="3608717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304076"/>
            <a:ext cx="11650390" cy="553998"/>
          </a:xfrm>
          <a:prstGeom prst="rect">
            <a:avLst/>
          </a:prstGeom>
          <a:noFill/>
        </p:spPr>
        <p:txBody>
          <a:bodyPr wrap="square" lIns="0" tIns="0" rIns="0" bIns="0" rtlCol="0" anchor="ctr">
            <a:spAutoFit/>
          </a:bodyPr>
          <a:lstStyle/>
          <a:p>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Result(2)</a:t>
            </a:r>
            <a:endParaRPr lang="zh-CN" altLang="en-US" sz="4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5</a:t>
            </a:fld>
            <a:endParaRPr lang="zh-CN" altLang="en-US" dirty="0"/>
          </a:p>
        </p:txBody>
      </p:sp>
      <p:sp>
        <p:nvSpPr>
          <p:cNvPr id="5" name="矩形 4"/>
          <p:cNvSpPr/>
          <p:nvPr/>
        </p:nvSpPr>
        <p:spPr>
          <a:xfrm>
            <a:off x="755649" y="1024037"/>
            <a:ext cx="11017249" cy="1077218"/>
          </a:xfrm>
          <a:prstGeom prst="rect">
            <a:avLst/>
          </a:prstGeom>
        </p:spPr>
        <p:txBody>
          <a:bodyPr wrap="square">
            <a:spAutoFit/>
          </a:bodyPr>
          <a:lstStyle/>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在方法步驟二中，將圖片進行預處理，將範圍值以外的數值都設定為黑色，只留下鴨子的白色、一些白色雜訊。</a:t>
            </a:r>
            <a:endParaRPr lang="zh-TW" altLang="en-US" sz="32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3"/>
          <a:stretch>
            <a:fillRect/>
          </a:stretch>
        </p:blipFill>
        <p:spPr>
          <a:xfrm>
            <a:off x="935305" y="2320181"/>
            <a:ext cx="10988139" cy="4401571"/>
          </a:xfrm>
          <a:prstGeom prst="rect">
            <a:avLst/>
          </a:prstGeom>
        </p:spPr>
      </p:pic>
    </p:spTree>
    <p:extLst>
      <p:ext uri="{BB962C8B-B14F-4D97-AF65-F5344CB8AC3E}">
        <p14:creationId xmlns:p14="http://schemas.microsoft.com/office/powerpoint/2010/main" val="503907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304076"/>
            <a:ext cx="11650390" cy="553998"/>
          </a:xfrm>
          <a:prstGeom prst="rect">
            <a:avLst/>
          </a:prstGeom>
          <a:noFill/>
        </p:spPr>
        <p:txBody>
          <a:bodyPr wrap="square" lIns="0" tIns="0" rIns="0" bIns="0" rtlCol="0" anchor="ctr">
            <a:spAutoFit/>
          </a:bodyPr>
          <a:lstStyle/>
          <a:p>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Result(</a:t>
            </a:r>
            <a:r>
              <a:rPr lang="en-US" altLang="zh-TW"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4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6</a:t>
            </a:fld>
            <a:endParaRPr lang="zh-CN" altLang="en-US" dirty="0"/>
          </a:p>
        </p:txBody>
      </p:sp>
      <p:sp>
        <p:nvSpPr>
          <p:cNvPr id="5" name="矩形 4"/>
          <p:cNvSpPr/>
          <p:nvPr/>
        </p:nvSpPr>
        <p:spPr>
          <a:xfrm>
            <a:off x="755649" y="1024037"/>
            <a:ext cx="11017249" cy="1077218"/>
          </a:xfrm>
          <a:prstGeom prst="rect">
            <a:avLst/>
          </a:prstGeom>
        </p:spPr>
        <p:txBody>
          <a:bodyPr wrap="square">
            <a:spAutoFit/>
          </a:bodyPr>
          <a:lstStyle/>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在方法步驟三中，將圖片利用</a:t>
            </a: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OpenCV</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轉</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灰階、二值化、尋找輪廓，最後將輪廓描上紅邊</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a:t>
            </a:r>
            <a:endParaRPr lang="zh-TW" altLang="en-US" sz="32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3"/>
          <a:stretch>
            <a:fillRect/>
          </a:stretch>
        </p:blipFill>
        <p:spPr>
          <a:xfrm>
            <a:off x="776747" y="2392189"/>
            <a:ext cx="11305256" cy="4592354"/>
          </a:xfrm>
          <a:prstGeom prst="rect">
            <a:avLst/>
          </a:prstGeom>
        </p:spPr>
      </p:pic>
    </p:spTree>
    <p:extLst>
      <p:ext uri="{BB962C8B-B14F-4D97-AF65-F5344CB8AC3E}">
        <p14:creationId xmlns:p14="http://schemas.microsoft.com/office/powerpoint/2010/main" val="217846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304076"/>
            <a:ext cx="11650390" cy="553998"/>
          </a:xfrm>
          <a:prstGeom prst="rect">
            <a:avLst/>
          </a:prstGeom>
          <a:noFill/>
        </p:spPr>
        <p:txBody>
          <a:bodyPr wrap="square" lIns="0" tIns="0" rIns="0" bIns="0" rtlCol="0" anchor="ctr">
            <a:spAutoFit/>
          </a:bodyPr>
          <a:lstStyle/>
          <a:p>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Result(</a:t>
            </a:r>
            <a:r>
              <a:rPr lang="en-US" altLang="zh-TW"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4</a:t>
            </a:r>
            <a:r>
              <a:rPr lang="en-US" altLang="zh-CN" sz="36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4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7</a:t>
            </a:fld>
            <a:endParaRPr lang="zh-CN" altLang="en-US" dirty="0"/>
          </a:p>
        </p:txBody>
      </p:sp>
      <p:sp>
        <p:nvSpPr>
          <p:cNvPr id="5" name="矩形 4"/>
          <p:cNvSpPr/>
          <p:nvPr/>
        </p:nvSpPr>
        <p:spPr>
          <a:xfrm>
            <a:off x="755649" y="1024037"/>
            <a:ext cx="11017249" cy="584775"/>
          </a:xfrm>
          <a:prstGeom prst="rect">
            <a:avLst/>
          </a:prstGeom>
        </p:spPr>
        <p:txBody>
          <a:bodyPr wrap="square">
            <a:spAutoFit/>
          </a:bodyPr>
          <a:lstStyle/>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這是擷取每種狀態中的同一張圖，以利進行比較。</a:t>
            </a:r>
            <a:endParaRPr lang="zh-TW" altLang="en-US" sz="32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351" y="2392189"/>
            <a:ext cx="3400301" cy="3400301"/>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3519" y="2378090"/>
            <a:ext cx="3401507" cy="3401507"/>
          </a:xfrm>
          <a:prstGeom prst="rect">
            <a:avLst/>
          </a:prstGeom>
        </p:spPr>
      </p:pic>
      <p:pic>
        <p:nvPicPr>
          <p:cNvPr id="7" name="圖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687" y="2390983"/>
            <a:ext cx="3401507" cy="3401507"/>
          </a:xfrm>
          <a:prstGeom prst="rect">
            <a:avLst/>
          </a:prstGeom>
        </p:spPr>
      </p:pic>
      <p:sp>
        <p:nvSpPr>
          <p:cNvPr id="12" name="圓角矩形 11"/>
          <p:cNvSpPr/>
          <p:nvPr/>
        </p:nvSpPr>
        <p:spPr>
          <a:xfrm>
            <a:off x="1316807" y="5907087"/>
            <a:ext cx="18722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smtClean="0">
                <a:latin typeface="標楷體" panose="03000509000000000000" pitchFamily="65" charset="-120"/>
                <a:ea typeface="標楷體" panose="03000509000000000000" pitchFamily="65" charset="-120"/>
              </a:rPr>
              <a:t>步驟一</a:t>
            </a:r>
            <a:endParaRPr lang="zh-TW" altLang="en-US" sz="3600" dirty="0">
              <a:latin typeface="標楷體" panose="03000509000000000000" pitchFamily="65" charset="-120"/>
              <a:ea typeface="標楷體" panose="03000509000000000000" pitchFamily="65" charset="-120"/>
            </a:endParaRPr>
          </a:p>
        </p:txBody>
      </p:sp>
      <p:sp>
        <p:nvSpPr>
          <p:cNvPr id="14" name="圓角矩形 13"/>
          <p:cNvSpPr/>
          <p:nvPr/>
        </p:nvSpPr>
        <p:spPr>
          <a:xfrm>
            <a:off x="5328168" y="5920581"/>
            <a:ext cx="18722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smtClean="0">
                <a:latin typeface="標楷體" panose="03000509000000000000" pitchFamily="65" charset="-120"/>
                <a:ea typeface="標楷體" panose="03000509000000000000" pitchFamily="65" charset="-120"/>
              </a:rPr>
              <a:t>步驟二</a:t>
            </a:r>
            <a:endParaRPr lang="zh-TW" altLang="en-US" sz="3600" dirty="0">
              <a:latin typeface="標楷體" panose="03000509000000000000" pitchFamily="65" charset="-120"/>
              <a:ea typeface="標楷體" panose="03000509000000000000" pitchFamily="65" charset="-120"/>
            </a:endParaRPr>
          </a:p>
        </p:txBody>
      </p:sp>
      <p:sp>
        <p:nvSpPr>
          <p:cNvPr id="15" name="圓角矩形 14"/>
          <p:cNvSpPr/>
          <p:nvPr/>
        </p:nvSpPr>
        <p:spPr>
          <a:xfrm>
            <a:off x="9247397" y="5920581"/>
            <a:ext cx="18722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smtClean="0">
                <a:latin typeface="標楷體" panose="03000509000000000000" pitchFamily="65" charset="-120"/>
                <a:ea typeface="標楷體" panose="03000509000000000000" pitchFamily="65" charset="-120"/>
              </a:rPr>
              <a:t>步驟三</a:t>
            </a:r>
            <a:endParaRPr lang="zh-TW" altLang="en-US" sz="3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3323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273299"/>
            <a:ext cx="11650390" cy="615553"/>
          </a:xfrm>
          <a:prstGeom prst="rect">
            <a:avLst/>
          </a:prstGeom>
          <a:noFill/>
        </p:spPr>
        <p:txBody>
          <a:bodyPr wrap="square" lIns="0" tIns="0" rIns="0" bIns="0" rtlCol="0" anchor="ctr">
            <a:spAutoFit/>
          </a:bodyPr>
          <a:lstStyle/>
          <a:p>
            <a:r>
              <a:rPr lang="en-US" altLang="zh-CN" sz="40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Discussions on the results</a:t>
            </a: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8</a:t>
            </a:fld>
            <a:endParaRPr lang="zh-CN" altLang="en-US" dirty="0"/>
          </a:p>
        </p:txBody>
      </p:sp>
      <p:sp>
        <p:nvSpPr>
          <p:cNvPr id="5" name="矩形 4"/>
          <p:cNvSpPr/>
          <p:nvPr/>
        </p:nvSpPr>
        <p:spPr>
          <a:xfrm>
            <a:off x="755649" y="1096045"/>
            <a:ext cx="11017249" cy="5509200"/>
          </a:xfrm>
          <a:prstGeom prst="rect">
            <a:avLst/>
          </a:prstGeom>
        </p:spPr>
        <p:txBody>
          <a:bodyPr wrap="square">
            <a:spAutoFit/>
          </a:bodyPr>
          <a:lstStyle/>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本來在實作中預期是用老師所給定的方法，設定常態分布再用</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Training</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的方式建立模型，再來對整張圖片進行分析標示出可能為鴨子的點。</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但是無法完善老師的作法，在方法上遇到了一些瓶頸，故目標換成完成作業。</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所以利用</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OpenCV</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進行圖片的識別，對圖片進行處理找到可能為鴨子的區塊。</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使用這個方法可能會遇到的問題有如果鴨子剛好落在分割區域的話可能會造成忽略鴨子、多算的問題。但如果針對邊緣區作特殊處理，可能會得到更好的結果。</a:t>
            </a:r>
            <a:endParaRPr lang="en-US" altLang="zh-TW" sz="32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4353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8"/>
          <p:cNvSpPr txBox="1"/>
          <p:nvPr/>
        </p:nvSpPr>
        <p:spPr>
          <a:xfrm>
            <a:off x="755649" y="242522"/>
            <a:ext cx="11650390" cy="677108"/>
          </a:xfrm>
          <a:prstGeom prst="rect">
            <a:avLst/>
          </a:prstGeom>
          <a:noFill/>
        </p:spPr>
        <p:txBody>
          <a:bodyPr wrap="square" lIns="0" tIns="0" rIns="0" bIns="0" rtlCol="0" anchor="ctr">
            <a:spAutoFit/>
          </a:bodyPr>
          <a:lstStyle/>
          <a:p>
            <a:r>
              <a:rPr lang="en-US" altLang="zh-TW" sz="4400" b="1" dirty="0" smtClean="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Summary</a:t>
            </a:r>
            <a:endParaRPr lang="en-US" altLang="zh-CN" sz="4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投影片編號版面配置區 2"/>
          <p:cNvSpPr>
            <a:spLocks noGrp="1"/>
          </p:cNvSpPr>
          <p:nvPr>
            <p:ph type="sldNum" sz="quarter" idx="12"/>
          </p:nvPr>
        </p:nvSpPr>
        <p:spPr/>
        <p:txBody>
          <a:bodyPr/>
          <a:lstStyle/>
          <a:p>
            <a:fld id="{3E01EE5D-26FB-46D5-A381-ECFB35BF1D34}" type="slidenum">
              <a:rPr lang="zh-CN" altLang="en-US" smtClean="0"/>
              <a:pPr/>
              <a:t>9</a:t>
            </a:fld>
            <a:endParaRPr lang="zh-CN" altLang="en-US" dirty="0"/>
          </a:p>
        </p:txBody>
      </p:sp>
      <p:sp>
        <p:nvSpPr>
          <p:cNvPr id="5" name="矩形 4"/>
          <p:cNvSpPr/>
          <p:nvPr/>
        </p:nvSpPr>
        <p:spPr>
          <a:xfrm>
            <a:off x="755649" y="1096045"/>
            <a:ext cx="11017249" cy="4031873"/>
          </a:xfrm>
          <a:prstGeom prst="rect">
            <a:avLst/>
          </a:prstGeom>
        </p:spPr>
        <p:txBody>
          <a:bodyPr wrap="square">
            <a:spAutoFit/>
          </a:bodyPr>
          <a:lstStyle/>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在此作業中，多次遇到很多的瓶頸，像是大圖片的分析（最後選擇分割），或者是圖形的處理、</a:t>
            </a: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OpenCV</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的應用、</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的語法等等問題，可以說是在接觸一個完全新的領域。</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但最後還是在參考網路上的方法之後，還是勉強完成這次的作業。</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但最終沒有算出鴨子的數量，在</a:t>
            </a: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OpencCV</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中計數的函示尚未理解其使用方法，故期望未來如果有時間、機會可以完善整個程式。</a:t>
            </a:r>
            <a:endParaRPr lang="en-US" altLang="zh-TW" sz="32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4835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49"/>
</p:tagLst>
</file>

<file path=ppt/tags/tag1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AUTOCOLOR" val="TRUE"/>
  <p:tag name="MH_TYPE" val="CONTENTS"/>
  <p:tag name="ID" val="545820"/>
</p:tagLst>
</file>

<file path=ppt/tags/tag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4"/>
</p:tagLst>
</file>

<file path=ppt/theme/theme1.xml><?xml version="1.0" encoding="utf-8"?>
<a:theme xmlns:a="http://schemas.openxmlformats.org/drawingml/2006/main" name="第一PPT，www.1ppt.com">
  <a:themeElements>
    <a:clrScheme name="自定义 28">
      <a:dk1>
        <a:sysClr val="windowText" lastClr="000000"/>
      </a:dk1>
      <a:lt1>
        <a:sysClr val="window" lastClr="FFFFFF"/>
      </a:lt1>
      <a:dk2>
        <a:srgbClr val="44546A"/>
      </a:dk2>
      <a:lt2>
        <a:srgbClr val="E7E6E6"/>
      </a:lt2>
      <a:accent1>
        <a:srgbClr val="DC5B3E"/>
      </a:accent1>
      <a:accent2>
        <a:srgbClr val="FF9900"/>
      </a:accent2>
      <a:accent3>
        <a:srgbClr val="DC5B3E"/>
      </a:accent3>
      <a:accent4>
        <a:srgbClr val="FF9900"/>
      </a:accent4>
      <a:accent5>
        <a:srgbClr val="DC5B3E"/>
      </a:accent5>
      <a:accent6>
        <a:srgbClr val="FF9900"/>
      </a:accent6>
      <a:hlink>
        <a:srgbClr val="DC5B3E"/>
      </a:hlink>
      <a:folHlink>
        <a:srgbClr val="FF99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530</Words>
  <Application>Microsoft Office PowerPoint</Application>
  <PresentationFormat>自訂</PresentationFormat>
  <Paragraphs>63</Paragraphs>
  <Slides>10</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微软雅黑</vt:lpstr>
      <vt:lpstr>宋体</vt:lpstr>
      <vt:lpstr>新細明體</vt:lpstr>
      <vt:lpstr>標楷體</vt:lpstr>
      <vt:lpstr>Arial</vt:lpstr>
      <vt:lpstr>Calibri</vt:lpstr>
      <vt:lpstr>Calibri Light</vt:lpstr>
      <vt:lpstr>Times New Roman</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
  <cp:keywords>www.1ppt.com</cp:keywords>
  <cp:lastModifiedBy/>
  <cp:revision>1</cp:revision>
  <dcterms:created xsi:type="dcterms:W3CDTF">2016-12-04T14:38:08Z</dcterms:created>
  <dcterms:modified xsi:type="dcterms:W3CDTF">2018-11-30T13:06:41Z</dcterms:modified>
</cp:coreProperties>
</file>