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81" r:id="rId1"/>
    <p:sldMasterId id="2147483682" r:id="rId2"/>
  </p:sldMasterIdLst>
  <p:notesMasterIdLst>
    <p:notesMasterId r:id="rId22"/>
  </p:notesMasterIdLst>
  <p:sldIdLst>
    <p:sldId id="286" r:id="rId3"/>
    <p:sldId id="257" r:id="rId4"/>
    <p:sldId id="258" r:id="rId5"/>
    <p:sldId id="259" r:id="rId6"/>
    <p:sldId id="307" r:id="rId7"/>
    <p:sldId id="260" r:id="rId8"/>
    <p:sldId id="261" r:id="rId9"/>
    <p:sldId id="311" r:id="rId10"/>
    <p:sldId id="289" r:id="rId11"/>
    <p:sldId id="290" r:id="rId12"/>
    <p:sldId id="291" r:id="rId13"/>
    <p:sldId id="308" r:id="rId14"/>
    <p:sldId id="309" r:id="rId15"/>
    <p:sldId id="310" r:id="rId16"/>
    <p:sldId id="301" r:id="rId17"/>
    <p:sldId id="302" r:id="rId18"/>
    <p:sldId id="303" r:id="rId19"/>
    <p:sldId id="304" r:id="rId20"/>
    <p:sldId id="284" r:id="rId21"/>
  </p:sldIdLst>
  <p:sldSz cx="9144000" cy="5715000" type="screen16x10"/>
  <p:notesSz cx="6858000" cy="9144000"/>
  <p:embeddedFontLst>
    <p:embeddedFont>
      <p:font typeface="맑은 고딕" panose="020B0503020000020004" pitchFamily="50" charset="-127"/>
      <p:regular r:id="rId23"/>
      <p:bold r:id="rId24"/>
    </p:embeddedFont>
    <p:embeddedFont>
      <p:font typeface="나눔고딕 ExtraBold" panose="020B0600000101010101" charset="-127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97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71" autoAdjust="0"/>
    <p:restoredTop sz="83525" autoAdjust="0"/>
  </p:normalViewPr>
  <p:slideViewPr>
    <p:cSldViewPr>
      <p:cViewPr varScale="1">
        <p:scale>
          <a:sx n="77" d="100"/>
          <a:sy n="77" d="100"/>
        </p:scale>
        <p:origin x="1734" y="90"/>
      </p:cViewPr>
      <p:guideLst>
        <p:guide orient="horz" pos="1797"/>
        <p:guide pos="2878"/>
      </p:guideLst>
    </p:cSldViewPr>
  </p:slideViewPr>
  <p:outlineViewPr>
    <p:cViewPr>
      <p:scale>
        <a:sx n="33" d="100"/>
        <a:sy n="33" d="100"/>
      </p:scale>
      <p:origin x="0" y="-11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4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4B258A5C-2254-4544-BA0B-F719EB32ACE9}" type="datetime1">
              <a:rPr lang="ko-KR" altLang="en-US"/>
              <a:pPr lvl="0">
                <a:defRPr lang="ko-KR" altLang="en-US"/>
              </a:pPr>
              <a:t>2015-11-24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AADDD6CF-E9F3-4664-ADC8-C3425E8D58AC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8429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그림1 - 하나의 칩에 2개 이상의 코어를 탑재한 멀티 코어 CPU</a:t>
            </a:r>
          </a:p>
          <a:p>
            <a:pPr>
              <a:defRPr lang="ko-KR" altLang="en-US"/>
            </a:pPr>
            <a:r>
              <a:rPr lang="ko-KR" altLang="en-US"/>
              <a:t>그림2 - PC 시스템의 메인보드(주기판)에 CPU를 장착하는 모습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9123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그림1 - 하나의 칩에 2개 이상의 코어를 탑재한 멀티 코어 CPU</a:t>
            </a:r>
          </a:p>
          <a:p>
            <a:pPr>
              <a:defRPr lang="ko-KR" altLang="en-US"/>
            </a:pPr>
            <a:r>
              <a:rPr lang="ko-KR" altLang="en-US"/>
              <a:t>그림2 - PC 시스템의 메인보드(주기판)에 CPU를 장착하는 모습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505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그림1 - 하나의 칩에 2개 이상의 코어를 탑재한 멀티 코어 CPU</a:t>
            </a:r>
          </a:p>
          <a:p>
            <a:pPr>
              <a:defRPr lang="ko-KR" altLang="en-US"/>
            </a:pPr>
            <a:r>
              <a:rPr lang="ko-KR" altLang="en-US"/>
              <a:t>그림2 - PC 시스템의 메인보드(주기판)에 CPU를 장착하는 모습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9123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78AE-33ED-441E-B994-6BBD21A32761}" type="datetime1">
              <a:rPr lang="ko-KR" altLang="en-US" smtClean="0"/>
              <a:pPr/>
              <a:t>2015-11-24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6B19-5D40-4ED0-8EF9-FDE500057B4B}" type="datetime1">
              <a:rPr lang="ko-KR" altLang="en-US" smtClean="0"/>
              <a:pPr/>
              <a:t>2015-11-24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E489-07AA-45BE-8E65-588FC0E0EEEF}" type="datetime1">
              <a:rPr lang="ko-KR" altLang="en-US" smtClean="0"/>
              <a:pPr/>
              <a:t>2015-11-24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4"/>
            <a:ext cx="7772400" cy="122502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3A94000-E65D-4273-8B90-7DE952B21C68}" type="datetime1">
              <a:rPr lang="ko-KR" altLang="en-US" smtClean="0"/>
              <a:pPr lvl="0">
                <a:defRPr lang="ko-KR" altLang="en-US"/>
              </a:pPr>
              <a:t>2015-11-24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72CEB9E3-907B-4C9E-8669-48B8CFAF986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879A99D-5504-471D-B591-5974AB732765}" type="datetime1">
              <a:rPr lang="ko-KR" altLang="en-US" smtClean="0"/>
              <a:pPr lvl="0">
                <a:defRPr lang="ko-KR" altLang="en-US"/>
              </a:pPr>
              <a:t>2015-11-24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72CEB9E3-907B-4C9E-8669-48B8CFAF986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6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0"/>
            <a:ext cx="7772400" cy="125015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3DED0A3-6CA2-4CC6-BC09-483D1002E811}" type="datetime1">
              <a:rPr lang="ko-KR" altLang="en-US" smtClean="0"/>
              <a:pPr lvl="0">
                <a:defRPr lang="ko-KR" altLang="en-US"/>
              </a:pPr>
              <a:t>2015-11-24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72CEB9E3-907B-4C9E-8669-48B8CFAF986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8F62339-F1FB-438A-9789-5736DED4A9B5}" type="datetime1">
              <a:rPr lang="ko-KR" altLang="en-US" smtClean="0"/>
              <a:pPr lvl="0">
                <a:defRPr lang="ko-KR" altLang="en-US"/>
              </a:pPr>
              <a:t>2015-11-24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72CEB9E3-907B-4C9E-8669-48B8CFAF986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0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5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279260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812395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3D60F94-2B94-4E68-865A-4B897BB2D8D4}" type="datetime1">
              <a:rPr lang="ko-KR" altLang="en-US" smtClean="0"/>
              <a:pPr lvl="0">
                <a:defRPr lang="ko-KR" altLang="en-US"/>
              </a:pPr>
              <a:t>2015-11-24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72CEB9E3-907B-4C9E-8669-48B8CFAF986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305D9A2E-C5D2-41D7-925F-306A213F10F2}" type="datetime1">
              <a:rPr lang="ko-KR" altLang="en-US" smtClean="0"/>
              <a:pPr lvl="0">
                <a:defRPr lang="ko-KR" altLang="en-US"/>
              </a:pPr>
              <a:t>2015-11-24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72CEB9E3-907B-4C9E-8669-48B8CFAF986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FA017BE-D04D-4E0B-89F4-18731AD28C68}" type="datetime1">
              <a:rPr lang="ko-KR" altLang="en-US" smtClean="0"/>
              <a:pPr lvl="0">
                <a:defRPr lang="ko-KR" altLang="en-US"/>
              </a:pPr>
              <a:t>2015-11-24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72CEB9E3-907B-4C9E-8669-48B8CFAF986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541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1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195916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25C5241-CB21-4A8A-9691-D58F0B14A070}" type="datetime1">
              <a:rPr lang="ko-KR" altLang="en-US" smtClean="0"/>
              <a:pPr lvl="0">
                <a:defRPr lang="ko-KR" altLang="en-US"/>
              </a:pPr>
              <a:t>2015-11-24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72CEB9E3-907B-4C9E-8669-48B8CFAF986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F8BAF-0990-4E56-BE88-F7849F455AA5}" type="datetime1">
              <a:rPr lang="ko-KR" altLang="en-US" smtClean="0"/>
              <a:pPr/>
              <a:t>2015-11-24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1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5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1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6888CF0-985B-48C7-AEF0-D0FEEA716FB2}" type="datetime1">
              <a:rPr lang="ko-KR" altLang="en-US" smtClean="0"/>
              <a:pPr lvl="0">
                <a:defRPr lang="ko-KR" altLang="en-US"/>
              </a:pPr>
              <a:t>2015-11-24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72CEB9E3-907B-4C9E-8669-48B8CFAF986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88CAEA7-B4B8-4FB2-A6CD-C6A5B6A8F52F}" type="datetime1">
              <a:rPr lang="ko-KR" altLang="en-US" smtClean="0"/>
              <a:pPr lvl="0">
                <a:defRPr lang="ko-KR" altLang="en-US"/>
              </a:pPr>
              <a:t>2015-11-24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72CEB9E3-907B-4C9E-8669-48B8CFAF986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0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0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43653E5-1189-48EE-BEB9-9478B0AE7540}" type="datetime1">
              <a:rPr lang="ko-KR" altLang="en-US" smtClean="0"/>
              <a:pPr lvl="0">
                <a:defRPr lang="ko-KR" altLang="en-US"/>
              </a:pPr>
              <a:t>2015-11-24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72CEB9E3-907B-4C9E-8669-48B8CFAF986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2831-1AF8-4C0B-8346-25A1F8F34EE4}" type="datetime1">
              <a:rPr lang="ko-KR" altLang="en-US" smtClean="0"/>
              <a:pPr/>
              <a:t>2015-11-24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E11BE-2BD0-4BDD-A009-D74E5DF59AA2}" type="datetime1">
              <a:rPr lang="ko-KR" altLang="en-US" smtClean="0"/>
              <a:pPr/>
              <a:t>2015-11-24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DB3C-4AAC-440B-B4C8-508A2DC788B2}" type="datetime1">
              <a:rPr lang="ko-KR" altLang="en-US" smtClean="0"/>
              <a:pPr/>
              <a:t>2015-11-24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BE11-E8AB-49B9-9640-B386BF93E657}" type="datetime1">
              <a:rPr lang="ko-KR" altLang="en-US" smtClean="0"/>
              <a:pPr/>
              <a:t>2015-11-24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C54AD-7988-4C9A-AC39-A17E6FEE8F8E}" type="datetime1">
              <a:rPr lang="ko-KR" altLang="en-US" smtClean="0"/>
              <a:pPr/>
              <a:t>2015-11-24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C847-9504-4B22-A933-34C16E2A8491}" type="datetime1">
              <a:rPr lang="ko-KR" altLang="en-US" smtClean="0"/>
              <a:pPr/>
              <a:t>2015-11-24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B9A1-CF57-4B54-85E3-F6EF10A2FFC4}" type="datetime1">
              <a:rPr lang="ko-KR" altLang="en-US" smtClean="0"/>
              <a:pPr/>
              <a:t>2015-11-24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5E62F-8E26-4699-9245-56F895028CF5}" type="datetime1">
              <a:rPr lang="ko-KR" altLang="en-US" smtClean="0"/>
              <a:pPr/>
              <a:t>2015-11-24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1_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58"/>
            <a:ext cx="2133600" cy="30427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6B112053-F267-4765-B454-8E1EE523AAFF}" type="datetime1">
              <a:rPr lang="ko-KR" altLang="en-US" smtClean="0"/>
              <a:pPr lvl="0">
                <a:defRPr lang="ko-KR" altLang="en-US"/>
              </a:pPr>
              <a:t>2015-11-24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58"/>
            <a:ext cx="2895600" cy="30427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58"/>
            <a:ext cx="2133600" cy="30427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72CEB9E3-907B-4C9E-8669-48B8CFAF986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ransition/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29534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4000" b="1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itchFamily="50" charset="-127"/>
                <a:ea typeface="나눔고딕 ExtraBold" pitchFamily="50" charset="-127"/>
              </a:rPr>
              <a:t>요리 </a:t>
            </a:r>
            <a:r>
              <a:rPr lang="ko-KR" altLang="en-US" sz="4000" b="1" dirty="0" err="1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itchFamily="50" charset="-127"/>
                <a:ea typeface="나눔고딕 ExtraBold" pitchFamily="50" charset="-127"/>
              </a:rPr>
              <a:t>레시피</a:t>
            </a:r>
            <a:r>
              <a:rPr lang="ko-KR" altLang="en-US" sz="4000" b="1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itchFamily="50" charset="-127"/>
                <a:ea typeface="나눔고딕 ExtraBold" pitchFamily="50" charset="-127"/>
              </a:rPr>
              <a:t> 및 </a:t>
            </a:r>
            <a:r>
              <a:rPr lang="ko-KR" altLang="en-US" sz="4000" b="1" dirty="0" err="1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itchFamily="50" charset="-127"/>
                <a:ea typeface="나눔고딕 ExtraBold" pitchFamily="50" charset="-127"/>
              </a:rPr>
              <a:t>맛집</a:t>
            </a:r>
            <a:r>
              <a:rPr lang="ko-KR" altLang="en-US" sz="4000" b="1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itchFamily="50" charset="-127"/>
                <a:ea typeface="나눔고딕 ExtraBold" pitchFamily="50" charset="-127"/>
              </a:rPr>
              <a:t> 소개 </a:t>
            </a:r>
            <a:r>
              <a:rPr lang="en-US" altLang="ko-KR" sz="4000" b="1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itchFamily="50" charset="-127"/>
                <a:ea typeface="나눔고딕 ExtraBold" pitchFamily="50" charset="-127"/>
              </a:rPr>
              <a:t>SNS</a:t>
            </a:r>
            <a:endParaRPr lang="ko-KR" altLang="en-US" sz="4000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28575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23528" y="2172799"/>
            <a:ext cx="849694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483768" y="2857500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내 세끼를 부탁해</a:t>
            </a:r>
            <a:endParaRPr lang="ko-KR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69026" y="4009627"/>
            <a:ext cx="3002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나눔고딕 ExtraBold" pitchFamily="50" charset="-127"/>
                <a:ea typeface="나눔고딕 ExtraBold" pitchFamily="50" charset="-127"/>
              </a:rPr>
              <a:t>6</a:t>
            </a:r>
            <a:r>
              <a:rPr lang="ko-KR" altLang="en-US" dirty="0" smtClean="0">
                <a:latin typeface="나눔고딕 ExtraBold" pitchFamily="50" charset="-127"/>
                <a:ea typeface="나눔고딕 ExtraBold" pitchFamily="50" charset="-127"/>
              </a:rPr>
              <a:t>조</a:t>
            </a:r>
            <a:endParaRPr lang="en-US" altLang="ko-KR" dirty="0" smtClean="0">
              <a:latin typeface="나눔고딕 ExtraBold" pitchFamily="50" charset="-127"/>
              <a:ea typeface="나눔고딕 ExtraBold" pitchFamily="50" charset="-127"/>
            </a:endParaRPr>
          </a:p>
          <a:p>
            <a:pPr algn="ctr"/>
            <a:r>
              <a:rPr lang="ko-KR" altLang="en-US" dirty="0" smtClean="0">
                <a:latin typeface="나눔고딕 ExtraBold" pitchFamily="50" charset="-127"/>
                <a:ea typeface="나눔고딕 ExtraBold" pitchFamily="50" charset="-127"/>
              </a:rPr>
              <a:t>발표자 </a:t>
            </a:r>
            <a:r>
              <a:rPr lang="en-US" altLang="ko-KR" dirty="0" smtClean="0">
                <a:latin typeface="나눔고딕 ExtraBold" pitchFamily="50" charset="-127"/>
                <a:ea typeface="나눔고딕 ExtraBold" pitchFamily="50" charset="-127"/>
              </a:rPr>
              <a:t>: 201402406 </a:t>
            </a:r>
            <a:r>
              <a:rPr lang="ko-KR" altLang="en-US" dirty="0" smtClean="0">
                <a:latin typeface="나눔고딕 ExtraBold" pitchFamily="50" charset="-127"/>
                <a:ea typeface="나눔고딕 ExtraBold" pitchFamily="50" charset="-127"/>
              </a:rPr>
              <a:t>이진원</a:t>
            </a:r>
            <a:endParaRPr lang="ko-KR" altLang="en-US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7458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09223"/>
            <a:ext cx="0" cy="6227063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457233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142988"/>
            <a:ext cx="834325" cy="28625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34538" y="1408550"/>
            <a:ext cx="67619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갈매기형 수장 14"/>
          <p:cNvSpPr/>
          <p:nvPr/>
        </p:nvSpPr>
        <p:spPr>
          <a:xfrm>
            <a:off x="1148607" y="872462"/>
            <a:ext cx="140381" cy="128682"/>
          </a:xfrm>
          <a:prstGeom prst="chevron">
            <a:avLst>
              <a:gd name="adj" fmla="val 50000"/>
            </a:avLst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000957" y="872462"/>
            <a:ext cx="140381" cy="128682"/>
          </a:xfrm>
          <a:prstGeom prst="chevron">
            <a:avLst>
              <a:gd name="adj" fmla="val 50000"/>
            </a:avLst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31642" y="757269"/>
            <a:ext cx="223224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200" b="1" dirty="0" smtClean="0">
                <a:solidFill>
                  <a:srgbClr val="FDA800"/>
                </a:solidFill>
                <a:latin typeface="Yoon 윤고딕 520_TT"/>
                <a:ea typeface="Yoon 윤고딕 520_TT"/>
              </a:rPr>
              <a:t>UI </a:t>
            </a:r>
            <a:r>
              <a:rPr lang="ko-KR" altLang="en-US" sz="2200" b="1" dirty="0" smtClean="0">
                <a:solidFill>
                  <a:srgbClr val="FDA800"/>
                </a:solidFill>
                <a:latin typeface="Yoon 윤고딕 520_TT"/>
                <a:ea typeface="Yoon 윤고딕 520_TT"/>
              </a:rPr>
              <a:t>설계</a:t>
            </a:r>
            <a:endParaRPr lang="en-US" altLang="ko-KR" sz="2200" b="1" dirty="0">
              <a:solidFill>
                <a:srgbClr val="FDA800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6" y="1117307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6" y="1516302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6" y="191529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51" y="735321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7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88988" y="1516302"/>
            <a:ext cx="216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 startAt="2"/>
            </a:pPr>
            <a:r>
              <a:rPr lang="ko-KR" altLang="en-US" dirty="0" smtClean="0"/>
              <a:t>변경 된 홈 화면</a:t>
            </a:r>
            <a:endParaRPr lang="ko-KR" altLang="en-US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07506" y="2297921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05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43609" y="115403"/>
            <a:ext cx="9654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/>
                <a:ea typeface="Yoon 윤고딕 520_TT"/>
              </a:rPr>
              <a:t>진행 상황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/>
              <a:ea typeface="Yoon 윤고딕 520_TT"/>
            </a:endParaRPr>
          </a:p>
        </p:txBody>
      </p:sp>
      <p:pic>
        <p:nvPicPr>
          <p:cNvPr id="25" name="Picture 3" descr="C:\Users\남수명\Desktop\KakaoTalk_20151124_0026160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6380" y="785798"/>
            <a:ext cx="2571360" cy="4572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638452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09223"/>
            <a:ext cx="0" cy="6227063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457233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1" y="1184691"/>
            <a:ext cx="834325" cy="28625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26143" y="1413775"/>
            <a:ext cx="67619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갈매기형 수장 14"/>
          <p:cNvSpPr/>
          <p:nvPr/>
        </p:nvSpPr>
        <p:spPr>
          <a:xfrm>
            <a:off x="1148607" y="872462"/>
            <a:ext cx="140381" cy="128682"/>
          </a:xfrm>
          <a:prstGeom prst="chevron">
            <a:avLst>
              <a:gd name="adj" fmla="val 50000"/>
            </a:avLst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000957" y="872462"/>
            <a:ext cx="140381" cy="128682"/>
          </a:xfrm>
          <a:prstGeom prst="chevron">
            <a:avLst>
              <a:gd name="adj" fmla="val 50000"/>
            </a:avLst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31642" y="757269"/>
            <a:ext cx="223224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200" b="1" smtClean="0">
                <a:solidFill>
                  <a:srgbClr val="FDA800"/>
                </a:solidFill>
                <a:latin typeface="Yoon 윤고딕 520_TT"/>
                <a:ea typeface="Yoon 윤고딕 520_TT"/>
              </a:rPr>
              <a:t>UI </a:t>
            </a:r>
            <a:r>
              <a:rPr lang="ko-KR" altLang="en-US" sz="2200" b="1" smtClean="0">
                <a:solidFill>
                  <a:srgbClr val="FDA800"/>
                </a:solidFill>
                <a:latin typeface="Yoon 윤고딕 520_TT"/>
                <a:ea typeface="Yoon 윤고딕 520_TT"/>
              </a:rPr>
              <a:t>설계</a:t>
            </a:r>
            <a:endParaRPr lang="en-US" altLang="ko-KR" sz="2200" b="1" dirty="0">
              <a:solidFill>
                <a:srgbClr val="FDA800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6" y="1117307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6" y="1516302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6" y="191529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51" y="735321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7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88988" y="1516302"/>
            <a:ext cx="20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 startAt="3"/>
            </a:pPr>
            <a:r>
              <a:rPr lang="ko-KR" altLang="en-US" dirty="0" smtClean="0"/>
              <a:t>재료 추천 화면</a:t>
            </a:r>
            <a:endParaRPr lang="ko-KR" altLang="en-US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07506" y="2297921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05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43609" y="115403"/>
            <a:ext cx="9654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/>
                <a:ea typeface="Yoon 윤고딕 520_TT"/>
              </a:rPr>
              <a:t>진행 상황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/>
              <a:ea typeface="Yoon 윤고딕 520_TT"/>
            </a:endParaRPr>
          </a:p>
        </p:txBody>
      </p:sp>
      <p:pic>
        <p:nvPicPr>
          <p:cNvPr id="25" name="Picture 4" descr="C:\Users\남수명\Desktop\KakaoTalk_20151124_00264156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818" y="785798"/>
            <a:ext cx="2611538" cy="46434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638452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09223"/>
            <a:ext cx="0" cy="6227063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457233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1" y="1184691"/>
            <a:ext cx="834325" cy="28625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26143" y="1413775"/>
            <a:ext cx="67619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갈매기형 수장 14"/>
          <p:cNvSpPr/>
          <p:nvPr/>
        </p:nvSpPr>
        <p:spPr>
          <a:xfrm>
            <a:off x="1148607" y="872462"/>
            <a:ext cx="140381" cy="128682"/>
          </a:xfrm>
          <a:prstGeom prst="chevron">
            <a:avLst>
              <a:gd name="adj" fmla="val 50000"/>
            </a:avLst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000957" y="872462"/>
            <a:ext cx="140381" cy="128682"/>
          </a:xfrm>
          <a:prstGeom prst="chevron">
            <a:avLst>
              <a:gd name="adj" fmla="val 50000"/>
            </a:avLst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31642" y="757269"/>
            <a:ext cx="223224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200" b="1" dirty="0" smtClean="0">
                <a:solidFill>
                  <a:srgbClr val="FDA800"/>
                </a:solidFill>
                <a:latin typeface="Yoon 윤고딕 520_TT"/>
                <a:ea typeface="Yoon 윤고딕 520_TT"/>
              </a:rPr>
              <a:t>Layout </a:t>
            </a:r>
            <a:r>
              <a:rPr lang="ko-KR" altLang="en-US" sz="2200" b="1" dirty="0" smtClean="0">
                <a:solidFill>
                  <a:srgbClr val="FDA800"/>
                </a:solidFill>
                <a:latin typeface="Yoon 윤고딕 520_TT"/>
                <a:ea typeface="Yoon 윤고딕 520_TT"/>
              </a:rPr>
              <a:t>구현</a:t>
            </a:r>
            <a:endParaRPr lang="en-US" altLang="ko-KR" sz="2200" b="1" dirty="0">
              <a:solidFill>
                <a:srgbClr val="FDA800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6" y="1117307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6" y="1516302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6" y="191529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51" y="735321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7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88988" y="1516302"/>
            <a:ext cx="2541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dirty="0" smtClean="0"/>
              <a:t>프로그램 추천 화면</a:t>
            </a:r>
            <a:endParaRPr lang="ko-KR" altLang="en-US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07506" y="2297921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05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43609" y="115403"/>
            <a:ext cx="9654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/>
                <a:ea typeface="Yoon 윤고딕 520_TT"/>
              </a:rPr>
              <a:t>진행 상황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/>
              <a:ea typeface="Yoon 윤고딕 520_TT"/>
            </a:endParaRPr>
          </a:p>
        </p:txBody>
      </p:sp>
      <p:pic>
        <p:nvPicPr>
          <p:cNvPr id="25" name="Picture 2" descr="C:\Users\남수명\Desktop\KakaoTalk_20151124_00313560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714360"/>
            <a:ext cx="2893690" cy="48228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585176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09223"/>
            <a:ext cx="0" cy="6227063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457233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1" y="1184691"/>
            <a:ext cx="834325" cy="28625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26143" y="1413775"/>
            <a:ext cx="67619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갈매기형 수장 14"/>
          <p:cNvSpPr/>
          <p:nvPr/>
        </p:nvSpPr>
        <p:spPr>
          <a:xfrm>
            <a:off x="1148607" y="872462"/>
            <a:ext cx="140381" cy="128682"/>
          </a:xfrm>
          <a:prstGeom prst="chevron">
            <a:avLst>
              <a:gd name="adj" fmla="val 50000"/>
            </a:avLst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000957" y="872462"/>
            <a:ext cx="140381" cy="128682"/>
          </a:xfrm>
          <a:prstGeom prst="chevron">
            <a:avLst>
              <a:gd name="adj" fmla="val 50000"/>
            </a:avLst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31642" y="757269"/>
            <a:ext cx="223224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200" b="1" dirty="0" smtClean="0">
                <a:solidFill>
                  <a:srgbClr val="FDA800"/>
                </a:solidFill>
                <a:latin typeface="Yoon 윤고딕 520_TT"/>
                <a:ea typeface="Yoon 윤고딕 520_TT"/>
              </a:rPr>
              <a:t>Layout </a:t>
            </a:r>
            <a:r>
              <a:rPr lang="ko-KR" altLang="en-US" sz="2200" b="1" dirty="0" smtClean="0">
                <a:solidFill>
                  <a:srgbClr val="FDA800"/>
                </a:solidFill>
                <a:latin typeface="Yoon 윤고딕 520_TT"/>
                <a:ea typeface="Yoon 윤고딕 520_TT"/>
              </a:rPr>
              <a:t>구현</a:t>
            </a:r>
            <a:endParaRPr lang="en-US" altLang="ko-KR" sz="2200" b="1" dirty="0">
              <a:solidFill>
                <a:srgbClr val="FDA800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6" y="1117307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6" y="1516302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6" y="191529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51" y="735321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7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88988" y="1516302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dirty="0" smtClean="0"/>
              <a:t>회원가입 화면</a:t>
            </a:r>
            <a:endParaRPr lang="ko-KR" altLang="en-US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07506" y="2297921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05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43609" y="115403"/>
            <a:ext cx="9654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/>
                <a:ea typeface="Yoon 윤고딕 520_TT"/>
              </a:rPr>
              <a:t>진행 상황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/>
              <a:ea typeface="Yoon 윤고딕 520_TT"/>
            </a:endParaRPr>
          </a:p>
        </p:txBody>
      </p:sp>
      <p:pic>
        <p:nvPicPr>
          <p:cNvPr id="4098" name="Picture 2" descr="C:\Users\남수명\Desktop\KakaoTalk_20151124_00311262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714360"/>
            <a:ext cx="2857520" cy="47625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585176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09223"/>
            <a:ext cx="0" cy="6227063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457233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1" y="1184691"/>
            <a:ext cx="834325" cy="28625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26143" y="1413775"/>
            <a:ext cx="67619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갈매기형 수장 14"/>
          <p:cNvSpPr/>
          <p:nvPr/>
        </p:nvSpPr>
        <p:spPr>
          <a:xfrm>
            <a:off x="1148607" y="872462"/>
            <a:ext cx="140381" cy="128682"/>
          </a:xfrm>
          <a:prstGeom prst="chevron">
            <a:avLst>
              <a:gd name="adj" fmla="val 50000"/>
            </a:avLst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000957" y="872462"/>
            <a:ext cx="140381" cy="128682"/>
          </a:xfrm>
          <a:prstGeom prst="chevron">
            <a:avLst>
              <a:gd name="adj" fmla="val 50000"/>
            </a:avLst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31642" y="757269"/>
            <a:ext cx="223224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200" b="1" dirty="0" smtClean="0">
                <a:solidFill>
                  <a:srgbClr val="FDA800"/>
                </a:solidFill>
                <a:latin typeface="Yoon 윤고딕 520_TT"/>
                <a:ea typeface="Yoon 윤고딕 520_TT"/>
              </a:rPr>
              <a:t>Layout </a:t>
            </a:r>
            <a:r>
              <a:rPr lang="ko-KR" altLang="en-US" sz="2200" b="1" dirty="0" smtClean="0">
                <a:solidFill>
                  <a:srgbClr val="FDA800"/>
                </a:solidFill>
                <a:latin typeface="Yoon 윤고딕 520_TT"/>
                <a:ea typeface="Yoon 윤고딕 520_TT"/>
              </a:rPr>
              <a:t>구현</a:t>
            </a:r>
            <a:endParaRPr lang="en-US" altLang="ko-KR" sz="2200" b="1" dirty="0">
              <a:solidFill>
                <a:srgbClr val="FDA800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6" y="1117307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6" y="1516302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6" y="191529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51" y="735321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7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88988" y="1516302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dirty="0" smtClean="0"/>
              <a:t>로그인 화면</a:t>
            </a:r>
            <a:endParaRPr lang="ko-KR" altLang="en-US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07506" y="2297921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05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43609" y="115403"/>
            <a:ext cx="9654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/>
                <a:ea typeface="Yoon 윤고딕 520_TT"/>
              </a:rPr>
              <a:t>진행 상황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/>
              <a:ea typeface="Yoon 윤고딕 520_TT"/>
            </a:endParaRPr>
          </a:p>
        </p:txBody>
      </p:sp>
      <p:pic>
        <p:nvPicPr>
          <p:cNvPr id="5122" name="Picture 2" descr="C:\Users\남수명\Desktop\KakaoTalk_20151124_00312348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714360"/>
            <a:ext cx="2857520" cy="47625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585176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9792" y="2317441"/>
            <a:ext cx="3879520" cy="868825"/>
            <a:chOff x="3720990" y="3152001"/>
            <a:chExt cx="1710368" cy="1042589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6647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3000" dirty="0" smtClean="0">
                  <a:ln w="9525"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역할분담</a:t>
              </a:r>
              <a:endParaRPr lang="ko-KR" altLang="en-US" sz="3000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751392"/>
              <a:ext cx="1710368" cy="4431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endParaRPr lang="en-US" altLang="ko-KR" b="1" dirty="0"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1296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09223"/>
            <a:ext cx="0" cy="6227063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457233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890425"/>
            <a:ext cx="834325" cy="28625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9518" y="2156486"/>
            <a:ext cx="67619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6" y="1117307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6" y="1516302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6" y="191529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04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51" y="735321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7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7506" y="2297921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05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51040" y="664158"/>
            <a:ext cx="3332928" cy="42705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3" name="갈매기형 수장 32"/>
          <p:cNvSpPr/>
          <p:nvPr/>
        </p:nvSpPr>
        <p:spPr>
          <a:xfrm>
            <a:off x="1144973" y="795343"/>
            <a:ext cx="140381" cy="128682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98539" y="636080"/>
            <a:ext cx="28854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 b="1" dirty="0" smtClean="0">
                <a:ln w="9525">
                  <a:solidFill>
                    <a:srgbClr val="7AB53D">
                      <a:alpha val="30000"/>
                    </a:srgbClr>
                  </a:solidFill>
                </a:ln>
                <a:solidFill>
                  <a:schemeClr val="bg1"/>
                </a:solidFill>
                <a:latin typeface="+mn-ea"/>
              </a:rPr>
              <a:t>역할분담</a:t>
            </a:r>
            <a:endParaRPr lang="en-US" altLang="ko-KR" sz="2400" b="1" dirty="0">
              <a:ln w="9525">
                <a:solidFill>
                  <a:srgbClr val="7AB53D">
                    <a:alpha val="30000"/>
                  </a:srgb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갈매기형 수장 34"/>
          <p:cNvSpPr/>
          <p:nvPr/>
        </p:nvSpPr>
        <p:spPr>
          <a:xfrm>
            <a:off x="1297373" y="801227"/>
            <a:ext cx="140381" cy="128682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1640" y="1489348"/>
            <a:ext cx="636744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 latinLnBrk="0">
              <a:lnSpc>
                <a:spcPct val="200000"/>
              </a:lnSpc>
            </a:pPr>
            <a:r>
              <a:rPr lang="en-US" altLang="ko-KR" dirty="0" smtClean="0"/>
              <a:t>&gt;&gt; 201402365 </a:t>
            </a:r>
            <a:r>
              <a:rPr lang="ko-KR" altLang="en-US" dirty="0"/>
              <a:t>손준택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총괄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DB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어플구현</a:t>
            </a:r>
            <a:endParaRPr lang="en-US" altLang="ko-KR" dirty="0" smtClean="0"/>
          </a:p>
          <a:p>
            <a:pPr fontAlgn="base" latinLnBrk="0">
              <a:lnSpc>
                <a:spcPct val="200000"/>
              </a:lnSpc>
            </a:pPr>
            <a:r>
              <a:rPr lang="en-US" altLang="ko-KR" dirty="0" smtClean="0"/>
              <a:t>&gt;&gt; 201402418 </a:t>
            </a:r>
            <a:r>
              <a:rPr lang="ko-KR" altLang="en-US" dirty="0" err="1"/>
              <a:t>전소향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디자인</a:t>
            </a:r>
            <a:r>
              <a:rPr lang="en-US" altLang="ko-KR" dirty="0"/>
              <a:t>, </a:t>
            </a:r>
            <a:r>
              <a:rPr lang="ko-KR" altLang="en-US" dirty="0" err="1"/>
              <a:t>안드로이드</a:t>
            </a:r>
            <a:r>
              <a:rPr lang="ko-KR" altLang="en-US" dirty="0"/>
              <a:t> 기능 구현</a:t>
            </a:r>
          </a:p>
          <a:p>
            <a:pPr fontAlgn="base" latinLnBrk="0">
              <a:lnSpc>
                <a:spcPct val="200000"/>
              </a:lnSpc>
            </a:pPr>
            <a:r>
              <a:rPr lang="en-US" altLang="ko-KR" dirty="0" smtClean="0"/>
              <a:t>&gt;&gt; 201402406 </a:t>
            </a:r>
            <a:r>
              <a:rPr lang="ko-KR" altLang="en-US" dirty="0"/>
              <a:t>이진원 </a:t>
            </a:r>
            <a:r>
              <a:rPr lang="en-US" altLang="ko-KR" dirty="0"/>
              <a:t>: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, DB</a:t>
            </a:r>
            <a:endParaRPr lang="ko-KR" altLang="en-US" dirty="0" smtClean="0"/>
          </a:p>
          <a:p>
            <a:pPr fontAlgn="base" latinLnBrk="0">
              <a:lnSpc>
                <a:spcPct val="200000"/>
              </a:lnSpc>
            </a:pPr>
            <a:r>
              <a:rPr lang="en-US" altLang="ko-KR" dirty="0" smtClean="0"/>
              <a:t>&gt;&gt; 201402357 </a:t>
            </a:r>
            <a:r>
              <a:rPr lang="ko-KR" altLang="en-US" dirty="0" smtClean="0"/>
              <a:t>박찬일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디자인</a:t>
            </a:r>
            <a:r>
              <a:rPr lang="en-US" altLang="ko-KR" dirty="0" smtClean="0"/>
              <a:t>, UI</a:t>
            </a:r>
            <a:r>
              <a:rPr lang="ko-KR" altLang="en-US" dirty="0" smtClean="0"/>
              <a:t>코딩</a:t>
            </a:r>
          </a:p>
          <a:p>
            <a:pPr fontAlgn="base" latinLnBrk="0">
              <a:lnSpc>
                <a:spcPct val="200000"/>
              </a:lnSpc>
            </a:pPr>
            <a:r>
              <a:rPr lang="en-US" altLang="ko-KR" dirty="0" smtClean="0"/>
              <a:t>&gt;&gt; </a:t>
            </a:r>
            <a:r>
              <a:rPr lang="en-US" altLang="ko-KR" dirty="0" smtClean="0"/>
              <a:t>201402383 </a:t>
            </a:r>
            <a:r>
              <a:rPr lang="ko-KR" altLang="en-US" dirty="0"/>
              <a:t>윤승원 </a:t>
            </a:r>
            <a:r>
              <a:rPr lang="en-US" altLang="ko-KR" dirty="0"/>
              <a:t>: </a:t>
            </a:r>
            <a:r>
              <a:rPr lang="en-US" altLang="ko-KR" dirty="0" smtClean="0"/>
              <a:t>UI</a:t>
            </a:r>
            <a:r>
              <a:rPr lang="ko-KR" altLang="en-US" dirty="0"/>
              <a:t>코딩</a:t>
            </a:r>
            <a:r>
              <a:rPr lang="en-US" altLang="ko-KR" dirty="0"/>
              <a:t>, </a:t>
            </a:r>
            <a:r>
              <a:rPr lang="ko-KR" altLang="en-US" dirty="0"/>
              <a:t>자료수집</a:t>
            </a:r>
          </a:p>
          <a:p>
            <a:pPr>
              <a:lnSpc>
                <a:spcPct val="200000"/>
              </a:lnSpc>
            </a:pP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43609" y="115403"/>
            <a:ext cx="9654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/>
                <a:ea typeface="Yoon 윤고딕 520_TT"/>
              </a:rPr>
              <a:t>역할 분담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/>
              <a:ea typeface="Yoon 윤고딕 520_TT"/>
            </a:endParaRPr>
          </a:p>
        </p:txBody>
      </p:sp>
    </p:spTree>
    <p:extLst>
      <p:ext uri="{BB962C8B-B14F-4D97-AF65-F5344CB8AC3E}">
        <p14:creationId xmlns:p14="http://schemas.microsoft.com/office/powerpoint/2010/main" val="6906340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9792" y="2317441"/>
            <a:ext cx="3879520" cy="868825"/>
            <a:chOff x="3720990" y="3152001"/>
            <a:chExt cx="1710368" cy="1042589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6647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3000" dirty="0" smtClean="0">
                  <a:ln w="9525"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일정</a:t>
              </a:r>
              <a:endParaRPr lang="ko-KR" altLang="en-US" sz="3000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751392"/>
              <a:ext cx="1710368" cy="4431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endParaRPr lang="en-US" altLang="ko-KR" b="1" dirty="0"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1792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09223"/>
            <a:ext cx="0" cy="6227063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457233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1" y="2281436"/>
            <a:ext cx="834325" cy="28625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9518" y="2545002"/>
            <a:ext cx="67619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6" y="1117307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6" y="1516302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6" y="191529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04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51" y="735321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7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7506" y="2297921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05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51040" y="664158"/>
            <a:ext cx="3332928" cy="42705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3" name="갈매기형 수장 32"/>
          <p:cNvSpPr/>
          <p:nvPr/>
        </p:nvSpPr>
        <p:spPr>
          <a:xfrm>
            <a:off x="1144973" y="795343"/>
            <a:ext cx="140381" cy="128682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98539" y="636080"/>
            <a:ext cx="28854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 b="1" dirty="0" smtClean="0">
                <a:ln w="9525">
                  <a:solidFill>
                    <a:srgbClr val="7AB53D">
                      <a:alpha val="30000"/>
                    </a:srgbClr>
                  </a:solidFill>
                </a:ln>
                <a:solidFill>
                  <a:schemeClr val="bg1"/>
                </a:solidFill>
                <a:latin typeface="+mn-ea"/>
              </a:rPr>
              <a:t>추진일정</a:t>
            </a:r>
            <a:endParaRPr lang="en-US" altLang="ko-KR" sz="2400" b="1" dirty="0">
              <a:ln w="9525">
                <a:solidFill>
                  <a:srgbClr val="7AB53D">
                    <a:alpha val="30000"/>
                  </a:srgb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갈매기형 수장 34"/>
          <p:cNvSpPr/>
          <p:nvPr/>
        </p:nvSpPr>
        <p:spPr>
          <a:xfrm>
            <a:off x="1297373" y="801227"/>
            <a:ext cx="140381" cy="128682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43609" y="115403"/>
            <a:ext cx="9654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/>
                <a:ea typeface="Yoon 윤고딕 520_TT"/>
              </a:rPr>
              <a:t>일정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/>
              <a:ea typeface="Yoon 윤고딕 520_TT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14" y="1192748"/>
            <a:ext cx="7380778" cy="433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440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5487" y="2079347"/>
            <a:ext cx="3333024" cy="1557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96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Q&amp;A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497460"/>
            <a:ext cx="3333024" cy="805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4700" b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INDEX</a:t>
            </a:r>
            <a:endParaRPr lang="en-US" altLang="ko-KR" sz="4700" b="1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179906"/>
            <a:ext cx="0" cy="1355190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63890" y="2017405"/>
            <a:ext cx="455258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  <a:defRPr lang="ko-KR" altLang="en-US"/>
            </a:pPr>
            <a:r>
              <a:rPr lang="ko-KR" altLang="en-US" sz="20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설계</a:t>
            </a:r>
            <a:endParaRPr lang="ko-KR" altLang="en-US" sz="2000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 lang="ko-KR" altLang="en-US"/>
            </a:pPr>
            <a:r>
              <a:rPr lang="ko-KR" altLang="en-US" sz="20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현재 진행 상황</a:t>
            </a:r>
            <a:endParaRPr lang="en-US" altLang="ko-KR" sz="2000" dirty="0" smtClean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 lang="ko-KR" altLang="en-US"/>
            </a:pPr>
            <a:r>
              <a:rPr lang="ko-KR" altLang="en-US" sz="20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역할분담</a:t>
            </a:r>
            <a:endParaRPr lang="en-US" altLang="ko-KR" sz="2000" dirty="0" smtClean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 lang="ko-KR" altLang="en-US"/>
            </a:pPr>
            <a:r>
              <a:rPr lang="ko-KR" altLang="en-US" sz="20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일</a:t>
            </a:r>
            <a:r>
              <a:rPr lang="ko-KR" altLang="en-US" sz="20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정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-435777" y="5581247"/>
            <a:ext cx="10015557" cy="137583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700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7" y="-22819"/>
            <a:ext cx="10015557" cy="137583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700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9792" y="2317444"/>
            <a:ext cx="3879520" cy="844339"/>
            <a:chOff x="3720990" y="3152001"/>
            <a:chExt cx="1710368" cy="1013205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664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설계</a:t>
              </a:r>
              <a:endParaRPr lang="en-US" altLang="ko-KR" sz="3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722009"/>
              <a:ext cx="1710368" cy="443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05040" y="729760"/>
            <a:ext cx="2070816" cy="404299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31640" y="697260"/>
            <a:ext cx="19442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 b="1" dirty="0" smtClean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설계</a:t>
            </a:r>
            <a:endParaRPr lang="en-US" altLang="ko-KR" sz="2400" b="1" dirty="0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09223"/>
            <a:ext cx="0" cy="6227063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457233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9" y="115403"/>
            <a:ext cx="9654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/>
                <a:ea typeface="Yoon 윤고딕 520_TT"/>
              </a:rPr>
              <a:t>설계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9281" y="738991"/>
            <a:ext cx="834325" cy="28625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9518" y="1005052"/>
            <a:ext cx="67619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51" y="735321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6" y="1117307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6" y="1516302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6" y="191529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714348" y="1571616"/>
            <a:ext cx="5819652" cy="400110"/>
            <a:chOff x="805841" y="1801339"/>
            <a:chExt cx="5819652" cy="670861"/>
          </a:xfrm>
        </p:grpSpPr>
        <p:sp>
          <p:nvSpPr>
            <p:cNvPr id="37" name="TextBox 36"/>
            <p:cNvSpPr txBox="1"/>
            <p:nvPr/>
          </p:nvSpPr>
          <p:spPr>
            <a:xfrm>
              <a:off x="805841" y="1801339"/>
              <a:ext cx="5819652" cy="6708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 dirty="0" smtClean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DB table </a:t>
              </a:r>
              <a:r>
                <a:rPr lang="ko-KR" altLang="en-US" sz="2000" dirty="0" smtClean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구상 및 생성</a:t>
              </a:r>
              <a:endParaRPr lang="en-US" altLang="ko-KR" sz="20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endParaRPr>
            </a:p>
          </p:txBody>
        </p:sp>
        <p:grpSp>
          <p:nvGrpSpPr>
            <p:cNvPr id="38" name="그룹 21"/>
            <p:cNvGrpSpPr/>
            <p:nvPr/>
          </p:nvGrpSpPr>
          <p:grpSpPr>
            <a:xfrm>
              <a:off x="1547664" y="1988840"/>
              <a:ext cx="504056" cy="360040"/>
              <a:chOff x="3275856" y="4494046"/>
              <a:chExt cx="288032" cy="154419"/>
            </a:xfrm>
          </p:grpSpPr>
          <p:sp>
            <p:nvSpPr>
              <p:cNvPr id="39" name="갈매기형 수장 38"/>
              <p:cNvSpPr/>
              <p:nvPr/>
            </p:nvSpPr>
            <p:spPr>
              <a:xfrm>
                <a:off x="3423507" y="4494046"/>
                <a:ext cx="140381" cy="154419"/>
              </a:xfrm>
              <a:prstGeom prst="chevron">
                <a:avLst>
                  <a:gd name="adj" fmla="val 50000"/>
                </a:avLst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갈매기형 수장 39"/>
              <p:cNvSpPr/>
              <p:nvPr/>
            </p:nvSpPr>
            <p:spPr>
              <a:xfrm>
                <a:off x="3275856" y="4494046"/>
                <a:ext cx="140381" cy="154419"/>
              </a:xfrm>
              <a:prstGeom prst="chevron">
                <a:avLst>
                  <a:gd name="adj" fmla="val 50000"/>
                </a:avLst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sz="20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6" name="갈매기형 수장 45"/>
          <p:cNvSpPr/>
          <p:nvPr/>
        </p:nvSpPr>
        <p:spPr>
          <a:xfrm>
            <a:off x="1335275" y="858209"/>
            <a:ext cx="140381" cy="128682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갈매기형 수장 46"/>
          <p:cNvSpPr/>
          <p:nvPr/>
        </p:nvSpPr>
        <p:spPr>
          <a:xfrm>
            <a:off x="1475656" y="856610"/>
            <a:ext cx="140381" cy="128682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107506" y="2297921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05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09223"/>
            <a:ext cx="0" cy="6227063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457233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769268"/>
            <a:ext cx="834325" cy="28625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9516" y="1020484"/>
            <a:ext cx="67618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갈매기형 수장 14"/>
          <p:cNvSpPr/>
          <p:nvPr/>
        </p:nvSpPr>
        <p:spPr>
          <a:xfrm>
            <a:off x="1292622" y="872461"/>
            <a:ext cx="140381" cy="128682"/>
          </a:xfrm>
          <a:prstGeom prst="chevron">
            <a:avLst>
              <a:gd name="adj" fmla="val 50000"/>
            </a:avLst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144971" y="872461"/>
            <a:ext cx="140381" cy="128682"/>
          </a:xfrm>
          <a:prstGeom prst="chevron">
            <a:avLst>
              <a:gd name="adj" fmla="val 50000"/>
            </a:avLst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5656" y="697260"/>
            <a:ext cx="25962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400" b="1" dirty="0" smtClean="0">
                <a:ln w="9525"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Yoon 윤고딕 520_TT"/>
                <a:ea typeface="Yoon 윤고딕 520_TT"/>
              </a:rPr>
              <a:t>DB </a:t>
            </a:r>
            <a:r>
              <a:rPr lang="ko-KR" altLang="en-US" sz="2400" b="1" dirty="0" smtClean="0">
                <a:ln w="9525"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Yoon 윤고딕 520_TT"/>
                <a:ea typeface="Yoon 윤고딕 520_TT"/>
              </a:rPr>
              <a:t>테이블 구성</a:t>
            </a:r>
            <a:endParaRPr lang="en-US" altLang="ko-KR" sz="2400" b="1" dirty="0">
              <a:ln w="9525">
                <a:solidFill>
                  <a:srgbClr val="7AB53D">
                    <a:alpha val="30000"/>
                  </a:srgbClr>
                </a:solidFill>
              </a:ln>
              <a:solidFill>
                <a:srgbClr val="7AB53D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117306"/>
            <a:ext cx="450395" cy="3381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516302"/>
            <a:ext cx="450395" cy="329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4" y="1915298"/>
            <a:ext cx="450395" cy="330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735321"/>
            <a:ext cx="541363" cy="329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7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0" y="1417337"/>
            <a:ext cx="9144000" cy="31393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lang="ko-KR" altLang="en-US"/>
            </a:pPr>
            <a:r>
              <a:rPr lang="ko-KR" altLang="en-US" sz="1800" b="0" i="0" u="none" dirty="0">
                <a:solidFill>
                  <a:srgbClr val="000000">
                    <a:alpha val="100000"/>
                  </a:srgbClr>
                </a:solidFill>
                <a:latin typeface="Arial"/>
                <a:ea typeface="援대┝"/>
              </a:rPr>
              <a:t>               </a:t>
            </a:r>
          </a:p>
          <a:p>
            <a:pPr algn="l">
              <a:defRPr lang="ko-KR" altLang="en-US"/>
            </a:pPr>
            <a:endParaRPr lang="ko-KR" altLang="en-US" sz="1800" b="0" i="0" u="none" dirty="0">
              <a:solidFill>
                <a:srgbClr val="000000">
                  <a:alpha val="100000"/>
                </a:srgbClr>
              </a:solidFill>
              <a:latin typeface="Arial"/>
              <a:ea typeface="援대┝"/>
            </a:endParaRPr>
          </a:p>
          <a:p>
            <a:pPr algn="l">
              <a:defRPr lang="ko-KR" altLang="en-US"/>
            </a:pPr>
            <a:endParaRPr lang="ko-KR" altLang="en-US" sz="1800" b="0" i="0" u="none" dirty="0">
              <a:solidFill>
                <a:srgbClr val="000000">
                  <a:alpha val="100000"/>
                </a:srgbClr>
              </a:solidFill>
              <a:latin typeface="Arial"/>
              <a:ea typeface="援대┝"/>
            </a:endParaRPr>
          </a:p>
          <a:p>
            <a:pPr algn="l">
              <a:defRPr lang="ko-KR" altLang="en-US"/>
            </a:pPr>
            <a:endParaRPr lang="ko-KR" altLang="en-US" sz="1800" b="0" i="0" u="none" dirty="0">
              <a:solidFill>
                <a:srgbClr val="000000">
                  <a:alpha val="100000"/>
                </a:srgbClr>
              </a:solidFill>
              <a:latin typeface="Arial"/>
              <a:ea typeface="援대┝"/>
            </a:endParaRPr>
          </a:p>
          <a:p>
            <a:pPr algn="l">
              <a:defRPr lang="ko-KR" altLang="en-US"/>
            </a:pPr>
            <a:endParaRPr lang="ko-KR" altLang="en-US" sz="1800" b="0" i="0" u="none" dirty="0">
              <a:solidFill>
                <a:srgbClr val="000000">
                  <a:alpha val="100000"/>
                </a:srgbClr>
              </a:solidFill>
              <a:latin typeface="Arial"/>
              <a:ea typeface="援대┝"/>
            </a:endParaRPr>
          </a:p>
          <a:p>
            <a:pPr algn="l">
              <a:defRPr lang="ko-KR" altLang="en-US"/>
            </a:pPr>
            <a:endParaRPr lang="ko-KR" altLang="en-US" sz="1800" b="0" i="0" u="none" dirty="0">
              <a:solidFill>
                <a:srgbClr val="000000">
                  <a:alpha val="100000"/>
                </a:srgbClr>
              </a:solidFill>
              <a:latin typeface="Arial"/>
              <a:ea typeface="援대┝"/>
            </a:endParaRPr>
          </a:p>
          <a:p>
            <a:pPr algn="l">
              <a:defRPr lang="ko-KR" altLang="en-US"/>
            </a:pPr>
            <a:endParaRPr lang="ko-KR" altLang="en-US" sz="1800" b="0" i="0" u="none" dirty="0">
              <a:solidFill>
                <a:srgbClr val="000000">
                  <a:alpha val="100000"/>
                </a:srgbClr>
              </a:solidFill>
              <a:latin typeface="Arial"/>
              <a:ea typeface="援대┝"/>
            </a:endParaRPr>
          </a:p>
          <a:p>
            <a:pPr algn="l">
              <a:defRPr lang="ko-KR" altLang="en-US"/>
            </a:pPr>
            <a:endParaRPr lang="ko-KR" altLang="en-US" sz="1800" b="0" i="0" u="none" dirty="0">
              <a:solidFill>
                <a:srgbClr val="000000">
                  <a:alpha val="100000"/>
                </a:srgbClr>
              </a:solidFill>
              <a:latin typeface="Arial"/>
              <a:ea typeface="援대┝"/>
            </a:endParaRPr>
          </a:p>
          <a:p>
            <a:pPr algn="l">
              <a:defRPr lang="ko-KR" altLang="en-US"/>
            </a:pPr>
            <a:endParaRPr lang="ko-KR" altLang="en-US" sz="1800" b="0" i="0" u="none" dirty="0">
              <a:solidFill>
                <a:srgbClr val="000000">
                  <a:alpha val="100000"/>
                </a:srgbClr>
              </a:solidFill>
              <a:latin typeface="Arial"/>
              <a:ea typeface="援대┝"/>
            </a:endParaRPr>
          </a:p>
          <a:p>
            <a:pPr algn="l">
              <a:defRPr lang="ko-KR" altLang="en-US"/>
            </a:pPr>
            <a:endParaRPr lang="ko-KR" altLang="en-US" sz="1800" b="0" i="0" u="none" dirty="0">
              <a:solidFill>
                <a:srgbClr val="000000">
                  <a:alpha val="100000"/>
                </a:srgbClr>
              </a:solidFill>
              <a:latin typeface="Arial"/>
              <a:ea typeface="援대┝"/>
            </a:endParaRPr>
          </a:p>
          <a:p>
            <a:pPr algn="l">
              <a:defRPr lang="ko-KR" altLang="en-US"/>
            </a:pPr>
            <a:r>
              <a:rPr lang="ko-KR" altLang="en-US" sz="1800" b="0" i="0" u="none" dirty="0">
                <a:solidFill>
                  <a:srgbClr val="000000">
                    <a:alpha val="100000"/>
                  </a:srgbClr>
                </a:solidFill>
                <a:latin typeface="Arial"/>
                <a:ea typeface="援대┝"/>
              </a:rPr>
              <a:t>   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07506" y="2297921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05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43609" y="115403"/>
            <a:ext cx="9654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/>
                <a:ea typeface="Yoon 윤고딕 520_TT"/>
              </a:rPr>
              <a:t>설계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42976" y="1285864"/>
            <a:ext cx="80010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smtClean="0"/>
              <a:t>회원가입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정보입력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비밀번호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전화번호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홈 화면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정보 출력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전화번호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모두의 </a:t>
            </a:r>
            <a:r>
              <a:rPr lang="ko-KR" altLang="en-US" b="1" dirty="0" err="1" smtClean="0"/>
              <a:t>레시피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(SNS) (</a:t>
            </a:r>
            <a:r>
              <a:rPr lang="ko-KR" altLang="en-US" b="1" dirty="0" smtClean="0"/>
              <a:t>정보 출력 </a:t>
            </a:r>
            <a:r>
              <a:rPr lang="en-US" altLang="ko-KR" b="1" dirty="0" smtClean="0"/>
              <a:t>)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대표사진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글쓴이 </a:t>
            </a:r>
            <a:r>
              <a:rPr lang="en-US" altLang="ko-KR" dirty="0" smtClean="0"/>
              <a:t>ID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내가 쓴 글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정보 출력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대표사진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자신의 </a:t>
            </a:r>
            <a:r>
              <a:rPr lang="en-US" altLang="ko-KR" dirty="0" smtClean="0"/>
              <a:t>ID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b="1" dirty="0" err="1" smtClean="0"/>
              <a:t>레시피</a:t>
            </a:r>
            <a:r>
              <a:rPr lang="ko-KR" altLang="en-US" b="1" dirty="0" smtClean="0"/>
              <a:t> 글을 클릭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정보출력</a:t>
            </a:r>
            <a:r>
              <a:rPr lang="en-US" altLang="ko-KR" b="1" dirty="0" smtClean="0"/>
              <a:t>) - 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요리 </a:t>
            </a:r>
            <a:r>
              <a:rPr lang="en-US" altLang="ko-KR" dirty="0" smtClean="0"/>
              <a:t>Tip, </a:t>
            </a:r>
            <a:r>
              <a:rPr lang="ko-KR" altLang="en-US" dirty="0" smtClean="0"/>
              <a:t>재료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요리에 필요한 사진</a:t>
            </a:r>
            <a:r>
              <a:rPr lang="en-US" altLang="ko-KR" dirty="0" smtClean="0"/>
              <a:t>				</a:t>
            </a:r>
            <a:r>
              <a:rPr lang="ko-KR" altLang="en-US" dirty="0" smtClean="0"/>
              <a:t>과 설명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댓글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쓴 사람의 </a:t>
            </a:r>
            <a:r>
              <a:rPr lang="en-US" altLang="ko-KR" dirty="0" smtClean="0"/>
              <a:t>ID,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</a:t>
            </a:r>
            <a:r>
              <a:rPr lang="en-US" altLang="ko-KR" dirty="0" smtClean="0"/>
              <a:t>				</a:t>
            </a:r>
            <a:r>
              <a:rPr lang="ko-KR" altLang="en-US" dirty="0" smtClean="0"/>
              <a:t>쓴 날짜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err="1" smtClean="0"/>
              <a:t>댓글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정보 입력</a:t>
            </a:r>
            <a:r>
              <a:rPr lang="en-US" altLang="ko-KR" b="1" dirty="0" smtClean="0"/>
              <a:t>) - </a:t>
            </a:r>
            <a:r>
              <a:rPr lang="ko-KR" altLang="en-US" dirty="0" err="1" smtClean="0"/>
              <a:t>댓글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쓴 사람의 </a:t>
            </a:r>
            <a:r>
              <a:rPr lang="en-US" altLang="ko-KR" dirty="0" smtClean="0"/>
              <a:t>ID,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쓴 날짜</a:t>
            </a:r>
            <a:r>
              <a:rPr lang="ko-KR" altLang="en-US" b="1" dirty="0" smtClean="0"/>
              <a:t> 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28500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51720" y="2351164"/>
            <a:ext cx="5400598" cy="866376"/>
            <a:chOff x="3498765" y="3152001"/>
            <a:chExt cx="2380967" cy="1039650"/>
          </a:xfrm>
        </p:grpSpPr>
        <p:sp>
          <p:nvSpPr>
            <p:cNvPr id="4" name="TextBox 3"/>
            <p:cNvSpPr txBox="1"/>
            <p:nvPr/>
          </p:nvSpPr>
          <p:spPr>
            <a:xfrm>
              <a:off x="3498765" y="3152001"/>
              <a:ext cx="2380967" cy="664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진행 상황</a:t>
              </a:r>
              <a:endParaRPr lang="en-US" altLang="ko-KR" sz="3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748453"/>
              <a:ext cx="1710368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951040" y="664158"/>
            <a:ext cx="2692266" cy="42705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09223"/>
            <a:ext cx="0" cy="6227063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457233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142988"/>
            <a:ext cx="834325" cy="28625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9518" y="1383369"/>
            <a:ext cx="67619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갈매기형 수장 14"/>
          <p:cNvSpPr/>
          <p:nvPr/>
        </p:nvSpPr>
        <p:spPr>
          <a:xfrm>
            <a:off x="1292624" y="795343"/>
            <a:ext cx="140381" cy="128682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144973" y="795343"/>
            <a:ext cx="140381" cy="128682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642922"/>
            <a:ext cx="49016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 b="1" dirty="0" smtClean="0">
                <a:ln w="9525">
                  <a:solidFill>
                    <a:srgbClr val="7AB53D">
                      <a:alpha val="30000"/>
                    </a:srgbClr>
                  </a:solidFill>
                </a:ln>
                <a:solidFill>
                  <a:schemeClr val="bg1"/>
                </a:solidFill>
                <a:latin typeface="+mn-ea"/>
              </a:rPr>
              <a:t>진행 상황</a:t>
            </a:r>
            <a:endParaRPr lang="en-US" altLang="ko-KR" sz="2400" b="1" dirty="0">
              <a:ln w="9525">
                <a:solidFill>
                  <a:srgbClr val="7AB53D">
                    <a:alpha val="30000"/>
                  </a:srgb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6" y="1117307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6" y="1516302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6" y="191529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51" y="735321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7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71538" y="1214426"/>
            <a:ext cx="7020272" cy="604780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Wingdings"/>
              <a:buChar char="v"/>
              <a:defRPr lang="ko-KR" altLang="en-US"/>
            </a:pPr>
            <a:r>
              <a:rPr lang="ko-KR" altLang="en-US" sz="2000" b="1" i="0" u="none" dirty="0">
                <a:solidFill>
                  <a:srgbClr val="000000">
                    <a:alpha val="100000"/>
                  </a:srgbClr>
                </a:solidFill>
                <a:latin typeface="+mn-ea"/>
              </a:rPr>
              <a:t>  </a:t>
            </a:r>
            <a:r>
              <a:rPr lang="en-US" altLang="ko-KR" sz="2000" b="1" i="0" u="none" dirty="0" err="1" smtClean="0">
                <a:solidFill>
                  <a:srgbClr val="000000">
                    <a:alpha val="100000"/>
                  </a:srgbClr>
                </a:solidFill>
                <a:latin typeface="+mn-ea"/>
              </a:rPr>
              <a:t>QnA</a:t>
            </a:r>
            <a:r>
              <a:rPr lang="en-US" altLang="ko-KR" sz="2000" b="1" i="0" u="none" dirty="0" smtClean="0">
                <a:solidFill>
                  <a:srgbClr val="000000">
                    <a:alpha val="100000"/>
                  </a:srgbClr>
                </a:solidFill>
                <a:latin typeface="+mn-ea"/>
              </a:rPr>
              <a:t> </a:t>
            </a:r>
            <a:r>
              <a:rPr lang="ko-KR" altLang="en-US" sz="2000" b="1" i="0" u="none" dirty="0" smtClean="0">
                <a:solidFill>
                  <a:srgbClr val="000000">
                    <a:alpha val="100000"/>
                  </a:srgbClr>
                </a:solidFill>
                <a:latin typeface="+mn-ea"/>
              </a:rPr>
              <a:t>화면</a:t>
            </a:r>
            <a:r>
              <a:rPr lang="en-US" altLang="ko-KR" sz="2000" b="1" i="0" u="none" dirty="0" smtClean="0">
                <a:solidFill>
                  <a:srgbClr val="000000">
                    <a:alpha val="100000"/>
                  </a:srgbClr>
                </a:solidFill>
                <a:latin typeface="+mn-ea"/>
              </a:rPr>
              <a:t>, </a:t>
            </a:r>
            <a:r>
              <a:rPr lang="ko-KR" altLang="en-US" sz="2000" b="1" i="0" u="none" dirty="0" smtClean="0">
                <a:solidFill>
                  <a:srgbClr val="000000">
                    <a:alpha val="100000"/>
                  </a:srgbClr>
                </a:solidFill>
                <a:latin typeface="+mn-ea"/>
              </a:rPr>
              <a:t>재료 추천 화면 </a:t>
            </a:r>
            <a:r>
              <a:rPr lang="en-US" altLang="ko-KR" sz="2000" b="1" i="0" u="none" dirty="0" smtClean="0">
                <a:solidFill>
                  <a:srgbClr val="000000">
                    <a:alpha val="100000"/>
                  </a:srgbClr>
                </a:solidFill>
                <a:latin typeface="+mn-ea"/>
              </a:rPr>
              <a:t>UI </a:t>
            </a:r>
            <a:r>
              <a:rPr lang="ko-KR" altLang="en-US" sz="2000" b="1" i="0" u="none" dirty="0" smtClean="0">
                <a:solidFill>
                  <a:srgbClr val="000000">
                    <a:alpha val="100000"/>
                  </a:srgbClr>
                </a:solidFill>
                <a:latin typeface="+mn-ea"/>
              </a:rPr>
              <a:t>설계</a:t>
            </a:r>
            <a:endParaRPr lang="en-US" altLang="ko-KR" sz="2000" b="1" i="0" u="none" dirty="0" smtClean="0">
              <a:solidFill>
                <a:srgbClr val="000000">
                  <a:alpha val="100000"/>
                </a:srgbClr>
              </a:solidFill>
              <a:latin typeface="+mn-ea"/>
            </a:endParaRPr>
          </a:p>
          <a:p>
            <a:pPr algn="l">
              <a:lnSpc>
                <a:spcPct val="150000"/>
              </a:lnSpc>
              <a:buFont typeface="Wingdings"/>
              <a:buChar char="v"/>
              <a:defRPr lang="ko-KR" altLang="en-US"/>
            </a:pPr>
            <a:endParaRPr lang="en-US" altLang="ko-KR" sz="2000" b="1" i="0" u="none" dirty="0" smtClean="0">
              <a:solidFill>
                <a:srgbClr val="000000">
                  <a:alpha val="100000"/>
                </a:srgbClr>
              </a:solidFill>
              <a:latin typeface="+mn-ea"/>
            </a:endParaRPr>
          </a:p>
          <a:p>
            <a:pPr algn="l">
              <a:lnSpc>
                <a:spcPct val="150000"/>
              </a:lnSpc>
              <a:buFont typeface="Wingdings"/>
              <a:buChar char="v"/>
              <a:defRPr lang="ko-KR" altLang="en-US"/>
            </a:pPr>
            <a:r>
              <a:rPr lang="ko-KR" altLang="en-US" sz="2000" b="1" dirty="0" smtClean="0">
                <a:solidFill>
                  <a:srgbClr val="000000">
                    <a:alpha val="100000"/>
                  </a:srgbClr>
                </a:solidFill>
                <a:latin typeface="+mn-ea"/>
              </a:rPr>
              <a:t>  홈 화면</a:t>
            </a:r>
            <a:r>
              <a:rPr lang="en-US" altLang="ko-KR" sz="2000" b="1" dirty="0" smtClean="0">
                <a:solidFill>
                  <a:srgbClr val="000000">
                    <a:alpha val="100000"/>
                  </a:srgbClr>
                </a:solidFill>
                <a:latin typeface="+mn-ea"/>
              </a:rPr>
              <a:t>, </a:t>
            </a:r>
            <a:r>
              <a:rPr lang="ko-KR" altLang="en-US" sz="2000" b="1" dirty="0" smtClean="0">
                <a:solidFill>
                  <a:srgbClr val="000000">
                    <a:alpha val="100000"/>
                  </a:srgbClr>
                </a:solidFill>
                <a:latin typeface="+mn-ea"/>
              </a:rPr>
              <a:t>프로그램 선택 화면</a:t>
            </a:r>
            <a:r>
              <a:rPr lang="en-US" altLang="ko-KR" sz="2000" b="1" dirty="0" smtClean="0">
                <a:solidFill>
                  <a:srgbClr val="000000">
                    <a:alpha val="100000"/>
                  </a:srgbClr>
                </a:solidFill>
                <a:latin typeface="+mn-ea"/>
              </a:rPr>
              <a:t>, </a:t>
            </a:r>
            <a:r>
              <a:rPr lang="ko-KR" altLang="en-US" sz="2000" b="1" dirty="0" smtClean="0">
                <a:solidFill>
                  <a:srgbClr val="000000">
                    <a:alpha val="100000"/>
                  </a:srgbClr>
                </a:solidFill>
                <a:latin typeface="+mn-ea"/>
              </a:rPr>
              <a:t>로그인 화면</a:t>
            </a:r>
            <a:r>
              <a:rPr lang="en-US" altLang="ko-KR" sz="2000" b="1" dirty="0" smtClean="0">
                <a:solidFill>
                  <a:srgbClr val="000000">
                    <a:alpha val="100000"/>
                  </a:srgbClr>
                </a:solidFill>
                <a:latin typeface="+mn-ea"/>
              </a:rPr>
              <a:t>, </a:t>
            </a:r>
            <a:r>
              <a:rPr lang="ko-KR" altLang="en-US" sz="2000" b="1" dirty="0" smtClean="0">
                <a:solidFill>
                  <a:srgbClr val="000000">
                    <a:alpha val="100000"/>
                  </a:srgbClr>
                </a:solidFill>
                <a:latin typeface="+mn-ea"/>
              </a:rPr>
              <a:t>회원가입 화면</a:t>
            </a:r>
            <a:r>
              <a:rPr lang="en-US" altLang="ko-KR" sz="2000" b="1" dirty="0" smtClean="0">
                <a:solidFill>
                  <a:srgbClr val="000000">
                    <a:alpha val="100000"/>
                  </a:srgbClr>
                </a:solidFill>
                <a:latin typeface="+mn-ea"/>
              </a:rPr>
              <a:t>  Layout </a:t>
            </a:r>
            <a:r>
              <a:rPr lang="ko-KR" altLang="en-US" sz="2000" b="1" dirty="0" smtClean="0">
                <a:solidFill>
                  <a:srgbClr val="000000">
                    <a:alpha val="100000"/>
                  </a:srgbClr>
                </a:solidFill>
                <a:latin typeface="+mn-ea"/>
              </a:rPr>
              <a:t>구현</a:t>
            </a:r>
            <a:endParaRPr lang="en-US" altLang="ko-KR" sz="2000" b="1" dirty="0" smtClean="0">
              <a:solidFill>
                <a:srgbClr val="000000">
                  <a:alpha val="100000"/>
                </a:srgbClr>
              </a:solidFill>
              <a:latin typeface="+mn-ea"/>
            </a:endParaRPr>
          </a:p>
          <a:p>
            <a:pPr algn="l">
              <a:lnSpc>
                <a:spcPct val="150000"/>
              </a:lnSpc>
              <a:buFont typeface="Wingdings"/>
              <a:buChar char="v"/>
              <a:defRPr lang="ko-KR" altLang="en-US"/>
            </a:pPr>
            <a:endParaRPr lang="en-US" altLang="ko-KR" sz="2000" b="1" dirty="0" smtClean="0">
              <a:solidFill>
                <a:srgbClr val="000000">
                  <a:alpha val="100000"/>
                </a:srgb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Wingdings"/>
              <a:buChar char="v"/>
              <a:defRPr lang="ko-KR" altLang="en-US"/>
            </a:pPr>
            <a:r>
              <a:rPr lang="ko-KR" altLang="en-US" sz="2000" b="1" dirty="0" smtClean="0">
                <a:solidFill>
                  <a:srgbClr val="000000">
                    <a:alpha val="100000"/>
                  </a:srgbClr>
                </a:solidFill>
                <a:latin typeface="+mn-ea"/>
              </a:rPr>
              <a:t>  홈 화면 변경</a:t>
            </a:r>
            <a:endParaRPr lang="en-US" altLang="ko-KR" sz="2000" b="1" dirty="0" smtClean="0">
              <a:solidFill>
                <a:srgbClr val="000000">
                  <a:alpha val="100000"/>
                </a:srgbClr>
              </a:solidFill>
              <a:latin typeface="+mn-ea"/>
            </a:endParaRPr>
          </a:p>
          <a:p>
            <a:pPr algn="l">
              <a:lnSpc>
                <a:spcPct val="150000"/>
              </a:lnSpc>
              <a:defRPr lang="ko-KR" altLang="en-US"/>
            </a:pPr>
            <a:endParaRPr lang="en-US" altLang="ko-KR" dirty="0">
              <a:solidFill>
                <a:srgbClr val="000000">
                  <a:alpha val="100000"/>
                </a:srgbClr>
              </a:solidFill>
              <a:latin typeface="Arial"/>
              <a:ea typeface="援대┝"/>
            </a:endParaRPr>
          </a:p>
          <a:p>
            <a:pPr algn="l">
              <a:defRPr lang="ko-KR" altLang="en-US"/>
            </a:pPr>
            <a:endParaRPr lang="ko-KR" altLang="en-US" sz="1800" b="0" i="0" u="none" dirty="0">
              <a:solidFill>
                <a:srgbClr val="000000">
                  <a:alpha val="100000"/>
                </a:srgbClr>
              </a:solidFill>
              <a:latin typeface="Arial"/>
              <a:ea typeface="援대┝"/>
            </a:endParaRPr>
          </a:p>
          <a:p>
            <a:pPr algn="l">
              <a:defRPr lang="ko-KR" altLang="en-US"/>
            </a:pPr>
            <a:endParaRPr lang="ko-KR" altLang="en-US" sz="1800" b="0" i="0" u="none" dirty="0">
              <a:solidFill>
                <a:srgbClr val="000000">
                  <a:alpha val="100000"/>
                </a:srgbClr>
              </a:solidFill>
              <a:latin typeface="Arial"/>
              <a:ea typeface="援대┝"/>
            </a:endParaRPr>
          </a:p>
          <a:p>
            <a:pPr algn="l">
              <a:defRPr lang="ko-KR" altLang="en-US"/>
            </a:pPr>
            <a:endParaRPr lang="ko-KR" altLang="en-US" sz="1800" b="0" i="0" u="none" dirty="0">
              <a:solidFill>
                <a:srgbClr val="000000">
                  <a:alpha val="100000"/>
                </a:srgbClr>
              </a:solidFill>
              <a:latin typeface="Arial"/>
              <a:ea typeface="援대┝"/>
            </a:endParaRPr>
          </a:p>
          <a:p>
            <a:pPr algn="l">
              <a:defRPr lang="ko-KR" altLang="en-US"/>
            </a:pPr>
            <a:endParaRPr lang="ko-KR" altLang="en-US" sz="1800" b="0" i="0" u="none" dirty="0">
              <a:solidFill>
                <a:srgbClr val="000000">
                  <a:alpha val="100000"/>
                </a:srgbClr>
              </a:solidFill>
              <a:latin typeface="Arial"/>
              <a:ea typeface="援대┝"/>
            </a:endParaRPr>
          </a:p>
          <a:p>
            <a:pPr algn="l">
              <a:defRPr lang="ko-KR" altLang="en-US"/>
            </a:pPr>
            <a:endParaRPr lang="ko-KR" altLang="en-US" sz="1800" b="0" i="0" u="none" dirty="0">
              <a:solidFill>
                <a:srgbClr val="000000">
                  <a:alpha val="100000"/>
                </a:srgbClr>
              </a:solidFill>
              <a:latin typeface="Arial"/>
              <a:ea typeface="援대┝"/>
            </a:endParaRPr>
          </a:p>
          <a:p>
            <a:pPr algn="l">
              <a:defRPr lang="ko-KR" altLang="en-US"/>
            </a:pPr>
            <a:endParaRPr lang="ko-KR" altLang="en-US" sz="1800" b="0" i="0" u="none" dirty="0">
              <a:solidFill>
                <a:srgbClr val="000000">
                  <a:alpha val="100000"/>
                </a:srgbClr>
              </a:solidFill>
              <a:latin typeface="Arial"/>
              <a:ea typeface="援대┝"/>
            </a:endParaRPr>
          </a:p>
          <a:p>
            <a:pPr algn="l">
              <a:defRPr lang="ko-KR" altLang="en-US"/>
            </a:pPr>
            <a:endParaRPr lang="ko-KR" altLang="en-US" sz="1800" b="0" i="0" u="none" dirty="0">
              <a:solidFill>
                <a:srgbClr val="000000">
                  <a:alpha val="100000"/>
                </a:srgbClr>
              </a:solidFill>
              <a:latin typeface="Arial"/>
              <a:ea typeface="援대┝"/>
            </a:endParaRPr>
          </a:p>
          <a:p>
            <a:pPr algn="l">
              <a:defRPr lang="ko-KR" altLang="en-US"/>
            </a:pPr>
            <a:endParaRPr lang="ko-KR" altLang="en-US" sz="1800" b="0" i="0" u="none" dirty="0">
              <a:solidFill>
                <a:srgbClr val="000000">
                  <a:alpha val="100000"/>
                </a:srgbClr>
              </a:solidFill>
              <a:latin typeface="Arial"/>
              <a:ea typeface="援대┝"/>
            </a:endParaRPr>
          </a:p>
          <a:p>
            <a:pPr algn="l">
              <a:defRPr lang="ko-KR" altLang="en-US"/>
            </a:pPr>
            <a:endParaRPr lang="ko-KR" altLang="en-US" sz="1800" b="0" i="0" u="none" dirty="0">
              <a:solidFill>
                <a:srgbClr val="000000">
                  <a:alpha val="100000"/>
                </a:srgbClr>
              </a:solidFill>
              <a:latin typeface="Arial"/>
              <a:ea typeface="援대┝"/>
            </a:endParaRPr>
          </a:p>
          <a:p>
            <a:pPr algn="l">
              <a:defRPr lang="ko-KR" altLang="en-US"/>
            </a:pPr>
            <a:r>
              <a:rPr lang="ko-KR" altLang="en-US" sz="1800" b="0" i="0" u="none" dirty="0">
                <a:solidFill>
                  <a:srgbClr val="000000">
                    <a:alpha val="100000"/>
                  </a:srgbClr>
                </a:solidFill>
                <a:latin typeface="Arial"/>
                <a:ea typeface="援대┝"/>
              </a:rPr>
              <a:t>  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07506" y="2297921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05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43609" y="115403"/>
            <a:ext cx="9654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/>
                <a:ea typeface="Yoon 윤고딕 520_TT"/>
              </a:rPr>
              <a:t>진행 상황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/>
              <a:ea typeface="Yoon 윤고딕 520_T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09223"/>
            <a:ext cx="0" cy="6227063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457233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142988"/>
            <a:ext cx="834325" cy="28625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34539" y="1408549"/>
            <a:ext cx="67618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갈매기형 수장 14"/>
          <p:cNvSpPr/>
          <p:nvPr/>
        </p:nvSpPr>
        <p:spPr>
          <a:xfrm>
            <a:off x="1292622" y="872461"/>
            <a:ext cx="140381" cy="128682"/>
          </a:xfrm>
          <a:prstGeom prst="chevron">
            <a:avLst>
              <a:gd name="adj" fmla="val 50000"/>
            </a:avLst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144971" y="872461"/>
            <a:ext cx="140381" cy="128682"/>
          </a:xfrm>
          <a:prstGeom prst="chevron">
            <a:avLst>
              <a:gd name="adj" fmla="val 50000"/>
            </a:avLst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5656" y="697260"/>
            <a:ext cx="25962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 b="1" dirty="0" smtClean="0">
                <a:ln w="9525"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Yoon 윤고딕 520_TT"/>
                <a:ea typeface="Yoon 윤고딕 520_TT"/>
              </a:rPr>
              <a:t>홈 </a:t>
            </a:r>
            <a:r>
              <a:rPr lang="ko-KR" altLang="en-US" sz="2400" b="1" smtClean="0">
                <a:ln w="9525"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Yoon 윤고딕 520_TT"/>
                <a:ea typeface="Yoon 윤고딕 520_TT"/>
              </a:rPr>
              <a:t>화면 </a:t>
            </a:r>
            <a:r>
              <a:rPr lang="en-US" altLang="ko-KR" sz="2400" b="1" dirty="0" smtClean="0">
                <a:ln w="9525"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Yoon 윤고딕 520_TT"/>
                <a:ea typeface="Yoon 윤고딕 520_TT"/>
              </a:rPr>
              <a:t>UI </a:t>
            </a:r>
            <a:r>
              <a:rPr lang="ko-KR" altLang="en-US" sz="2400" b="1" dirty="0" smtClean="0">
                <a:ln w="9525"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Yoon 윤고딕 520_TT"/>
                <a:ea typeface="Yoon 윤고딕 520_TT"/>
              </a:rPr>
              <a:t>변경</a:t>
            </a:r>
            <a:endParaRPr lang="en-US" altLang="ko-KR" sz="2400" b="1" dirty="0">
              <a:ln w="9525">
                <a:solidFill>
                  <a:srgbClr val="7AB53D">
                    <a:alpha val="30000"/>
                  </a:srgbClr>
                </a:solidFill>
              </a:ln>
              <a:solidFill>
                <a:srgbClr val="7AB53D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117306"/>
            <a:ext cx="450395" cy="3381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516302"/>
            <a:ext cx="450395" cy="329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4" y="1915298"/>
            <a:ext cx="450395" cy="330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735321"/>
            <a:ext cx="541363" cy="329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7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0" y="1417337"/>
            <a:ext cx="9144000" cy="31393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lang="ko-KR" altLang="en-US"/>
            </a:pPr>
            <a:r>
              <a:rPr lang="ko-KR" altLang="en-US" sz="1800" b="0" i="0" u="none" dirty="0">
                <a:solidFill>
                  <a:srgbClr val="000000">
                    <a:alpha val="100000"/>
                  </a:srgbClr>
                </a:solidFill>
                <a:latin typeface="Arial"/>
                <a:ea typeface="援대┝"/>
              </a:rPr>
              <a:t>               </a:t>
            </a:r>
          </a:p>
          <a:p>
            <a:pPr algn="l">
              <a:defRPr lang="ko-KR" altLang="en-US"/>
            </a:pPr>
            <a:endParaRPr lang="ko-KR" altLang="en-US" sz="1800" b="0" i="0" u="none" dirty="0">
              <a:solidFill>
                <a:srgbClr val="000000">
                  <a:alpha val="100000"/>
                </a:srgbClr>
              </a:solidFill>
              <a:latin typeface="Arial"/>
              <a:ea typeface="援대┝"/>
            </a:endParaRPr>
          </a:p>
          <a:p>
            <a:pPr algn="l">
              <a:defRPr lang="ko-KR" altLang="en-US"/>
            </a:pPr>
            <a:endParaRPr lang="ko-KR" altLang="en-US" sz="1800" b="0" i="0" u="none" dirty="0">
              <a:solidFill>
                <a:srgbClr val="000000">
                  <a:alpha val="100000"/>
                </a:srgbClr>
              </a:solidFill>
              <a:latin typeface="Arial"/>
              <a:ea typeface="援대┝"/>
            </a:endParaRPr>
          </a:p>
          <a:p>
            <a:pPr algn="l">
              <a:defRPr lang="ko-KR" altLang="en-US"/>
            </a:pPr>
            <a:endParaRPr lang="ko-KR" altLang="en-US" sz="1800" b="0" i="0" u="none" dirty="0">
              <a:solidFill>
                <a:srgbClr val="000000">
                  <a:alpha val="100000"/>
                </a:srgbClr>
              </a:solidFill>
              <a:latin typeface="Arial"/>
              <a:ea typeface="援대┝"/>
            </a:endParaRPr>
          </a:p>
          <a:p>
            <a:pPr algn="l">
              <a:defRPr lang="ko-KR" altLang="en-US"/>
            </a:pPr>
            <a:endParaRPr lang="ko-KR" altLang="en-US" sz="1800" b="0" i="0" u="none" dirty="0">
              <a:solidFill>
                <a:srgbClr val="000000">
                  <a:alpha val="100000"/>
                </a:srgbClr>
              </a:solidFill>
              <a:latin typeface="Arial"/>
              <a:ea typeface="援대┝"/>
            </a:endParaRPr>
          </a:p>
          <a:p>
            <a:pPr algn="l">
              <a:defRPr lang="ko-KR" altLang="en-US"/>
            </a:pPr>
            <a:endParaRPr lang="ko-KR" altLang="en-US" sz="1800" b="0" i="0" u="none" dirty="0">
              <a:solidFill>
                <a:srgbClr val="000000">
                  <a:alpha val="100000"/>
                </a:srgbClr>
              </a:solidFill>
              <a:latin typeface="Arial"/>
              <a:ea typeface="援대┝"/>
            </a:endParaRPr>
          </a:p>
          <a:p>
            <a:pPr algn="l">
              <a:defRPr lang="ko-KR" altLang="en-US"/>
            </a:pPr>
            <a:endParaRPr lang="ko-KR" altLang="en-US" sz="1800" b="0" i="0" u="none" dirty="0">
              <a:solidFill>
                <a:srgbClr val="000000">
                  <a:alpha val="100000"/>
                </a:srgbClr>
              </a:solidFill>
              <a:latin typeface="Arial"/>
              <a:ea typeface="援대┝"/>
            </a:endParaRPr>
          </a:p>
          <a:p>
            <a:pPr algn="l">
              <a:defRPr lang="ko-KR" altLang="en-US"/>
            </a:pPr>
            <a:endParaRPr lang="ko-KR" altLang="en-US" sz="1800" b="0" i="0" u="none" dirty="0">
              <a:solidFill>
                <a:srgbClr val="000000">
                  <a:alpha val="100000"/>
                </a:srgbClr>
              </a:solidFill>
              <a:latin typeface="Arial"/>
              <a:ea typeface="援대┝"/>
            </a:endParaRPr>
          </a:p>
          <a:p>
            <a:pPr algn="l">
              <a:defRPr lang="ko-KR" altLang="en-US"/>
            </a:pPr>
            <a:endParaRPr lang="ko-KR" altLang="en-US" sz="1800" b="0" i="0" u="none" dirty="0">
              <a:solidFill>
                <a:srgbClr val="000000">
                  <a:alpha val="100000"/>
                </a:srgbClr>
              </a:solidFill>
              <a:latin typeface="Arial"/>
              <a:ea typeface="援대┝"/>
            </a:endParaRPr>
          </a:p>
          <a:p>
            <a:pPr algn="l">
              <a:defRPr lang="ko-KR" altLang="en-US"/>
            </a:pPr>
            <a:endParaRPr lang="ko-KR" altLang="en-US" sz="1800" b="0" i="0" u="none" dirty="0">
              <a:solidFill>
                <a:srgbClr val="000000">
                  <a:alpha val="100000"/>
                </a:srgbClr>
              </a:solidFill>
              <a:latin typeface="Arial"/>
              <a:ea typeface="援대┝"/>
            </a:endParaRPr>
          </a:p>
          <a:p>
            <a:pPr algn="l">
              <a:defRPr lang="ko-KR" altLang="en-US"/>
            </a:pPr>
            <a:r>
              <a:rPr lang="ko-KR" altLang="en-US" sz="1800" b="0" i="0" u="none" dirty="0">
                <a:solidFill>
                  <a:srgbClr val="000000">
                    <a:alpha val="100000"/>
                  </a:srgbClr>
                </a:solidFill>
                <a:latin typeface="Arial"/>
                <a:ea typeface="援대┝"/>
              </a:rPr>
              <a:t>   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07506" y="2297921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05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43609" y="115403"/>
            <a:ext cx="9654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/>
                <a:ea typeface="Yoon 윤고딕 520_TT"/>
              </a:rPr>
              <a:t>설계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/>
              <a:ea typeface="Yoon 윤고딕 520_TT"/>
            </a:endParaRPr>
          </a:p>
        </p:txBody>
      </p:sp>
      <p:pic>
        <p:nvPicPr>
          <p:cNvPr id="1026" name="Picture 2" descr="C:\Users\남수명\Desktop\KakaoTalk_20150824_23033063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488" y="1428740"/>
            <a:ext cx="1881188" cy="3344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cxnSp>
        <p:nvCxnSpPr>
          <p:cNvPr id="26" name="직선 화살표 연결선 25"/>
          <p:cNvCxnSpPr/>
          <p:nvPr/>
        </p:nvCxnSpPr>
        <p:spPr>
          <a:xfrm>
            <a:off x="4786314" y="3000376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27" name="Picture 3" descr="C:\Users\남수명\Desktop\KakaoTalk_20151124_00261600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72264" y="1428740"/>
            <a:ext cx="1881187" cy="3344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6" name="Picture 2" descr="C:\Users\남수명\Desktop\KakaoTalk_20151124_002607736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7224" y="1428740"/>
            <a:ext cx="1881188" cy="3344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228500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09223"/>
            <a:ext cx="0" cy="6227063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457233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142988"/>
            <a:ext cx="834325" cy="28625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34538" y="1408550"/>
            <a:ext cx="67619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갈매기형 수장 14"/>
          <p:cNvSpPr/>
          <p:nvPr/>
        </p:nvSpPr>
        <p:spPr>
          <a:xfrm>
            <a:off x="1148607" y="872462"/>
            <a:ext cx="140381" cy="128682"/>
          </a:xfrm>
          <a:prstGeom prst="chevron">
            <a:avLst>
              <a:gd name="adj" fmla="val 50000"/>
            </a:avLst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000957" y="872462"/>
            <a:ext cx="140381" cy="128682"/>
          </a:xfrm>
          <a:prstGeom prst="chevron">
            <a:avLst>
              <a:gd name="adj" fmla="val 50000"/>
            </a:avLst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31642" y="757269"/>
            <a:ext cx="223224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200" b="1" dirty="0" smtClean="0">
                <a:solidFill>
                  <a:srgbClr val="FDA800"/>
                </a:solidFill>
                <a:latin typeface="Yoon 윤고딕 520_TT"/>
                <a:ea typeface="Yoon 윤고딕 520_TT"/>
              </a:rPr>
              <a:t>UI </a:t>
            </a:r>
            <a:r>
              <a:rPr lang="ko-KR" altLang="en-US" sz="2200" b="1" dirty="0" smtClean="0">
                <a:solidFill>
                  <a:srgbClr val="FDA800"/>
                </a:solidFill>
                <a:latin typeface="Yoon 윤고딕 520_TT"/>
                <a:ea typeface="Yoon 윤고딕 520_TT"/>
              </a:rPr>
              <a:t>설계</a:t>
            </a:r>
            <a:endParaRPr lang="en-US" altLang="ko-KR" sz="2200" b="1" dirty="0">
              <a:solidFill>
                <a:srgbClr val="FDA800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6" y="1117307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6" y="1516302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6" y="191529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51" y="735321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7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88988" y="1516302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07506" y="2297921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05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43609" y="115403"/>
            <a:ext cx="9654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/>
                <a:ea typeface="Yoon 윤고딕 520_TT"/>
              </a:rPr>
              <a:t>진행 상황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/>
              <a:ea typeface="Yoon 윤고딕 520_TT"/>
            </a:endParaRPr>
          </a:p>
        </p:txBody>
      </p:sp>
      <p:pic>
        <p:nvPicPr>
          <p:cNvPr id="26" name="Picture 2" descr="C:\Users\남수명\Desktop\KakaoTalk_20151124_00264067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6380" y="714360"/>
            <a:ext cx="2571361" cy="4572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585176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402</Words>
  <Application>Microsoft Office PowerPoint</Application>
  <PresentationFormat>화면 슬라이드 쇼(16:10)</PresentationFormat>
  <Paragraphs>185</Paragraphs>
  <Slides>19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Arial</vt:lpstr>
      <vt:lpstr>Wingdings</vt:lpstr>
      <vt:lpstr>援대┝</vt:lpstr>
      <vt:lpstr>맑은 고딕</vt:lpstr>
      <vt:lpstr>나눔고딕 ExtraBold</vt:lpstr>
      <vt:lpstr>Yoon 윤고딕 520_TT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dlwlsdnjs456@naver.com</cp:lastModifiedBy>
  <cp:revision>128</cp:revision>
  <dcterms:created xsi:type="dcterms:W3CDTF">2013-09-05T09:43:46Z</dcterms:created>
  <dcterms:modified xsi:type="dcterms:W3CDTF">2015-11-24T08:44:30Z</dcterms:modified>
</cp:coreProperties>
</file>