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822647" y="1460500"/>
            <a:ext cx="11359506" cy="41656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b="1" sz="6719">
                <a:latin typeface="Helvetica"/>
                <a:ea typeface="Helvetica"/>
                <a:cs typeface="Helvetica"/>
                <a:sym typeface="Helvetica"/>
              </a:rPr>
              <a:t>Smart Glass—</a:t>
            </a:r>
            <a:endParaRPr b="1" sz="6719">
              <a:latin typeface="Helvetica"/>
              <a:ea typeface="Helvetica"/>
              <a:cs typeface="Helvetica"/>
              <a:sym typeface="Helvetica"/>
            </a:endParaRPr>
          </a:p>
          <a:p>
            <a:pPr lvl="0" defTabSz="490727">
              <a:defRPr sz="1800"/>
            </a:pPr>
            <a:r>
              <a:rPr b="1" sz="6719">
                <a:latin typeface="Helvetica"/>
                <a:ea typeface="Helvetica"/>
                <a:cs typeface="Helvetica"/>
                <a:sym typeface="Helvetica"/>
              </a:rPr>
              <a:t>Visible</a:t>
            </a:r>
            <a:endParaRPr b="1" sz="6719">
              <a:latin typeface="Helvetica"/>
              <a:ea typeface="Helvetica"/>
              <a:cs typeface="Helvetica"/>
              <a:sym typeface="Helvetica"/>
            </a:endParaRPr>
          </a:p>
          <a:p>
            <a:pPr lvl="0" defTabSz="490727">
              <a:defRPr sz="1800"/>
            </a:pPr>
            <a:r>
              <a:rPr b="1" sz="6719">
                <a:latin typeface="Helvetica"/>
                <a:ea typeface="Helvetica"/>
                <a:cs typeface="Helvetica"/>
                <a:sym typeface="Helvetica"/>
              </a:rPr>
              <a:t>Vehicles Controlling System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850900" y="5842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b="1" sz="6719">
                <a:latin typeface="Helvetica"/>
                <a:ea typeface="Helvetica"/>
                <a:cs typeface="Helvetica"/>
                <a:sym typeface="Helvetica"/>
              </a:rPr>
              <a:t>Expected Functions </a:t>
            </a:r>
            <a:endParaRPr b="1" sz="6719">
              <a:latin typeface="Helvetica"/>
              <a:ea typeface="Helvetica"/>
              <a:cs typeface="Helvetica"/>
              <a:sym typeface="Helvetica"/>
            </a:endParaRPr>
          </a:p>
          <a:p>
            <a:pPr lvl="0" defTabSz="490727">
              <a:defRPr sz="1800"/>
            </a:pPr>
            <a:r>
              <a:rPr b="1" sz="6719">
                <a:latin typeface="Helvetica"/>
                <a:ea typeface="Helvetica"/>
                <a:cs typeface="Helvetica"/>
                <a:sym typeface="Helvetica"/>
              </a:rPr>
              <a:t>—Distance Controlling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952500" y="1892299"/>
            <a:ext cx="10896600" cy="63119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Distance Displaying, Reminding &amp; Warning (in Smart Windshield Glass)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Automatic Braking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Distance Judgement (from the traffic lights)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719"/>
              <a:t>Necessity of Smart Glass—Safety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Avoiding Interacting with Voices (eg. navigation purposes in voices)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Focus merely on Road Conditions (no need to look at other screen) 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More Salient Image Presentation (visible:Quantitative &amp; Intuitive)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Complete Visible Platform—(eg. put dash board/fuel gauge on the Glass…)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8000"/>
              <a:t>Feasibility Analysis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871686" y="1892424"/>
            <a:ext cx="11904515" cy="736019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Sensor：Ranging Sensor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Grove - Starter Kit Plus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Intel Galileo/Edison (Arduino)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Car Models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Smart Glass</a:t>
            </a:r>
          </a:p>
        </p:txBody>
      </p:sp>
      <p:sp>
        <p:nvSpPr>
          <p:cNvPr id="42" name="Shape 42"/>
          <p:cNvSpPr/>
          <p:nvPr/>
        </p:nvSpPr>
        <p:spPr>
          <a:xfrm>
            <a:off x="462788" y="3848099"/>
            <a:ext cx="7207088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        </a:t>
            </a:r>
            <a:r>
              <a:rPr b="1" sz="3100">
                <a:latin typeface="Helvetica"/>
                <a:ea typeface="Helvetica"/>
                <a:cs typeface="Helvetica"/>
                <a:sym typeface="Helvetica"/>
              </a:rPr>
              <a:t>Ultrasonic Ranging</a:t>
            </a:r>
            <a:endParaRPr b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100">
                <a:latin typeface="Helvetica"/>
                <a:ea typeface="Helvetica"/>
                <a:cs typeface="Helvetica"/>
                <a:sym typeface="Helvetica"/>
              </a:rPr>
              <a:t>        Laser Ranging </a:t>
            </a:r>
            <a:endParaRPr b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100">
                <a:latin typeface="Helvetica"/>
                <a:ea typeface="Helvetica"/>
                <a:cs typeface="Helvetica"/>
                <a:sym typeface="Helvetica"/>
              </a:rPr>
              <a:t>           Infrared Ranging</a:t>
            </a:r>
            <a:endParaRPr b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3100">
                <a:latin typeface="Helvetica"/>
                <a:ea typeface="Helvetica"/>
                <a:cs typeface="Helvetica"/>
                <a:sym typeface="Helvetica"/>
              </a:rPr>
              <a:t>        Radar Ranging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b="1" sz="6719">
                <a:latin typeface="Helvetica"/>
                <a:ea typeface="Helvetica"/>
                <a:cs typeface="Helvetica"/>
                <a:sym typeface="Helvetica"/>
              </a:rPr>
              <a:t>Industry Status—</a:t>
            </a:r>
            <a:endParaRPr b="1" sz="6719">
              <a:latin typeface="Helvetica"/>
              <a:ea typeface="Helvetica"/>
              <a:cs typeface="Helvetica"/>
              <a:sym typeface="Helvetica"/>
            </a:endParaRPr>
          </a:p>
          <a:p>
            <a:pPr lvl="0" defTabSz="490727">
              <a:defRPr sz="1800"/>
            </a:pPr>
            <a:r>
              <a:rPr b="1" sz="6719">
                <a:latin typeface="Helvetica"/>
                <a:ea typeface="Helvetica"/>
                <a:cs typeface="Helvetica"/>
                <a:sym typeface="Helvetica"/>
              </a:rPr>
              <a:t>CITY SAFETY of Volvo</a:t>
            </a:r>
          </a:p>
        </p:txBody>
      </p:sp>
      <p:pic>
        <p:nvPicPr>
          <p:cNvPr id="45" name="21ac6b62-56eb-4cd1-9279-69afef4d2e4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4196" y="2283644"/>
            <a:ext cx="3606060" cy="2028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7_254147_d6f6f625f4378ee8b73249ae399ff80f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4518" y="2218347"/>
            <a:ext cx="3281157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08edb97424f2126604070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3225" y="4621320"/>
            <a:ext cx="4281441" cy="2433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20991344394089687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65162" y="4560232"/>
            <a:ext cx="3604128" cy="2385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20097219103163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11213" y="7016545"/>
            <a:ext cx="3712025" cy="2464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13770558246335051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57665" y="7057277"/>
            <a:ext cx="3951739" cy="2631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114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61518">
              <a:defRPr sz="1800"/>
            </a:pPr>
            <a:r>
              <a:rPr b="1" sz="6320">
                <a:latin typeface="Helvetica"/>
                <a:ea typeface="Helvetica"/>
                <a:cs typeface="Helvetica"/>
                <a:sym typeface="Helvetica"/>
              </a:rPr>
              <a:t>Improvements—</a:t>
            </a:r>
            <a:endParaRPr b="1" sz="6320">
              <a:latin typeface="Helvetica"/>
              <a:ea typeface="Helvetica"/>
              <a:cs typeface="Helvetica"/>
              <a:sym typeface="Helvetica"/>
            </a:endParaRPr>
          </a:p>
          <a:p>
            <a:pPr lvl="0" defTabSz="461518">
              <a:defRPr sz="1800"/>
            </a:pPr>
            <a:r>
              <a:rPr b="1" sz="6320">
                <a:latin typeface="Helvetica"/>
                <a:ea typeface="Helvetica"/>
                <a:cs typeface="Helvetica"/>
                <a:sym typeface="Helvetica"/>
              </a:rPr>
              <a:t>Combining with Smart Glass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4" name="201309120637332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959" y="2588476"/>
            <a:ext cx="6565316" cy="4923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201303060501465263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230" y="2556234"/>
            <a:ext cx="5536974" cy="3039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121R339A-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6379" y="6057868"/>
            <a:ext cx="4807126" cy="3605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