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71" r:id="rId3"/>
    <p:sldId id="287" r:id="rId4"/>
    <p:sldId id="292" r:id="rId5"/>
    <p:sldId id="288" r:id="rId6"/>
    <p:sldId id="289" r:id="rId7"/>
    <p:sldId id="290" r:id="rId8"/>
    <p:sldId id="294" r:id="rId9"/>
    <p:sldId id="293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43" autoAdjust="0"/>
    <p:restoredTop sz="96233" autoAdjust="0"/>
  </p:normalViewPr>
  <p:slideViewPr>
    <p:cSldViewPr snapToGrid="0">
      <p:cViewPr varScale="1">
        <p:scale>
          <a:sx n="110" d="100"/>
          <a:sy n="110" d="100"/>
        </p:scale>
        <p:origin x="5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7550F-0521-4024-B59B-5175C7736079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0CE6A-FD3F-457B-A6AC-0295A5663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26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8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9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6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06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0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990C-BB7D-4D7B-BE17-3DF9A28471A7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8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990C-BB7D-4D7B-BE17-3DF9A28471A7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7E39-3700-42CE-8886-26F3F50D1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7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137927"/>
            <a:ext cx="12192000" cy="258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8399" y="2682527"/>
            <a:ext cx="56351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猫狗识别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036" y="4830906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汇报人</a:t>
            </a:r>
            <a:r>
              <a:rPr lang="en-US" altLang="zh-CN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 </a:t>
            </a:r>
            <a:r>
              <a:rPr lang="zh-CN" altLang="en-US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靳曜睿    </a:t>
            </a:r>
            <a:r>
              <a:rPr lang="en-US" altLang="zh-CN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32156039</a:t>
            </a:r>
            <a:endParaRPr lang="zh-CN" altLang="en-US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3" t="15942" r="22597" b="18525"/>
          <a:stretch/>
        </p:blipFill>
        <p:spPr>
          <a:xfrm>
            <a:off x="5393665" y="341453"/>
            <a:ext cx="1404671" cy="14005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D48B46-622A-1919-097F-B26F073AD919}"/>
              </a:ext>
            </a:extLst>
          </p:cNvPr>
          <p:cNvSpPr txBox="1"/>
          <p:nvPr/>
        </p:nvSpPr>
        <p:spPr>
          <a:xfrm>
            <a:off x="4618663" y="627081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人工智能课程实践</a:t>
            </a:r>
            <a:r>
              <a:rPr lang="en-US" altLang="zh-CN" dirty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endParaRPr lang="zh-CN" altLang="en-US" dirty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28439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37927"/>
            <a:ext cx="12192000" cy="258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64784" y="2600581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谢谢观看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77624" y="3753586"/>
            <a:ext cx="38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请老师指正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E1DD2B-9FA8-4236-B16F-D5C5CF873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3" t="15942" r="22597" b="18525"/>
          <a:stretch/>
        </p:blipFill>
        <p:spPr>
          <a:xfrm>
            <a:off x="5393665" y="341453"/>
            <a:ext cx="1404671" cy="14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405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2572FA-5D7B-0A38-087C-5E5C2A3F73AD}"/>
              </a:ext>
            </a:extLst>
          </p:cNvPr>
          <p:cNvSpPr txBox="1"/>
          <p:nvPr/>
        </p:nvSpPr>
        <p:spPr>
          <a:xfrm>
            <a:off x="739090" y="168334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利用</a:t>
            </a:r>
            <a:r>
              <a:rPr lang="en-US" altLang="zh-CN" b="1" dirty="0" err="1"/>
              <a:t>Jupyter</a:t>
            </a:r>
            <a:r>
              <a:rPr lang="en-US" altLang="zh-CN" b="1" dirty="0"/>
              <a:t> Notebook</a:t>
            </a:r>
            <a:r>
              <a:rPr lang="zh-CN" altLang="en-US" b="1" dirty="0"/>
              <a:t>平台实现猫狗识别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1D7DDE-4056-AB2D-0973-3649DB112297}"/>
              </a:ext>
            </a:extLst>
          </p:cNvPr>
          <p:cNvSpPr txBox="1"/>
          <p:nvPr/>
        </p:nvSpPr>
        <p:spPr>
          <a:xfrm>
            <a:off x="2272736" y="969861"/>
            <a:ext cx="76465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数据预处理：图像数据处理，准备训练和验证数据集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卷积网络模型：构建网络架构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配置训练器并训练神经网络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Helvetica Neue"/>
              </a:rPr>
              <a:t>保存模型并预测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过拟合问题：观察训练和验证效果，针对过拟合问题提出解决方法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815FDD-F6BC-A474-350A-DE37F0EB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80" y="2879384"/>
            <a:ext cx="8190837" cy="36092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1BB745A-F2A7-D63C-173A-C67A87ED07AE}"/>
              </a:ext>
            </a:extLst>
          </p:cNvPr>
          <p:cNvSpPr txBox="1"/>
          <p:nvPr/>
        </p:nvSpPr>
        <p:spPr>
          <a:xfrm>
            <a:off x="2272736" y="2578648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库：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tensorflow2.0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numpy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matplotlib </a:t>
            </a:r>
            <a:endParaRPr lang="zh-CN" altLang="en-US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8E78DD-BA5E-1253-9E78-EF66E194486E}"/>
              </a:ext>
            </a:extLst>
          </p:cNvPr>
          <p:cNvSpPr txBox="1"/>
          <p:nvPr/>
        </p:nvSpPr>
        <p:spPr>
          <a:xfrm>
            <a:off x="2272736" y="615011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数据集出自：百度网盘</a:t>
            </a:r>
          </a:p>
        </p:txBody>
      </p:sp>
    </p:spTree>
    <p:extLst>
      <p:ext uri="{BB962C8B-B14F-4D97-AF65-F5344CB8AC3E}">
        <p14:creationId xmlns:p14="http://schemas.microsoft.com/office/powerpoint/2010/main" val="224822176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1D7DDE-4056-AB2D-0973-3649DB112297}"/>
              </a:ext>
            </a:extLst>
          </p:cNvPr>
          <p:cNvSpPr txBox="1"/>
          <p:nvPr/>
        </p:nvSpPr>
        <p:spPr>
          <a:xfrm>
            <a:off x="698821" y="184022"/>
            <a:ext cx="764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数据预处理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CA5B6B-AB63-BF01-7DAC-4DD665F4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" y="771542"/>
            <a:ext cx="10497089" cy="18733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F3BB0C-24F7-5278-17DB-983D8B36A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867"/>
          <a:stretch/>
        </p:blipFill>
        <p:spPr>
          <a:xfrm>
            <a:off x="161775" y="2863076"/>
            <a:ext cx="4884788" cy="26163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F8F955-B2F7-7E85-8010-BE3FFD5E23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750"/>
          <a:stretch/>
        </p:blipFill>
        <p:spPr>
          <a:xfrm>
            <a:off x="5564013" y="2863076"/>
            <a:ext cx="5562668" cy="3562533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2A51EFD-569F-2D31-8BFD-27E067E4CDDB}"/>
              </a:ext>
            </a:extLst>
          </p:cNvPr>
          <p:cNvSpPr/>
          <p:nvPr/>
        </p:nvSpPr>
        <p:spPr>
          <a:xfrm>
            <a:off x="6327495" y="5962622"/>
            <a:ext cx="2874378" cy="4820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609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CA7B9C-4728-45BA-D22E-11194D9159CC}"/>
              </a:ext>
            </a:extLst>
          </p:cNvPr>
          <p:cNvSpPr txBox="1"/>
          <p:nvPr/>
        </p:nvSpPr>
        <p:spPr>
          <a:xfrm>
            <a:off x="698821" y="138499"/>
            <a:ext cx="764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卷积网络模型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20ED2D-783D-49E5-A728-1901A23E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" y="646331"/>
            <a:ext cx="6515435" cy="3581584"/>
          </a:xfrm>
          <a:prstGeom prst="rect">
            <a:avLst/>
          </a:prstGeom>
        </p:spPr>
      </p:pic>
      <p:pic>
        <p:nvPicPr>
          <p:cNvPr id="7" name="Picture 2" descr="preview">
            <a:extLst>
              <a:ext uri="{FF2B5EF4-FFF2-40B4-BE49-F238E27FC236}">
                <a16:creationId xmlns:a16="http://schemas.microsoft.com/office/drawing/2014/main" id="{05D3CAF5-789C-574B-06A3-13B4C4073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7" r="-241"/>
          <a:stretch/>
        </p:blipFill>
        <p:spPr bwMode="auto">
          <a:xfrm rot="5400000">
            <a:off x="7606487" y="3518484"/>
            <a:ext cx="3903328" cy="22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79B23C-D550-9921-C227-9C0CC19DE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939" y="646332"/>
            <a:ext cx="1260429" cy="1229873"/>
          </a:xfrm>
          <a:prstGeom prst="rect">
            <a:avLst/>
          </a:prstGeom>
        </p:spPr>
      </p:pic>
      <p:sp>
        <p:nvSpPr>
          <p:cNvPr id="10" name="右箭头 11">
            <a:extLst>
              <a:ext uri="{FF2B5EF4-FFF2-40B4-BE49-F238E27FC236}">
                <a16:creationId xmlns:a16="http://schemas.microsoft.com/office/drawing/2014/main" id="{0B934B53-995B-F8FC-E5EF-3E63E12B41C8}"/>
              </a:ext>
            </a:extLst>
          </p:cNvPr>
          <p:cNvSpPr/>
          <p:nvPr/>
        </p:nvSpPr>
        <p:spPr>
          <a:xfrm rot="5400000">
            <a:off x="9290801" y="2042707"/>
            <a:ext cx="534703" cy="393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D9A739-87B7-92A3-2CC5-692208E5F1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0" r="73262"/>
          <a:stretch/>
        </p:blipFill>
        <p:spPr>
          <a:xfrm>
            <a:off x="8538420" y="2019289"/>
            <a:ext cx="393431" cy="4402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EC9031-A2A9-6EC4-3E59-C5862389C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95" y="4366415"/>
            <a:ext cx="3060937" cy="2040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393F85D-6D2C-E46F-77CE-AADA0042A0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2" y="4366415"/>
            <a:ext cx="3060937" cy="2040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438169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CA7B9C-4728-45BA-D22E-11194D9159CC}"/>
              </a:ext>
            </a:extLst>
          </p:cNvPr>
          <p:cNvSpPr txBox="1"/>
          <p:nvPr/>
        </p:nvSpPr>
        <p:spPr>
          <a:xfrm>
            <a:off x="698821" y="138499"/>
            <a:ext cx="764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卷积网络模型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745833-B94D-9EAA-1E26-D9D649E56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08" y="790913"/>
            <a:ext cx="6656788" cy="5766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FF78FB-A5EC-75D6-8253-A0855E81EF60}"/>
                  </a:ext>
                </a:extLst>
              </p:cNvPr>
              <p:cNvSpPr txBox="1"/>
              <p:nvPr/>
            </p:nvSpPr>
            <p:spPr>
              <a:xfrm>
                <a:off x="6857896" y="1610660"/>
                <a:ext cx="4562275" cy="402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utput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shape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𝑠h𝑎𝑝𝑒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𝑝𝑎𝑑𝑑𝑖𝑛𝑔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𝑠𝑡𝑟𝑖𝑑𝑒</m:t>
                        </m:r>
                      </m:den>
                    </m:f>
                  </m:oMath>
                </a14:m>
                <a:r>
                  <a:rPr lang="en-US" altLang="zh-CN" dirty="0"/>
                  <a:t> + 1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FF78FB-A5EC-75D6-8253-A0855E81E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96" y="1610660"/>
                <a:ext cx="4562275" cy="402995"/>
              </a:xfrm>
              <a:prstGeom prst="rect">
                <a:avLst/>
              </a:prstGeom>
              <a:blipFill>
                <a:blip r:embed="rId4"/>
                <a:stretch>
                  <a:fillRect l="-1872" t="-4545" r="-2139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415032-0403-3A38-9B86-07486A962AF5}"/>
                  </a:ext>
                </a:extLst>
              </p:cNvPr>
              <p:cNvSpPr txBox="1"/>
              <p:nvPr/>
            </p:nvSpPr>
            <p:spPr>
              <a:xfrm>
                <a:off x="6857896" y="2452995"/>
                <a:ext cx="52808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𝑃𝑎𝑟𝑎𝑚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𝐶h𝑎𝑛𝑛𝑒𝑙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𝑓𝑖𝑙𝑡𝑒𝑟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𝑛𝑢𝑚𝑏𝑒𝑟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𝑏𝑖𝑎𝑠</m:t>
                    </m:r>
                  </m:oMath>
                </a14:m>
                <a:r>
                  <a:rPr lang="en-US" altLang="zh-CN" i="1" dirty="0"/>
                  <a:t> </a:t>
                </a:r>
                <a:endParaRPr lang="zh-CN" altLang="en-US" i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415032-0403-3A38-9B86-07486A962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96" y="2452995"/>
                <a:ext cx="5280805" cy="276999"/>
              </a:xfrm>
              <a:prstGeom prst="rect">
                <a:avLst/>
              </a:prstGeom>
              <a:blipFill>
                <a:blip r:embed="rId5"/>
                <a:stretch>
                  <a:fillRect l="-1617" t="-434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69199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250A2B-D4D5-41CF-F305-D9986D1F86F6}"/>
              </a:ext>
            </a:extLst>
          </p:cNvPr>
          <p:cNvSpPr txBox="1"/>
          <p:nvPr/>
        </p:nvSpPr>
        <p:spPr>
          <a:xfrm>
            <a:off x="158049" y="4679532"/>
            <a:ext cx="61518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fit_generator相当于一个生成器，动态产生所需的batch数据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steps_per_epoch相当给定一个停止条件，因为生成器会不断产生batch数据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7E5B69-566B-E39F-7885-0C42752FF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49" y="784830"/>
            <a:ext cx="3854648" cy="11875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26A7ED7-BC0D-DAE9-2F05-E942D2D41C66}"/>
              </a:ext>
            </a:extLst>
          </p:cNvPr>
          <p:cNvSpPr txBox="1"/>
          <p:nvPr/>
        </p:nvSpPr>
        <p:spPr>
          <a:xfrm>
            <a:off x="646331" y="138499"/>
            <a:ext cx="764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配置训练器并训练神经网络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85258D-41BC-FC07-1943-A37C814FB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49" y="2335348"/>
            <a:ext cx="5620039" cy="1759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FB918CE-70C7-4725-DE80-AB7BB5D63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652" y="646330"/>
            <a:ext cx="4810007" cy="5874023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84424B11-8D64-F770-6573-C0CA8DFF460A}"/>
              </a:ext>
            </a:extLst>
          </p:cNvPr>
          <p:cNvSpPr/>
          <p:nvPr/>
        </p:nvSpPr>
        <p:spPr>
          <a:xfrm>
            <a:off x="5937813" y="3275635"/>
            <a:ext cx="868101" cy="2720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215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1D7DDE-4056-AB2D-0973-3649DB112297}"/>
              </a:ext>
            </a:extLst>
          </p:cNvPr>
          <p:cNvSpPr txBox="1"/>
          <p:nvPr/>
        </p:nvSpPr>
        <p:spPr>
          <a:xfrm>
            <a:off x="646331" y="168334"/>
            <a:ext cx="764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rgbClr val="000000"/>
                </a:solidFill>
                <a:latin typeface="Helvetica Neue"/>
              </a:rPr>
              <a:t>保存模型并预测</a:t>
            </a:r>
            <a:endParaRPr lang="zh-CN" alt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DC34E-7D10-23D0-F7A8-3A895FA4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65" y="646331"/>
            <a:ext cx="6045511" cy="3397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E73A85-94FC-22F2-E417-92315D295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514" y="3429000"/>
            <a:ext cx="4000706" cy="31815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05F30F-28B7-DD9F-CB31-8A38AE7865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" t="1201" r="726" b="1201"/>
          <a:stretch/>
        </p:blipFill>
        <p:spPr>
          <a:xfrm>
            <a:off x="7390435" y="323165"/>
            <a:ext cx="3716058" cy="2685327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89AC367-7D62-91B5-031D-2A8625AB2042}"/>
              </a:ext>
            </a:extLst>
          </p:cNvPr>
          <p:cNvSpPr/>
          <p:nvPr/>
        </p:nvSpPr>
        <p:spPr>
          <a:xfrm>
            <a:off x="9064651" y="998655"/>
            <a:ext cx="623359" cy="5870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CF9DEA92-5EEB-385B-3CED-A5570CEC105E}"/>
              </a:ext>
            </a:extLst>
          </p:cNvPr>
          <p:cNvSpPr/>
          <p:nvPr/>
        </p:nvSpPr>
        <p:spPr>
          <a:xfrm>
            <a:off x="9376330" y="3298785"/>
            <a:ext cx="1406324" cy="469701"/>
          </a:xfrm>
          <a:prstGeom prst="wedgeRoundRectCallout">
            <a:avLst>
              <a:gd name="adj1" fmla="val -85854"/>
              <a:gd name="adj2" fmla="val 33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99%</a:t>
            </a:r>
            <a:r>
              <a:rPr lang="zh-CN" altLang="en-US" dirty="0"/>
              <a:t>的概率</a:t>
            </a:r>
          </a:p>
        </p:txBody>
      </p:sp>
    </p:spTree>
    <p:extLst>
      <p:ext uri="{BB962C8B-B14F-4D97-AF65-F5344CB8AC3E}">
        <p14:creationId xmlns:p14="http://schemas.microsoft.com/office/powerpoint/2010/main" val="343812804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1D7DDE-4056-AB2D-0973-3649DB112297}"/>
              </a:ext>
            </a:extLst>
          </p:cNvPr>
          <p:cNvSpPr txBox="1"/>
          <p:nvPr/>
        </p:nvSpPr>
        <p:spPr>
          <a:xfrm>
            <a:off x="704609" y="138499"/>
            <a:ext cx="764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效果展示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944D69-8449-8BDD-2EF5-49793B3F7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22"/>
          <a:stretch/>
        </p:blipFill>
        <p:spPr>
          <a:xfrm>
            <a:off x="704609" y="723418"/>
            <a:ext cx="5112013" cy="34908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7C067C-4B72-143A-5498-B34BF95508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2"/>
          <a:stretch/>
        </p:blipFill>
        <p:spPr>
          <a:xfrm>
            <a:off x="7021474" y="810320"/>
            <a:ext cx="3797495" cy="523735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F1F1FC2-1CD4-2170-B7EB-6725D97E07E3}"/>
              </a:ext>
            </a:extLst>
          </p:cNvPr>
          <p:cNvSpPr txBox="1"/>
          <p:nvPr/>
        </p:nvSpPr>
        <p:spPr>
          <a:xfrm>
            <a:off x="1373031" y="4429857"/>
            <a:ext cx="5269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过拟合问题</a:t>
            </a:r>
            <a:r>
              <a:rPr lang="zh-CN" altLang="en-US" dirty="0">
                <a:latin typeface="+mn-ea"/>
              </a:rPr>
              <a:t>：指过于紧密或精确地匹配特定数据集，以致于无法良好地拟合其他数据或预测未来的观察结果的现象。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解决办法：</a:t>
            </a:r>
            <a:endParaRPr lang="en-US" altLang="zh-CN" b="1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模型不合适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选择合适的模型</a:t>
            </a:r>
            <a:endParaRPr lang="en-US" altLang="zh-CN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数据集少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数据增强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875239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t="15790" r="21924" b="16666"/>
          <a:stretch/>
        </p:blipFill>
        <p:spPr>
          <a:xfrm>
            <a:off x="0" y="0"/>
            <a:ext cx="646331" cy="6463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1D7DDE-4056-AB2D-0973-3649DB112297}"/>
              </a:ext>
            </a:extLst>
          </p:cNvPr>
          <p:cNvSpPr txBox="1"/>
          <p:nvPr/>
        </p:nvSpPr>
        <p:spPr>
          <a:xfrm>
            <a:off x="704609" y="138499"/>
            <a:ext cx="764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参考文献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CC6F72-E023-6BC3-1741-74966F7C1056}"/>
              </a:ext>
            </a:extLst>
          </p:cNvPr>
          <p:cNvSpPr txBox="1"/>
          <p:nvPr/>
        </p:nvSpPr>
        <p:spPr>
          <a:xfrm>
            <a:off x="646331" y="935185"/>
            <a:ext cx="8902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CN" dirty="0">
                <a:solidFill>
                  <a:srgbClr val="121212"/>
                </a:solidFill>
                <a:latin typeface="+mn-ea"/>
              </a:rPr>
              <a:t>《TensorFlow -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编程人员指南 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- TensorFlow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版本兼容性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》TensorFlow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dirty="0">
                <a:solidFill>
                  <a:srgbClr val="121212"/>
                </a:solidFill>
                <a:latin typeface="+mn-ea"/>
              </a:rPr>
              <a:t>《</a:t>
            </a:r>
            <a:r>
              <a:rPr lang="en-US" altLang="zh-CN" dirty="0" err="1">
                <a:solidFill>
                  <a:srgbClr val="121212"/>
                </a:solidFill>
                <a:latin typeface="+mn-ea"/>
              </a:rPr>
              <a:t>jupyter》jupyter</a:t>
            </a:r>
            <a:endParaRPr lang="en-US" altLang="zh-CN" dirty="0">
              <a:solidFill>
                <a:srgbClr val="121212"/>
              </a:solidFill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i="0" dirty="0">
                <a:solidFill>
                  <a:srgbClr val="404040"/>
                </a:solidFill>
                <a:effectLst/>
                <a:latin typeface="+mn-ea"/>
              </a:rPr>
              <a:t>《【</a:t>
            </a:r>
            <a:r>
              <a:rPr lang="zh-CN" altLang="en-US" i="0" dirty="0">
                <a:solidFill>
                  <a:srgbClr val="404040"/>
                </a:solidFill>
                <a:effectLst/>
                <a:latin typeface="+mn-ea"/>
              </a:rPr>
              <a:t>深度学习</a:t>
            </a:r>
            <a:r>
              <a:rPr lang="en-US" altLang="zh-CN" i="0" dirty="0">
                <a:solidFill>
                  <a:srgbClr val="404040"/>
                </a:solidFill>
                <a:effectLst/>
                <a:latin typeface="+mn-ea"/>
              </a:rPr>
              <a:t>TensorFlow】</a:t>
            </a:r>
            <a:r>
              <a:rPr lang="zh-CN" altLang="en-US" i="0" dirty="0">
                <a:solidFill>
                  <a:srgbClr val="404040"/>
                </a:solidFill>
                <a:effectLst/>
                <a:latin typeface="+mn-ea"/>
              </a:rPr>
              <a:t>狗猫分类</a:t>
            </a:r>
            <a:r>
              <a:rPr lang="en-US" altLang="zh-CN" i="0" dirty="0">
                <a:solidFill>
                  <a:srgbClr val="404040"/>
                </a:solidFill>
                <a:effectLst/>
                <a:latin typeface="+mn-ea"/>
              </a:rPr>
              <a:t>(</a:t>
            </a:r>
            <a:r>
              <a:rPr lang="zh-CN" altLang="en-US" i="0" dirty="0">
                <a:solidFill>
                  <a:srgbClr val="404040"/>
                </a:solidFill>
                <a:effectLst/>
                <a:latin typeface="+mn-ea"/>
              </a:rPr>
              <a:t>二分类）</a:t>
            </a:r>
            <a:r>
              <a:rPr lang="en-US" altLang="zh-CN" i="0" dirty="0">
                <a:solidFill>
                  <a:srgbClr val="404040"/>
                </a:solidFill>
                <a:effectLst/>
                <a:latin typeface="+mn-ea"/>
              </a:rPr>
              <a:t>》</a:t>
            </a:r>
            <a:r>
              <a:rPr lang="zh-CN" altLang="en-US" i="0" dirty="0">
                <a:solidFill>
                  <a:srgbClr val="404040"/>
                </a:solidFill>
                <a:effectLst/>
                <a:latin typeface="+mn-ea"/>
              </a:rPr>
              <a:t>简书</a:t>
            </a:r>
            <a:r>
              <a:rPr lang="en-US" altLang="zh-CN" i="0" dirty="0">
                <a:solidFill>
                  <a:srgbClr val="404040"/>
                </a:solidFill>
                <a:effectLst/>
                <a:latin typeface="+mn-ea"/>
              </a:rPr>
              <a:t>-</a:t>
            </a:r>
            <a:r>
              <a:rPr lang="en-US" altLang="zh-CN" i="0" dirty="0" err="1">
                <a:solidFill>
                  <a:srgbClr val="404040"/>
                </a:solidFill>
                <a:effectLst/>
                <a:latin typeface="+mn-ea"/>
              </a:rPr>
              <a:t>Geekero</a:t>
            </a:r>
            <a:endParaRPr lang="en-US" altLang="zh-CN" dirty="0">
              <a:solidFill>
                <a:srgbClr val="121212"/>
              </a:solidFill>
              <a:latin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dirty="0">
                <a:solidFill>
                  <a:srgbClr val="121212"/>
                </a:solidFill>
                <a:latin typeface="+mn-ea"/>
              </a:rPr>
              <a:t>《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+mn-ea"/>
              </a:rPr>
              <a:t>机器学习笔记：过拟合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+mn-ea"/>
              </a:rPr>
              <a:t>》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+mn-ea"/>
              </a:rPr>
              <a:t>知乎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+mn-ea"/>
              </a:rPr>
              <a:t>-</a:t>
            </a:r>
            <a:r>
              <a:rPr lang="zh-CN" altLang="en-US" i="0" u="none" strike="noStrike" dirty="0">
                <a:effectLst/>
                <a:latin typeface="+mn-ea"/>
              </a:rPr>
              <a:t>锦恢</a:t>
            </a:r>
            <a:endParaRPr lang="zh-CN" altLang="en-US" i="0" dirty="0">
              <a:solidFill>
                <a:srgbClr val="121212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346475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10921</TotalTime>
  <Words>244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Helvetica Neue</vt:lpstr>
      <vt:lpstr>等线</vt:lpstr>
      <vt:lpstr>等线 Light</vt:lpstr>
      <vt:lpstr>仿宋</vt:lpstr>
      <vt:lpstr>华文新魏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Jin Jerry</cp:lastModifiedBy>
  <cp:revision>163</cp:revision>
  <dcterms:created xsi:type="dcterms:W3CDTF">2021-09-15T12:18:48Z</dcterms:created>
  <dcterms:modified xsi:type="dcterms:W3CDTF">2022-06-09T03:38:00Z</dcterms:modified>
</cp:coreProperties>
</file>